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2.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3.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4.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5.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6.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7.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8.xml" ContentType="application/vnd.openxmlformats-officedocument.presentationml.notesSlid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notesSlides/notesSlide9.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notesSlides/notesSlide10.xml" ContentType="application/vnd.openxmlformats-officedocument.presentationml.notesSlide+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notesSlides/notesSlide11.xml" ContentType="application/vnd.openxmlformats-officedocument.presentationml.notesSlide+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12.xml" ContentType="application/vnd.openxmlformats-officedocument.presentationml.notesSlid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notesSlides/notesSlide13.xml" ContentType="application/vnd.openxmlformats-officedocument.presentationml.notesSlide+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14.xml" ContentType="application/vnd.openxmlformats-officedocument.presentationml.notesSlid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notesSlides/notesSlide15.xml" ContentType="application/vnd.openxmlformats-officedocument.presentationml.notesSlide+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notesSlides/notesSlide16.xml" ContentType="application/vnd.openxmlformats-officedocument.presentationml.notesSlide+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notesSlides/notesSlide17.xml" ContentType="application/vnd.openxmlformats-officedocument.presentationml.notesSlide+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notesSlides/notesSlide18.xml" ContentType="application/vnd.openxmlformats-officedocument.presentationml.notesSlide+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notesSlides/notesSlide1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24"/>
  </p:notesMasterIdLst>
  <p:sldIdLst>
    <p:sldId id="256" r:id="rId5"/>
    <p:sldId id="257" r:id="rId6"/>
    <p:sldId id="259" r:id="rId7"/>
    <p:sldId id="260" r:id="rId8"/>
    <p:sldId id="261" r:id="rId9"/>
    <p:sldId id="262" r:id="rId10"/>
    <p:sldId id="263" r:id="rId11"/>
    <p:sldId id="274" r:id="rId12"/>
    <p:sldId id="269" r:id="rId13"/>
    <p:sldId id="275" r:id="rId14"/>
    <p:sldId id="265" r:id="rId15"/>
    <p:sldId id="266" r:id="rId16"/>
    <p:sldId id="278" r:id="rId17"/>
    <p:sldId id="281" r:id="rId18"/>
    <p:sldId id="279" r:id="rId19"/>
    <p:sldId id="280" r:id="rId20"/>
    <p:sldId id="282" r:id="rId21"/>
    <p:sldId id="273" r:id="rId22"/>
    <p:sldId id="270" r:id="rId23"/>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458A44C-C64B-A8C4-C15D-771CB0A3CC1B}" name="Stephanie Louise" initials="SL" userId="Stephanie Louise"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262A60"/>
    <a:srgbClr val="060F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4" autoAdjust="0"/>
    <p:restoredTop sz="94660"/>
  </p:normalViewPr>
  <p:slideViewPr>
    <p:cSldViewPr snapToGrid="0">
      <p:cViewPr varScale="1">
        <p:scale>
          <a:sx n="67" d="100"/>
          <a:sy n="67" d="100"/>
        </p:scale>
        <p:origin x="572" y="44"/>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CA"/>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3FDCE339-D2AD-4AB8-8CF0-E67D0587ACD6}" type="datetimeFigureOut">
              <a:rPr lang="en-CA" smtClean="0"/>
              <a:t>2026-08-06</a:t>
            </a:fld>
            <a:endParaRPr lang="en-CA"/>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CA"/>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CA"/>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5A66D7A6-2A12-4758-9144-3CCB4FDB0378}" type="slidenum">
              <a:rPr lang="en-CA" smtClean="0"/>
              <a:t>‹#›</a:t>
            </a:fld>
            <a:endParaRPr lang="en-CA"/>
          </a:p>
        </p:txBody>
      </p:sp>
    </p:spTree>
    <p:extLst>
      <p:ext uri="{BB962C8B-B14F-4D97-AF65-F5344CB8AC3E}">
        <p14:creationId xmlns:p14="http://schemas.microsoft.com/office/powerpoint/2010/main" val="16623906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5A66D7A6-2A12-4758-9144-3CCB4FDB0378}" type="slidenum">
              <a:rPr lang="en-CA" smtClean="0"/>
              <a:t>1</a:t>
            </a:fld>
            <a:endParaRPr lang="en-CA"/>
          </a:p>
        </p:txBody>
      </p:sp>
    </p:spTree>
    <p:extLst>
      <p:ext uri="{BB962C8B-B14F-4D97-AF65-F5344CB8AC3E}">
        <p14:creationId xmlns:p14="http://schemas.microsoft.com/office/powerpoint/2010/main" val="29067497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5A66D7A6-2A12-4758-9144-3CCB4FDB0378}" type="slidenum">
              <a:rPr lang="en-CA" smtClean="0"/>
              <a:t>2</a:t>
            </a:fld>
            <a:endParaRPr lang="en-CA"/>
          </a:p>
        </p:txBody>
      </p:sp>
    </p:spTree>
    <p:extLst>
      <p:ext uri="{BB962C8B-B14F-4D97-AF65-F5344CB8AC3E}">
        <p14:creationId xmlns:p14="http://schemas.microsoft.com/office/powerpoint/2010/main" val="7840330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5A66D7A6-2A12-4758-9144-3CCB4FDB0378}" type="slidenum">
              <a:rPr lang="en-CA" smtClean="0"/>
              <a:t>3</a:t>
            </a:fld>
            <a:endParaRPr lang="en-CA"/>
          </a:p>
        </p:txBody>
      </p:sp>
    </p:spTree>
    <p:extLst>
      <p:ext uri="{BB962C8B-B14F-4D97-AF65-F5344CB8AC3E}">
        <p14:creationId xmlns:p14="http://schemas.microsoft.com/office/powerpoint/2010/main" val="872035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5A66D7A6-2A12-4758-9144-3CCB4FDB0378}" type="slidenum">
              <a:rPr lang="en-CA" smtClean="0"/>
              <a:t>4</a:t>
            </a:fld>
            <a:endParaRPr lang="en-CA"/>
          </a:p>
        </p:txBody>
      </p:sp>
    </p:spTree>
    <p:extLst>
      <p:ext uri="{BB962C8B-B14F-4D97-AF65-F5344CB8AC3E}">
        <p14:creationId xmlns:p14="http://schemas.microsoft.com/office/powerpoint/2010/main" val="3542250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A66D7A6-2A12-4758-9144-3CCB4FDB0378}" type="slidenum">
              <a:rPr lang="en-CA" smtClean="0"/>
              <a:t>5</a:t>
            </a:fld>
            <a:endParaRPr lang="en-CA"/>
          </a:p>
        </p:txBody>
      </p:sp>
    </p:spTree>
    <p:extLst>
      <p:ext uri="{BB962C8B-B14F-4D97-AF65-F5344CB8AC3E}">
        <p14:creationId xmlns:p14="http://schemas.microsoft.com/office/powerpoint/2010/main" val="10655929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5A66D7A6-2A12-4758-9144-3CCB4FDB0378}" type="slidenum">
              <a:rPr lang="en-CA" smtClean="0"/>
              <a:t>6</a:t>
            </a:fld>
            <a:endParaRPr lang="en-CA"/>
          </a:p>
        </p:txBody>
      </p:sp>
    </p:spTree>
    <p:extLst>
      <p:ext uri="{BB962C8B-B14F-4D97-AF65-F5344CB8AC3E}">
        <p14:creationId xmlns:p14="http://schemas.microsoft.com/office/powerpoint/2010/main" val="34400256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5A66D7A6-2A12-4758-9144-3CCB4FDB0378}" type="slidenum">
              <a:rPr lang="en-CA" smtClean="0"/>
              <a:t>7</a:t>
            </a:fld>
            <a:endParaRPr lang="en-CA"/>
          </a:p>
        </p:txBody>
      </p:sp>
    </p:spTree>
    <p:extLst>
      <p:ext uri="{BB962C8B-B14F-4D97-AF65-F5344CB8AC3E}">
        <p14:creationId xmlns:p14="http://schemas.microsoft.com/office/powerpoint/2010/main" val="33324648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5A66D7A6-2A12-4758-9144-3CCB4FDB0378}" type="slidenum">
              <a:rPr lang="en-CA" smtClean="0"/>
              <a:t>8</a:t>
            </a:fld>
            <a:endParaRPr lang="en-CA"/>
          </a:p>
        </p:txBody>
      </p:sp>
    </p:spTree>
    <p:extLst>
      <p:ext uri="{BB962C8B-B14F-4D97-AF65-F5344CB8AC3E}">
        <p14:creationId xmlns:p14="http://schemas.microsoft.com/office/powerpoint/2010/main" val="21485452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5A66D7A6-2A12-4758-9144-3CCB4FDB0378}" type="slidenum">
              <a:rPr lang="en-CA" smtClean="0"/>
              <a:t>9</a:t>
            </a:fld>
            <a:endParaRPr lang="en-CA"/>
          </a:p>
        </p:txBody>
      </p:sp>
    </p:spTree>
    <p:extLst>
      <p:ext uri="{BB962C8B-B14F-4D97-AF65-F5344CB8AC3E}">
        <p14:creationId xmlns:p14="http://schemas.microsoft.com/office/powerpoint/2010/main" val="25098400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5A66D7A6-2A12-4758-9144-3CCB4FDB0378}" type="slidenum">
              <a:rPr lang="en-CA" smtClean="0"/>
              <a:t>10</a:t>
            </a:fld>
            <a:endParaRPr lang="en-CA"/>
          </a:p>
        </p:txBody>
      </p:sp>
    </p:spTree>
    <p:extLst>
      <p:ext uri="{BB962C8B-B14F-4D97-AF65-F5344CB8AC3E}">
        <p14:creationId xmlns:p14="http://schemas.microsoft.com/office/powerpoint/2010/main" val="8618288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5A66D7A6-2A12-4758-9144-3CCB4FDB0378}" type="slidenum">
              <a:rPr lang="en-CA" smtClean="0"/>
              <a:t>11</a:t>
            </a:fld>
            <a:endParaRPr lang="en-CA"/>
          </a:p>
        </p:txBody>
      </p:sp>
    </p:spTree>
    <p:extLst>
      <p:ext uri="{BB962C8B-B14F-4D97-AF65-F5344CB8AC3E}">
        <p14:creationId xmlns:p14="http://schemas.microsoft.com/office/powerpoint/2010/main" val="2961873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5A66D7A6-2A12-4758-9144-3CCB4FDB0378}" type="slidenum">
              <a:rPr lang="en-CA" smtClean="0"/>
              <a:t>12</a:t>
            </a:fld>
            <a:endParaRPr lang="en-CA"/>
          </a:p>
        </p:txBody>
      </p:sp>
    </p:spTree>
    <p:extLst>
      <p:ext uri="{BB962C8B-B14F-4D97-AF65-F5344CB8AC3E}">
        <p14:creationId xmlns:p14="http://schemas.microsoft.com/office/powerpoint/2010/main" val="26350501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5A66D7A6-2A12-4758-9144-3CCB4FDB0378}" type="slidenum">
              <a:rPr lang="en-CA" smtClean="0"/>
              <a:t>13</a:t>
            </a:fld>
            <a:endParaRPr lang="en-CA"/>
          </a:p>
        </p:txBody>
      </p:sp>
    </p:spTree>
    <p:extLst>
      <p:ext uri="{BB962C8B-B14F-4D97-AF65-F5344CB8AC3E}">
        <p14:creationId xmlns:p14="http://schemas.microsoft.com/office/powerpoint/2010/main" val="14950059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5A66D7A6-2A12-4758-9144-3CCB4FDB0378}" type="slidenum">
              <a:rPr lang="en-CA" smtClean="0"/>
              <a:t>14</a:t>
            </a:fld>
            <a:endParaRPr lang="en-CA"/>
          </a:p>
        </p:txBody>
      </p:sp>
    </p:spTree>
    <p:extLst>
      <p:ext uri="{BB962C8B-B14F-4D97-AF65-F5344CB8AC3E}">
        <p14:creationId xmlns:p14="http://schemas.microsoft.com/office/powerpoint/2010/main" val="7749579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5A66D7A6-2A12-4758-9144-3CCB4FDB0378}" type="slidenum">
              <a:rPr lang="en-CA" smtClean="0"/>
              <a:t>15</a:t>
            </a:fld>
            <a:endParaRPr lang="en-CA"/>
          </a:p>
        </p:txBody>
      </p:sp>
    </p:spTree>
    <p:extLst>
      <p:ext uri="{BB962C8B-B14F-4D97-AF65-F5344CB8AC3E}">
        <p14:creationId xmlns:p14="http://schemas.microsoft.com/office/powerpoint/2010/main" val="29440075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5A66D7A6-2A12-4758-9144-3CCB4FDB0378}" type="slidenum">
              <a:rPr lang="en-CA" smtClean="0"/>
              <a:t>16</a:t>
            </a:fld>
            <a:endParaRPr lang="en-CA"/>
          </a:p>
        </p:txBody>
      </p:sp>
    </p:spTree>
    <p:extLst>
      <p:ext uri="{BB962C8B-B14F-4D97-AF65-F5344CB8AC3E}">
        <p14:creationId xmlns:p14="http://schemas.microsoft.com/office/powerpoint/2010/main" val="9484700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5A66D7A6-2A12-4758-9144-3CCB4FDB0378}" type="slidenum">
              <a:rPr lang="en-CA" smtClean="0"/>
              <a:t>17</a:t>
            </a:fld>
            <a:endParaRPr lang="en-CA"/>
          </a:p>
        </p:txBody>
      </p:sp>
    </p:spTree>
    <p:extLst>
      <p:ext uri="{BB962C8B-B14F-4D97-AF65-F5344CB8AC3E}">
        <p14:creationId xmlns:p14="http://schemas.microsoft.com/office/powerpoint/2010/main" val="32684172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5A66D7A6-2A12-4758-9144-3CCB4FDB0378}" type="slidenum">
              <a:rPr lang="en-CA" smtClean="0"/>
              <a:t>18</a:t>
            </a:fld>
            <a:endParaRPr lang="en-CA"/>
          </a:p>
        </p:txBody>
      </p:sp>
    </p:spTree>
    <p:extLst>
      <p:ext uri="{BB962C8B-B14F-4D97-AF65-F5344CB8AC3E}">
        <p14:creationId xmlns:p14="http://schemas.microsoft.com/office/powerpoint/2010/main" val="25133714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5A66D7A6-2A12-4758-9144-3CCB4FDB0378}" type="slidenum">
              <a:rPr lang="en-CA" smtClean="0"/>
              <a:t>19</a:t>
            </a:fld>
            <a:endParaRPr lang="en-CA"/>
          </a:p>
        </p:txBody>
      </p:sp>
    </p:spTree>
    <p:extLst>
      <p:ext uri="{BB962C8B-B14F-4D97-AF65-F5344CB8AC3E}">
        <p14:creationId xmlns:p14="http://schemas.microsoft.com/office/powerpoint/2010/main" val="23365988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AD447-CA7B-5C15-FDD5-03707F4E1C3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CA41BA9A-F20E-0AE1-4A1F-CC03AD30D7B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508DC3A3-3896-D6CE-E9D8-A3BD768628A1}"/>
              </a:ext>
            </a:extLst>
          </p:cNvPr>
          <p:cNvSpPr>
            <a:spLocks noGrp="1"/>
          </p:cNvSpPr>
          <p:nvPr>
            <p:ph type="dt" sz="half" idx="10"/>
          </p:nvPr>
        </p:nvSpPr>
        <p:spPr/>
        <p:txBody>
          <a:bodyPr/>
          <a:lstStyle/>
          <a:p>
            <a:fld id="{ACA9D71C-5743-4762-B1C5-D757167CA5C3}" type="datetime1">
              <a:rPr lang="en-CA" smtClean="0"/>
              <a:t>2026-08-06</a:t>
            </a:fld>
            <a:endParaRPr lang="en-CA" dirty="0"/>
          </a:p>
        </p:txBody>
      </p:sp>
      <p:sp>
        <p:nvSpPr>
          <p:cNvPr id="5" name="Footer Placeholder 4">
            <a:extLst>
              <a:ext uri="{FF2B5EF4-FFF2-40B4-BE49-F238E27FC236}">
                <a16:creationId xmlns:a16="http://schemas.microsoft.com/office/drawing/2014/main" id="{17119A01-42CE-269E-5C11-6561CEFEC290}"/>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62A61C64-8A28-1B54-5E5A-A091217BFBE1}"/>
              </a:ext>
            </a:extLst>
          </p:cNvPr>
          <p:cNvSpPr>
            <a:spLocks noGrp="1"/>
          </p:cNvSpPr>
          <p:nvPr>
            <p:ph type="sldNum" sz="quarter" idx="12"/>
          </p:nvPr>
        </p:nvSpPr>
        <p:spPr/>
        <p:txBody>
          <a:bodyPr/>
          <a:lstStyle/>
          <a:p>
            <a:fld id="{68FECC57-6EFB-43F2-83C2-2A79D8CFE7B1}" type="slidenum">
              <a:rPr lang="en-CA" smtClean="0"/>
              <a:t>‹#›</a:t>
            </a:fld>
            <a:endParaRPr lang="en-CA" dirty="0"/>
          </a:p>
        </p:txBody>
      </p:sp>
    </p:spTree>
    <p:extLst>
      <p:ext uri="{BB962C8B-B14F-4D97-AF65-F5344CB8AC3E}">
        <p14:creationId xmlns:p14="http://schemas.microsoft.com/office/powerpoint/2010/main" val="15868450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8FA8F-B9A9-A283-9EC0-8EE965598937}"/>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B5CCAB99-F3B3-743D-8ED6-0876A1ECE01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2791512F-9812-DF44-59C0-9654B2521ABF}"/>
              </a:ext>
            </a:extLst>
          </p:cNvPr>
          <p:cNvSpPr>
            <a:spLocks noGrp="1"/>
          </p:cNvSpPr>
          <p:nvPr>
            <p:ph type="dt" sz="half" idx="10"/>
          </p:nvPr>
        </p:nvSpPr>
        <p:spPr/>
        <p:txBody>
          <a:bodyPr/>
          <a:lstStyle/>
          <a:p>
            <a:fld id="{FF604760-4794-4DD3-893A-4E69615F83FD}" type="datetime1">
              <a:rPr lang="en-CA" smtClean="0"/>
              <a:t>2026-08-06</a:t>
            </a:fld>
            <a:endParaRPr lang="en-CA" dirty="0"/>
          </a:p>
        </p:txBody>
      </p:sp>
      <p:sp>
        <p:nvSpPr>
          <p:cNvPr id="5" name="Footer Placeholder 4">
            <a:extLst>
              <a:ext uri="{FF2B5EF4-FFF2-40B4-BE49-F238E27FC236}">
                <a16:creationId xmlns:a16="http://schemas.microsoft.com/office/drawing/2014/main" id="{5B941EF8-A10D-481B-2EF1-E935528B8768}"/>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3FB61F4B-3ECF-3BF1-8F44-06C327406DF9}"/>
              </a:ext>
            </a:extLst>
          </p:cNvPr>
          <p:cNvSpPr>
            <a:spLocks noGrp="1"/>
          </p:cNvSpPr>
          <p:nvPr>
            <p:ph type="sldNum" sz="quarter" idx="12"/>
          </p:nvPr>
        </p:nvSpPr>
        <p:spPr/>
        <p:txBody>
          <a:bodyPr/>
          <a:lstStyle/>
          <a:p>
            <a:fld id="{68FECC57-6EFB-43F2-83C2-2A79D8CFE7B1}" type="slidenum">
              <a:rPr lang="en-CA" smtClean="0"/>
              <a:t>‹#›</a:t>
            </a:fld>
            <a:endParaRPr lang="en-CA" dirty="0"/>
          </a:p>
        </p:txBody>
      </p:sp>
    </p:spTree>
    <p:extLst>
      <p:ext uri="{BB962C8B-B14F-4D97-AF65-F5344CB8AC3E}">
        <p14:creationId xmlns:p14="http://schemas.microsoft.com/office/powerpoint/2010/main" val="381028747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DD9E1-326F-8EE6-3249-4C45767A6AC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9D013A19-05DF-49CB-DF38-E6E0F5EDFAD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043FF63-C8E8-D7D3-0037-E10E3869DEBB}"/>
              </a:ext>
            </a:extLst>
          </p:cNvPr>
          <p:cNvSpPr>
            <a:spLocks noGrp="1"/>
          </p:cNvSpPr>
          <p:nvPr>
            <p:ph type="dt" sz="half" idx="10"/>
          </p:nvPr>
        </p:nvSpPr>
        <p:spPr/>
        <p:txBody>
          <a:bodyPr/>
          <a:lstStyle/>
          <a:p>
            <a:fld id="{744A6568-DF64-45A7-9ACB-746F1E147B3E}" type="datetime1">
              <a:rPr lang="en-CA" smtClean="0"/>
              <a:t>2026-08-06</a:t>
            </a:fld>
            <a:endParaRPr lang="en-CA" dirty="0"/>
          </a:p>
        </p:txBody>
      </p:sp>
      <p:sp>
        <p:nvSpPr>
          <p:cNvPr id="5" name="Footer Placeholder 4">
            <a:extLst>
              <a:ext uri="{FF2B5EF4-FFF2-40B4-BE49-F238E27FC236}">
                <a16:creationId xmlns:a16="http://schemas.microsoft.com/office/drawing/2014/main" id="{4264CF69-27EA-9852-FBC7-A366B1186C91}"/>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B0E7858B-BF78-0879-2D2B-147E5D05EF33}"/>
              </a:ext>
            </a:extLst>
          </p:cNvPr>
          <p:cNvSpPr>
            <a:spLocks noGrp="1"/>
          </p:cNvSpPr>
          <p:nvPr>
            <p:ph type="sldNum" sz="quarter" idx="12"/>
          </p:nvPr>
        </p:nvSpPr>
        <p:spPr/>
        <p:txBody>
          <a:bodyPr/>
          <a:lstStyle/>
          <a:p>
            <a:fld id="{68FECC57-6EFB-43F2-83C2-2A79D8CFE7B1}" type="slidenum">
              <a:rPr lang="en-CA" smtClean="0"/>
              <a:t>‹#›</a:t>
            </a:fld>
            <a:endParaRPr lang="en-CA" dirty="0"/>
          </a:p>
        </p:txBody>
      </p:sp>
    </p:spTree>
    <p:extLst>
      <p:ext uri="{BB962C8B-B14F-4D97-AF65-F5344CB8AC3E}">
        <p14:creationId xmlns:p14="http://schemas.microsoft.com/office/powerpoint/2010/main" val="18632649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FBF3E-9DAC-E54F-E7F1-FCCE82503BBD}"/>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FA301949-1841-9B56-B7CF-B903A861AFD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DF028BE5-D119-F6FE-5722-84337E77312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BF1A1BC7-EB03-E2FB-8406-A2CEBCBFE4FB}"/>
              </a:ext>
            </a:extLst>
          </p:cNvPr>
          <p:cNvSpPr>
            <a:spLocks noGrp="1"/>
          </p:cNvSpPr>
          <p:nvPr>
            <p:ph type="dt" sz="half" idx="10"/>
          </p:nvPr>
        </p:nvSpPr>
        <p:spPr/>
        <p:txBody>
          <a:bodyPr/>
          <a:lstStyle/>
          <a:p>
            <a:fld id="{CE1E0A22-E1EE-4E45-BAD4-9F8E2244D963}" type="datetime1">
              <a:rPr lang="en-CA" smtClean="0"/>
              <a:t>2026-08-06</a:t>
            </a:fld>
            <a:endParaRPr lang="en-CA" dirty="0"/>
          </a:p>
        </p:txBody>
      </p:sp>
      <p:sp>
        <p:nvSpPr>
          <p:cNvPr id="6" name="Footer Placeholder 5">
            <a:extLst>
              <a:ext uri="{FF2B5EF4-FFF2-40B4-BE49-F238E27FC236}">
                <a16:creationId xmlns:a16="http://schemas.microsoft.com/office/drawing/2014/main" id="{E4231EB6-0FE1-B931-E55A-0D1DE6DD59A1}"/>
              </a:ext>
            </a:extLst>
          </p:cNvPr>
          <p:cNvSpPr>
            <a:spLocks noGrp="1"/>
          </p:cNvSpPr>
          <p:nvPr>
            <p:ph type="ftr" sz="quarter" idx="11"/>
          </p:nvPr>
        </p:nvSpPr>
        <p:spPr/>
        <p:txBody>
          <a:bodyPr/>
          <a:lstStyle/>
          <a:p>
            <a:endParaRPr lang="en-CA" dirty="0"/>
          </a:p>
        </p:txBody>
      </p:sp>
      <p:sp>
        <p:nvSpPr>
          <p:cNvPr id="7" name="Slide Number Placeholder 6">
            <a:extLst>
              <a:ext uri="{FF2B5EF4-FFF2-40B4-BE49-F238E27FC236}">
                <a16:creationId xmlns:a16="http://schemas.microsoft.com/office/drawing/2014/main" id="{1A8A5F95-CA46-3DD8-B391-AA2BCAB2A169}"/>
              </a:ext>
            </a:extLst>
          </p:cNvPr>
          <p:cNvSpPr>
            <a:spLocks noGrp="1"/>
          </p:cNvSpPr>
          <p:nvPr>
            <p:ph type="sldNum" sz="quarter" idx="12"/>
          </p:nvPr>
        </p:nvSpPr>
        <p:spPr/>
        <p:txBody>
          <a:bodyPr/>
          <a:lstStyle/>
          <a:p>
            <a:fld id="{68FECC57-6EFB-43F2-83C2-2A79D8CFE7B1}" type="slidenum">
              <a:rPr lang="en-CA" smtClean="0"/>
              <a:t>‹#›</a:t>
            </a:fld>
            <a:endParaRPr lang="en-CA" dirty="0"/>
          </a:p>
        </p:txBody>
      </p:sp>
    </p:spTree>
    <p:extLst>
      <p:ext uri="{BB962C8B-B14F-4D97-AF65-F5344CB8AC3E}">
        <p14:creationId xmlns:p14="http://schemas.microsoft.com/office/powerpoint/2010/main" val="32062640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63EB5-F0E3-0FAA-0535-9626F6DC4132}"/>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88BB430C-AC4E-D1DD-1CEA-FDC57DA88B5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F7EB412-6495-E896-2E45-21F457D6644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4E4F6A95-B4A2-1D06-E07C-0B23D4D9275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B51C9A9-9520-8C03-466D-DE740480165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CFD1731B-B1DE-3B2C-F661-71E4CD5782EE}"/>
              </a:ext>
            </a:extLst>
          </p:cNvPr>
          <p:cNvSpPr>
            <a:spLocks noGrp="1"/>
          </p:cNvSpPr>
          <p:nvPr>
            <p:ph type="dt" sz="half" idx="10"/>
          </p:nvPr>
        </p:nvSpPr>
        <p:spPr/>
        <p:txBody>
          <a:bodyPr/>
          <a:lstStyle/>
          <a:p>
            <a:fld id="{5C5D700F-E5C5-449D-AD61-FDEA1978555A}" type="datetime1">
              <a:rPr lang="en-CA" smtClean="0"/>
              <a:t>2026-08-06</a:t>
            </a:fld>
            <a:endParaRPr lang="en-CA" dirty="0"/>
          </a:p>
        </p:txBody>
      </p:sp>
      <p:sp>
        <p:nvSpPr>
          <p:cNvPr id="8" name="Footer Placeholder 7">
            <a:extLst>
              <a:ext uri="{FF2B5EF4-FFF2-40B4-BE49-F238E27FC236}">
                <a16:creationId xmlns:a16="http://schemas.microsoft.com/office/drawing/2014/main" id="{E93D25DE-C306-D6B1-A13A-0B9E4D55625C}"/>
              </a:ext>
            </a:extLst>
          </p:cNvPr>
          <p:cNvSpPr>
            <a:spLocks noGrp="1"/>
          </p:cNvSpPr>
          <p:nvPr>
            <p:ph type="ftr" sz="quarter" idx="11"/>
          </p:nvPr>
        </p:nvSpPr>
        <p:spPr/>
        <p:txBody>
          <a:bodyPr/>
          <a:lstStyle/>
          <a:p>
            <a:endParaRPr lang="en-CA" dirty="0"/>
          </a:p>
        </p:txBody>
      </p:sp>
      <p:sp>
        <p:nvSpPr>
          <p:cNvPr id="9" name="Slide Number Placeholder 8">
            <a:extLst>
              <a:ext uri="{FF2B5EF4-FFF2-40B4-BE49-F238E27FC236}">
                <a16:creationId xmlns:a16="http://schemas.microsoft.com/office/drawing/2014/main" id="{BAF64D70-FD36-B6CC-3948-D57F51EF84C4}"/>
              </a:ext>
            </a:extLst>
          </p:cNvPr>
          <p:cNvSpPr>
            <a:spLocks noGrp="1"/>
          </p:cNvSpPr>
          <p:nvPr>
            <p:ph type="sldNum" sz="quarter" idx="12"/>
          </p:nvPr>
        </p:nvSpPr>
        <p:spPr/>
        <p:txBody>
          <a:bodyPr/>
          <a:lstStyle/>
          <a:p>
            <a:fld id="{68FECC57-6EFB-43F2-83C2-2A79D8CFE7B1}" type="slidenum">
              <a:rPr lang="en-CA" smtClean="0"/>
              <a:t>‹#›</a:t>
            </a:fld>
            <a:endParaRPr lang="en-CA" dirty="0"/>
          </a:p>
        </p:txBody>
      </p:sp>
    </p:spTree>
    <p:extLst>
      <p:ext uri="{BB962C8B-B14F-4D97-AF65-F5344CB8AC3E}">
        <p14:creationId xmlns:p14="http://schemas.microsoft.com/office/powerpoint/2010/main" val="36938922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759B4-0E69-B51B-E2FB-4D5EC0DEFA0A}"/>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4676E858-8D72-E733-888A-03579203CCEC}"/>
              </a:ext>
            </a:extLst>
          </p:cNvPr>
          <p:cNvSpPr>
            <a:spLocks noGrp="1"/>
          </p:cNvSpPr>
          <p:nvPr>
            <p:ph type="dt" sz="half" idx="10"/>
          </p:nvPr>
        </p:nvSpPr>
        <p:spPr/>
        <p:txBody>
          <a:bodyPr/>
          <a:lstStyle/>
          <a:p>
            <a:fld id="{D84FD7E1-E41A-4BC2-BFDC-5B9442CD25B0}" type="datetime1">
              <a:rPr lang="en-CA" smtClean="0"/>
              <a:t>2026-08-06</a:t>
            </a:fld>
            <a:endParaRPr lang="en-CA" dirty="0"/>
          </a:p>
        </p:txBody>
      </p:sp>
      <p:sp>
        <p:nvSpPr>
          <p:cNvPr id="4" name="Footer Placeholder 3">
            <a:extLst>
              <a:ext uri="{FF2B5EF4-FFF2-40B4-BE49-F238E27FC236}">
                <a16:creationId xmlns:a16="http://schemas.microsoft.com/office/drawing/2014/main" id="{D00160F7-A22A-A2C0-95DF-A29C3254886D}"/>
              </a:ext>
            </a:extLst>
          </p:cNvPr>
          <p:cNvSpPr>
            <a:spLocks noGrp="1"/>
          </p:cNvSpPr>
          <p:nvPr>
            <p:ph type="ftr" sz="quarter" idx="11"/>
          </p:nvPr>
        </p:nvSpPr>
        <p:spPr/>
        <p:txBody>
          <a:bodyPr/>
          <a:lstStyle/>
          <a:p>
            <a:endParaRPr lang="en-CA" dirty="0"/>
          </a:p>
        </p:txBody>
      </p:sp>
      <p:sp>
        <p:nvSpPr>
          <p:cNvPr id="5" name="Slide Number Placeholder 4">
            <a:extLst>
              <a:ext uri="{FF2B5EF4-FFF2-40B4-BE49-F238E27FC236}">
                <a16:creationId xmlns:a16="http://schemas.microsoft.com/office/drawing/2014/main" id="{70F0DDBC-85FD-0631-D543-D24CAEB9601A}"/>
              </a:ext>
            </a:extLst>
          </p:cNvPr>
          <p:cNvSpPr>
            <a:spLocks noGrp="1"/>
          </p:cNvSpPr>
          <p:nvPr>
            <p:ph type="sldNum" sz="quarter" idx="12"/>
          </p:nvPr>
        </p:nvSpPr>
        <p:spPr/>
        <p:txBody>
          <a:bodyPr/>
          <a:lstStyle/>
          <a:p>
            <a:fld id="{68FECC57-6EFB-43F2-83C2-2A79D8CFE7B1}" type="slidenum">
              <a:rPr lang="en-CA" smtClean="0"/>
              <a:t>‹#›</a:t>
            </a:fld>
            <a:endParaRPr lang="en-CA" dirty="0"/>
          </a:p>
        </p:txBody>
      </p:sp>
    </p:spTree>
    <p:extLst>
      <p:ext uri="{BB962C8B-B14F-4D97-AF65-F5344CB8AC3E}">
        <p14:creationId xmlns:p14="http://schemas.microsoft.com/office/powerpoint/2010/main" val="14930740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C425909-3410-A5DF-9388-720C516C1482}"/>
              </a:ext>
            </a:extLst>
          </p:cNvPr>
          <p:cNvSpPr>
            <a:spLocks noGrp="1"/>
          </p:cNvSpPr>
          <p:nvPr>
            <p:ph type="dt" sz="half" idx="10"/>
          </p:nvPr>
        </p:nvSpPr>
        <p:spPr/>
        <p:txBody>
          <a:bodyPr/>
          <a:lstStyle/>
          <a:p>
            <a:fld id="{194A7687-E1B0-4C6D-A2FD-86DD410F95FD}" type="datetime1">
              <a:rPr lang="en-CA" smtClean="0"/>
              <a:t>2026-08-06</a:t>
            </a:fld>
            <a:endParaRPr lang="en-CA" dirty="0"/>
          </a:p>
        </p:txBody>
      </p:sp>
      <p:sp>
        <p:nvSpPr>
          <p:cNvPr id="3" name="Footer Placeholder 2">
            <a:extLst>
              <a:ext uri="{FF2B5EF4-FFF2-40B4-BE49-F238E27FC236}">
                <a16:creationId xmlns:a16="http://schemas.microsoft.com/office/drawing/2014/main" id="{445BAA5F-FF22-0314-5545-D6F48B6F00B6}"/>
              </a:ext>
            </a:extLst>
          </p:cNvPr>
          <p:cNvSpPr>
            <a:spLocks noGrp="1"/>
          </p:cNvSpPr>
          <p:nvPr>
            <p:ph type="ftr" sz="quarter" idx="11"/>
          </p:nvPr>
        </p:nvSpPr>
        <p:spPr/>
        <p:txBody>
          <a:bodyPr/>
          <a:lstStyle/>
          <a:p>
            <a:endParaRPr lang="en-CA" dirty="0"/>
          </a:p>
        </p:txBody>
      </p:sp>
      <p:sp>
        <p:nvSpPr>
          <p:cNvPr id="4" name="Slide Number Placeholder 3">
            <a:extLst>
              <a:ext uri="{FF2B5EF4-FFF2-40B4-BE49-F238E27FC236}">
                <a16:creationId xmlns:a16="http://schemas.microsoft.com/office/drawing/2014/main" id="{593D9860-CC82-DFE5-37DA-258A2CBCCF39}"/>
              </a:ext>
            </a:extLst>
          </p:cNvPr>
          <p:cNvSpPr>
            <a:spLocks noGrp="1"/>
          </p:cNvSpPr>
          <p:nvPr>
            <p:ph type="sldNum" sz="quarter" idx="12"/>
          </p:nvPr>
        </p:nvSpPr>
        <p:spPr/>
        <p:txBody>
          <a:bodyPr/>
          <a:lstStyle/>
          <a:p>
            <a:fld id="{68FECC57-6EFB-43F2-83C2-2A79D8CFE7B1}" type="slidenum">
              <a:rPr lang="en-CA" smtClean="0"/>
              <a:t>‹#›</a:t>
            </a:fld>
            <a:endParaRPr lang="en-CA" dirty="0"/>
          </a:p>
        </p:txBody>
      </p:sp>
    </p:spTree>
    <p:extLst>
      <p:ext uri="{BB962C8B-B14F-4D97-AF65-F5344CB8AC3E}">
        <p14:creationId xmlns:p14="http://schemas.microsoft.com/office/powerpoint/2010/main" val="37053562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7F51F-C9FB-CC40-7AD2-2F93030BB32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D2FB5719-542D-BC4F-B0E5-D59FBC776DE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C3FB1F2B-DA10-4B97-90B6-B279040B81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968A36D-9355-2D03-C372-54C1F43E6213}"/>
              </a:ext>
            </a:extLst>
          </p:cNvPr>
          <p:cNvSpPr>
            <a:spLocks noGrp="1"/>
          </p:cNvSpPr>
          <p:nvPr>
            <p:ph type="dt" sz="half" idx="10"/>
          </p:nvPr>
        </p:nvSpPr>
        <p:spPr/>
        <p:txBody>
          <a:bodyPr/>
          <a:lstStyle/>
          <a:p>
            <a:fld id="{DE0948CB-66E3-47BB-B273-BE58007CD048}" type="datetime1">
              <a:rPr lang="en-CA" smtClean="0"/>
              <a:t>2026-08-06</a:t>
            </a:fld>
            <a:endParaRPr lang="en-CA" dirty="0"/>
          </a:p>
        </p:txBody>
      </p:sp>
      <p:sp>
        <p:nvSpPr>
          <p:cNvPr id="6" name="Footer Placeholder 5">
            <a:extLst>
              <a:ext uri="{FF2B5EF4-FFF2-40B4-BE49-F238E27FC236}">
                <a16:creationId xmlns:a16="http://schemas.microsoft.com/office/drawing/2014/main" id="{9EC0BB3F-5A3A-51E2-BD96-29A55CC849A4}"/>
              </a:ext>
            </a:extLst>
          </p:cNvPr>
          <p:cNvSpPr>
            <a:spLocks noGrp="1"/>
          </p:cNvSpPr>
          <p:nvPr>
            <p:ph type="ftr" sz="quarter" idx="11"/>
          </p:nvPr>
        </p:nvSpPr>
        <p:spPr/>
        <p:txBody>
          <a:bodyPr/>
          <a:lstStyle/>
          <a:p>
            <a:endParaRPr lang="en-CA" dirty="0"/>
          </a:p>
        </p:txBody>
      </p:sp>
      <p:sp>
        <p:nvSpPr>
          <p:cNvPr id="7" name="Slide Number Placeholder 6">
            <a:extLst>
              <a:ext uri="{FF2B5EF4-FFF2-40B4-BE49-F238E27FC236}">
                <a16:creationId xmlns:a16="http://schemas.microsoft.com/office/drawing/2014/main" id="{724D38BA-9EC5-7934-536C-95CDBD4E93F1}"/>
              </a:ext>
            </a:extLst>
          </p:cNvPr>
          <p:cNvSpPr>
            <a:spLocks noGrp="1"/>
          </p:cNvSpPr>
          <p:nvPr>
            <p:ph type="sldNum" sz="quarter" idx="12"/>
          </p:nvPr>
        </p:nvSpPr>
        <p:spPr/>
        <p:txBody>
          <a:bodyPr/>
          <a:lstStyle/>
          <a:p>
            <a:fld id="{68FECC57-6EFB-43F2-83C2-2A79D8CFE7B1}" type="slidenum">
              <a:rPr lang="en-CA" smtClean="0"/>
              <a:t>‹#›</a:t>
            </a:fld>
            <a:endParaRPr lang="en-CA" dirty="0"/>
          </a:p>
        </p:txBody>
      </p:sp>
    </p:spTree>
    <p:extLst>
      <p:ext uri="{BB962C8B-B14F-4D97-AF65-F5344CB8AC3E}">
        <p14:creationId xmlns:p14="http://schemas.microsoft.com/office/powerpoint/2010/main" val="16017768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DFBA4-91F7-A223-0B27-5701C7915FC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17E02B42-B663-EBA8-B8A7-E786FCC5513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dirty="0"/>
          </a:p>
        </p:txBody>
      </p:sp>
      <p:sp>
        <p:nvSpPr>
          <p:cNvPr id="4" name="Text Placeholder 3">
            <a:extLst>
              <a:ext uri="{FF2B5EF4-FFF2-40B4-BE49-F238E27FC236}">
                <a16:creationId xmlns:a16="http://schemas.microsoft.com/office/drawing/2014/main" id="{78F66485-FFA4-FDFA-9230-319523F4BF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F51F309-C203-07B1-4809-FE3483EB8861}"/>
              </a:ext>
            </a:extLst>
          </p:cNvPr>
          <p:cNvSpPr>
            <a:spLocks noGrp="1"/>
          </p:cNvSpPr>
          <p:nvPr>
            <p:ph type="dt" sz="half" idx="10"/>
          </p:nvPr>
        </p:nvSpPr>
        <p:spPr/>
        <p:txBody>
          <a:bodyPr/>
          <a:lstStyle/>
          <a:p>
            <a:fld id="{92C20EDF-D019-4CDC-99DF-BF93AECFDFC5}" type="datetime1">
              <a:rPr lang="en-CA" smtClean="0"/>
              <a:t>2026-08-06</a:t>
            </a:fld>
            <a:endParaRPr lang="en-CA" dirty="0"/>
          </a:p>
        </p:txBody>
      </p:sp>
      <p:sp>
        <p:nvSpPr>
          <p:cNvPr id="6" name="Footer Placeholder 5">
            <a:extLst>
              <a:ext uri="{FF2B5EF4-FFF2-40B4-BE49-F238E27FC236}">
                <a16:creationId xmlns:a16="http://schemas.microsoft.com/office/drawing/2014/main" id="{2F3CE6B8-1A77-FA31-B76D-54A1F67C5CBF}"/>
              </a:ext>
            </a:extLst>
          </p:cNvPr>
          <p:cNvSpPr>
            <a:spLocks noGrp="1"/>
          </p:cNvSpPr>
          <p:nvPr>
            <p:ph type="ftr" sz="quarter" idx="11"/>
          </p:nvPr>
        </p:nvSpPr>
        <p:spPr/>
        <p:txBody>
          <a:bodyPr/>
          <a:lstStyle/>
          <a:p>
            <a:endParaRPr lang="en-CA" dirty="0"/>
          </a:p>
        </p:txBody>
      </p:sp>
      <p:sp>
        <p:nvSpPr>
          <p:cNvPr id="7" name="Slide Number Placeholder 6">
            <a:extLst>
              <a:ext uri="{FF2B5EF4-FFF2-40B4-BE49-F238E27FC236}">
                <a16:creationId xmlns:a16="http://schemas.microsoft.com/office/drawing/2014/main" id="{7A838B16-83A3-3294-E4FB-EEF1C8FF515D}"/>
              </a:ext>
            </a:extLst>
          </p:cNvPr>
          <p:cNvSpPr>
            <a:spLocks noGrp="1"/>
          </p:cNvSpPr>
          <p:nvPr>
            <p:ph type="sldNum" sz="quarter" idx="12"/>
          </p:nvPr>
        </p:nvSpPr>
        <p:spPr/>
        <p:txBody>
          <a:bodyPr/>
          <a:lstStyle/>
          <a:p>
            <a:fld id="{68FECC57-6EFB-43F2-83C2-2A79D8CFE7B1}" type="slidenum">
              <a:rPr lang="en-CA" smtClean="0"/>
              <a:t>‹#›</a:t>
            </a:fld>
            <a:endParaRPr lang="en-CA" dirty="0"/>
          </a:p>
        </p:txBody>
      </p:sp>
    </p:spTree>
    <p:extLst>
      <p:ext uri="{BB962C8B-B14F-4D97-AF65-F5344CB8AC3E}">
        <p14:creationId xmlns:p14="http://schemas.microsoft.com/office/powerpoint/2010/main" val="37937181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D24E3-A4FF-4F53-C944-5DA3631042F6}"/>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38D6B036-25DB-1F7A-01F5-2EBD2A8AD5D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BBEFC77C-4020-C2C5-BC26-88ED736BEE80}"/>
              </a:ext>
            </a:extLst>
          </p:cNvPr>
          <p:cNvSpPr>
            <a:spLocks noGrp="1"/>
          </p:cNvSpPr>
          <p:nvPr>
            <p:ph type="dt" sz="half" idx="10"/>
          </p:nvPr>
        </p:nvSpPr>
        <p:spPr/>
        <p:txBody>
          <a:bodyPr/>
          <a:lstStyle/>
          <a:p>
            <a:fld id="{8740CDDF-DD12-426C-815F-405E9BE4D638}" type="datetime1">
              <a:rPr lang="en-CA" smtClean="0"/>
              <a:t>2026-08-06</a:t>
            </a:fld>
            <a:endParaRPr lang="en-CA" dirty="0"/>
          </a:p>
        </p:txBody>
      </p:sp>
      <p:sp>
        <p:nvSpPr>
          <p:cNvPr id="5" name="Footer Placeholder 4">
            <a:extLst>
              <a:ext uri="{FF2B5EF4-FFF2-40B4-BE49-F238E27FC236}">
                <a16:creationId xmlns:a16="http://schemas.microsoft.com/office/drawing/2014/main" id="{1F53AB5B-2EB2-9632-715C-68D52CAA7D10}"/>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2E3833A8-B5E9-5A45-E311-13B3525309B1}"/>
              </a:ext>
            </a:extLst>
          </p:cNvPr>
          <p:cNvSpPr>
            <a:spLocks noGrp="1"/>
          </p:cNvSpPr>
          <p:nvPr>
            <p:ph type="sldNum" sz="quarter" idx="12"/>
          </p:nvPr>
        </p:nvSpPr>
        <p:spPr/>
        <p:txBody>
          <a:bodyPr/>
          <a:lstStyle/>
          <a:p>
            <a:fld id="{68FECC57-6EFB-43F2-83C2-2A79D8CFE7B1}" type="slidenum">
              <a:rPr lang="en-CA" smtClean="0"/>
              <a:t>‹#›</a:t>
            </a:fld>
            <a:endParaRPr lang="en-CA" dirty="0"/>
          </a:p>
        </p:txBody>
      </p:sp>
    </p:spTree>
    <p:extLst>
      <p:ext uri="{BB962C8B-B14F-4D97-AF65-F5344CB8AC3E}">
        <p14:creationId xmlns:p14="http://schemas.microsoft.com/office/powerpoint/2010/main" val="23542604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F545830-FF67-0CC4-C67A-B79F76A1924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A2F8F1B4-4042-8B82-C347-BC9E9983745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CAC9101C-862E-97FD-2971-00856C73C4C0}"/>
              </a:ext>
            </a:extLst>
          </p:cNvPr>
          <p:cNvSpPr>
            <a:spLocks noGrp="1"/>
          </p:cNvSpPr>
          <p:nvPr>
            <p:ph type="dt" sz="half" idx="10"/>
          </p:nvPr>
        </p:nvSpPr>
        <p:spPr/>
        <p:txBody>
          <a:bodyPr/>
          <a:lstStyle/>
          <a:p>
            <a:fld id="{C5B67677-0B90-418B-A9F8-D5DA043F9396}" type="datetime1">
              <a:rPr lang="en-CA" smtClean="0"/>
              <a:t>2026-08-06</a:t>
            </a:fld>
            <a:endParaRPr lang="en-CA" dirty="0"/>
          </a:p>
        </p:txBody>
      </p:sp>
      <p:sp>
        <p:nvSpPr>
          <p:cNvPr id="5" name="Footer Placeholder 4">
            <a:extLst>
              <a:ext uri="{FF2B5EF4-FFF2-40B4-BE49-F238E27FC236}">
                <a16:creationId xmlns:a16="http://schemas.microsoft.com/office/drawing/2014/main" id="{50DDF93D-40E4-F8AA-6320-E64846C73511}"/>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4CAC43A7-3B70-C29C-4516-7FDE8F442E3F}"/>
              </a:ext>
            </a:extLst>
          </p:cNvPr>
          <p:cNvSpPr>
            <a:spLocks noGrp="1"/>
          </p:cNvSpPr>
          <p:nvPr>
            <p:ph type="sldNum" sz="quarter" idx="12"/>
          </p:nvPr>
        </p:nvSpPr>
        <p:spPr/>
        <p:txBody>
          <a:bodyPr/>
          <a:lstStyle/>
          <a:p>
            <a:fld id="{68FECC57-6EFB-43F2-83C2-2A79D8CFE7B1}" type="slidenum">
              <a:rPr lang="en-CA" smtClean="0"/>
              <a:t>‹#›</a:t>
            </a:fld>
            <a:endParaRPr lang="en-CA" dirty="0"/>
          </a:p>
        </p:txBody>
      </p:sp>
    </p:spTree>
    <p:extLst>
      <p:ext uri="{BB962C8B-B14F-4D97-AF65-F5344CB8AC3E}">
        <p14:creationId xmlns:p14="http://schemas.microsoft.com/office/powerpoint/2010/main" val="35275461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5602951-7F8C-7A8C-F2E5-DF12CC0D6BB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55ED4D40-78BF-9E2E-40E4-A57724BE696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3D3DCD1D-B6FC-7EF4-403F-5ACB9084B52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AF98C62-22F2-4488-A723-340949068541}" type="datetime1">
              <a:rPr lang="en-CA" smtClean="0"/>
              <a:t>2026-08-06</a:t>
            </a:fld>
            <a:endParaRPr lang="en-CA" dirty="0"/>
          </a:p>
        </p:txBody>
      </p:sp>
      <p:sp>
        <p:nvSpPr>
          <p:cNvPr id="5" name="Footer Placeholder 4">
            <a:extLst>
              <a:ext uri="{FF2B5EF4-FFF2-40B4-BE49-F238E27FC236}">
                <a16:creationId xmlns:a16="http://schemas.microsoft.com/office/drawing/2014/main" id="{7E9414B6-96F1-15F1-6A15-E8D0DAC47B5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CA" dirty="0"/>
          </a:p>
        </p:txBody>
      </p:sp>
      <p:sp>
        <p:nvSpPr>
          <p:cNvPr id="6" name="Slide Number Placeholder 5">
            <a:extLst>
              <a:ext uri="{FF2B5EF4-FFF2-40B4-BE49-F238E27FC236}">
                <a16:creationId xmlns:a16="http://schemas.microsoft.com/office/drawing/2014/main" id="{E8EE5F2F-DA0E-0354-E454-CD532B61C7A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8FECC57-6EFB-43F2-83C2-2A79D8CFE7B1}" type="slidenum">
              <a:rPr lang="en-CA" smtClean="0"/>
              <a:t>‹#›</a:t>
            </a:fld>
            <a:endParaRPr lang="en-CA" dirty="0"/>
          </a:p>
        </p:txBody>
      </p:sp>
    </p:spTree>
    <p:extLst>
      <p:ext uri="{BB962C8B-B14F-4D97-AF65-F5344CB8AC3E}">
        <p14:creationId xmlns:p14="http://schemas.microsoft.com/office/powerpoint/2010/main" val="29262825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tags" Target="../tags/tag4.xml"/></Relationships>
</file>

<file path=ppt/slides/_rels/slide2.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notesSlide" Target="../notesSlides/notesSlide2.xml"/><Relationship Id="rId4"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notesSlide" Target="../notesSlides/notesSlide3.xml"/><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notesSlide" Target="../notesSlides/notesSlide4.xml"/><Relationship Id="rId5" Type="http://schemas.openxmlformats.org/officeDocument/2006/relationships/slideLayout" Target="../slideLayouts/slideLayout2.xml"/><Relationship Id="rId4" Type="http://schemas.openxmlformats.org/officeDocument/2006/relationships/tags" Target="../tags/tag14.xml"/></Relationships>
</file>

<file path=ppt/slides/_rels/slide5.xml.rels><?xml version="1.0" encoding="UTF-8" standalone="yes"?>
<Relationships xmlns="http://schemas.openxmlformats.org/package/2006/relationships"><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notesSlide" Target="../notesSlides/notesSlide5.xml"/><Relationship Id="rId5" Type="http://schemas.openxmlformats.org/officeDocument/2006/relationships/slideLayout" Target="../slideLayouts/slideLayout2.xml"/><Relationship Id="rId4" Type="http://schemas.openxmlformats.org/officeDocument/2006/relationships/tags" Target="../tags/tag18.xml"/></Relationships>
</file>

<file path=ppt/slides/_rels/slide6.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notesSlide" Target="../notesSlides/notesSlide6.xml"/><Relationship Id="rId5" Type="http://schemas.openxmlformats.org/officeDocument/2006/relationships/slideLayout" Target="../slideLayouts/slideLayout2.xml"/><Relationship Id="rId4" Type="http://schemas.openxmlformats.org/officeDocument/2006/relationships/tags" Target="../tags/tag22.xml"/></Relationships>
</file>

<file path=ppt/slides/_rels/slide7.xml.rels><?xml version="1.0" encoding="UTF-8" standalone="yes"?>
<Relationships xmlns="http://schemas.openxmlformats.org/package/2006/relationships"><Relationship Id="rId3" Type="http://schemas.openxmlformats.org/officeDocument/2006/relationships/tags" Target="../tags/tag25.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notesSlide" Target="../notesSlides/notesSlide7.xml"/><Relationship Id="rId5" Type="http://schemas.openxmlformats.org/officeDocument/2006/relationships/slideLayout" Target="../slideLayouts/slideLayout2.xml"/><Relationship Id="rId4" Type="http://schemas.openxmlformats.org/officeDocument/2006/relationships/tags" Target="../tags/tag26.xml"/></Relationships>
</file>

<file path=ppt/slides/_rels/slide8.xml.rels><?xml version="1.0" encoding="UTF-8" standalone="yes"?>
<Relationships xmlns="http://schemas.openxmlformats.org/package/2006/relationships"><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notesSlide" Target="../notesSlides/notesSlide8.xml"/><Relationship Id="rId5" Type="http://schemas.openxmlformats.org/officeDocument/2006/relationships/slideLayout" Target="../slideLayouts/slideLayout2.xml"/><Relationship Id="rId4" Type="http://schemas.openxmlformats.org/officeDocument/2006/relationships/tags" Target="../tags/tag30.xml"/></Relationships>
</file>

<file path=ppt/slides/_rels/slide9.xml.rels><?xml version="1.0" encoding="UTF-8" standalone="yes"?>
<Relationships xmlns="http://schemas.openxmlformats.org/package/2006/relationships"><Relationship Id="rId3" Type="http://schemas.openxmlformats.org/officeDocument/2006/relationships/tags" Target="../tags/tag33.xml"/><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notesSlide" Target="../notesSlides/notesSlide9.xml"/><Relationship Id="rId5" Type="http://schemas.openxmlformats.org/officeDocument/2006/relationships/slideLayout" Target="../slideLayouts/slideLayout2.xml"/><Relationship Id="rId4" Type="http://schemas.openxmlformats.org/officeDocument/2006/relationships/tags" Target="../tags/tag34.xml"/></Relationships>
</file>

<file path=ppt/slides/_rels/slide10.xml.rels><?xml version="1.0" encoding="UTF-8" standalone="yes"?>
<Relationships xmlns="http://schemas.openxmlformats.org/package/2006/relationships"><Relationship Id="rId3" Type="http://schemas.openxmlformats.org/officeDocument/2006/relationships/tags" Target="../tags/tag37.xml"/><Relationship Id="rId2" Type="http://schemas.openxmlformats.org/officeDocument/2006/relationships/tags" Target="../tags/tag36.xml"/><Relationship Id="rId1" Type="http://schemas.openxmlformats.org/officeDocument/2006/relationships/tags" Target="../tags/tag35.xml"/><Relationship Id="rId6" Type="http://schemas.openxmlformats.org/officeDocument/2006/relationships/notesSlide" Target="../notesSlides/notesSlide10.xml"/><Relationship Id="rId5" Type="http://schemas.openxmlformats.org/officeDocument/2006/relationships/slideLayout" Target="../slideLayouts/slideLayout2.xml"/><Relationship Id="rId4" Type="http://schemas.openxmlformats.org/officeDocument/2006/relationships/tags" Target="../tags/tag38.xml"/></Relationships>
</file>

<file path=ppt/slides/_rels/slide11.xml.rels><?xml version="1.0" encoding="UTF-8" standalone="yes"?>
<Relationships xmlns="http://schemas.openxmlformats.org/package/2006/relationships"><Relationship Id="rId3" Type="http://schemas.openxmlformats.org/officeDocument/2006/relationships/tags" Target="../tags/tag41.xml"/><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notesSlide" Target="../notesSlides/notesSlide11.xml"/><Relationship Id="rId5" Type="http://schemas.openxmlformats.org/officeDocument/2006/relationships/slideLayout" Target="../slideLayouts/slideLayout2.xml"/><Relationship Id="rId4" Type="http://schemas.openxmlformats.org/officeDocument/2006/relationships/tags" Target="../tags/tag42.xml"/></Relationships>
</file>

<file path=ppt/slides/_rels/slide12.xml.rels><?xml version="1.0" encoding="UTF-8" standalone="yes"?>
<Relationships xmlns="http://schemas.openxmlformats.org/package/2006/relationships"><Relationship Id="rId3" Type="http://schemas.openxmlformats.org/officeDocument/2006/relationships/tags" Target="../tags/tag45.xml"/><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notesSlide" Target="../notesSlides/notesSlide12.xml"/><Relationship Id="rId5" Type="http://schemas.openxmlformats.org/officeDocument/2006/relationships/slideLayout" Target="../slideLayouts/slideLayout2.xml"/><Relationship Id="rId4" Type="http://schemas.openxmlformats.org/officeDocument/2006/relationships/tags" Target="../tags/tag46.xml"/></Relationships>
</file>

<file path=ppt/slides/_rels/slide13.xml.rels><?xml version="1.0" encoding="UTF-8" standalone="yes"?>
<Relationships xmlns="http://schemas.openxmlformats.org/package/2006/relationships"><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notesSlide" Target="../notesSlides/notesSlide13.xml"/><Relationship Id="rId5" Type="http://schemas.openxmlformats.org/officeDocument/2006/relationships/slideLayout" Target="../slideLayouts/slideLayout2.xml"/><Relationship Id="rId4" Type="http://schemas.openxmlformats.org/officeDocument/2006/relationships/tags" Target="../tags/tag50.xml"/></Relationships>
</file>

<file path=ppt/slides/_rels/slide14.xml.rels><?xml version="1.0" encoding="UTF-8" standalone="yes"?>
<Relationships xmlns="http://schemas.openxmlformats.org/package/2006/relationships"><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tags" Target="../tags/tag51.xml"/><Relationship Id="rId6" Type="http://schemas.openxmlformats.org/officeDocument/2006/relationships/notesSlide" Target="../notesSlides/notesSlide14.xml"/><Relationship Id="rId5" Type="http://schemas.openxmlformats.org/officeDocument/2006/relationships/slideLayout" Target="../slideLayouts/slideLayout2.xml"/><Relationship Id="rId4" Type="http://schemas.openxmlformats.org/officeDocument/2006/relationships/tags" Target="../tags/tag54.xml"/></Relationships>
</file>

<file path=ppt/slides/_rels/slide15.xml.rels><?xml version="1.0" encoding="UTF-8" standalone="yes"?>
<Relationships xmlns="http://schemas.openxmlformats.org/package/2006/relationships"><Relationship Id="rId3" Type="http://schemas.openxmlformats.org/officeDocument/2006/relationships/tags" Target="../tags/tag57.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notesSlide" Target="../notesSlides/notesSlide15.xml"/><Relationship Id="rId5" Type="http://schemas.openxmlformats.org/officeDocument/2006/relationships/slideLayout" Target="../slideLayouts/slideLayout2.xml"/><Relationship Id="rId4" Type="http://schemas.openxmlformats.org/officeDocument/2006/relationships/tags" Target="../tags/tag58.xml"/></Relationships>
</file>

<file path=ppt/slides/_rels/slide16.xml.rels><?xml version="1.0" encoding="UTF-8" standalone="yes"?>
<Relationships xmlns="http://schemas.openxmlformats.org/package/2006/relationships"><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tags" Target="../tags/tag59.xml"/><Relationship Id="rId6" Type="http://schemas.openxmlformats.org/officeDocument/2006/relationships/notesSlide" Target="../notesSlides/notesSlide16.xml"/><Relationship Id="rId5" Type="http://schemas.openxmlformats.org/officeDocument/2006/relationships/slideLayout" Target="../slideLayouts/slideLayout2.xml"/><Relationship Id="rId4" Type="http://schemas.openxmlformats.org/officeDocument/2006/relationships/tags" Target="../tags/tag62.xml"/></Relationships>
</file>

<file path=ppt/slides/_rels/slide17.xml.rels><?xml version="1.0" encoding="UTF-8" standalone="yes"?>
<Relationships xmlns="http://schemas.openxmlformats.org/package/2006/relationships"><Relationship Id="rId3" Type="http://schemas.openxmlformats.org/officeDocument/2006/relationships/tags" Target="../tags/tag65.xml"/><Relationship Id="rId2" Type="http://schemas.openxmlformats.org/officeDocument/2006/relationships/tags" Target="../tags/tag64.xml"/><Relationship Id="rId1" Type="http://schemas.openxmlformats.org/officeDocument/2006/relationships/tags" Target="../tags/tag63.xml"/><Relationship Id="rId6" Type="http://schemas.openxmlformats.org/officeDocument/2006/relationships/notesSlide" Target="../notesSlides/notesSlide17.xml"/><Relationship Id="rId5" Type="http://schemas.openxmlformats.org/officeDocument/2006/relationships/slideLayout" Target="../slideLayouts/slideLayout2.xml"/><Relationship Id="rId4" Type="http://schemas.openxmlformats.org/officeDocument/2006/relationships/tags" Target="../tags/tag66.xml"/></Relationships>
</file>

<file path=ppt/slides/_rels/slide18.xml.rels><?xml version="1.0" encoding="UTF-8" standalone="yes"?>
<Relationships xmlns="http://schemas.openxmlformats.org/package/2006/relationships"><Relationship Id="rId3" Type="http://schemas.openxmlformats.org/officeDocument/2006/relationships/tags" Target="../tags/tag69.xml"/><Relationship Id="rId7" Type="http://schemas.openxmlformats.org/officeDocument/2006/relationships/notesSlide" Target="../notesSlides/notesSlide18.xml"/><Relationship Id="rId2" Type="http://schemas.openxmlformats.org/officeDocument/2006/relationships/tags" Target="../tags/tag68.xml"/><Relationship Id="rId1" Type="http://schemas.openxmlformats.org/officeDocument/2006/relationships/tags" Target="../tags/tag67.xml"/><Relationship Id="rId6" Type="http://schemas.openxmlformats.org/officeDocument/2006/relationships/slideLayout" Target="../slideLayouts/slideLayout2.xml"/><Relationship Id="rId5" Type="http://schemas.openxmlformats.org/officeDocument/2006/relationships/tags" Target="../tags/tag71.xml"/><Relationship Id="rId4" Type="http://schemas.openxmlformats.org/officeDocument/2006/relationships/tags" Target="../tags/tag70.xml"/></Relationships>
</file>

<file path=ppt/slides/_rels/slide19.xml.rels><?xml version="1.0" encoding="UTF-8" standalone="yes"?>
<Relationships xmlns="http://schemas.openxmlformats.org/package/2006/relationships"><Relationship Id="rId3" Type="http://schemas.openxmlformats.org/officeDocument/2006/relationships/tags" Target="../tags/tag74.xml"/><Relationship Id="rId2" Type="http://schemas.openxmlformats.org/officeDocument/2006/relationships/tags" Target="../tags/tag73.xml"/><Relationship Id="rId1" Type="http://schemas.openxmlformats.org/officeDocument/2006/relationships/tags" Target="../tags/tag72.xml"/><Relationship Id="rId6" Type="http://schemas.openxmlformats.org/officeDocument/2006/relationships/notesSlide" Target="../notesSlides/notesSlide19.xml"/><Relationship Id="rId5" Type="http://schemas.openxmlformats.org/officeDocument/2006/relationships/slideLayout" Target="../slideLayouts/slideLayout2.xml"/><Relationship Id="rId4" Type="http://schemas.openxmlformats.org/officeDocument/2006/relationships/tags" Target="../tags/tag7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6490E-719B-4480-0042-C6A375241062}"/>
              </a:ext>
            </a:extLst>
          </p:cNvPr>
          <p:cNvSpPr>
            <a:spLocks noGrp="1"/>
          </p:cNvSpPr>
          <p:nvPr>
            <p:ph type="ctrTitle"/>
            <p:custDataLst>
              <p:tags r:id="rId1"/>
            </p:custDataLst>
          </p:nvPr>
        </p:nvSpPr>
        <p:spPr>
          <a:xfrm>
            <a:off x="0" y="1336615"/>
            <a:ext cx="12192000" cy="2044729"/>
          </a:xfrm>
        </p:spPr>
        <p:txBody>
          <a:bodyPr>
            <a:normAutofit/>
          </a:bodyPr>
          <a:lstStyle/>
          <a:p>
            <a:pPr>
              <a:lnSpc>
                <a:spcPct val="100000"/>
              </a:lnSpc>
              <a:spcBef>
                <a:spcPts val="600"/>
              </a:spcBef>
              <a:spcAft>
                <a:spcPts val="600"/>
              </a:spcAft>
            </a:pPr>
            <a:r>
              <a:rPr lang="fr-CA" noProof="0" dirty="0">
                <a:solidFill>
                  <a:srgbClr val="C00000"/>
                </a:solidFill>
              </a:rPr>
              <a:t>Le déshonneur à l’honneur</a:t>
            </a:r>
            <a:br>
              <a:rPr lang="fr-CA" noProof="0" dirty="0"/>
            </a:br>
            <a:r>
              <a:rPr lang="fr-CA" noProof="0" dirty="0">
                <a:solidFill>
                  <a:schemeClr val="tx2">
                    <a:lumMod val="75000"/>
                    <a:lumOff val="25000"/>
                  </a:schemeClr>
                </a:solidFill>
              </a:rPr>
              <a:t>Shame on </a:t>
            </a:r>
            <a:r>
              <a:rPr lang="fr-CA" noProof="0" dirty="0" err="1">
                <a:solidFill>
                  <a:schemeClr val="tx2">
                    <a:lumMod val="75000"/>
                    <a:lumOff val="25000"/>
                  </a:schemeClr>
                </a:solidFill>
              </a:rPr>
              <a:t>you</a:t>
            </a:r>
            <a:r>
              <a:rPr lang="fr-CA" noProof="0" dirty="0">
                <a:solidFill>
                  <a:schemeClr val="tx2">
                    <a:lumMod val="75000"/>
                    <a:lumOff val="25000"/>
                  </a:schemeClr>
                </a:solidFill>
              </a:rPr>
              <a:t>! </a:t>
            </a:r>
            <a:r>
              <a:rPr lang="fr-CA" noProof="0" dirty="0" err="1">
                <a:solidFill>
                  <a:schemeClr val="tx2">
                    <a:lumMod val="75000"/>
                    <a:lumOff val="25000"/>
                  </a:schemeClr>
                </a:solidFill>
              </a:rPr>
              <a:t>Shame</a:t>
            </a:r>
            <a:r>
              <a:rPr lang="fr-CA" noProof="0" dirty="0">
                <a:solidFill>
                  <a:schemeClr val="tx2">
                    <a:lumMod val="75000"/>
                    <a:lumOff val="25000"/>
                  </a:schemeClr>
                </a:solidFill>
              </a:rPr>
              <a:t> on us!</a:t>
            </a:r>
          </a:p>
        </p:txBody>
      </p:sp>
      <p:sp>
        <p:nvSpPr>
          <p:cNvPr id="3" name="Subtitle 2">
            <a:extLst>
              <a:ext uri="{FF2B5EF4-FFF2-40B4-BE49-F238E27FC236}">
                <a16:creationId xmlns:a16="http://schemas.microsoft.com/office/drawing/2014/main" id="{06EFB31E-C233-52F1-101A-B6FDC71FEF93}"/>
              </a:ext>
            </a:extLst>
          </p:cNvPr>
          <p:cNvSpPr>
            <a:spLocks noGrp="1"/>
          </p:cNvSpPr>
          <p:nvPr>
            <p:ph type="subTitle" idx="1"/>
            <p:custDataLst>
              <p:tags r:id="rId2"/>
            </p:custDataLst>
          </p:nvPr>
        </p:nvSpPr>
        <p:spPr>
          <a:xfrm>
            <a:off x="1524000" y="4567238"/>
            <a:ext cx="9144000" cy="1345882"/>
          </a:xfrm>
        </p:spPr>
        <p:txBody>
          <a:bodyPr>
            <a:normAutofit/>
          </a:bodyPr>
          <a:lstStyle/>
          <a:p>
            <a:r>
              <a:rPr lang="fr-CA" noProof="0" dirty="0"/>
              <a:t>International Society for the Reform of Criminal Law</a:t>
            </a:r>
          </a:p>
          <a:p>
            <a:r>
              <a:rPr lang="fr-CA" noProof="0" dirty="0" err="1"/>
              <a:t>Montreal</a:t>
            </a:r>
            <a:r>
              <a:rPr lang="fr-CA" noProof="0" dirty="0"/>
              <a:t>, CANADA, July 13-16, 2026</a:t>
            </a:r>
          </a:p>
          <a:p>
            <a:r>
              <a:rPr lang="fr-CA" noProof="0" dirty="0"/>
              <a:t>Trevor Shaw – Head of BC Prosecution Service*</a:t>
            </a:r>
          </a:p>
        </p:txBody>
      </p:sp>
      <p:sp>
        <p:nvSpPr>
          <p:cNvPr id="4" name="TextBox 3">
            <a:extLst>
              <a:ext uri="{FF2B5EF4-FFF2-40B4-BE49-F238E27FC236}">
                <a16:creationId xmlns:a16="http://schemas.microsoft.com/office/drawing/2014/main" id="{60DF0B5B-AE9F-6058-A63E-D67D96671023}"/>
              </a:ext>
            </a:extLst>
          </p:cNvPr>
          <p:cNvSpPr txBox="1"/>
          <p:nvPr>
            <p:custDataLst>
              <p:tags r:id="rId3"/>
            </p:custDataLst>
          </p:nvPr>
        </p:nvSpPr>
        <p:spPr>
          <a:xfrm>
            <a:off x="2641600" y="6127531"/>
            <a:ext cx="8856717" cy="646331"/>
          </a:xfrm>
          <a:prstGeom prst="rect">
            <a:avLst/>
          </a:prstGeom>
          <a:noFill/>
        </p:spPr>
        <p:txBody>
          <a:bodyPr wrap="square" rtlCol="0">
            <a:spAutoFit/>
          </a:bodyPr>
          <a:lstStyle/>
          <a:p>
            <a:pPr algn="r"/>
            <a:r>
              <a:rPr lang="fr-CA" noProof="0" dirty="0">
                <a:solidFill>
                  <a:schemeClr val="tx1">
                    <a:lumMod val="50000"/>
                    <a:lumOff val="50000"/>
                  </a:schemeClr>
                </a:solidFill>
              </a:rPr>
              <a:t>*Toute opinion exprimée est personnelle et non du BCPS</a:t>
            </a:r>
          </a:p>
          <a:p>
            <a:pPr algn="r"/>
            <a:r>
              <a:rPr lang="fr-CA" noProof="0" dirty="0">
                <a:solidFill>
                  <a:schemeClr val="tx1">
                    <a:lumMod val="50000"/>
                    <a:lumOff val="50000"/>
                  </a:schemeClr>
                </a:solidFill>
              </a:rPr>
              <a:t>Remerciements à Danika Freiter et Cedrik Durand (stagiaires) pour leur apport</a:t>
            </a:r>
          </a:p>
        </p:txBody>
      </p:sp>
      <p:sp>
        <p:nvSpPr>
          <p:cNvPr id="5" name="TextBox 4">
            <a:extLst>
              <a:ext uri="{FF2B5EF4-FFF2-40B4-BE49-F238E27FC236}">
                <a16:creationId xmlns:a16="http://schemas.microsoft.com/office/drawing/2014/main" id="{4A814C12-103C-55E3-F146-DF74E7EBA8D1}"/>
              </a:ext>
            </a:extLst>
          </p:cNvPr>
          <p:cNvSpPr txBox="1"/>
          <p:nvPr>
            <p:custDataLst>
              <p:tags r:id="rId4"/>
            </p:custDataLst>
          </p:nvPr>
        </p:nvSpPr>
        <p:spPr>
          <a:xfrm>
            <a:off x="0" y="3429000"/>
            <a:ext cx="12192000" cy="584775"/>
          </a:xfrm>
          <a:prstGeom prst="rect">
            <a:avLst/>
          </a:prstGeom>
          <a:noFill/>
        </p:spPr>
        <p:txBody>
          <a:bodyPr wrap="square" rtlCol="0">
            <a:spAutoFit/>
          </a:bodyPr>
          <a:lstStyle/>
          <a:p>
            <a:pPr algn="ctr"/>
            <a:r>
              <a:rPr lang="fr-CA" sz="3200" noProof="0" dirty="0">
                <a:solidFill>
                  <a:schemeClr val="tx2">
                    <a:lumMod val="75000"/>
                    <a:lumOff val="25000"/>
                  </a:schemeClr>
                </a:solidFill>
              </a:rPr>
              <a:t>The </a:t>
            </a:r>
            <a:r>
              <a:rPr lang="fr-CA" sz="3200" noProof="0" dirty="0" err="1">
                <a:solidFill>
                  <a:schemeClr val="tx2">
                    <a:lumMod val="75000"/>
                    <a:lumOff val="25000"/>
                  </a:schemeClr>
                </a:solidFill>
              </a:rPr>
              <a:t>historical</a:t>
            </a:r>
            <a:r>
              <a:rPr lang="fr-CA" sz="3200" noProof="0" dirty="0">
                <a:solidFill>
                  <a:schemeClr val="tx2">
                    <a:lumMod val="75000"/>
                    <a:lumOff val="25000"/>
                  </a:schemeClr>
                </a:solidFill>
              </a:rPr>
              <a:t> and modern </a:t>
            </a:r>
            <a:r>
              <a:rPr lang="fr-CA" sz="3200" noProof="0" dirty="0" err="1">
                <a:solidFill>
                  <a:schemeClr val="tx2">
                    <a:lumMod val="75000"/>
                    <a:lumOff val="25000"/>
                  </a:schemeClr>
                </a:solidFill>
              </a:rPr>
              <a:t>role</a:t>
            </a:r>
            <a:r>
              <a:rPr lang="fr-CA" sz="3200" noProof="0" dirty="0">
                <a:solidFill>
                  <a:schemeClr val="tx2">
                    <a:lumMod val="75000"/>
                    <a:lumOff val="25000"/>
                  </a:schemeClr>
                </a:solidFill>
              </a:rPr>
              <a:t> of </a:t>
            </a:r>
            <a:r>
              <a:rPr lang="fr-CA" sz="3200" noProof="0" dirty="0" err="1">
                <a:solidFill>
                  <a:schemeClr val="tx2">
                    <a:lumMod val="75000"/>
                    <a:lumOff val="25000"/>
                  </a:schemeClr>
                </a:solidFill>
              </a:rPr>
              <a:t>shaming</a:t>
            </a:r>
            <a:r>
              <a:rPr lang="fr-CA" sz="3200" noProof="0" dirty="0">
                <a:solidFill>
                  <a:schemeClr val="tx2">
                    <a:lumMod val="75000"/>
                    <a:lumOff val="25000"/>
                  </a:schemeClr>
                </a:solidFill>
              </a:rPr>
              <a:t> in </a:t>
            </a:r>
            <a:r>
              <a:rPr lang="fr-CA" sz="3200" noProof="0" dirty="0" err="1">
                <a:solidFill>
                  <a:schemeClr val="tx2">
                    <a:lumMod val="75000"/>
                    <a:lumOff val="25000"/>
                  </a:schemeClr>
                </a:solidFill>
              </a:rPr>
              <a:t>sentencing</a:t>
            </a:r>
            <a:endParaRPr lang="fr-CA" sz="3200" noProof="0" dirty="0">
              <a:solidFill>
                <a:schemeClr val="tx2">
                  <a:lumMod val="75000"/>
                  <a:lumOff val="25000"/>
                </a:schemeClr>
              </a:solidFill>
            </a:endParaRPr>
          </a:p>
        </p:txBody>
      </p:sp>
    </p:spTree>
    <p:extLst>
      <p:ext uri="{BB962C8B-B14F-4D97-AF65-F5344CB8AC3E}">
        <p14:creationId xmlns:p14="http://schemas.microsoft.com/office/powerpoint/2010/main" val="5216915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7FEA6-BAD9-371A-2CA1-AA90F5D5187A}"/>
              </a:ext>
            </a:extLst>
          </p:cNvPr>
          <p:cNvSpPr>
            <a:spLocks noGrp="1"/>
          </p:cNvSpPr>
          <p:nvPr>
            <p:ph type="title"/>
            <p:custDataLst>
              <p:tags r:id="rId1"/>
            </p:custDataLst>
          </p:nvPr>
        </p:nvSpPr>
        <p:spPr/>
        <p:txBody>
          <a:bodyPr>
            <a:normAutofit/>
          </a:bodyPr>
          <a:lstStyle/>
          <a:p>
            <a:pPr lvl="1"/>
            <a:r>
              <a:rPr lang="fr-CA" sz="4400" noProof="0" dirty="0"/>
              <a:t>Définitions</a:t>
            </a:r>
          </a:p>
        </p:txBody>
      </p:sp>
      <p:sp>
        <p:nvSpPr>
          <p:cNvPr id="3" name="Content Placeholder 2">
            <a:extLst>
              <a:ext uri="{FF2B5EF4-FFF2-40B4-BE49-F238E27FC236}">
                <a16:creationId xmlns:a16="http://schemas.microsoft.com/office/drawing/2014/main" id="{E77CD164-6F2E-72A1-6724-0D56CE51B816}"/>
              </a:ext>
            </a:extLst>
          </p:cNvPr>
          <p:cNvSpPr>
            <a:spLocks noGrp="1"/>
          </p:cNvSpPr>
          <p:nvPr>
            <p:ph idx="1"/>
            <p:custDataLst>
              <p:tags r:id="rId2"/>
            </p:custDataLst>
          </p:nvPr>
        </p:nvSpPr>
        <p:spPr/>
        <p:txBody>
          <a:bodyPr>
            <a:normAutofit/>
          </a:bodyPr>
          <a:lstStyle/>
          <a:p>
            <a:r>
              <a:rPr lang="fr-CA" noProof="0" dirty="0"/>
              <a:t>Toutes les peines impliquent un certain grade de déshonneur</a:t>
            </a:r>
          </a:p>
          <a:p>
            <a:pPr lvl="1"/>
            <a:r>
              <a:rPr lang="fr-CA" noProof="0" dirty="0"/>
              <a:t>personne n’est fière d’aller en prison (ou presque)</a:t>
            </a:r>
          </a:p>
          <a:p>
            <a:pPr lvl="1"/>
            <a:r>
              <a:rPr lang="fr-CA" noProof="0" dirty="0"/>
              <a:t>une peine implique une rupture sociale</a:t>
            </a:r>
          </a:p>
          <a:p>
            <a:pPr lvl="1"/>
            <a:endParaRPr lang="fr-CA" noProof="0" dirty="0"/>
          </a:p>
          <a:p>
            <a:r>
              <a:rPr lang="fr-CA" noProof="0" dirty="0"/>
              <a:t>Cette présentation se concentre sur les peines qui :</a:t>
            </a:r>
          </a:p>
          <a:p>
            <a:pPr lvl="1"/>
            <a:r>
              <a:rPr lang="fr-CA" noProof="0" dirty="0"/>
              <a:t>ont comme objet la stigmatisation aux yeux des autres ou</a:t>
            </a:r>
          </a:p>
          <a:p>
            <a:pPr lvl="1"/>
            <a:r>
              <a:rPr lang="fr-CA" noProof="0" dirty="0"/>
              <a:t>ont une conséquence collatérale voulue qui conduit à ce même déclassement social</a:t>
            </a:r>
          </a:p>
          <a:p>
            <a:pPr lvl="1"/>
            <a:endParaRPr lang="fr-CA" noProof="0" dirty="0"/>
          </a:p>
          <a:p>
            <a:r>
              <a:rPr lang="fr-CA" noProof="0" dirty="0"/>
              <a:t>On parlera de peines infamantes, stigmatisantes, exemplaires</a:t>
            </a:r>
          </a:p>
          <a:p>
            <a:pPr marL="457200" lvl="1" indent="0">
              <a:buNone/>
            </a:pPr>
            <a:endParaRPr lang="fr-CA" noProof="0" dirty="0"/>
          </a:p>
          <a:p>
            <a:pPr lvl="1"/>
            <a:endParaRPr lang="fr-CA" noProof="0" dirty="0"/>
          </a:p>
        </p:txBody>
      </p:sp>
      <p:sp>
        <p:nvSpPr>
          <p:cNvPr id="4" name="Slide Number Placeholder 3">
            <a:extLst>
              <a:ext uri="{FF2B5EF4-FFF2-40B4-BE49-F238E27FC236}">
                <a16:creationId xmlns:a16="http://schemas.microsoft.com/office/drawing/2014/main" id="{49A4257E-F7BA-8C7A-566F-7B7289D2A56C}"/>
              </a:ext>
            </a:extLst>
          </p:cNvPr>
          <p:cNvSpPr>
            <a:spLocks noGrp="1"/>
          </p:cNvSpPr>
          <p:nvPr>
            <p:ph type="sldNum" sz="quarter" idx="12"/>
            <p:custDataLst>
              <p:tags r:id="rId3"/>
            </p:custDataLst>
          </p:nvPr>
        </p:nvSpPr>
        <p:spPr/>
        <p:txBody>
          <a:bodyPr/>
          <a:lstStyle/>
          <a:p>
            <a:fld id="{68FECC57-6EFB-43F2-83C2-2A79D8CFE7B1}" type="slidenum">
              <a:rPr lang="fr-CA" noProof="0" smtClean="0"/>
              <a:t>2</a:t>
            </a:fld>
            <a:endParaRPr lang="fr-CA" noProof="0" dirty="0"/>
          </a:p>
        </p:txBody>
      </p:sp>
    </p:spTree>
    <p:extLst>
      <p:ext uri="{BB962C8B-B14F-4D97-AF65-F5344CB8AC3E}">
        <p14:creationId xmlns:p14="http://schemas.microsoft.com/office/powerpoint/2010/main" val="1432257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7FEA6-BAD9-371A-2CA1-AA90F5D5187A}"/>
              </a:ext>
            </a:extLst>
          </p:cNvPr>
          <p:cNvSpPr>
            <a:spLocks noGrp="1"/>
          </p:cNvSpPr>
          <p:nvPr>
            <p:ph type="title"/>
            <p:custDataLst>
              <p:tags r:id="rId1"/>
            </p:custDataLst>
          </p:nvPr>
        </p:nvSpPr>
        <p:spPr/>
        <p:txBody>
          <a:bodyPr>
            <a:normAutofit/>
          </a:bodyPr>
          <a:lstStyle/>
          <a:p>
            <a:pPr lvl="1"/>
            <a:r>
              <a:rPr lang="fr-CA" sz="4400" noProof="0" dirty="0"/>
              <a:t>Expressions concrètes</a:t>
            </a:r>
          </a:p>
        </p:txBody>
      </p:sp>
      <p:sp>
        <p:nvSpPr>
          <p:cNvPr id="3" name="Content Placeholder 2">
            <a:extLst>
              <a:ext uri="{FF2B5EF4-FFF2-40B4-BE49-F238E27FC236}">
                <a16:creationId xmlns:a16="http://schemas.microsoft.com/office/drawing/2014/main" id="{E77CD164-6F2E-72A1-6724-0D56CE51B816}"/>
              </a:ext>
            </a:extLst>
          </p:cNvPr>
          <p:cNvSpPr>
            <a:spLocks noGrp="1"/>
          </p:cNvSpPr>
          <p:nvPr>
            <p:ph idx="1"/>
            <p:custDataLst>
              <p:tags r:id="rId2"/>
            </p:custDataLst>
          </p:nvPr>
        </p:nvSpPr>
        <p:spPr>
          <a:xfrm>
            <a:off x="838199" y="1825625"/>
            <a:ext cx="10782301" cy="4351338"/>
          </a:xfrm>
        </p:spPr>
        <p:txBody>
          <a:bodyPr>
            <a:normAutofit/>
          </a:bodyPr>
          <a:lstStyle/>
          <a:p>
            <a:r>
              <a:rPr lang="fr-CA" noProof="0" dirty="0"/>
              <a:t>Peines directement infamantes (le pilori du Moyen Age)</a:t>
            </a:r>
          </a:p>
          <a:p>
            <a:endParaRPr lang="fr-CA" noProof="0" dirty="0"/>
          </a:p>
          <a:p>
            <a:r>
              <a:rPr lang="fr-CA" noProof="0" dirty="0"/>
              <a:t>Peines déclaratoires (la dégradation nationale lors de la Libération)</a:t>
            </a:r>
          </a:p>
          <a:p>
            <a:endParaRPr lang="fr-CA" noProof="0" dirty="0"/>
          </a:p>
          <a:p>
            <a:r>
              <a:rPr lang="fr-CA" noProof="0" dirty="0"/>
              <a:t>Peines privatives de droits sociaux (perte du droit de vote)</a:t>
            </a:r>
          </a:p>
          <a:p>
            <a:endParaRPr lang="fr-CA" noProof="0" dirty="0"/>
          </a:p>
          <a:p>
            <a:r>
              <a:rPr lang="fr-CA" noProof="0" dirty="0"/>
              <a:t>Aspects infamants dans l’exécution de la peine </a:t>
            </a:r>
            <a:br>
              <a:rPr lang="fr-CA" noProof="0" dirty="0"/>
            </a:br>
            <a:r>
              <a:rPr lang="fr-CA" noProof="0" dirty="0"/>
              <a:t>(chaîne des forçats)</a:t>
            </a:r>
          </a:p>
          <a:p>
            <a:pPr lvl="1"/>
            <a:endParaRPr lang="fr-CA" noProof="0" dirty="0"/>
          </a:p>
        </p:txBody>
      </p:sp>
      <p:sp>
        <p:nvSpPr>
          <p:cNvPr id="4" name="Slide Number Placeholder 3">
            <a:extLst>
              <a:ext uri="{FF2B5EF4-FFF2-40B4-BE49-F238E27FC236}">
                <a16:creationId xmlns:a16="http://schemas.microsoft.com/office/drawing/2014/main" id="{848EE6CD-3A6F-0079-39EB-D11E2CA6A49A}"/>
              </a:ext>
            </a:extLst>
          </p:cNvPr>
          <p:cNvSpPr>
            <a:spLocks noGrp="1"/>
          </p:cNvSpPr>
          <p:nvPr>
            <p:ph type="sldNum" sz="quarter" idx="12"/>
            <p:custDataLst>
              <p:tags r:id="rId3"/>
            </p:custDataLst>
          </p:nvPr>
        </p:nvSpPr>
        <p:spPr/>
        <p:txBody>
          <a:bodyPr/>
          <a:lstStyle/>
          <a:p>
            <a:fld id="{68FECC57-6EFB-43F2-83C2-2A79D8CFE7B1}" type="slidenum">
              <a:rPr lang="fr-CA" noProof="0" smtClean="0"/>
              <a:t>3</a:t>
            </a:fld>
            <a:endParaRPr lang="fr-CA" noProof="0" dirty="0"/>
          </a:p>
        </p:txBody>
      </p:sp>
    </p:spTree>
    <p:extLst>
      <p:ext uri="{BB962C8B-B14F-4D97-AF65-F5344CB8AC3E}">
        <p14:creationId xmlns:p14="http://schemas.microsoft.com/office/powerpoint/2010/main" val="3163894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DACB0-6892-2653-C2A5-6B08F43C7003}"/>
              </a:ext>
            </a:extLst>
          </p:cNvPr>
          <p:cNvSpPr>
            <a:spLocks noGrp="1"/>
          </p:cNvSpPr>
          <p:nvPr>
            <p:ph type="title"/>
            <p:custDataLst>
              <p:tags r:id="rId1"/>
            </p:custDataLst>
          </p:nvPr>
        </p:nvSpPr>
        <p:spPr/>
        <p:txBody>
          <a:bodyPr/>
          <a:lstStyle/>
          <a:p>
            <a:r>
              <a:rPr lang="fr-CA" noProof="0" dirty="0"/>
              <a:t>Justification des peines infamantes</a:t>
            </a:r>
          </a:p>
        </p:txBody>
      </p:sp>
      <p:sp>
        <p:nvSpPr>
          <p:cNvPr id="3" name="Content Placeholder 2">
            <a:extLst>
              <a:ext uri="{FF2B5EF4-FFF2-40B4-BE49-F238E27FC236}">
                <a16:creationId xmlns:a16="http://schemas.microsoft.com/office/drawing/2014/main" id="{6BAD8261-F073-16FA-7122-12F2D518593B}"/>
              </a:ext>
            </a:extLst>
          </p:cNvPr>
          <p:cNvSpPr>
            <a:spLocks noGrp="1"/>
          </p:cNvSpPr>
          <p:nvPr>
            <p:ph idx="1"/>
            <p:custDataLst>
              <p:tags r:id="rId2"/>
            </p:custDataLst>
          </p:nvPr>
        </p:nvSpPr>
        <p:spPr>
          <a:xfrm>
            <a:off x="838199" y="1690688"/>
            <a:ext cx="10372725" cy="4292123"/>
          </a:xfrm>
        </p:spPr>
        <p:txBody>
          <a:bodyPr>
            <a:normAutofit fontScale="92500" lnSpcReduction="20000"/>
          </a:bodyPr>
          <a:lstStyle/>
          <a:p>
            <a:r>
              <a:rPr lang="fr-CA" noProof="0" dirty="0"/>
              <a:t>Les justifications s’entrecroisent et fluctuent:</a:t>
            </a:r>
          </a:p>
          <a:p>
            <a:pPr lvl="1"/>
            <a:r>
              <a:rPr lang="fr-CA" noProof="0" dirty="0"/>
              <a:t>forte composante religieuse ou chevaleresque </a:t>
            </a:r>
            <a:r>
              <a:rPr lang="fr-CA" baseline="30000" noProof="0" dirty="0"/>
              <a:t>1</a:t>
            </a:r>
          </a:p>
          <a:p>
            <a:pPr lvl="1"/>
            <a:r>
              <a:rPr lang="fr-CA" noProof="0" dirty="0"/>
              <a:t>marquage social comme élément protecteur immédiat</a:t>
            </a:r>
          </a:p>
          <a:p>
            <a:pPr lvl="1"/>
            <a:r>
              <a:rPr lang="fr-CA" noProof="0" dirty="0"/>
              <a:t>la honte comme élément de dissuasion spécifique et générale</a:t>
            </a:r>
          </a:p>
          <a:p>
            <a:pPr lvl="1"/>
            <a:r>
              <a:rPr lang="fr-CA" noProof="0" dirty="0"/>
              <a:t>dénonciation de l’acte criminel comme quelque chose de mauvais</a:t>
            </a:r>
          </a:p>
          <a:p>
            <a:pPr lvl="1"/>
            <a:endParaRPr lang="fr-CA" noProof="0" dirty="0"/>
          </a:p>
          <a:p>
            <a:r>
              <a:rPr lang="fr-CA" noProof="0" dirty="0"/>
              <a:t>Le contexte social est primordial</a:t>
            </a:r>
          </a:p>
          <a:p>
            <a:pPr lvl="1"/>
            <a:r>
              <a:rPr lang="fr-CA" noProof="0" dirty="0"/>
              <a:t>de la réaction sociale dépend l’efficacité de la peine infamante</a:t>
            </a:r>
          </a:p>
          <a:p>
            <a:pPr lvl="1"/>
            <a:r>
              <a:rPr lang="fr-CA" noProof="0" dirty="0"/>
              <a:t>mais ces peines peuvent confirmer ou aggraver les préjugés raciaux et autres </a:t>
            </a:r>
          </a:p>
          <a:p>
            <a:pPr lvl="1"/>
            <a:endParaRPr lang="fr-CA" noProof="0" dirty="0"/>
          </a:p>
          <a:p>
            <a:r>
              <a:rPr lang="fr-CA" noProof="0" dirty="0"/>
              <a:t>Contre-justification moderne</a:t>
            </a:r>
          </a:p>
          <a:p>
            <a:pPr lvl="1"/>
            <a:r>
              <a:rPr lang="fr-CA" noProof="0" dirty="0"/>
              <a:t>Déstigmatiser et réintégrer le condamné</a:t>
            </a:r>
          </a:p>
        </p:txBody>
      </p:sp>
      <p:sp>
        <p:nvSpPr>
          <p:cNvPr id="4" name="Slide Number Placeholder 3">
            <a:extLst>
              <a:ext uri="{FF2B5EF4-FFF2-40B4-BE49-F238E27FC236}">
                <a16:creationId xmlns:a16="http://schemas.microsoft.com/office/drawing/2014/main" id="{48235854-D78D-0DB7-ACB6-2498E3939006}"/>
              </a:ext>
            </a:extLst>
          </p:cNvPr>
          <p:cNvSpPr>
            <a:spLocks noGrp="1"/>
          </p:cNvSpPr>
          <p:nvPr>
            <p:ph type="sldNum" sz="quarter" idx="12"/>
            <p:custDataLst>
              <p:tags r:id="rId3"/>
            </p:custDataLst>
          </p:nvPr>
        </p:nvSpPr>
        <p:spPr/>
        <p:txBody>
          <a:bodyPr/>
          <a:lstStyle/>
          <a:p>
            <a:fld id="{68FECC57-6EFB-43F2-83C2-2A79D8CFE7B1}" type="slidenum">
              <a:rPr lang="fr-CA" noProof="0" smtClean="0"/>
              <a:t>4</a:t>
            </a:fld>
            <a:endParaRPr lang="fr-CA" noProof="0" dirty="0"/>
          </a:p>
        </p:txBody>
      </p:sp>
      <p:sp>
        <p:nvSpPr>
          <p:cNvPr id="6" name="TextBox 5">
            <a:extLst>
              <a:ext uri="{FF2B5EF4-FFF2-40B4-BE49-F238E27FC236}">
                <a16:creationId xmlns:a16="http://schemas.microsoft.com/office/drawing/2014/main" id="{920225F3-2AD3-F3B1-661F-53C0BBED8872}"/>
              </a:ext>
            </a:extLst>
          </p:cNvPr>
          <p:cNvSpPr txBox="1"/>
          <p:nvPr>
            <p:custDataLst>
              <p:tags r:id="rId4"/>
            </p:custDataLst>
          </p:nvPr>
        </p:nvSpPr>
        <p:spPr>
          <a:xfrm>
            <a:off x="838200" y="5987018"/>
            <a:ext cx="10080000" cy="738664"/>
          </a:xfrm>
          <a:prstGeom prst="rect">
            <a:avLst/>
          </a:prstGeom>
          <a:noFill/>
        </p:spPr>
        <p:txBody>
          <a:bodyPr wrap="square" rtlCol="0">
            <a:spAutoFit/>
          </a:bodyPr>
          <a:lstStyle/>
          <a:p>
            <a:pPr defTabSz="450000">
              <a:tabLst>
                <a:tab pos="270000" algn="l"/>
                <a:tab pos="450000" algn="l"/>
              </a:tabLst>
            </a:pPr>
            <a:r>
              <a:rPr lang="fr-CA" sz="1400" baseline="30000" noProof="0" dirty="0">
                <a:solidFill>
                  <a:schemeClr val="tx1">
                    <a:lumMod val="50000"/>
                    <a:lumOff val="50000"/>
                  </a:schemeClr>
                </a:solidFill>
              </a:rPr>
              <a:t>1</a:t>
            </a:r>
            <a:r>
              <a:rPr lang="fr-CA" sz="1400" noProof="0" dirty="0">
                <a:solidFill>
                  <a:schemeClr val="tx1">
                    <a:lumMod val="50000"/>
                    <a:lumOff val="50000"/>
                  </a:schemeClr>
                </a:solidFill>
              </a:rPr>
              <a:t> H. Dumont, « Le casier judiciaire : criminel un jour, criminel toujours ? » dans Journées Maximilien-Caron, </a:t>
            </a:r>
            <a:r>
              <a:rPr lang="fr-CA" sz="1400" i="1" noProof="0" dirty="0">
                <a:solidFill>
                  <a:schemeClr val="tx1">
                    <a:lumMod val="50000"/>
                    <a:lumOff val="50000"/>
                  </a:schemeClr>
                </a:solidFill>
              </a:rPr>
              <a:t>Le respect de la vie privée dans l'entreprise : de l'affirmation à l'exercice d'un droit</a:t>
            </a:r>
            <a:r>
              <a:rPr lang="fr-CA" sz="1400" noProof="0" dirty="0">
                <a:solidFill>
                  <a:schemeClr val="tx1">
                    <a:lumMod val="50000"/>
                    <a:lumOff val="50000"/>
                  </a:schemeClr>
                </a:solidFill>
              </a:rPr>
              <a:t>, 6es, Montréal, Université de Montréal : Éd. Thémis, 1995, 103 aux pp 109—110.</a:t>
            </a:r>
          </a:p>
        </p:txBody>
      </p:sp>
    </p:spTree>
    <p:extLst>
      <p:ext uri="{BB962C8B-B14F-4D97-AF65-F5344CB8AC3E}">
        <p14:creationId xmlns:p14="http://schemas.microsoft.com/office/powerpoint/2010/main" val="1122216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75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A626E-ED67-8AF7-6F04-17A79AD2B6B6}"/>
              </a:ext>
            </a:extLst>
          </p:cNvPr>
          <p:cNvSpPr>
            <a:spLocks noGrp="1"/>
          </p:cNvSpPr>
          <p:nvPr>
            <p:ph type="title"/>
            <p:custDataLst>
              <p:tags r:id="rId1"/>
            </p:custDataLst>
          </p:nvPr>
        </p:nvSpPr>
        <p:spPr/>
        <p:txBody>
          <a:bodyPr/>
          <a:lstStyle/>
          <a:p>
            <a:r>
              <a:rPr lang="fr-CA" noProof="0" dirty="0"/>
              <a:t>Époque médiévale (châtiments physiques)</a:t>
            </a:r>
          </a:p>
        </p:txBody>
      </p:sp>
      <p:sp>
        <p:nvSpPr>
          <p:cNvPr id="3" name="Content Placeholder 2">
            <a:extLst>
              <a:ext uri="{FF2B5EF4-FFF2-40B4-BE49-F238E27FC236}">
                <a16:creationId xmlns:a16="http://schemas.microsoft.com/office/drawing/2014/main" id="{7E8CA9A0-823F-0A78-D13F-E53B9194B675}"/>
              </a:ext>
            </a:extLst>
          </p:cNvPr>
          <p:cNvSpPr>
            <a:spLocks noGrp="1"/>
          </p:cNvSpPr>
          <p:nvPr>
            <p:ph idx="1"/>
            <p:custDataLst>
              <p:tags r:id="rId2"/>
            </p:custDataLst>
          </p:nvPr>
        </p:nvSpPr>
        <p:spPr>
          <a:xfrm>
            <a:off x="838200" y="1581881"/>
            <a:ext cx="9639300" cy="3518440"/>
          </a:xfrm>
        </p:spPr>
        <p:txBody>
          <a:bodyPr>
            <a:normAutofit/>
          </a:bodyPr>
          <a:lstStyle/>
          <a:p>
            <a:r>
              <a:rPr lang="fr-CA" noProof="0" dirty="0"/>
              <a:t>L’apogée des peines infamantes</a:t>
            </a:r>
          </a:p>
          <a:p>
            <a:pPr lvl="1"/>
            <a:r>
              <a:rPr lang="fr-CA" noProof="0" dirty="0"/>
              <a:t>Presque toutes les peines sont exécutées en public avec un aspect de spectacle et de stigmatisation</a:t>
            </a:r>
          </a:p>
          <a:p>
            <a:pPr marL="457200" lvl="1" indent="0">
              <a:buNone/>
            </a:pPr>
            <a:endParaRPr lang="fr-CA" noProof="0" dirty="0"/>
          </a:p>
          <a:p>
            <a:pPr lvl="1"/>
            <a:r>
              <a:rPr lang="fr-CA" noProof="0" dirty="0"/>
              <a:t>le pilori </a:t>
            </a:r>
            <a:r>
              <a:rPr lang="fr-CA" baseline="30000" noProof="0" dirty="0"/>
              <a:t>2</a:t>
            </a:r>
            <a:endParaRPr lang="fr-CA" noProof="0" dirty="0"/>
          </a:p>
          <a:p>
            <a:pPr lvl="1"/>
            <a:r>
              <a:rPr lang="fr-CA" noProof="0" dirty="0"/>
              <a:t>La sellette à plongeon </a:t>
            </a:r>
            <a:r>
              <a:rPr lang="fr-CA" baseline="30000" noProof="0" dirty="0"/>
              <a:t>3</a:t>
            </a:r>
            <a:endParaRPr lang="fr-CA" noProof="0" dirty="0"/>
          </a:p>
          <a:p>
            <a:pPr lvl="1"/>
            <a:r>
              <a:rPr lang="fr-CA" noProof="0" dirty="0"/>
              <a:t>l’exposition des suicidés </a:t>
            </a:r>
            <a:r>
              <a:rPr lang="fr-CA" baseline="30000" noProof="0" dirty="0"/>
              <a:t>4</a:t>
            </a:r>
            <a:endParaRPr lang="fr-CA" noProof="0" dirty="0"/>
          </a:p>
          <a:p>
            <a:pPr lvl="1"/>
            <a:endParaRPr lang="fr-CA" noProof="0" dirty="0"/>
          </a:p>
        </p:txBody>
      </p:sp>
      <p:sp>
        <p:nvSpPr>
          <p:cNvPr id="4" name="TextBox 3">
            <a:extLst>
              <a:ext uri="{FF2B5EF4-FFF2-40B4-BE49-F238E27FC236}">
                <a16:creationId xmlns:a16="http://schemas.microsoft.com/office/drawing/2014/main" id="{F201BA5B-F492-22D1-E0FE-E1EA42342081}"/>
              </a:ext>
            </a:extLst>
          </p:cNvPr>
          <p:cNvSpPr txBox="1"/>
          <p:nvPr>
            <p:custDataLst>
              <p:tags r:id="rId3"/>
            </p:custDataLst>
          </p:nvPr>
        </p:nvSpPr>
        <p:spPr>
          <a:xfrm>
            <a:off x="838200" y="6198255"/>
            <a:ext cx="10080000" cy="523220"/>
          </a:xfrm>
          <a:prstGeom prst="rect">
            <a:avLst/>
          </a:prstGeom>
          <a:noFill/>
        </p:spPr>
        <p:txBody>
          <a:bodyPr wrap="square" rtlCol="0">
            <a:spAutoFit/>
          </a:bodyPr>
          <a:lstStyle/>
          <a:p>
            <a:pPr defTabSz="450000">
              <a:tabLst>
                <a:tab pos="270000" algn="l"/>
                <a:tab pos="450000" algn="l"/>
              </a:tabLst>
            </a:pPr>
            <a:r>
              <a:rPr lang="fr-CA" sz="1400" baseline="30000" noProof="0" dirty="0">
                <a:solidFill>
                  <a:schemeClr val="tx1">
                    <a:lumMod val="50000"/>
                    <a:lumOff val="50000"/>
                  </a:schemeClr>
                </a:solidFill>
              </a:rPr>
              <a:t>2</a:t>
            </a:r>
            <a:r>
              <a:rPr lang="fr-CA" sz="1400" noProof="0" dirty="0">
                <a:solidFill>
                  <a:schemeClr val="tx1">
                    <a:lumMod val="50000"/>
                    <a:lumOff val="50000"/>
                  </a:schemeClr>
                </a:solidFill>
              </a:rPr>
              <a:t> H.V. </a:t>
            </a:r>
            <a:r>
              <a:rPr lang="fr-CA" sz="1400" noProof="0" dirty="0" err="1">
                <a:solidFill>
                  <a:schemeClr val="tx1">
                    <a:lumMod val="50000"/>
                    <a:lumOff val="50000"/>
                  </a:schemeClr>
                </a:solidFill>
              </a:rPr>
              <a:t>Hentig</a:t>
            </a:r>
            <a:r>
              <a:rPr lang="fr-CA" sz="1400" noProof="0" dirty="0">
                <a:solidFill>
                  <a:schemeClr val="tx1">
                    <a:lumMod val="50000"/>
                    <a:lumOff val="50000"/>
                  </a:schemeClr>
                </a:solidFill>
              </a:rPr>
              <a:t>, « The </a:t>
            </a:r>
            <a:r>
              <a:rPr lang="fr-CA" sz="1400" noProof="0" dirty="0" err="1">
                <a:solidFill>
                  <a:schemeClr val="tx1">
                    <a:lumMod val="50000"/>
                    <a:lumOff val="50000"/>
                  </a:schemeClr>
                </a:solidFill>
              </a:rPr>
              <a:t>Pillory</a:t>
            </a:r>
            <a:r>
              <a:rPr lang="fr-CA" sz="1400" noProof="0" dirty="0">
                <a:solidFill>
                  <a:schemeClr val="tx1">
                    <a:lumMod val="50000"/>
                    <a:lumOff val="50000"/>
                  </a:schemeClr>
                </a:solidFill>
              </a:rPr>
              <a:t>: A </a:t>
            </a:r>
            <a:r>
              <a:rPr lang="fr-CA" sz="1400" noProof="0" dirty="0" err="1">
                <a:solidFill>
                  <a:schemeClr val="tx1">
                    <a:lumMod val="50000"/>
                    <a:lumOff val="50000"/>
                  </a:schemeClr>
                </a:solidFill>
              </a:rPr>
              <a:t>Medieval</a:t>
            </a:r>
            <a:r>
              <a:rPr lang="fr-CA" sz="1400" noProof="0" dirty="0">
                <a:solidFill>
                  <a:schemeClr val="tx1">
                    <a:lumMod val="50000"/>
                    <a:lumOff val="50000"/>
                  </a:schemeClr>
                </a:solidFill>
              </a:rPr>
              <a:t> </a:t>
            </a:r>
            <a:r>
              <a:rPr lang="fr-CA" sz="1400" noProof="0" dirty="0" err="1">
                <a:solidFill>
                  <a:schemeClr val="tx1">
                    <a:lumMod val="50000"/>
                    <a:lumOff val="50000"/>
                  </a:schemeClr>
                </a:solidFill>
              </a:rPr>
              <a:t>Punishment</a:t>
            </a:r>
            <a:r>
              <a:rPr lang="fr-CA" sz="1400" noProof="0" dirty="0">
                <a:solidFill>
                  <a:schemeClr val="tx1">
                    <a:lumMod val="50000"/>
                    <a:lumOff val="50000"/>
                  </a:schemeClr>
                </a:solidFill>
              </a:rPr>
              <a:t> </a:t>
            </a:r>
            <a:r>
              <a:rPr lang="fr-CA" sz="1400" i="1" noProof="0" dirty="0">
                <a:solidFill>
                  <a:schemeClr val="tx1">
                    <a:lumMod val="50000"/>
                    <a:lumOff val="50000"/>
                  </a:schemeClr>
                </a:solidFill>
              </a:rPr>
              <a:t>» (</a:t>
            </a:r>
            <a:r>
              <a:rPr lang="fr-CA" sz="1400" noProof="0" dirty="0">
                <a:solidFill>
                  <a:schemeClr val="tx1">
                    <a:lumMod val="50000"/>
                    <a:lumOff val="50000"/>
                  </a:schemeClr>
                </a:solidFill>
              </a:rPr>
              <a:t>1939) 11:3 U Colo L </a:t>
            </a:r>
            <a:r>
              <a:rPr lang="fr-CA" sz="1400" noProof="0" dirty="0" err="1">
                <a:solidFill>
                  <a:schemeClr val="tx1">
                    <a:lumMod val="50000"/>
                    <a:lumOff val="50000"/>
                  </a:schemeClr>
                </a:solidFill>
              </a:rPr>
              <a:t>Rev</a:t>
            </a:r>
            <a:r>
              <a:rPr lang="fr-CA" sz="1400" noProof="0" dirty="0">
                <a:solidFill>
                  <a:schemeClr val="tx1">
                    <a:lumMod val="50000"/>
                    <a:lumOff val="50000"/>
                  </a:schemeClr>
                </a:solidFill>
              </a:rPr>
              <a:t> 186. </a:t>
            </a:r>
            <a:r>
              <a:rPr lang="fr-CA" sz="1400" baseline="30000" noProof="0" dirty="0">
                <a:solidFill>
                  <a:schemeClr val="tx1">
                    <a:lumMod val="50000"/>
                    <a:lumOff val="50000"/>
                  </a:schemeClr>
                </a:solidFill>
              </a:rPr>
              <a:t>3</a:t>
            </a:r>
            <a:r>
              <a:rPr lang="fr-CA" sz="1400" noProof="0" dirty="0">
                <a:solidFill>
                  <a:schemeClr val="tx1">
                    <a:lumMod val="50000"/>
                    <a:lumOff val="50000"/>
                  </a:schemeClr>
                </a:solidFill>
              </a:rPr>
              <a:t> </a:t>
            </a:r>
            <a:r>
              <a:rPr lang="fr-CA" sz="1400" noProof="0" dirty="0" err="1">
                <a:solidFill>
                  <a:schemeClr val="tx1">
                    <a:lumMod val="50000"/>
                    <a:lumOff val="50000"/>
                  </a:schemeClr>
                </a:solidFill>
              </a:rPr>
              <a:t>Hentig</a:t>
            </a:r>
            <a:r>
              <a:rPr lang="fr-CA" sz="1400" noProof="0" dirty="0">
                <a:solidFill>
                  <a:schemeClr val="tx1">
                    <a:lumMod val="50000"/>
                    <a:lumOff val="50000"/>
                  </a:schemeClr>
                </a:solidFill>
              </a:rPr>
              <a:t> à la p 190. </a:t>
            </a:r>
            <a:r>
              <a:rPr lang="fr-CA" sz="1400" baseline="30000" noProof="0" dirty="0">
                <a:solidFill>
                  <a:schemeClr val="tx1">
                    <a:lumMod val="50000"/>
                    <a:lumOff val="50000"/>
                  </a:schemeClr>
                </a:solidFill>
              </a:rPr>
              <a:t>4</a:t>
            </a:r>
            <a:r>
              <a:rPr lang="fr-CA" sz="1400" noProof="0" dirty="0">
                <a:solidFill>
                  <a:schemeClr val="tx1">
                    <a:lumMod val="50000"/>
                    <a:lumOff val="50000"/>
                  </a:schemeClr>
                </a:solidFill>
              </a:rPr>
              <a:t> D. </a:t>
            </a:r>
            <a:r>
              <a:rPr lang="fr-CA" sz="1400" noProof="0" dirty="0" err="1">
                <a:solidFill>
                  <a:schemeClr val="tx1">
                    <a:lumMod val="50000"/>
                    <a:lumOff val="50000"/>
                  </a:schemeClr>
                </a:solidFill>
              </a:rPr>
              <a:t>Godineau</a:t>
            </a:r>
            <a:r>
              <a:rPr lang="fr-CA" sz="1400" noProof="0" dirty="0">
                <a:solidFill>
                  <a:schemeClr val="tx1">
                    <a:lumMod val="50000"/>
                    <a:lumOff val="50000"/>
                  </a:schemeClr>
                </a:solidFill>
              </a:rPr>
              <a:t>, </a:t>
            </a:r>
            <a:r>
              <a:rPr lang="fr-CA" sz="1400" i="1" noProof="0" dirty="0">
                <a:solidFill>
                  <a:schemeClr val="tx1">
                    <a:lumMod val="50000"/>
                    <a:lumOff val="50000"/>
                  </a:schemeClr>
                </a:solidFill>
              </a:rPr>
              <a:t>S'abréger les jours: Le suicide au XVIII</a:t>
            </a:r>
            <a:r>
              <a:rPr lang="fr-CA" sz="1400" i="1" baseline="30000" noProof="0" dirty="0">
                <a:solidFill>
                  <a:schemeClr val="tx1">
                    <a:lumMod val="50000"/>
                    <a:lumOff val="50000"/>
                  </a:schemeClr>
                </a:solidFill>
              </a:rPr>
              <a:t>e</a:t>
            </a:r>
            <a:r>
              <a:rPr lang="fr-CA" sz="1400" i="1" noProof="0" dirty="0">
                <a:solidFill>
                  <a:schemeClr val="tx1">
                    <a:lumMod val="50000"/>
                    <a:lumOff val="50000"/>
                  </a:schemeClr>
                </a:solidFill>
              </a:rPr>
              <a:t> siècle, </a:t>
            </a:r>
            <a:r>
              <a:rPr lang="fr-CA" sz="1400" noProof="0" dirty="0">
                <a:solidFill>
                  <a:schemeClr val="tx1">
                    <a:lumMod val="50000"/>
                    <a:lumOff val="50000"/>
                  </a:schemeClr>
                </a:solidFill>
              </a:rPr>
              <a:t>Paris,</a:t>
            </a:r>
            <a:r>
              <a:rPr lang="fr-CA" sz="1400" i="1" noProof="0" dirty="0">
                <a:solidFill>
                  <a:schemeClr val="tx1">
                    <a:lumMod val="50000"/>
                    <a:lumOff val="50000"/>
                  </a:schemeClr>
                </a:solidFill>
              </a:rPr>
              <a:t> </a:t>
            </a:r>
            <a:r>
              <a:rPr lang="fr-CA" sz="1400" noProof="0" dirty="0">
                <a:solidFill>
                  <a:schemeClr val="tx1">
                    <a:lumMod val="50000"/>
                    <a:lumOff val="50000"/>
                  </a:schemeClr>
                </a:solidFill>
              </a:rPr>
              <a:t>Armand Colin, 2012.</a:t>
            </a:r>
          </a:p>
        </p:txBody>
      </p:sp>
      <p:sp>
        <p:nvSpPr>
          <p:cNvPr id="5" name="Slide Number Placeholder 4">
            <a:extLst>
              <a:ext uri="{FF2B5EF4-FFF2-40B4-BE49-F238E27FC236}">
                <a16:creationId xmlns:a16="http://schemas.microsoft.com/office/drawing/2014/main" id="{F2DABA28-193C-0D18-CEC7-94D25E9E8F0D}"/>
              </a:ext>
            </a:extLst>
          </p:cNvPr>
          <p:cNvSpPr>
            <a:spLocks noGrp="1"/>
          </p:cNvSpPr>
          <p:nvPr>
            <p:ph type="sldNum" sz="quarter" idx="12"/>
            <p:custDataLst>
              <p:tags r:id="rId4"/>
            </p:custDataLst>
          </p:nvPr>
        </p:nvSpPr>
        <p:spPr/>
        <p:txBody>
          <a:bodyPr/>
          <a:lstStyle/>
          <a:p>
            <a:fld id="{68FECC57-6EFB-43F2-83C2-2A79D8CFE7B1}" type="slidenum">
              <a:rPr lang="fr-CA" noProof="0" smtClean="0"/>
              <a:t>5</a:t>
            </a:fld>
            <a:endParaRPr lang="fr-CA" noProof="0" dirty="0"/>
          </a:p>
        </p:txBody>
      </p:sp>
    </p:spTree>
    <p:extLst>
      <p:ext uri="{BB962C8B-B14F-4D97-AF65-F5344CB8AC3E}">
        <p14:creationId xmlns:p14="http://schemas.microsoft.com/office/powerpoint/2010/main" val="1037560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0" presetClass="entr" presetSubtype="0" fill="hold" nodeType="withEffect">
                                  <p:stCondLst>
                                    <p:cond delay="0"/>
                                  </p:stCondLst>
                                  <p:childTnLst>
                                    <p:set>
                                      <p:cBhvr>
                                        <p:cTn id="24" dur="1" fill="hold">
                                          <p:stCondLst>
                                            <p:cond delay="0"/>
                                          </p:stCondLst>
                                        </p:cTn>
                                        <p:tgtEl>
                                          <p:spTgt spid="4">
                                            <p:txEl>
                                              <p:pRg st="0" end="0"/>
                                            </p:txEl>
                                          </p:spTgt>
                                        </p:tgtEl>
                                        <p:attrNameLst>
                                          <p:attrName>style.visibility</p:attrName>
                                        </p:attrNameLst>
                                      </p:cBhvr>
                                      <p:to>
                                        <p:strVal val="visible"/>
                                      </p:to>
                                    </p:set>
                                    <p:animEffect transition="in" filter="fade">
                                      <p:cBhvr>
                                        <p:cTn id="25" dur="75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A626E-ED67-8AF7-6F04-17A79AD2B6B6}"/>
              </a:ext>
            </a:extLst>
          </p:cNvPr>
          <p:cNvSpPr>
            <a:spLocks noGrp="1"/>
          </p:cNvSpPr>
          <p:nvPr>
            <p:ph type="title"/>
            <p:custDataLst>
              <p:tags r:id="rId1"/>
            </p:custDataLst>
          </p:nvPr>
        </p:nvSpPr>
        <p:spPr/>
        <p:txBody>
          <a:bodyPr/>
          <a:lstStyle/>
          <a:p>
            <a:r>
              <a:rPr lang="fr-CA" noProof="0" dirty="0"/>
              <a:t>Époque médiévale (contexte)</a:t>
            </a:r>
          </a:p>
        </p:txBody>
      </p:sp>
      <p:sp>
        <p:nvSpPr>
          <p:cNvPr id="3" name="Content Placeholder 2">
            <a:extLst>
              <a:ext uri="{FF2B5EF4-FFF2-40B4-BE49-F238E27FC236}">
                <a16:creationId xmlns:a16="http://schemas.microsoft.com/office/drawing/2014/main" id="{7E8CA9A0-823F-0A78-D13F-E53B9194B675}"/>
              </a:ext>
            </a:extLst>
          </p:cNvPr>
          <p:cNvSpPr>
            <a:spLocks noGrp="1"/>
          </p:cNvSpPr>
          <p:nvPr>
            <p:ph idx="1"/>
            <p:custDataLst>
              <p:tags r:id="rId2"/>
            </p:custDataLst>
          </p:nvPr>
        </p:nvSpPr>
        <p:spPr>
          <a:xfrm>
            <a:off x="838200" y="1690688"/>
            <a:ext cx="10863943" cy="4351338"/>
          </a:xfrm>
        </p:spPr>
        <p:txBody>
          <a:bodyPr>
            <a:normAutofit fontScale="92500" lnSpcReduction="20000"/>
          </a:bodyPr>
          <a:lstStyle/>
          <a:p>
            <a:pPr lvl="2"/>
            <a:endParaRPr lang="fr-CA" noProof="0" dirty="0"/>
          </a:p>
          <a:p>
            <a:r>
              <a:rPr lang="fr-CA" noProof="0" dirty="0"/>
              <a:t> La justification est</a:t>
            </a:r>
          </a:p>
          <a:p>
            <a:pPr lvl="1"/>
            <a:r>
              <a:rPr lang="fr-CA" noProof="0" dirty="0"/>
              <a:t>la dénonciation publique de l’infamie et</a:t>
            </a:r>
          </a:p>
          <a:p>
            <a:pPr lvl="1"/>
            <a:r>
              <a:rPr lang="fr-CA" noProof="0" dirty="0"/>
              <a:t>religieuse – expier ainsi publiquement son péché pour rejoindre la communauté </a:t>
            </a:r>
            <a:r>
              <a:rPr lang="fr-CA" baseline="30000" noProof="0" dirty="0"/>
              <a:t>5</a:t>
            </a:r>
            <a:r>
              <a:rPr lang="fr-CA" noProof="0" dirty="0"/>
              <a:t> </a:t>
            </a:r>
          </a:p>
          <a:p>
            <a:endParaRPr lang="fr-CA" noProof="0" dirty="0"/>
          </a:p>
          <a:p>
            <a:r>
              <a:rPr lang="fr-CA" noProof="0" dirty="0"/>
              <a:t>Société sans police et sans prisons tels qu’on les comprend aujourd’hui</a:t>
            </a:r>
          </a:p>
          <a:p>
            <a:pPr lvl="1"/>
            <a:r>
              <a:rPr lang="fr-CA" noProof="0" dirty="0"/>
              <a:t>peu d’arrestations – fort besoin de faire des exemples</a:t>
            </a:r>
          </a:p>
          <a:p>
            <a:pPr lvl="1"/>
            <a:r>
              <a:rPr lang="fr-CA" noProof="0" dirty="0"/>
              <a:t>pas de lieux où mettre un nombre appréciable de délinquants à l’écart </a:t>
            </a:r>
          </a:p>
          <a:p>
            <a:pPr lvl="1"/>
            <a:endParaRPr lang="fr-CA" noProof="0" dirty="0"/>
          </a:p>
          <a:p>
            <a:r>
              <a:rPr lang="fr-CA" noProof="0" dirty="0"/>
              <a:t>Double regard contemporain sur les peines au Moyen Age</a:t>
            </a:r>
          </a:p>
          <a:p>
            <a:pPr lvl="1"/>
            <a:r>
              <a:rPr lang="fr-CA" noProof="0" dirty="0"/>
              <a:t>celui du rejet et du progrès </a:t>
            </a:r>
          </a:p>
          <a:p>
            <a:pPr lvl="1"/>
            <a:r>
              <a:rPr lang="fr-CA" dirty="0"/>
              <a:t>malgré cela, </a:t>
            </a:r>
            <a:r>
              <a:rPr lang="fr-CA" noProof="0" dirty="0"/>
              <a:t>une approche qui demeure évocatrice</a:t>
            </a:r>
          </a:p>
        </p:txBody>
      </p:sp>
      <p:sp>
        <p:nvSpPr>
          <p:cNvPr id="4" name="TextBox 3">
            <a:extLst>
              <a:ext uri="{FF2B5EF4-FFF2-40B4-BE49-F238E27FC236}">
                <a16:creationId xmlns:a16="http://schemas.microsoft.com/office/drawing/2014/main" id="{C108077D-5498-83C7-B2EB-ACB61B67214C}"/>
              </a:ext>
            </a:extLst>
          </p:cNvPr>
          <p:cNvSpPr txBox="1"/>
          <p:nvPr>
            <p:custDataLst>
              <p:tags r:id="rId3"/>
            </p:custDataLst>
          </p:nvPr>
        </p:nvSpPr>
        <p:spPr>
          <a:xfrm>
            <a:off x="838200" y="6413698"/>
            <a:ext cx="10080000" cy="307777"/>
          </a:xfrm>
          <a:prstGeom prst="rect">
            <a:avLst/>
          </a:prstGeom>
          <a:noFill/>
        </p:spPr>
        <p:txBody>
          <a:bodyPr wrap="square" rtlCol="0">
            <a:spAutoFit/>
          </a:bodyPr>
          <a:lstStyle/>
          <a:p>
            <a:pPr>
              <a:tabLst>
                <a:tab pos="270000" algn="l"/>
                <a:tab pos="450000" algn="l"/>
              </a:tabLst>
            </a:pPr>
            <a:r>
              <a:rPr lang="fr-CA" sz="1400" baseline="30000" noProof="0" dirty="0">
                <a:solidFill>
                  <a:schemeClr val="tx1">
                    <a:lumMod val="50000"/>
                    <a:lumOff val="50000"/>
                  </a:schemeClr>
                </a:solidFill>
              </a:rPr>
              <a:t>5</a:t>
            </a:r>
            <a:r>
              <a:rPr lang="fr-CA" sz="1400" noProof="0" dirty="0">
                <a:solidFill>
                  <a:schemeClr val="tx1">
                    <a:lumMod val="50000"/>
                    <a:lumOff val="50000"/>
                  </a:schemeClr>
                </a:solidFill>
              </a:rPr>
              <a:t> </a:t>
            </a:r>
            <a:r>
              <a:rPr lang="fr-CA" sz="1400" noProof="0" dirty="0" err="1">
                <a:solidFill>
                  <a:schemeClr val="tx1">
                    <a:lumMod val="50000"/>
                    <a:lumOff val="50000"/>
                  </a:schemeClr>
                </a:solidFill>
              </a:rPr>
              <a:t>Hentig</a:t>
            </a:r>
            <a:r>
              <a:rPr lang="fr-CA" sz="1400" noProof="0" dirty="0">
                <a:solidFill>
                  <a:schemeClr val="tx1">
                    <a:lumMod val="50000"/>
                    <a:lumOff val="50000"/>
                  </a:schemeClr>
                </a:solidFill>
              </a:rPr>
              <a:t> aux pp 189, 197.</a:t>
            </a:r>
          </a:p>
        </p:txBody>
      </p:sp>
      <p:sp>
        <p:nvSpPr>
          <p:cNvPr id="5" name="Slide Number Placeholder 4">
            <a:extLst>
              <a:ext uri="{FF2B5EF4-FFF2-40B4-BE49-F238E27FC236}">
                <a16:creationId xmlns:a16="http://schemas.microsoft.com/office/drawing/2014/main" id="{42A467C4-E8D2-DBFC-1F2E-0230F46981F9}"/>
              </a:ext>
            </a:extLst>
          </p:cNvPr>
          <p:cNvSpPr>
            <a:spLocks noGrp="1"/>
          </p:cNvSpPr>
          <p:nvPr>
            <p:ph type="sldNum" sz="quarter" idx="12"/>
            <p:custDataLst>
              <p:tags r:id="rId4"/>
            </p:custDataLst>
          </p:nvPr>
        </p:nvSpPr>
        <p:spPr/>
        <p:txBody>
          <a:bodyPr/>
          <a:lstStyle/>
          <a:p>
            <a:fld id="{68FECC57-6EFB-43F2-83C2-2A79D8CFE7B1}" type="slidenum">
              <a:rPr lang="fr-CA" noProof="0" smtClean="0"/>
              <a:t>6</a:t>
            </a:fld>
            <a:endParaRPr lang="fr-CA" noProof="0" dirty="0"/>
          </a:p>
        </p:txBody>
      </p:sp>
    </p:spTree>
    <p:extLst>
      <p:ext uri="{BB962C8B-B14F-4D97-AF65-F5344CB8AC3E}">
        <p14:creationId xmlns:p14="http://schemas.microsoft.com/office/powerpoint/2010/main" val="1546268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75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DC683-2480-539E-BEDC-E8E432925C92}"/>
              </a:ext>
            </a:extLst>
          </p:cNvPr>
          <p:cNvSpPr>
            <a:spLocks noGrp="1"/>
          </p:cNvSpPr>
          <p:nvPr>
            <p:ph type="title"/>
            <p:custDataLst>
              <p:tags r:id="rId1"/>
            </p:custDataLst>
          </p:nvPr>
        </p:nvSpPr>
        <p:spPr/>
        <p:txBody>
          <a:bodyPr/>
          <a:lstStyle/>
          <a:p>
            <a:r>
              <a:rPr lang="fr-CA" noProof="0" dirty="0"/>
              <a:t>La Libération (1944) – L’indignité nationale</a:t>
            </a:r>
          </a:p>
        </p:txBody>
      </p:sp>
      <p:sp>
        <p:nvSpPr>
          <p:cNvPr id="3" name="Content Placeholder 2">
            <a:extLst>
              <a:ext uri="{FF2B5EF4-FFF2-40B4-BE49-F238E27FC236}">
                <a16:creationId xmlns:a16="http://schemas.microsoft.com/office/drawing/2014/main" id="{D524493D-FADD-87CA-8951-57B91370A6C7}"/>
              </a:ext>
            </a:extLst>
          </p:cNvPr>
          <p:cNvSpPr>
            <a:spLocks noGrp="1"/>
          </p:cNvSpPr>
          <p:nvPr>
            <p:ph idx="1"/>
            <p:custDataLst>
              <p:tags r:id="rId2"/>
            </p:custDataLst>
          </p:nvPr>
        </p:nvSpPr>
        <p:spPr>
          <a:xfrm>
            <a:off x="838199" y="1825625"/>
            <a:ext cx="9934575" cy="3447415"/>
          </a:xfrm>
        </p:spPr>
        <p:txBody>
          <a:bodyPr>
            <a:normAutofit/>
          </a:bodyPr>
          <a:lstStyle/>
          <a:p>
            <a:endParaRPr lang="fr-CA" noProof="0" dirty="0"/>
          </a:p>
          <a:p>
            <a:r>
              <a:rPr lang="fr-CA" noProof="0" dirty="0"/>
              <a:t>En 1944, la France sort d’une période d’occupation et de collaboration pétainiste qu’il faut sanctionner</a:t>
            </a:r>
          </a:p>
          <a:p>
            <a:pPr marL="0" indent="0">
              <a:buNone/>
            </a:pPr>
            <a:endParaRPr lang="fr-CA" baseline="30000" noProof="0" dirty="0"/>
          </a:p>
          <a:p>
            <a:r>
              <a:rPr lang="fr-CA" noProof="0" dirty="0"/>
              <a:t>Nouvelle infraction dite «indignité nationale » est créée </a:t>
            </a:r>
            <a:r>
              <a:rPr lang="fr-CA" baseline="30000" noProof="0" dirty="0"/>
              <a:t>6</a:t>
            </a:r>
          </a:p>
        </p:txBody>
      </p:sp>
      <p:sp>
        <p:nvSpPr>
          <p:cNvPr id="7" name="TextBox 6">
            <a:extLst>
              <a:ext uri="{FF2B5EF4-FFF2-40B4-BE49-F238E27FC236}">
                <a16:creationId xmlns:a16="http://schemas.microsoft.com/office/drawing/2014/main" id="{DCB03FAA-9320-AA0F-A46B-86F328F88C9B}"/>
              </a:ext>
            </a:extLst>
          </p:cNvPr>
          <p:cNvSpPr txBox="1"/>
          <p:nvPr>
            <p:custDataLst>
              <p:tags r:id="rId3"/>
            </p:custDataLst>
          </p:nvPr>
        </p:nvSpPr>
        <p:spPr>
          <a:xfrm>
            <a:off x="838200" y="6413698"/>
            <a:ext cx="10515600" cy="307777"/>
          </a:xfrm>
          <a:prstGeom prst="rect">
            <a:avLst/>
          </a:prstGeom>
          <a:noFill/>
        </p:spPr>
        <p:txBody>
          <a:bodyPr wrap="square" rtlCol="0">
            <a:spAutoFit/>
          </a:bodyPr>
          <a:lstStyle/>
          <a:p>
            <a:pPr>
              <a:tabLst>
                <a:tab pos="270000" algn="l"/>
                <a:tab pos="450000" algn="l"/>
              </a:tabLst>
            </a:pPr>
            <a:r>
              <a:rPr lang="fr-CA" sz="1400" baseline="30000" noProof="0" dirty="0">
                <a:solidFill>
                  <a:schemeClr val="tx1">
                    <a:lumMod val="50000"/>
                    <a:lumOff val="50000"/>
                  </a:schemeClr>
                </a:solidFill>
              </a:rPr>
              <a:t>6</a:t>
            </a:r>
            <a:r>
              <a:rPr lang="fr-CA" sz="1400" noProof="0" dirty="0">
                <a:solidFill>
                  <a:schemeClr val="tx1">
                    <a:lumMod val="50000"/>
                    <a:lumOff val="50000"/>
                  </a:schemeClr>
                </a:solidFill>
              </a:rPr>
              <a:t> A. Simonin, </a:t>
            </a:r>
            <a:r>
              <a:rPr lang="fr-CA" sz="1400" i="1" noProof="0" dirty="0">
                <a:solidFill>
                  <a:schemeClr val="tx1">
                    <a:lumMod val="50000"/>
                    <a:lumOff val="50000"/>
                  </a:schemeClr>
                </a:solidFill>
              </a:rPr>
              <a:t>Le déshonneur dans la République, </a:t>
            </a:r>
            <a:r>
              <a:rPr lang="fr-CA" sz="1400" noProof="0" dirty="0">
                <a:solidFill>
                  <a:schemeClr val="tx1">
                    <a:lumMod val="50000"/>
                    <a:lumOff val="50000"/>
                  </a:schemeClr>
                </a:solidFill>
              </a:rPr>
              <a:t>Paris, Grasset, 2008.</a:t>
            </a:r>
          </a:p>
        </p:txBody>
      </p:sp>
      <p:sp>
        <p:nvSpPr>
          <p:cNvPr id="4" name="Slide Number Placeholder 3">
            <a:extLst>
              <a:ext uri="{FF2B5EF4-FFF2-40B4-BE49-F238E27FC236}">
                <a16:creationId xmlns:a16="http://schemas.microsoft.com/office/drawing/2014/main" id="{968ED3F3-0725-3A8B-7BFE-741A7C9AD7DC}"/>
              </a:ext>
            </a:extLst>
          </p:cNvPr>
          <p:cNvSpPr>
            <a:spLocks noGrp="1"/>
          </p:cNvSpPr>
          <p:nvPr>
            <p:ph type="sldNum" sz="quarter" idx="12"/>
            <p:custDataLst>
              <p:tags r:id="rId4"/>
            </p:custDataLst>
          </p:nvPr>
        </p:nvSpPr>
        <p:spPr/>
        <p:txBody>
          <a:bodyPr/>
          <a:lstStyle/>
          <a:p>
            <a:fld id="{68FECC57-6EFB-43F2-83C2-2A79D8CFE7B1}" type="slidenum">
              <a:rPr lang="fr-CA" noProof="0" smtClean="0"/>
              <a:t>7</a:t>
            </a:fld>
            <a:endParaRPr lang="fr-CA" noProof="0" dirty="0"/>
          </a:p>
        </p:txBody>
      </p:sp>
    </p:spTree>
    <p:extLst>
      <p:ext uri="{BB962C8B-B14F-4D97-AF65-F5344CB8AC3E}">
        <p14:creationId xmlns:p14="http://schemas.microsoft.com/office/powerpoint/2010/main" val="919851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DC683-2480-539E-BEDC-E8E432925C92}"/>
              </a:ext>
            </a:extLst>
          </p:cNvPr>
          <p:cNvSpPr>
            <a:spLocks noGrp="1"/>
          </p:cNvSpPr>
          <p:nvPr>
            <p:ph type="title"/>
            <p:custDataLst>
              <p:tags r:id="rId1"/>
            </p:custDataLst>
          </p:nvPr>
        </p:nvSpPr>
        <p:spPr/>
        <p:txBody>
          <a:bodyPr/>
          <a:lstStyle/>
          <a:p>
            <a:r>
              <a:rPr lang="fr-CA" noProof="0" dirty="0"/>
              <a:t>La Libération (1944) – L’indignité nationale</a:t>
            </a:r>
          </a:p>
        </p:txBody>
      </p:sp>
      <p:sp>
        <p:nvSpPr>
          <p:cNvPr id="3" name="Content Placeholder 2">
            <a:extLst>
              <a:ext uri="{FF2B5EF4-FFF2-40B4-BE49-F238E27FC236}">
                <a16:creationId xmlns:a16="http://schemas.microsoft.com/office/drawing/2014/main" id="{D524493D-FADD-87CA-8951-57B91370A6C7}"/>
              </a:ext>
            </a:extLst>
          </p:cNvPr>
          <p:cNvSpPr>
            <a:spLocks noGrp="1"/>
          </p:cNvSpPr>
          <p:nvPr>
            <p:ph idx="1"/>
            <p:custDataLst>
              <p:tags r:id="rId2"/>
            </p:custDataLst>
          </p:nvPr>
        </p:nvSpPr>
        <p:spPr>
          <a:xfrm>
            <a:off x="838200" y="1825625"/>
            <a:ext cx="9906000" cy="3797935"/>
          </a:xfrm>
        </p:spPr>
        <p:txBody>
          <a:bodyPr>
            <a:normAutofit fontScale="92500" lnSpcReduction="20000"/>
          </a:bodyPr>
          <a:lstStyle/>
          <a:p>
            <a:r>
              <a:rPr lang="fr-CA" sz="3200" noProof="0" dirty="0"/>
              <a:t>la peine encourue est dite « la dégradation nationale »</a:t>
            </a:r>
          </a:p>
          <a:p>
            <a:pPr lvl="1"/>
            <a:r>
              <a:rPr lang="fr-CA" sz="2800" noProof="0" dirty="0"/>
              <a:t>désignation publique</a:t>
            </a:r>
          </a:p>
          <a:p>
            <a:pPr lvl="1"/>
            <a:r>
              <a:rPr lang="fr-CA" sz="2800" noProof="0" dirty="0"/>
              <a:t>prohibition d’exercer sa profession</a:t>
            </a:r>
            <a:r>
              <a:rPr lang="fr-CA" sz="2800" baseline="30000" noProof="0" dirty="0"/>
              <a:t> 7</a:t>
            </a:r>
            <a:endParaRPr lang="fr-CA" sz="2800" noProof="0" dirty="0"/>
          </a:p>
          <a:p>
            <a:pPr lvl="1"/>
            <a:r>
              <a:rPr lang="fr-CA" sz="2800" noProof="0" dirty="0"/>
              <a:t>confiscation des biens</a:t>
            </a:r>
            <a:r>
              <a:rPr lang="fr-CA" sz="2800" baseline="30000" noProof="0" dirty="0"/>
              <a:t> 8</a:t>
            </a:r>
            <a:endParaRPr lang="fr-CA" sz="2800" noProof="0" dirty="0"/>
          </a:p>
          <a:p>
            <a:pPr lvl="1"/>
            <a:r>
              <a:rPr lang="fr-CA" sz="2800" noProof="0" dirty="0"/>
              <a:t>perte du droit de vote</a:t>
            </a:r>
            <a:r>
              <a:rPr lang="fr-CA" sz="2800" baseline="30000" noProof="0" dirty="0"/>
              <a:t> 9</a:t>
            </a:r>
            <a:endParaRPr lang="fr-CA" sz="2800" noProof="0" dirty="0"/>
          </a:p>
          <a:p>
            <a:pPr lvl="1"/>
            <a:r>
              <a:rPr lang="fr-CA" sz="2800" noProof="0" dirty="0"/>
              <a:t>interdiction de récupérer les corps de membres de la famille victimes de la guerre</a:t>
            </a:r>
            <a:r>
              <a:rPr lang="fr-CA" sz="2800" baseline="30000" noProof="0" dirty="0"/>
              <a:t> 10</a:t>
            </a:r>
          </a:p>
          <a:p>
            <a:pPr lvl="1"/>
            <a:endParaRPr lang="fr-CA" sz="2800" noProof="0" dirty="0"/>
          </a:p>
          <a:p>
            <a:r>
              <a:rPr lang="fr-CA" sz="3200" noProof="0" dirty="0"/>
              <a:t>la dégradation peut aller jusqu’à une forme de « mort civique »</a:t>
            </a:r>
            <a:r>
              <a:rPr lang="fr-CA" sz="3200" baseline="30000" noProof="0" dirty="0"/>
              <a:t> 11</a:t>
            </a:r>
            <a:endParaRPr lang="fr-CA" sz="3200" noProof="0" dirty="0"/>
          </a:p>
        </p:txBody>
      </p:sp>
      <p:sp>
        <p:nvSpPr>
          <p:cNvPr id="7" name="TextBox 6">
            <a:extLst>
              <a:ext uri="{FF2B5EF4-FFF2-40B4-BE49-F238E27FC236}">
                <a16:creationId xmlns:a16="http://schemas.microsoft.com/office/drawing/2014/main" id="{DCB03FAA-9320-AA0F-A46B-86F328F88C9B}"/>
              </a:ext>
            </a:extLst>
          </p:cNvPr>
          <p:cNvSpPr txBox="1"/>
          <p:nvPr>
            <p:custDataLst>
              <p:tags r:id="rId3"/>
            </p:custDataLst>
          </p:nvPr>
        </p:nvSpPr>
        <p:spPr>
          <a:xfrm>
            <a:off x="838200" y="6413698"/>
            <a:ext cx="10515600" cy="307777"/>
          </a:xfrm>
          <a:prstGeom prst="rect">
            <a:avLst/>
          </a:prstGeom>
          <a:noFill/>
        </p:spPr>
        <p:txBody>
          <a:bodyPr wrap="square" rtlCol="0">
            <a:spAutoFit/>
          </a:bodyPr>
          <a:lstStyle/>
          <a:p>
            <a:pPr>
              <a:tabLst>
                <a:tab pos="270000" algn="l"/>
                <a:tab pos="450000" algn="l"/>
              </a:tabLst>
            </a:pPr>
            <a:r>
              <a:rPr lang="fr-CA" sz="1400" baseline="30000" noProof="0" dirty="0">
                <a:solidFill>
                  <a:schemeClr val="tx1">
                    <a:lumMod val="50000"/>
                    <a:lumOff val="50000"/>
                  </a:schemeClr>
                </a:solidFill>
              </a:rPr>
              <a:t>7</a:t>
            </a:r>
            <a:r>
              <a:rPr lang="fr-CA" sz="1400" noProof="0" dirty="0">
                <a:solidFill>
                  <a:schemeClr val="tx1">
                    <a:lumMod val="50000"/>
                    <a:lumOff val="50000"/>
                  </a:schemeClr>
                </a:solidFill>
              </a:rPr>
              <a:t> Simonin, aux pp 410, 463. </a:t>
            </a:r>
            <a:r>
              <a:rPr lang="fr-CA" sz="1400" baseline="30000" noProof="0" dirty="0">
                <a:solidFill>
                  <a:schemeClr val="tx1">
                    <a:lumMod val="50000"/>
                    <a:lumOff val="50000"/>
                  </a:schemeClr>
                </a:solidFill>
              </a:rPr>
              <a:t>8</a:t>
            </a:r>
            <a:r>
              <a:rPr lang="fr-CA" sz="1400" noProof="0" dirty="0">
                <a:solidFill>
                  <a:schemeClr val="tx1">
                    <a:lumMod val="50000"/>
                    <a:lumOff val="50000"/>
                  </a:schemeClr>
                </a:solidFill>
              </a:rPr>
              <a:t> Simonin, à la p 417. </a:t>
            </a:r>
            <a:r>
              <a:rPr lang="fr-CA" sz="1400" baseline="30000" noProof="0" dirty="0">
                <a:solidFill>
                  <a:schemeClr val="tx1">
                    <a:lumMod val="50000"/>
                    <a:lumOff val="50000"/>
                  </a:schemeClr>
                </a:solidFill>
              </a:rPr>
              <a:t>9</a:t>
            </a:r>
            <a:r>
              <a:rPr lang="fr-CA" sz="1400" noProof="0" dirty="0">
                <a:solidFill>
                  <a:schemeClr val="tx1">
                    <a:lumMod val="50000"/>
                    <a:lumOff val="50000"/>
                  </a:schemeClr>
                </a:solidFill>
              </a:rPr>
              <a:t> Simonin, à la p 453. </a:t>
            </a:r>
            <a:r>
              <a:rPr lang="fr-CA" sz="1400" baseline="30000" noProof="0" dirty="0">
                <a:solidFill>
                  <a:schemeClr val="tx1">
                    <a:lumMod val="50000"/>
                    <a:lumOff val="50000"/>
                  </a:schemeClr>
                </a:solidFill>
              </a:rPr>
              <a:t>10</a:t>
            </a:r>
            <a:r>
              <a:rPr lang="fr-CA" sz="1400" noProof="0" dirty="0">
                <a:solidFill>
                  <a:schemeClr val="tx1">
                    <a:lumMod val="50000"/>
                    <a:lumOff val="50000"/>
                  </a:schemeClr>
                </a:solidFill>
              </a:rPr>
              <a:t> Simonin, à la p 465. </a:t>
            </a:r>
            <a:r>
              <a:rPr lang="fr-CA" sz="1400" baseline="30000" noProof="0" dirty="0">
                <a:solidFill>
                  <a:schemeClr val="tx1">
                    <a:lumMod val="50000"/>
                    <a:lumOff val="50000"/>
                  </a:schemeClr>
                </a:solidFill>
              </a:rPr>
              <a:t>11</a:t>
            </a:r>
            <a:r>
              <a:rPr lang="fr-CA" sz="1400" noProof="0" dirty="0">
                <a:solidFill>
                  <a:schemeClr val="tx1">
                    <a:lumMod val="50000"/>
                    <a:lumOff val="50000"/>
                  </a:schemeClr>
                </a:solidFill>
              </a:rPr>
              <a:t> Simonin, aux pp 364, 421.</a:t>
            </a:r>
          </a:p>
        </p:txBody>
      </p:sp>
      <p:sp>
        <p:nvSpPr>
          <p:cNvPr id="4" name="Slide Number Placeholder 3">
            <a:extLst>
              <a:ext uri="{FF2B5EF4-FFF2-40B4-BE49-F238E27FC236}">
                <a16:creationId xmlns:a16="http://schemas.microsoft.com/office/drawing/2014/main" id="{6B5F0C0F-7D48-72AC-AE90-8E99B2DC9E58}"/>
              </a:ext>
            </a:extLst>
          </p:cNvPr>
          <p:cNvSpPr>
            <a:spLocks noGrp="1"/>
          </p:cNvSpPr>
          <p:nvPr>
            <p:ph type="sldNum" sz="quarter" idx="12"/>
            <p:custDataLst>
              <p:tags r:id="rId4"/>
            </p:custDataLst>
          </p:nvPr>
        </p:nvSpPr>
        <p:spPr/>
        <p:txBody>
          <a:bodyPr/>
          <a:lstStyle/>
          <a:p>
            <a:fld id="{68FECC57-6EFB-43F2-83C2-2A79D8CFE7B1}" type="slidenum">
              <a:rPr lang="fr-CA" noProof="0" smtClean="0"/>
              <a:t>8</a:t>
            </a:fld>
            <a:endParaRPr lang="fr-CA" noProof="0" dirty="0"/>
          </a:p>
        </p:txBody>
      </p:sp>
    </p:spTree>
    <p:extLst>
      <p:ext uri="{BB962C8B-B14F-4D97-AF65-F5344CB8AC3E}">
        <p14:creationId xmlns:p14="http://schemas.microsoft.com/office/powerpoint/2010/main" val="2224443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par>
                                <p:cTn id="31" presetID="10" presetClass="entr" presetSubtype="0"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DC683-2480-539E-BEDC-E8E432925C92}"/>
              </a:ext>
            </a:extLst>
          </p:cNvPr>
          <p:cNvSpPr>
            <a:spLocks noGrp="1"/>
          </p:cNvSpPr>
          <p:nvPr>
            <p:ph type="title"/>
            <p:custDataLst>
              <p:tags r:id="rId1"/>
            </p:custDataLst>
          </p:nvPr>
        </p:nvSpPr>
        <p:spPr/>
        <p:txBody>
          <a:bodyPr/>
          <a:lstStyle/>
          <a:p>
            <a:r>
              <a:rPr lang="fr-CA" noProof="0" dirty="0"/>
              <a:t>La Libération (1944) – L’indignité nationale</a:t>
            </a:r>
          </a:p>
        </p:txBody>
      </p:sp>
      <p:sp>
        <p:nvSpPr>
          <p:cNvPr id="3" name="Content Placeholder 2">
            <a:extLst>
              <a:ext uri="{FF2B5EF4-FFF2-40B4-BE49-F238E27FC236}">
                <a16:creationId xmlns:a16="http://schemas.microsoft.com/office/drawing/2014/main" id="{D524493D-FADD-87CA-8951-57B91370A6C7}"/>
              </a:ext>
            </a:extLst>
          </p:cNvPr>
          <p:cNvSpPr>
            <a:spLocks noGrp="1"/>
          </p:cNvSpPr>
          <p:nvPr>
            <p:ph idx="1"/>
            <p:custDataLst>
              <p:tags r:id="rId2"/>
            </p:custDataLst>
          </p:nvPr>
        </p:nvSpPr>
        <p:spPr>
          <a:xfrm>
            <a:off x="838199" y="1795145"/>
            <a:ext cx="10848975" cy="4351338"/>
          </a:xfrm>
        </p:spPr>
        <p:txBody>
          <a:bodyPr>
            <a:normAutofit/>
          </a:bodyPr>
          <a:lstStyle/>
          <a:p>
            <a:r>
              <a:rPr lang="fr-CA" noProof="0" dirty="0"/>
              <a:t>Application</a:t>
            </a:r>
          </a:p>
          <a:p>
            <a:pPr lvl="1"/>
            <a:r>
              <a:rPr lang="fr-CA" noProof="0" dirty="0"/>
              <a:t>concerne des faits moins graves que la trahison, etc.</a:t>
            </a:r>
          </a:p>
          <a:p>
            <a:pPr lvl="1"/>
            <a:r>
              <a:rPr lang="fr-CA" noProof="0" dirty="0"/>
              <a:t>95 000 personnes dégradées (1946-51), dont 10 000 de façon significative </a:t>
            </a:r>
            <a:r>
              <a:rPr lang="fr-CA" baseline="30000" noProof="0" dirty="0"/>
              <a:t>12</a:t>
            </a:r>
            <a:endParaRPr lang="fr-CA" noProof="0" dirty="0"/>
          </a:p>
          <a:p>
            <a:pPr lvl="1"/>
            <a:r>
              <a:rPr lang="fr-CA" noProof="0" dirty="0"/>
              <a:t>mais peu de confiscation (5 %) et un fort taux d’acquittement avec le passage du temps </a:t>
            </a:r>
            <a:r>
              <a:rPr lang="fr-CA" baseline="30000" noProof="0" dirty="0"/>
              <a:t>13</a:t>
            </a:r>
            <a:r>
              <a:rPr lang="fr-CA" noProof="0" dirty="0"/>
              <a:t> </a:t>
            </a:r>
          </a:p>
          <a:p>
            <a:pPr lvl="1"/>
            <a:r>
              <a:rPr lang="fr-CA" noProof="0" dirty="0"/>
              <a:t>des interprétations juridiques de plus en plus étroites</a:t>
            </a:r>
            <a:r>
              <a:rPr lang="fr-CA" baseline="30000" noProof="0" dirty="0"/>
              <a:t> 14</a:t>
            </a:r>
            <a:endParaRPr lang="fr-CA" noProof="0" dirty="0"/>
          </a:p>
          <a:p>
            <a:pPr marL="457200" lvl="1" indent="0">
              <a:buNone/>
            </a:pPr>
            <a:endParaRPr lang="fr-CA" noProof="0" dirty="0"/>
          </a:p>
        </p:txBody>
      </p:sp>
      <p:sp>
        <p:nvSpPr>
          <p:cNvPr id="6" name="TextBox 5">
            <a:extLst>
              <a:ext uri="{FF2B5EF4-FFF2-40B4-BE49-F238E27FC236}">
                <a16:creationId xmlns:a16="http://schemas.microsoft.com/office/drawing/2014/main" id="{4CDDA6EA-EE82-6F49-9977-B5E65F74A3CF}"/>
              </a:ext>
            </a:extLst>
          </p:cNvPr>
          <p:cNvSpPr txBox="1"/>
          <p:nvPr>
            <p:custDataLst>
              <p:tags r:id="rId3"/>
            </p:custDataLst>
          </p:nvPr>
        </p:nvSpPr>
        <p:spPr>
          <a:xfrm>
            <a:off x="838200" y="6413698"/>
            <a:ext cx="10080000" cy="307777"/>
          </a:xfrm>
          <a:prstGeom prst="rect">
            <a:avLst/>
          </a:prstGeom>
          <a:noFill/>
        </p:spPr>
        <p:txBody>
          <a:bodyPr wrap="square" rtlCol="0">
            <a:spAutoFit/>
          </a:bodyPr>
          <a:lstStyle/>
          <a:p>
            <a:pPr>
              <a:tabLst>
                <a:tab pos="270000" algn="l"/>
                <a:tab pos="450000" algn="l"/>
              </a:tabLst>
            </a:pPr>
            <a:r>
              <a:rPr lang="fr-CA" sz="1400" baseline="30000" noProof="0" dirty="0">
                <a:solidFill>
                  <a:schemeClr val="tx1">
                    <a:lumMod val="50000"/>
                    <a:lumOff val="50000"/>
                  </a:schemeClr>
                </a:solidFill>
              </a:rPr>
              <a:t>12</a:t>
            </a:r>
            <a:r>
              <a:rPr lang="fr-CA" sz="1400" noProof="0" dirty="0">
                <a:solidFill>
                  <a:schemeClr val="tx1">
                    <a:lumMod val="50000"/>
                    <a:lumOff val="50000"/>
                  </a:schemeClr>
                </a:solidFill>
              </a:rPr>
              <a:t> Simonin, aux pp 430, 476. </a:t>
            </a:r>
            <a:r>
              <a:rPr lang="fr-CA" sz="1400" baseline="30000" noProof="0" dirty="0">
                <a:solidFill>
                  <a:schemeClr val="tx1">
                    <a:lumMod val="50000"/>
                    <a:lumOff val="50000"/>
                  </a:schemeClr>
                </a:solidFill>
              </a:rPr>
              <a:t>13</a:t>
            </a:r>
            <a:r>
              <a:rPr lang="fr-CA" sz="1400" noProof="0" dirty="0">
                <a:solidFill>
                  <a:schemeClr val="tx1">
                    <a:lumMod val="50000"/>
                    <a:lumOff val="50000"/>
                  </a:schemeClr>
                </a:solidFill>
              </a:rPr>
              <a:t> Simonin, aux pp 469, 493. </a:t>
            </a:r>
            <a:r>
              <a:rPr lang="fr-CA" sz="1400" baseline="30000" noProof="0" dirty="0">
                <a:solidFill>
                  <a:schemeClr val="tx1">
                    <a:lumMod val="50000"/>
                    <a:lumOff val="50000"/>
                  </a:schemeClr>
                </a:solidFill>
              </a:rPr>
              <a:t>14</a:t>
            </a:r>
            <a:r>
              <a:rPr lang="fr-CA" sz="1400" noProof="0" dirty="0">
                <a:solidFill>
                  <a:schemeClr val="tx1">
                    <a:lumMod val="50000"/>
                    <a:lumOff val="50000"/>
                  </a:schemeClr>
                </a:solidFill>
              </a:rPr>
              <a:t> Simonin, aux pp 477, 485, 492. </a:t>
            </a:r>
          </a:p>
        </p:txBody>
      </p:sp>
      <p:sp>
        <p:nvSpPr>
          <p:cNvPr id="4" name="Slide Number Placeholder 3">
            <a:extLst>
              <a:ext uri="{FF2B5EF4-FFF2-40B4-BE49-F238E27FC236}">
                <a16:creationId xmlns:a16="http://schemas.microsoft.com/office/drawing/2014/main" id="{C765FE8F-C622-E26B-E5BF-461AA5BE0194}"/>
              </a:ext>
            </a:extLst>
          </p:cNvPr>
          <p:cNvSpPr>
            <a:spLocks noGrp="1"/>
          </p:cNvSpPr>
          <p:nvPr>
            <p:ph type="sldNum" sz="quarter" idx="12"/>
            <p:custDataLst>
              <p:tags r:id="rId4"/>
            </p:custDataLst>
          </p:nvPr>
        </p:nvSpPr>
        <p:spPr/>
        <p:txBody>
          <a:bodyPr/>
          <a:lstStyle/>
          <a:p>
            <a:fld id="{68FECC57-6EFB-43F2-83C2-2A79D8CFE7B1}" type="slidenum">
              <a:rPr lang="fr-CA" noProof="0" smtClean="0"/>
              <a:t>9</a:t>
            </a:fld>
            <a:endParaRPr lang="fr-CA" noProof="0" dirty="0"/>
          </a:p>
        </p:txBody>
      </p:sp>
    </p:spTree>
    <p:extLst>
      <p:ext uri="{BB962C8B-B14F-4D97-AF65-F5344CB8AC3E}">
        <p14:creationId xmlns:p14="http://schemas.microsoft.com/office/powerpoint/2010/main" val="541596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0"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DC683-2480-539E-BEDC-E8E432925C92}"/>
              </a:ext>
            </a:extLst>
          </p:cNvPr>
          <p:cNvSpPr>
            <a:spLocks noGrp="1"/>
          </p:cNvSpPr>
          <p:nvPr>
            <p:ph type="title"/>
            <p:custDataLst>
              <p:tags r:id="rId1"/>
            </p:custDataLst>
          </p:nvPr>
        </p:nvSpPr>
        <p:spPr/>
        <p:txBody>
          <a:bodyPr/>
          <a:lstStyle/>
          <a:p>
            <a:r>
              <a:rPr lang="fr-CA" noProof="0" dirty="0"/>
              <a:t>La Libération (1944) – L’indignité nationale</a:t>
            </a:r>
          </a:p>
        </p:txBody>
      </p:sp>
      <p:sp>
        <p:nvSpPr>
          <p:cNvPr id="3" name="Content Placeholder 2">
            <a:extLst>
              <a:ext uri="{FF2B5EF4-FFF2-40B4-BE49-F238E27FC236}">
                <a16:creationId xmlns:a16="http://schemas.microsoft.com/office/drawing/2014/main" id="{D524493D-FADD-87CA-8951-57B91370A6C7}"/>
              </a:ext>
            </a:extLst>
          </p:cNvPr>
          <p:cNvSpPr>
            <a:spLocks noGrp="1"/>
          </p:cNvSpPr>
          <p:nvPr>
            <p:ph idx="1"/>
            <p:custDataLst>
              <p:tags r:id="rId2"/>
            </p:custDataLst>
          </p:nvPr>
        </p:nvSpPr>
        <p:spPr>
          <a:xfrm>
            <a:off x="838200" y="1795145"/>
            <a:ext cx="9906000" cy="4351338"/>
          </a:xfrm>
        </p:spPr>
        <p:txBody>
          <a:bodyPr>
            <a:normAutofit/>
          </a:bodyPr>
          <a:lstStyle/>
          <a:p>
            <a:r>
              <a:rPr lang="fr-CA" noProof="0" dirty="0"/>
              <a:t>Contexte social</a:t>
            </a:r>
          </a:p>
          <a:p>
            <a:pPr lvl="1"/>
            <a:r>
              <a:rPr lang="fr-CA" noProof="0" dirty="0"/>
              <a:t>au début, remplacer l’épuration sauvage</a:t>
            </a:r>
          </a:p>
          <a:p>
            <a:pPr marL="457200" lvl="1" indent="0">
              <a:buNone/>
            </a:pPr>
            <a:endParaRPr lang="fr-CA" noProof="0" dirty="0"/>
          </a:p>
          <a:p>
            <a:pPr lvl="1"/>
            <a:r>
              <a:rPr lang="fr-CA" noProof="0" dirty="0"/>
              <a:t>respecter la non-rétroactivité de punitions criminelles (d’où la nature administrative des sanctions)</a:t>
            </a:r>
            <a:r>
              <a:rPr lang="fr-CA" baseline="30000" noProof="0" dirty="0"/>
              <a:t> 15</a:t>
            </a:r>
          </a:p>
          <a:p>
            <a:pPr lvl="1"/>
            <a:endParaRPr lang="fr-CA" noProof="0" dirty="0"/>
          </a:p>
          <a:p>
            <a:pPr lvl="1"/>
            <a:r>
              <a:rPr lang="fr-CA" noProof="0" dirty="0"/>
              <a:t>dans son exécution, un adoucissement graduel pour favoriser une réunification nationale</a:t>
            </a:r>
          </a:p>
          <a:p>
            <a:pPr marL="457200" lvl="1" indent="0">
              <a:buNone/>
            </a:pPr>
            <a:endParaRPr lang="fr-CA" noProof="0" dirty="0"/>
          </a:p>
        </p:txBody>
      </p:sp>
      <p:sp>
        <p:nvSpPr>
          <p:cNvPr id="6" name="TextBox 5">
            <a:extLst>
              <a:ext uri="{FF2B5EF4-FFF2-40B4-BE49-F238E27FC236}">
                <a16:creationId xmlns:a16="http://schemas.microsoft.com/office/drawing/2014/main" id="{4CDDA6EA-EE82-6F49-9977-B5E65F74A3CF}"/>
              </a:ext>
            </a:extLst>
          </p:cNvPr>
          <p:cNvSpPr txBox="1"/>
          <p:nvPr>
            <p:custDataLst>
              <p:tags r:id="rId3"/>
            </p:custDataLst>
          </p:nvPr>
        </p:nvSpPr>
        <p:spPr>
          <a:xfrm>
            <a:off x="838200" y="6413698"/>
            <a:ext cx="10080000" cy="307777"/>
          </a:xfrm>
          <a:prstGeom prst="rect">
            <a:avLst/>
          </a:prstGeom>
          <a:noFill/>
        </p:spPr>
        <p:txBody>
          <a:bodyPr wrap="square" rtlCol="0">
            <a:spAutoFit/>
          </a:bodyPr>
          <a:lstStyle/>
          <a:p>
            <a:pPr>
              <a:tabLst>
                <a:tab pos="270000" algn="l"/>
                <a:tab pos="450000" algn="l"/>
              </a:tabLst>
            </a:pPr>
            <a:r>
              <a:rPr lang="fr-CA" sz="1400" baseline="30000" noProof="0" dirty="0">
                <a:solidFill>
                  <a:schemeClr val="tx1">
                    <a:lumMod val="50000"/>
                    <a:lumOff val="50000"/>
                  </a:schemeClr>
                </a:solidFill>
              </a:rPr>
              <a:t>15</a:t>
            </a:r>
            <a:r>
              <a:rPr lang="fr-CA" sz="1400" noProof="0" dirty="0">
                <a:solidFill>
                  <a:schemeClr val="tx1">
                    <a:lumMod val="50000"/>
                    <a:lumOff val="50000"/>
                  </a:schemeClr>
                </a:solidFill>
              </a:rPr>
              <a:t> Simonin, aux pp 410—11.</a:t>
            </a:r>
          </a:p>
        </p:txBody>
      </p:sp>
      <p:sp>
        <p:nvSpPr>
          <p:cNvPr id="4" name="Slide Number Placeholder 3">
            <a:extLst>
              <a:ext uri="{FF2B5EF4-FFF2-40B4-BE49-F238E27FC236}">
                <a16:creationId xmlns:a16="http://schemas.microsoft.com/office/drawing/2014/main" id="{2543DCE4-15EA-AAD4-7586-5B878431A236}"/>
              </a:ext>
            </a:extLst>
          </p:cNvPr>
          <p:cNvSpPr>
            <a:spLocks noGrp="1"/>
          </p:cNvSpPr>
          <p:nvPr>
            <p:ph type="sldNum" sz="quarter" idx="12"/>
            <p:custDataLst>
              <p:tags r:id="rId4"/>
            </p:custDataLst>
          </p:nvPr>
        </p:nvSpPr>
        <p:spPr/>
        <p:txBody>
          <a:bodyPr/>
          <a:lstStyle/>
          <a:p>
            <a:fld id="{68FECC57-6EFB-43F2-83C2-2A79D8CFE7B1}" type="slidenum">
              <a:rPr lang="fr-CA" noProof="0" smtClean="0"/>
              <a:t>10</a:t>
            </a:fld>
            <a:endParaRPr lang="fr-CA" noProof="0" dirty="0"/>
          </a:p>
        </p:txBody>
      </p:sp>
    </p:spTree>
    <p:extLst>
      <p:ext uri="{BB962C8B-B14F-4D97-AF65-F5344CB8AC3E}">
        <p14:creationId xmlns:p14="http://schemas.microsoft.com/office/powerpoint/2010/main" val="1192257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0"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75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D67225-286B-1007-827B-199D0EA48069}"/>
              </a:ext>
            </a:extLst>
          </p:cNvPr>
          <p:cNvSpPr>
            <a:spLocks noGrp="1"/>
          </p:cNvSpPr>
          <p:nvPr>
            <p:ph type="title"/>
            <p:custDataLst>
              <p:tags r:id="rId1"/>
            </p:custDataLst>
          </p:nvPr>
        </p:nvSpPr>
        <p:spPr/>
        <p:txBody>
          <a:bodyPr/>
          <a:lstStyle/>
          <a:p>
            <a:r>
              <a:rPr lang="fr-CA" noProof="0" dirty="0"/>
              <a:t>Les peines infamantes à l’américaine</a:t>
            </a:r>
          </a:p>
        </p:txBody>
      </p:sp>
      <p:sp>
        <p:nvSpPr>
          <p:cNvPr id="3" name="Content Placeholder 2">
            <a:extLst>
              <a:ext uri="{FF2B5EF4-FFF2-40B4-BE49-F238E27FC236}">
                <a16:creationId xmlns:a16="http://schemas.microsoft.com/office/drawing/2014/main" id="{9CB45AE0-22CF-4F0F-CEAA-A7372458392A}"/>
              </a:ext>
            </a:extLst>
          </p:cNvPr>
          <p:cNvSpPr>
            <a:spLocks noGrp="1"/>
          </p:cNvSpPr>
          <p:nvPr>
            <p:ph idx="1"/>
            <p:custDataLst>
              <p:tags r:id="rId2"/>
            </p:custDataLst>
          </p:nvPr>
        </p:nvSpPr>
        <p:spPr>
          <a:xfrm>
            <a:off x="838199" y="1825625"/>
            <a:ext cx="10258426" cy="3609975"/>
          </a:xfrm>
        </p:spPr>
        <p:txBody>
          <a:bodyPr/>
          <a:lstStyle/>
          <a:p>
            <a:r>
              <a:rPr lang="fr-CA" noProof="0" dirty="0"/>
              <a:t>obligation de porter une pancarte humiliante </a:t>
            </a:r>
            <a:r>
              <a:rPr lang="fr-CA" baseline="30000" noProof="0" dirty="0"/>
              <a:t>16</a:t>
            </a:r>
            <a:endParaRPr lang="fr-CA" noProof="0" dirty="0"/>
          </a:p>
          <a:p>
            <a:pPr lvl="1"/>
            <a:r>
              <a:rPr lang="fr-CA" noProof="0" dirty="0"/>
              <a:t>aucune preuve d’efficacité </a:t>
            </a:r>
            <a:r>
              <a:rPr lang="fr-CA" baseline="30000" noProof="0" dirty="0"/>
              <a:t>17</a:t>
            </a:r>
            <a:endParaRPr lang="fr-CA" noProof="0" dirty="0"/>
          </a:p>
          <a:p>
            <a:r>
              <a:rPr lang="fr-CA" noProof="0" dirty="0"/>
              <a:t>registres publics de délinquants sexuels </a:t>
            </a:r>
            <a:r>
              <a:rPr lang="fr-CA" baseline="30000" noProof="0" dirty="0"/>
              <a:t>18</a:t>
            </a:r>
            <a:endParaRPr lang="fr-CA" noProof="0" dirty="0"/>
          </a:p>
          <a:p>
            <a:r>
              <a:rPr lang="fr-CA" noProof="0" dirty="0"/>
              <a:t>Contexte social :</a:t>
            </a:r>
          </a:p>
          <a:p>
            <a:pPr lvl="1"/>
            <a:r>
              <a:rPr lang="fr-CA" noProof="0" dirty="0"/>
              <a:t>triste histoire de sanctions humiliantes contre la communauté </a:t>
            </a:r>
            <a:br>
              <a:rPr lang="fr-CA" noProof="0" dirty="0"/>
            </a:br>
            <a:r>
              <a:rPr lang="fr-CA" noProof="0" dirty="0"/>
              <a:t>afro-américaine (jusqu’au lynchage) </a:t>
            </a:r>
            <a:r>
              <a:rPr lang="fr-CA" baseline="30000" noProof="0" dirty="0"/>
              <a:t>19</a:t>
            </a:r>
          </a:p>
          <a:p>
            <a:pPr lvl="1"/>
            <a:r>
              <a:rPr lang="fr-CA" dirty="0"/>
              <a:t>Perte de droit de vote après condamnation </a:t>
            </a:r>
            <a:r>
              <a:rPr lang="fr-CA" baseline="30000" dirty="0"/>
              <a:t>19bis</a:t>
            </a:r>
            <a:endParaRPr lang="fr-CA" baseline="30000" noProof="0" dirty="0"/>
          </a:p>
        </p:txBody>
      </p:sp>
      <p:sp>
        <p:nvSpPr>
          <p:cNvPr id="5" name="Slide Number Placeholder 4">
            <a:extLst>
              <a:ext uri="{FF2B5EF4-FFF2-40B4-BE49-F238E27FC236}">
                <a16:creationId xmlns:a16="http://schemas.microsoft.com/office/drawing/2014/main" id="{657CCF4A-9D7D-610F-001C-AB8B9246BB3C}"/>
              </a:ext>
            </a:extLst>
          </p:cNvPr>
          <p:cNvSpPr>
            <a:spLocks noGrp="1"/>
          </p:cNvSpPr>
          <p:nvPr>
            <p:ph type="sldNum" sz="quarter" idx="12"/>
            <p:custDataLst>
              <p:tags r:id="rId3"/>
            </p:custDataLst>
          </p:nvPr>
        </p:nvSpPr>
        <p:spPr/>
        <p:txBody>
          <a:bodyPr/>
          <a:lstStyle/>
          <a:p>
            <a:fld id="{68FECC57-6EFB-43F2-83C2-2A79D8CFE7B1}" type="slidenum">
              <a:rPr lang="fr-CA" noProof="0" smtClean="0"/>
              <a:t>11</a:t>
            </a:fld>
            <a:endParaRPr lang="fr-CA" noProof="0" dirty="0"/>
          </a:p>
        </p:txBody>
      </p:sp>
      <p:sp>
        <p:nvSpPr>
          <p:cNvPr id="6" name="TextBox 5">
            <a:extLst>
              <a:ext uri="{FF2B5EF4-FFF2-40B4-BE49-F238E27FC236}">
                <a16:creationId xmlns:a16="http://schemas.microsoft.com/office/drawing/2014/main" id="{5280304F-C9B2-2438-032D-18681D870156}"/>
              </a:ext>
            </a:extLst>
          </p:cNvPr>
          <p:cNvSpPr txBox="1"/>
          <p:nvPr>
            <p:custDataLst>
              <p:tags r:id="rId4"/>
            </p:custDataLst>
          </p:nvPr>
        </p:nvSpPr>
        <p:spPr>
          <a:xfrm>
            <a:off x="909319" y="5121037"/>
            <a:ext cx="10080000" cy="1600438"/>
          </a:xfrm>
          <a:prstGeom prst="rect">
            <a:avLst/>
          </a:prstGeom>
          <a:noFill/>
        </p:spPr>
        <p:txBody>
          <a:bodyPr wrap="square" rtlCol="0">
            <a:spAutoFit/>
          </a:bodyPr>
          <a:lstStyle/>
          <a:p>
            <a:pPr>
              <a:tabLst>
                <a:tab pos="270000" algn="l"/>
                <a:tab pos="450000" algn="l"/>
              </a:tabLst>
            </a:pPr>
            <a:r>
              <a:rPr lang="fr-CA" sz="1400" baseline="30000" noProof="0" dirty="0">
                <a:solidFill>
                  <a:schemeClr val="tx1">
                    <a:lumMod val="50000"/>
                    <a:lumOff val="50000"/>
                  </a:schemeClr>
                </a:solidFill>
              </a:rPr>
              <a:t>16</a:t>
            </a:r>
            <a:r>
              <a:rPr lang="fr-CA" sz="1400" noProof="0" dirty="0">
                <a:solidFill>
                  <a:schemeClr val="tx1">
                    <a:lumMod val="50000"/>
                    <a:lumOff val="50000"/>
                  </a:schemeClr>
                </a:solidFill>
              </a:rPr>
              <a:t> M.L. </a:t>
            </a:r>
            <a:r>
              <a:rPr lang="fr-CA" sz="1400" noProof="0" dirty="0" err="1">
                <a:solidFill>
                  <a:schemeClr val="tx1">
                    <a:lumMod val="50000"/>
                    <a:lumOff val="50000"/>
                  </a:schemeClr>
                </a:solidFill>
              </a:rPr>
              <a:t>Perlin</a:t>
            </a:r>
            <a:r>
              <a:rPr lang="fr-CA" sz="1400" noProof="0" dirty="0">
                <a:solidFill>
                  <a:schemeClr val="tx1">
                    <a:lumMod val="50000"/>
                    <a:lumOff val="50000"/>
                  </a:schemeClr>
                </a:solidFill>
              </a:rPr>
              <a:t> et N.M. Weinstein, « </a:t>
            </a:r>
            <a:r>
              <a:rPr lang="fr-CA" sz="1400" noProof="0" dirty="0" err="1">
                <a:solidFill>
                  <a:schemeClr val="tx1">
                    <a:lumMod val="50000"/>
                    <a:lumOff val="50000"/>
                  </a:schemeClr>
                </a:solidFill>
              </a:rPr>
              <a:t>Friend</a:t>
            </a:r>
            <a:r>
              <a:rPr lang="fr-CA" sz="1400" noProof="0" dirty="0">
                <a:solidFill>
                  <a:schemeClr val="tx1">
                    <a:lumMod val="50000"/>
                    <a:lumOff val="50000"/>
                  </a:schemeClr>
                </a:solidFill>
              </a:rPr>
              <a:t> to the Martyr, a </a:t>
            </a:r>
            <a:r>
              <a:rPr lang="fr-CA" sz="1400" noProof="0" dirty="0" err="1">
                <a:solidFill>
                  <a:schemeClr val="tx1">
                    <a:lumMod val="50000"/>
                    <a:lumOff val="50000"/>
                  </a:schemeClr>
                </a:solidFill>
              </a:rPr>
              <a:t>Friend</a:t>
            </a:r>
            <a:r>
              <a:rPr lang="fr-CA" sz="1400" noProof="0" dirty="0">
                <a:solidFill>
                  <a:schemeClr val="tx1">
                    <a:lumMod val="50000"/>
                    <a:lumOff val="50000"/>
                  </a:schemeClr>
                </a:solidFill>
              </a:rPr>
              <a:t> to the </a:t>
            </a:r>
            <a:r>
              <a:rPr lang="fr-CA" sz="1400" noProof="0" dirty="0" err="1">
                <a:solidFill>
                  <a:schemeClr val="tx1">
                    <a:lumMod val="50000"/>
                    <a:lumOff val="50000"/>
                  </a:schemeClr>
                </a:solidFill>
              </a:rPr>
              <a:t>Woman</a:t>
            </a:r>
            <a:r>
              <a:rPr lang="fr-CA" sz="1400" noProof="0" dirty="0">
                <a:solidFill>
                  <a:schemeClr val="tx1">
                    <a:lumMod val="50000"/>
                    <a:lumOff val="50000"/>
                  </a:schemeClr>
                </a:solidFill>
              </a:rPr>
              <a:t> of </a:t>
            </a:r>
            <a:r>
              <a:rPr lang="fr-CA" sz="1400" noProof="0" dirty="0" err="1">
                <a:solidFill>
                  <a:schemeClr val="tx1">
                    <a:lumMod val="50000"/>
                    <a:lumOff val="50000"/>
                  </a:schemeClr>
                </a:solidFill>
              </a:rPr>
              <a:t>Shame</a:t>
            </a:r>
            <a:r>
              <a:rPr lang="fr-CA" sz="1400" noProof="0" dirty="0">
                <a:solidFill>
                  <a:schemeClr val="tx1">
                    <a:lumMod val="50000"/>
                    <a:lumOff val="50000"/>
                  </a:schemeClr>
                </a:solidFill>
              </a:rPr>
              <a:t>: </a:t>
            </a:r>
            <a:r>
              <a:rPr lang="fr-CA" sz="1400" noProof="0" dirty="0" err="1">
                <a:solidFill>
                  <a:schemeClr val="tx1">
                    <a:lumMod val="50000"/>
                    <a:lumOff val="50000"/>
                  </a:schemeClr>
                </a:solidFill>
              </a:rPr>
              <a:t>Thinking</a:t>
            </a:r>
            <a:r>
              <a:rPr lang="fr-CA" sz="1400" noProof="0" dirty="0">
                <a:solidFill>
                  <a:schemeClr val="tx1">
                    <a:lumMod val="50000"/>
                    <a:lumOff val="50000"/>
                  </a:schemeClr>
                </a:solidFill>
              </a:rPr>
              <a:t> about the Law, </a:t>
            </a:r>
            <a:r>
              <a:rPr lang="fr-CA" sz="1400" noProof="0" dirty="0" err="1">
                <a:solidFill>
                  <a:schemeClr val="tx1">
                    <a:lumMod val="50000"/>
                    <a:lumOff val="50000"/>
                  </a:schemeClr>
                </a:solidFill>
              </a:rPr>
              <a:t>Shame</a:t>
            </a:r>
            <a:r>
              <a:rPr lang="fr-CA" sz="1400" noProof="0" dirty="0">
                <a:solidFill>
                  <a:schemeClr val="tx1">
                    <a:lumMod val="50000"/>
                    <a:lumOff val="50000"/>
                  </a:schemeClr>
                </a:solidFill>
              </a:rPr>
              <a:t> and Humiliation » (2014) 24:1 S Cal </a:t>
            </a:r>
            <a:r>
              <a:rPr lang="fr-CA" sz="1400" noProof="0" dirty="0" err="1">
                <a:solidFill>
                  <a:schemeClr val="tx1">
                    <a:lumMod val="50000"/>
                    <a:lumOff val="50000"/>
                  </a:schemeClr>
                </a:solidFill>
              </a:rPr>
              <a:t>Rev</a:t>
            </a:r>
            <a:r>
              <a:rPr lang="fr-CA" sz="1400" noProof="0" dirty="0">
                <a:solidFill>
                  <a:schemeClr val="tx1">
                    <a:lumMod val="50000"/>
                    <a:lumOff val="50000"/>
                  </a:schemeClr>
                </a:solidFill>
              </a:rPr>
              <a:t> L &amp; Soc Just 1 à la p 20; J. </a:t>
            </a:r>
            <a:r>
              <a:rPr lang="fr-CA" sz="1400" noProof="0" dirty="0" err="1">
                <a:solidFill>
                  <a:schemeClr val="tx1">
                    <a:lumMod val="50000"/>
                    <a:lumOff val="50000"/>
                  </a:schemeClr>
                </a:solidFill>
              </a:rPr>
              <a:t>Bellott</a:t>
            </a:r>
            <a:r>
              <a:rPr lang="fr-CA" sz="1400" noProof="0" dirty="0">
                <a:solidFill>
                  <a:schemeClr val="tx1">
                    <a:lumMod val="50000"/>
                    <a:lumOff val="50000"/>
                  </a:schemeClr>
                </a:solidFill>
              </a:rPr>
              <a:t>, « To </a:t>
            </a:r>
            <a:r>
              <a:rPr lang="fr-CA" sz="1400" noProof="0" dirty="0" err="1">
                <a:solidFill>
                  <a:schemeClr val="tx1">
                    <a:lumMod val="50000"/>
                    <a:lumOff val="50000"/>
                  </a:schemeClr>
                </a:solidFill>
              </a:rPr>
              <a:t>Humiliate</a:t>
            </a:r>
            <a:r>
              <a:rPr lang="fr-CA" sz="1400" noProof="0" dirty="0">
                <a:solidFill>
                  <a:schemeClr val="tx1">
                    <a:lumMod val="50000"/>
                    <a:lumOff val="50000"/>
                  </a:schemeClr>
                </a:solidFill>
              </a:rPr>
              <a:t> or Not to </a:t>
            </a:r>
            <a:r>
              <a:rPr lang="fr-CA" sz="1400" noProof="0" dirty="0" err="1">
                <a:solidFill>
                  <a:schemeClr val="tx1">
                    <a:lumMod val="50000"/>
                    <a:lumOff val="50000"/>
                  </a:schemeClr>
                </a:solidFill>
              </a:rPr>
              <a:t>Humiliate</a:t>
            </a:r>
            <a:r>
              <a:rPr lang="fr-CA" sz="1400" noProof="0" dirty="0">
                <a:solidFill>
                  <a:schemeClr val="tx1">
                    <a:lumMod val="50000"/>
                    <a:lumOff val="50000"/>
                  </a:schemeClr>
                </a:solidFill>
              </a:rPr>
              <a:t>: </a:t>
            </a:r>
            <a:r>
              <a:rPr lang="fr-CA" sz="1400" noProof="0" dirty="0" err="1">
                <a:solidFill>
                  <a:schemeClr val="tx1">
                    <a:lumMod val="50000"/>
                    <a:lumOff val="50000"/>
                  </a:schemeClr>
                </a:solidFill>
              </a:rPr>
              <a:t>Does</a:t>
            </a:r>
            <a:r>
              <a:rPr lang="fr-CA" sz="1400" noProof="0" dirty="0">
                <a:solidFill>
                  <a:schemeClr val="tx1">
                    <a:lumMod val="50000"/>
                    <a:lumOff val="50000"/>
                  </a:schemeClr>
                </a:solidFill>
              </a:rPr>
              <a:t> the </a:t>
            </a:r>
            <a:r>
              <a:rPr lang="fr-CA" sz="1400" noProof="0" dirty="0" err="1">
                <a:solidFill>
                  <a:schemeClr val="tx1">
                    <a:lumMod val="50000"/>
                    <a:lumOff val="50000"/>
                  </a:schemeClr>
                </a:solidFill>
              </a:rPr>
              <a:t>Sentencing</a:t>
            </a:r>
            <a:r>
              <a:rPr lang="fr-CA" sz="1400" noProof="0" dirty="0">
                <a:solidFill>
                  <a:schemeClr val="tx1">
                    <a:lumMod val="50000"/>
                    <a:lumOff val="50000"/>
                  </a:schemeClr>
                </a:solidFill>
              </a:rPr>
              <a:t> Reform </a:t>
            </a:r>
            <a:r>
              <a:rPr lang="fr-CA" sz="1400" noProof="0" dirty="0" err="1">
                <a:solidFill>
                  <a:schemeClr val="tx1">
                    <a:lumMod val="50000"/>
                    <a:lumOff val="50000"/>
                  </a:schemeClr>
                </a:solidFill>
              </a:rPr>
              <a:t>Act</a:t>
            </a:r>
            <a:r>
              <a:rPr lang="fr-CA" sz="1400" noProof="0" dirty="0">
                <a:solidFill>
                  <a:schemeClr val="tx1">
                    <a:lumMod val="50000"/>
                    <a:lumOff val="50000"/>
                  </a:schemeClr>
                </a:solidFill>
              </a:rPr>
              <a:t> Permit Public </a:t>
            </a:r>
            <a:r>
              <a:rPr lang="fr-CA" sz="1400" noProof="0" dirty="0" err="1">
                <a:solidFill>
                  <a:schemeClr val="tx1">
                    <a:lumMod val="50000"/>
                    <a:lumOff val="50000"/>
                  </a:schemeClr>
                </a:solidFill>
              </a:rPr>
              <a:t>Shaming</a:t>
            </a:r>
            <a:r>
              <a:rPr lang="fr-CA" sz="1400" noProof="0" dirty="0">
                <a:solidFill>
                  <a:schemeClr val="tx1">
                    <a:lumMod val="50000"/>
                    <a:lumOff val="50000"/>
                  </a:schemeClr>
                </a:solidFill>
              </a:rPr>
              <a:t> as a Condition of </a:t>
            </a:r>
            <a:r>
              <a:rPr lang="fr-CA" sz="1400" noProof="0" dirty="0" err="1">
                <a:solidFill>
                  <a:schemeClr val="tx1">
                    <a:lumMod val="50000"/>
                    <a:lumOff val="50000"/>
                  </a:schemeClr>
                </a:solidFill>
              </a:rPr>
              <a:t>Supervised</a:t>
            </a:r>
            <a:r>
              <a:rPr lang="fr-CA" sz="1400" noProof="0" dirty="0">
                <a:solidFill>
                  <a:schemeClr val="tx1">
                    <a:lumMod val="50000"/>
                    <a:lumOff val="50000"/>
                  </a:schemeClr>
                </a:solidFill>
              </a:rPr>
              <a:t> Release » (2008) 38:4 U Mem L </a:t>
            </a:r>
            <a:r>
              <a:rPr lang="fr-CA" sz="1400" noProof="0" dirty="0" err="1">
                <a:solidFill>
                  <a:schemeClr val="tx1">
                    <a:lumMod val="50000"/>
                    <a:lumOff val="50000"/>
                  </a:schemeClr>
                </a:solidFill>
              </a:rPr>
              <a:t>Rev</a:t>
            </a:r>
            <a:r>
              <a:rPr lang="fr-CA" sz="1400" noProof="0" dirty="0">
                <a:solidFill>
                  <a:schemeClr val="tx1">
                    <a:lumMod val="50000"/>
                    <a:lumOff val="50000"/>
                  </a:schemeClr>
                </a:solidFill>
              </a:rPr>
              <a:t> 923 aux </a:t>
            </a:r>
            <a:br>
              <a:rPr lang="fr-CA" sz="1400" noProof="0" dirty="0">
                <a:solidFill>
                  <a:schemeClr val="tx1">
                    <a:lumMod val="50000"/>
                    <a:lumOff val="50000"/>
                  </a:schemeClr>
                </a:solidFill>
              </a:rPr>
            </a:br>
            <a:r>
              <a:rPr lang="fr-CA" sz="1400" noProof="0" dirty="0">
                <a:solidFill>
                  <a:schemeClr val="tx1">
                    <a:lumMod val="50000"/>
                    <a:lumOff val="50000"/>
                  </a:schemeClr>
                </a:solidFill>
              </a:rPr>
              <a:t>pp 923—24, 934. </a:t>
            </a:r>
            <a:r>
              <a:rPr lang="fr-CA" sz="1400" baseline="30000" noProof="0" dirty="0">
                <a:solidFill>
                  <a:schemeClr val="tx1">
                    <a:lumMod val="50000"/>
                    <a:lumOff val="50000"/>
                  </a:schemeClr>
                </a:solidFill>
              </a:rPr>
              <a:t>17 </a:t>
            </a:r>
            <a:r>
              <a:rPr lang="fr-CA" sz="1400" noProof="0" dirty="0" err="1">
                <a:solidFill>
                  <a:schemeClr val="tx1">
                    <a:lumMod val="50000"/>
                    <a:lumOff val="50000"/>
                  </a:schemeClr>
                </a:solidFill>
              </a:rPr>
              <a:t>Perlin</a:t>
            </a:r>
            <a:r>
              <a:rPr lang="fr-CA" sz="1400" noProof="0" dirty="0">
                <a:solidFill>
                  <a:schemeClr val="tx1">
                    <a:lumMod val="50000"/>
                    <a:lumOff val="50000"/>
                  </a:schemeClr>
                </a:solidFill>
              </a:rPr>
              <a:t> aux pp 23—26. </a:t>
            </a:r>
            <a:r>
              <a:rPr lang="fr-CA" sz="1400" baseline="30000" noProof="0" dirty="0">
                <a:solidFill>
                  <a:schemeClr val="tx1">
                    <a:lumMod val="50000"/>
                    <a:lumOff val="50000"/>
                  </a:schemeClr>
                </a:solidFill>
              </a:rPr>
              <a:t>18</a:t>
            </a:r>
            <a:r>
              <a:rPr lang="fr-CA" sz="1400" noProof="0" dirty="0">
                <a:solidFill>
                  <a:schemeClr val="tx1">
                    <a:lumMod val="50000"/>
                    <a:lumOff val="50000"/>
                  </a:schemeClr>
                </a:solidFill>
              </a:rPr>
              <a:t> </a:t>
            </a:r>
            <a:r>
              <a:rPr lang="fr-CA" sz="1400" noProof="0" dirty="0" err="1">
                <a:solidFill>
                  <a:schemeClr val="tx1">
                    <a:lumMod val="50000"/>
                    <a:lumOff val="50000"/>
                  </a:schemeClr>
                </a:solidFill>
              </a:rPr>
              <a:t>Perlin</a:t>
            </a:r>
            <a:r>
              <a:rPr lang="fr-CA" sz="1400" noProof="0" dirty="0">
                <a:solidFill>
                  <a:schemeClr val="tx1">
                    <a:lumMod val="50000"/>
                    <a:lumOff val="50000"/>
                  </a:schemeClr>
                </a:solidFill>
              </a:rPr>
              <a:t> aux pp 41—47. </a:t>
            </a:r>
            <a:r>
              <a:rPr lang="fr-CA" sz="1400" baseline="30000" noProof="0" dirty="0">
                <a:solidFill>
                  <a:schemeClr val="tx1">
                    <a:lumMod val="50000"/>
                    <a:lumOff val="50000"/>
                  </a:schemeClr>
                </a:solidFill>
              </a:rPr>
              <a:t>19</a:t>
            </a:r>
            <a:r>
              <a:rPr lang="fr-CA" sz="1400" noProof="0" dirty="0">
                <a:solidFill>
                  <a:schemeClr val="tx1">
                    <a:lumMod val="50000"/>
                    <a:lumOff val="50000"/>
                  </a:schemeClr>
                </a:solidFill>
              </a:rPr>
              <a:t> Perlin aux pp 28—29. </a:t>
            </a:r>
            <a:r>
              <a:rPr lang="fr-CA" sz="1400" baseline="30000" noProof="0" dirty="0">
                <a:solidFill>
                  <a:schemeClr val="tx1">
                    <a:lumMod val="50000"/>
                    <a:lumOff val="50000"/>
                  </a:schemeClr>
                </a:solidFill>
              </a:rPr>
              <a:t>19bis</a:t>
            </a:r>
            <a:r>
              <a:rPr lang="fr-CA" sz="1400" noProof="0" dirty="0">
                <a:solidFill>
                  <a:schemeClr val="tx1">
                    <a:lumMod val="50000"/>
                    <a:lumOff val="50000"/>
                  </a:schemeClr>
                </a:solidFill>
              </a:rPr>
              <a:t> Touche 4,5 millions (2%) des votants; 50 % ont déjà purgé leur peine; cette privation touche deux fois plus les condamnés afro-américains que les  autres; voir </a:t>
            </a:r>
            <a:r>
              <a:rPr lang="en-US" sz="1400" dirty="0">
                <a:solidFill>
                  <a:schemeClr val="tx1">
                    <a:lumMod val="50000"/>
                    <a:lumOff val="50000"/>
                  </a:schemeClr>
                </a:solidFill>
              </a:rPr>
              <a:t>Christopher </a:t>
            </a:r>
            <a:r>
              <a:rPr lang="en-US" sz="1400" dirty="0" err="1">
                <a:solidFill>
                  <a:schemeClr val="tx1">
                    <a:lumMod val="50000"/>
                    <a:lumOff val="50000"/>
                  </a:schemeClr>
                </a:solidFill>
              </a:rPr>
              <a:t>Uggen</a:t>
            </a:r>
            <a:r>
              <a:rPr lang="en-US" sz="1400" dirty="0">
                <a:solidFill>
                  <a:schemeClr val="tx1">
                    <a:lumMod val="50000"/>
                    <a:lumOff val="50000"/>
                  </a:schemeClr>
                </a:solidFill>
              </a:rPr>
              <a:t> et al. “8: The denial of voting rights to people with criminal records” dans </a:t>
            </a:r>
            <a:r>
              <a:rPr lang="en-US" sz="1400" i="1" dirty="0">
                <a:solidFill>
                  <a:schemeClr val="tx1">
                    <a:lumMod val="50000"/>
                    <a:lumOff val="50000"/>
                  </a:schemeClr>
                </a:solidFill>
              </a:rPr>
              <a:t>Beyond bars: A path forward from 50 years of mass incarceration in the United States </a:t>
            </a:r>
            <a:r>
              <a:rPr lang="en-US" sz="1400" dirty="0">
                <a:solidFill>
                  <a:schemeClr val="tx1">
                    <a:lumMod val="50000"/>
                    <a:lumOff val="50000"/>
                  </a:schemeClr>
                </a:solidFill>
              </a:rPr>
              <a:t>(Bristol: Bristol University Press, 2023) 73.</a:t>
            </a:r>
            <a:endParaRPr lang="fr-CA" sz="1400" noProof="0" dirty="0">
              <a:solidFill>
                <a:schemeClr val="tx1">
                  <a:lumMod val="50000"/>
                  <a:lumOff val="50000"/>
                </a:schemeClr>
              </a:solidFill>
            </a:endParaRPr>
          </a:p>
        </p:txBody>
      </p:sp>
    </p:spTree>
    <p:extLst>
      <p:ext uri="{BB962C8B-B14F-4D97-AF65-F5344CB8AC3E}">
        <p14:creationId xmlns:p14="http://schemas.microsoft.com/office/powerpoint/2010/main" val="3259068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0"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D67225-286B-1007-827B-199D0EA48069}"/>
              </a:ext>
            </a:extLst>
          </p:cNvPr>
          <p:cNvSpPr>
            <a:spLocks noGrp="1"/>
          </p:cNvSpPr>
          <p:nvPr>
            <p:ph type="title"/>
            <p:custDataLst>
              <p:tags r:id="rId1"/>
            </p:custDataLst>
          </p:nvPr>
        </p:nvSpPr>
        <p:spPr/>
        <p:txBody>
          <a:bodyPr/>
          <a:lstStyle/>
          <a:p>
            <a:r>
              <a:rPr lang="fr-CA" noProof="0" dirty="0"/>
              <a:t>L’approche canadienne</a:t>
            </a:r>
          </a:p>
        </p:txBody>
      </p:sp>
      <p:sp>
        <p:nvSpPr>
          <p:cNvPr id="3" name="Content Placeholder 2">
            <a:extLst>
              <a:ext uri="{FF2B5EF4-FFF2-40B4-BE49-F238E27FC236}">
                <a16:creationId xmlns:a16="http://schemas.microsoft.com/office/drawing/2014/main" id="{9CB45AE0-22CF-4F0F-CEAA-A7372458392A}"/>
              </a:ext>
            </a:extLst>
          </p:cNvPr>
          <p:cNvSpPr>
            <a:spLocks noGrp="1"/>
          </p:cNvSpPr>
          <p:nvPr>
            <p:ph idx="1"/>
            <p:custDataLst>
              <p:tags r:id="rId2"/>
            </p:custDataLst>
          </p:nvPr>
        </p:nvSpPr>
        <p:spPr>
          <a:xfrm>
            <a:off x="838200" y="1530986"/>
            <a:ext cx="10515600" cy="3374607"/>
          </a:xfrm>
        </p:spPr>
        <p:txBody>
          <a:bodyPr>
            <a:normAutofit fontScale="92500" lnSpcReduction="20000"/>
          </a:bodyPr>
          <a:lstStyle/>
          <a:p>
            <a:r>
              <a:rPr lang="fr-CA" sz="2600" noProof="0" dirty="0"/>
              <a:t>Distinctions évidentes</a:t>
            </a:r>
          </a:p>
          <a:p>
            <a:pPr lvl="1"/>
            <a:r>
              <a:rPr lang="fr-CA" sz="2200" noProof="0" dirty="0"/>
              <a:t>droit de vote maintenu </a:t>
            </a:r>
            <a:r>
              <a:rPr lang="fr-CA" sz="2200" baseline="30000" noProof="0" dirty="0"/>
              <a:t>20</a:t>
            </a:r>
          </a:p>
          <a:p>
            <a:pPr lvl="1"/>
            <a:r>
              <a:rPr lang="fr-CA" sz="2200" noProof="0" dirty="0"/>
              <a:t>le registre de délinquants sexuels n’est pas public </a:t>
            </a:r>
            <a:r>
              <a:rPr lang="fr-CA" sz="2200" baseline="30000" noProof="0" dirty="0"/>
              <a:t>21</a:t>
            </a:r>
          </a:p>
          <a:p>
            <a:pPr lvl="1"/>
            <a:endParaRPr lang="fr-CA" baseline="30000" noProof="0" dirty="0"/>
          </a:p>
          <a:p>
            <a:r>
              <a:rPr lang="fr-CA" sz="2600" noProof="0" dirty="0"/>
              <a:t>Peu ou pas de peines infamantes de codifiées</a:t>
            </a:r>
          </a:p>
          <a:p>
            <a:pPr lvl="1"/>
            <a:r>
              <a:rPr lang="fr-CA" sz="2200" noProof="0" dirty="0"/>
              <a:t>dénonciation comme principe de peine </a:t>
            </a:r>
            <a:r>
              <a:rPr lang="fr-CA" sz="2200" baseline="30000" noProof="0" dirty="0"/>
              <a:t>22</a:t>
            </a:r>
          </a:p>
          <a:p>
            <a:pPr lvl="1"/>
            <a:r>
              <a:rPr lang="fr-CA" sz="2200" noProof="0" dirty="0"/>
              <a:t>arrestation domiciliaire (effet collatéral) </a:t>
            </a:r>
            <a:r>
              <a:rPr lang="fr-CA" sz="2200" baseline="30000" noProof="0" dirty="0"/>
              <a:t>23</a:t>
            </a:r>
          </a:p>
          <a:p>
            <a:pPr lvl="1"/>
            <a:r>
              <a:rPr lang="fr-CA" sz="2200" noProof="0" dirty="0"/>
              <a:t>perte de poste public avec peine fédérale </a:t>
            </a:r>
            <a:r>
              <a:rPr lang="fr-CA" sz="2200" baseline="30000" noProof="0" dirty="0"/>
              <a:t>24</a:t>
            </a:r>
            <a:r>
              <a:rPr lang="fr-CA" sz="2200" noProof="0" dirty="0">
                <a:highlight>
                  <a:srgbClr val="FFFF00"/>
                </a:highlight>
              </a:rPr>
              <a:t> </a:t>
            </a:r>
          </a:p>
          <a:p>
            <a:pPr lvl="1"/>
            <a:r>
              <a:rPr lang="fr-CA" sz="2200" noProof="0" dirty="0"/>
              <a:t>en cas de fraude, l’interdiction </a:t>
            </a:r>
          </a:p>
          <a:p>
            <a:pPr lvl="2"/>
            <a:r>
              <a:rPr lang="fr-CA" sz="1800" noProof="0" dirty="0"/>
              <a:t>d’emploi/de bénévolat avec responsabilité pour des valeurs ou biens </a:t>
            </a:r>
            <a:r>
              <a:rPr lang="fr-CA" sz="1800" baseline="30000" noProof="0" dirty="0"/>
              <a:t>25</a:t>
            </a:r>
          </a:p>
          <a:p>
            <a:pPr lvl="2"/>
            <a:r>
              <a:rPr lang="fr-CA" sz="1800" noProof="0" dirty="0"/>
              <a:t>de contracter avec le gouvernement fédéral </a:t>
            </a:r>
            <a:r>
              <a:rPr lang="fr-CA" sz="1800" baseline="30000" noProof="0" dirty="0"/>
              <a:t>26</a:t>
            </a:r>
            <a:endParaRPr lang="fr-CA" sz="2200" noProof="0" dirty="0"/>
          </a:p>
          <a:p>
            <a:pPr marL="0" indent="0">
              <a:buNone/>
            </a:pPr>
            <a:endParaRPr lang="fr-CA" noProof="0" dirty="0"/>
          </a:p>
        </p:txBody>
      </p:sp>
      <p:sp>
        <p:nvSpPr>
          <p:cNvPr id="4" name="Slide Number Placeholder 3">
            <a:extLst>
              <a:ext uri="{FF2B5EF4-FFF2-40B4-BE49-F238E27FC236}">
                <a16:creationId xmlns:a16="http://schemas.microsoft.com/office/drawing/2014/main" id="{F24A46C5-E360-69CB-3728-943512FF6285}"/>
              </a:ext>
            </a:extLst>
          </p:cNvPr>
          <p:cNvSpPr>
            <a:spLocks noGrp="1"/>
          </p:cNvSpPr>
          <p:nvPr>
            <p:ph type="sldNum" sz="quarter" idx="12"/>
            <p:custDataLst>
              <p:tags r:id="rId3"/>
            </p:custDataLst>
          </p:nvPr>
        </p:nvSpPr>
        <p:spPr/>
        <p:txBody>
          <a:bodyPr/>
          <a:lstStyle/>
          <a:p>
            <a:fld id="{68FECC57-6EFB-43F2-83C2-2A79D8CFE7B1}" type="slidenum">
              <a:rPr lang="fr-CA" noProof="0" smtClean="0"/>
              <a:t>12</a:t>
            </a:fld>
            <a:endParaRPr lang="fr-CA" noProof="0" dirty="0"/>
          </a:p>
        </p:txBody>
      </p:sp>
      <p:sp>
        <p:nvSpPr>
          <p:cNvPr id="6" name="TextBox 5">
            <a:extLst>
              <a:ext uri="{FF2B5EF4-FFF2-40B4-BE49-F238E27FC236}">
                <a16:creationId xmlns:a16="http://schemas.microsoft.com/office/drawing/2014/main" id="{1EA85FA3-1493-64D6-8770-60FD1D129053}"/>
              </a:ext>
            </a:extLst>
          </p:cNvPr>
          <p:cNvSpPr txBox="1"/>
          <p:nvPr>
            <p:custDataLst>
              <p:tags r:id="rId4"/>
            </p:custDataLst>
          </p:nvPr>
        </p:nvSpPr>
        <p:spPr>
          <a:xfrm>
            <a:off x="838200" y="4905593"/>
            <a:ext cx="10080000" cy="1815882"/>
          </a:xfrm>
          <a:prstGeom prst="rect">
            <a:avLst/>
          </a:prstGeom>
          <a:noFill/>
        </p:spPr>
        <p:txBody>
          <a:bodyPr wrap="square" rtlCol="0">
            <a:spAutoFit/>
          </a:bodyPr>
          <a:lstStyle/>
          <a:p>
            <a:pPr>
              <a:tabLst>
                <a:tab pos="270000" algn="l"/>
                <a:tab pos="450000" algn="l"/>
              </a:tabLst>
            </a:pPr>
            <a:r>
              <a:rPr lang="fr-CA" sz="1400" baseline="30000" noProof="0" dirty="0">
                <a:solidFill>
                  <a:schemeClr val="tx1">
                    <a:lumMod val="50000"/>
                    <a:lumOff val="50000"/>
                  </a:schemeClr>
                </a:solidFill>
              </a:rPr>
              <a:t>20</a:t>
            </a:r>
            <a:r>
              <a:rPr lang="fr-CA" sz="1400" noProof="0" dirty="0">
                <a:solidFill>
                  <a:schemeClr val="tx1">
                    <a:lumMod val="50000"/>
                    <a:lumOff val="50000"/>
                  </a:schemeClr>
                </a:solidFill>
              </a:rPr>
              <a:t>  </a:t>
            </a:r>
            <a:r>
              <a:rPr lang="fr-CA" sz="1400" i="1" noProof="0" dirty="0">
                <a:solidFill>
                  <a:schemeClr val="tx1">
                    <a:lumMod val="50000"/>
                    <a:lumOff val="50000"/>
                  </a:schemeClr>
                </a:solidFill>
              </a:rPr>
              <a:t>Sauvé c. Canada (Directeur général des élections)</a:t>
            </a:r>
            <a:r>
              <a:rPr lang="fr-CA" sz="1400" noProof="0" dirty="0">
                <a:solidFill>
                  <a:schemeClr val="tx1">
                    <a:lumMod val="50000"/>
                    <a:lumOff val="50000"/>
                  </a:schemeClr>
                </a:solidFill>
              </a:rPr>
              <a:t>, 2002 CSC 68. </a:t>
            </a:r>
            <a:r>
              <a:rPr lang="fr-CA" sz="1400" baseline="30000" noProof="0" dirty="0">
                <a:solidFill>
                  <a:schemeClr val="tx1">
                    <a:lumMod val="50000"/>
                    <a:lumOff val="50000"/>
                  </a:schemeClr>
                </a:solidFill>
              </a:rPr>
              <a:t>21</a:t>
            </a:r>
            <a:r>
              <a:rPr lang="fr-CA" sz="1400" noProof="0" dirty="0">
                <a:solidFill>
                  <a:schemeClr val="tx1">
                    <a:lumMod val="50000"/>
                    <a:lumOff val="50000"/>
                  </a:schemeClr>
                </a:solidFill>
              </a:rPr>
              <a:t>  J. Benedet, « A </a:t>
            </a:r>
            <a:r>
              <a:rPr lang="fr-CA" sz="1400" noProof="0" dirty="0" err="1">
                <a:solidFill>
                  <a:schemeClr val="tx1">
                    <a:lumMod val="50000"/>
                    <a:lumOff val="50000"/>
                  </a:schemeClr>
                </a:solidFill>
              </a:rPr>
              <a:t>Victim-Centred</a:t>
            </a:r>
            <a:r>
              <a:rPr lang="fr-CA" sz="1400" noProof="0" dirty="0">
                <a:solidFill>
                  <a:schemeClr val="tx1">
                    <a:lumMod val="50000"/>
                    <a:lumOff val="50000"/>
                  </a:schemeClr>
                </a:solidFill>
              </a:rPr>
              <a:t> </a:t>
            </a:r>
            <a:r>
              <a:rPr lang="fr-CA" sz="1400" noProof="0" dirty="0" err="1">
                <a:solidFill>
                  <a:schemeClr val="tx1">
                    <a:lumMod val="50000"/>
                    <a:lumOff val="50000"/>
                  </a:schemeClr>
                </a:solidFill>
              </a:rPr>
              <a:t>Evaluation</a:t>
            </a:r>
            <a:r>
              <a:rPr lang="fr-CA" sz="1400" noProof="0" dirty="0">
                <a:solidFill>
                  <a:schemeClr val="tx1">
                    <a:lumMod val="50000"/>
                    <a:lumOff val="50000"/>
                  </a:schemeClr>
                </a:solidFill>
              </a:rPr>
              <a:t> of the </a:t>
            </a:r>
            <a:r>
              <a:rPr lang="fr-CA" sz="1400" noProof="0" dirty="0" err="1">
                <a:solidFill>
                  <a:schemeClr val="tx1">
                    <a:lumMod val="50000"/>
                    <a:lumOff val="50000"/>
                  </a:schemeClr>
                </a:solidFill>
              </a:rPr>
              <a:t>Federal</a:t>
            </a:r>
            <a:r>
              <a:rPr lang="fr-CA" sz="1400" noProof="0" dirty="0">
                <a:solidFill>
                  <a:schemeClr val="tx1">
                    <a:lumMod val="50000"/>
                    <a:lumOff val="50000"/>
                  </a:schemeClr>
                </a:solidFill>
              </a:rPr>
              <a:t> </a:t>
            </a:r>
            <a:r>
              <a:rPr lang="fr-CA" sz="1400" noProof="0" dirty="0" err="1">
                <a:solidFill>
                  <a:schemeClr val="tx1">
                    <a:lumMod val="50000"/>
                    <a:lumOff val="50000"/>
                  </a:schemeClr>
                </a:solidFill>
              </a:rPr>
              <a:t>Sex</a:t>
            </a:r>
            <a:r>
              <a:rPr lang="fr-CA" sz="1400" noProof="0" dirty="0">
                <a:solidFill>
                  <a:schemeClr val="tx1">
                    <a:lumMod val="50000"/>
                    <a:lumOff val="50000"/>
                  </a:schemeClr>
                </a:solidFill>
              </a:rPr>
              <a:t> </a:t>
            </a:r>
            <a:r>
              <a:rPr lang="fr-CA" sz="1400" noProof="0" dirty="0" err="1">
                <a:solidFill>
                  <a:schemeClr val="tx1">
                    <a:lumMod val="50000"/>
                    <a:lumOff val="50000"/>
                  </a:schemeClr>
                </a:solidFill>
              </a:rPr>
              <a:t>Offender</a:t>
            </a:r>
            <a:r>
              <a:rPr lang="fr-CA" sz="1400" noProof="0" dirty="0">
                <a:solidFill>
                  <a:schemeClr val="tx1">
                    <a:lumMod val="50000"/>
                    <a:lumOff val="50000"/>
                  </a:schemeClr>
                </a:solidFill>
              </a:rPr>
              <a:t> Registry » (2012) 37:2 </a:t>
            </a:r>
            <a:r>
              <a:rPr lang="fr-CA" sz="1400" noProof="0" dirty="0" err="1">
                <a:solidFill>
                  <a:schemeClr val="tx1">
                    <a:lumMod val="50000"/>
                    <a:lumOff val="50000"/>
                  </a:schemeClr>
                </a:solidFill>
              </a:rPr>
              <a:t>Queen’s</a:t>
            </a:r>
            <a:r>
              <a:rPr lang="fr-CA" sz="1400" noProof="0" dirty="0">
                <a:solidFill>
                  <a:schemeClr val="tx1">
                    <a:lumMod val="50000"/>
                    <a:lumOff val="50000"/>
                  </a:schemeClr>
                </a:solidFill>
              </a:rPr>
              <a:t> LJ 437. </a:t>
            </a:r>
            <a:r>
              <a:rPr lang="fr-FR" sz="1400" dirty="0">
                <a:solidFill>
                  <a:schemeClr val="tx1">
                    <a:lumMod val="50000"/>
                    <a:lumOff val="50000"/>
                  </a:schemeClr>
                </a:solidFill>
              </a:rPr>
              <a:t>Indépendamment du registre des délinquants sexuels, il existe une base de données accessible dans laquelle la police peut enregistrer des informations, auparavant rendues publiques, concernant les délinquants sexuels ayant commis des infractions sur des mineurs ( À ce jour, seuls 22 délinquants y sont répertoriés pour l'ensemble du Canada; voir </a:t>
            </a:r>
            <a:r>
              <a:rPr lang="fr-FR" sz="1400" i="1" dirty="0">
                <a:solidFill>
                  <a:schemeClr val="tx1">
                    <a:lumMod val="50000"/>
                    <a:lumOff val="50000"/>
                  </a:schemeClr>
                </a:solidFill>
              </a:rPr>
              <a:t>Loi sur la banque de données concernant les délinquants sexuels à risque élevé (infractions sexuelles visant les enfants)</a:t>
            </a:r>
            <a:r>
              <a:rPr lang="en-US" sz="1400" dirty="0">
                <a:solidFill>
                  <a:schemeClr val="tx1">
                    <a:lumMod val="50000"/>
                    <a:lumOff val="50000"/>
                  </a:schemeClr>
                </a:solidFill>
              </a:rPr>
              <a:t>, LC 2015, ch. 23, art. 29, </a:t>
            </a:r>
            <a:r>
              <a:rPr lang="fr-FR" sz="1400" dirty="0">
                <a:solidFill>
                  <a:schemeClr val="tx1">
                    <a:lumMod val="50000"/>
                    <a:lumOff val="50000"/>
                  </a:schemeClr>
                </a:solidFill>
              </a:rPr>
              <a:t>sanctionnée le 18 juin 2015, entrée en vigueur le 31 décembre 2024, TR/2024-64. </a:t>
            </a:r>
            <a:r>
              <a:rPr lang="fr-CA" sz="1400" baseline="30000" noProof="0" dirty="0">
                <a:solidFill>
                  <a:schemeClr val="tx1">
                    <a:lumMod val="50000"/>
                    <a:lumOff val="50000"/>
                  </a:schemeClr>
                </a:solidFill>
              </a:rPr>
              <a:t>22</a:t>
            </a:r>
            <a:r>
              <a:rPr lang="fr-CA" sz="1400" noProof="0" dirty="0">
                <a:solidFill>
                  <a:schemeClr val="tx1">
                    <a:lumMod val="50000"/>
                    <a:lumOff val="50000"/>
                  </a:schemeClr>
                </a:solidFill>
              </a:rPr>
              <a:t> </a:t>
            </a:r>
            <a:r>
              <a:rPr lang="fr-CA" sz="1400" i="1" noProof="0" dirty="0">
                <a:solidFill>
                  <a:schemeClr val="tx1">
                    <a:lumMod val="50000"/>
                    <a:lumOff val="50000"/>
                  </a:schemeClr>
                </a:solidFill>
              </a:rPr>
              <a:t>Code criminel</a:t>
            </a:r>
            <a:r>
              <a:rPr lang="fr-CA" sz="1400" noProof="0" dirty="0">
                <a:solidFill>
                  <a:schemeClr val="tx1">
                    <a:lumMod val="50000"/>
                    <a:lumOff val="50000"/>
                  </a:schemeClr>
                </a:solidFill>
              </a:rPr>
              <a:t>, LRC 1985 c C‑46, art. 718(a); </a:t>
            </a:r>
            <a:r>
              <a:rPr lang="fr-CA" sz="1400" i="1" noProof="0" dirty="0">
                <a:solidFill>
                  <a:schemeClr val="tx1">
                    <a:lumMod val="50000"/>
                    <a:lumOff val="50000"/>
                  </a:schemeClr>
                </a:solidFill>
              </a:rPr>
              <a:t>R. c. Proulx</a:t>
            </a:r>
            <a:r>
              <a:rPr lang="fr-CA" sz="1400" noProof="0" dirty="0">
                <a:solidFill>
                  <a:schemeClr val="tx1">
                    <a:lumMod val="50000"/>
                    <a:lumOff val="50000"/>
                  </a:schemeClr>
                </a:solidFill>
              </a:rPr>
              <a:t>, 2000 CSC 5 au para 102. </a:t>
            </a:r>
            <a:r>
              <a:rPr lang="fr-CA" sz="1400" baseline="30000" noProof="0" dirty="0">
                <a:solidFill>
                  <a:schemeClr val="tx1">
                    <a:lumMod val="50000"/>
                    <a:lumOff val="50000"/>
                  </a:schemeClr>
                </a:solidFill>
              </a:rPr>
              <a:t>23</a:t>
            </a:r>
            <a:r>
              <a:rPr lang="fr-CA" sz="1400" noProof="0" dirty="0">
                <a:solidFill>
                  <a:schemeClr val="tx1">
                    <a:lumMod val="50000"/>
                    <a:lumOff val="50000"/>
                  </a:schemeClr>
                </a:solidFill>
              </a:rPr>
              <a:t>  </a:t>
            </a:r>
            <a:r>
              <a:rPr lang="fr-CA" sz="1400" i="1" noProof="0" dirty="0">
                <a:solidFill>
                  <a:schemeClr val="tx1">
                    <a:lumMod val="50000"/>
                    <a:lumOff val="50000"/>
                  </a:schemeClr>
                </a:solidFill>
              </a:rPr>
              <a:t>Code, </a:t>
            </a:r>
            <a:r>
              <a:rPr lang="fr-CA" sz="1400" noProof="0" dirty="0">
                <a:solidFill>
                  <a:schemeClr val="tx1">
                    <a:lumMod val="50000"/>
                    <a:lumOff val="50000"/>
                  </a:schemeClr>
                </a:solidFill>
              </a:rPr>
              <a:t>art. 742.1; </a:t>
            </a:r>
            <a:r>
              <a:rPr lang="fr-CA" sz="1400" i="1" noProof="0" dirty="0">
                <a:solidFill>
                  <a:schemeClr val="tx1">
                    <a:lumMod val="50000"/>
                    <a:lumOff val="50000"/>
                  </a:schemeClr>
                </a:solidFill>
              </a:rPr>
              <a:t>Proulx </a:t>
            </a:r>
            <a:r>
              <a:rPr lang="fr-CA" sz="1400" noProof="0" dirty="0">
                <a:solidFill>
                  <a:schemeClr val="tx1">
                    <a:lumMod val="50000"/>
                    <a:lumOff val="50000"/>
                  </a:schemeClr>
                </a:solidFill>
              </a:rPr>
              <a:t>au para 105.  </a:t>
            </a:r>
            <a:r>
              <a:rPr lang="fr-CA" sz="1400" baseline="30000" noProof="0" dirty="0">
                <a:solidFill>
                  <a:schemeClr val="tx1">
                    <a:lumMod val="50000"/>
                    <a:lumOff val="50000"/>
                  </a:schemeClr>
                </a:solidFill>
              </a:rPr>
              <a:t>24</a:t>
            </a:r>
            <a:r>
              <a:rPr lang="fr-CA" sz="1400" noProof="0" dirty="0">
                <a:solidFill>
                  <a:schemeClr val="tx1">
                    <a:lumMod val="50000"/>
                    <a:lumOff val="50000"/>
                  </a:schemeClr>
                </a:solidFill>
              </a:rPr>
              <a:t>  </a:t>
            </a:r>
            <a:r>
              <a:rPr lang="fr-CA" sz="1400" i="1" noProof="0" dirty="0">
                <a:solidFill>
                  <a:schemeClr val="tx1">
                    <a:lumMod val="50000"/>
                    <a:lumOff val="50000"/>
                  </a:schemeClr>
                </a:solidFill>
              </a:rPr>
              <a:t>Code</a:t>
            </a:r>
            <a:r>
              <a:rPr lang="fr-CA" sz="1400" noProof="0" dirty="0">
                <a:solidFill>
                  <a:schemeClr val="tx1">
                    <a:lumMod val="50000"/>
                    <a:lumOff val="50000"/>
                  </a:schemeClr>
                </a:solidFill>
              </a:rPr>
              <a:t>, art. 750(1).  </a:t>
            </a:r>
            <a:r>
              <a:rPr lang="fr-CA" sz="1400" baseline="30000" noProof="0" dirty="0">
                <a:solidFill>
                  <a:schemeClr val="tx1">
                    <a:lumMod val="50000"/>
                    <a:lumOff val="50000"/>
                  </a:schemeClr>
                </a:solidFill>
              </a:rPr>
              <a:t>25</a:t>
            </a:r>
            <a:r>
              <a:rPr lang="fr-CA" sz="1400" noProof="0" dirty="0">
                <a:solidFill>
                  <a:schemeClr val="tx1">
                    <a:lumMod val="50000"/>
                    <a:lumOff val="50000"/>
                  </a:schemeClr>
                </a:solidFill>
              </a:rPr>
              <a:t> </a:t>
            </a:r>
            <a:r>
              <a:rPr lang="fr-CA" sz="1400" i="1" noProof="0" dirty="0">
                <a:solidFill>
                  <a:schemeClr val="tx1">
                    <a:lumMod val="50000"/>
                    <a:lumOff val="50000"/>
                  </a:schemeClr>
                </a:solidFill>
              </a:rPr>
              <a:t>Code</a:t>
            </a:r>
            <a:r>
              <a:rPr lang="fr-CA" sz="1400" noProof="0" dirty="0">
                <a:solidFill>
                  <a:schemeClr val="tx1">
                    <a:lumMod val="50000"/>
                    <a:lumOff val="50000"/>
                  </a:schemeClr>
                </a:solidFill>
              </a:rPr>
              <a:t>, art. 380.2.  </a:t>
            </a:r>
            <a:r>
              <a:rPr lang="fr-CA" sz="1400" baseline="30000" noProof="0" dirty="0">
                <a:solidFill>
                  <a:schemeClr val="tx1">
                    <a:lumMod val="50000"/>
                    <a:lumOff val="50000"/>
                  </a:schemeClr>
                </a:solidFill>
              </a:rPr>
              <a:t>26</a:t>
            </a:r>
            <a:r>
              <a:rPr lang="fr-CA" sz="1400" noProof="0" dirty="0">
                <a:solidFill>
                  <a:schemeClr val="tx1">
                    <a:lumMod val="50000"/>
                    <a:lumOff val="50000"/>
                  </a:schemeClr>
                </a:solidFill>
              </a:rPr>
              <a:t> </a:t>
            </a:r>
            <a:r>
              <a:rPr lang="fr-CA" sz="1400" i="1" noProof="0" dirty="0">
                <a:solidFill>
                  <a:schemeClr val="tx1">
                    <a:lumMod val="50000"/>
                    <a:lumOff val="50000"/>
                  </a:schemeClr>
                </a:solidFill>
              </a:rPr>
              <a:t>Code</a:t>
            </a:r>
            <a:r>
              <a:rPr lang="fr-CA" sz="1400" noProof="0" dirty="0">
                <a:solidFill>
                  <a:schemeClr val="tx1">
                    <a:lumMod val="50000"/>
                    <a:lumOff val="50000"/>
                  </a:schemeClr>
                </a:solidFill>
              </a:rPr>
              <a:t>, art. 750(3).</a:t>
            </a:r>
          </a:p>
        </p:txBody>
      </p:sp>
    </p:spTree>
    <p:extLst>
      <p:ext uri="{BB962C8B-B14F-4D97-AF65-F5344CB8AC3E}">
        <p14:creationId xmlns:p14="http://schemas.microsoft.com/office/powerpoint/2010/main" val="1287030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par>
                                <p:cTn id="43" presetID="10" presetClass="entr" presetSubtype="0" fill="hold" grpId="0" nodeType="withEffect">
                                  <p:stCondLst>
                                    <p:cond delay="0"/>
                                  </p:stCondLst>
                                  <p:childTnLst>
                                    <p:set>
                                      <p:cBhvr>
                                        <p:cTn id="44" dur="1" fill="hold">
                                          <p:stCondLst>
                                            <p:cond delay="0"/>
                                          </p:stCondLst>
                                        </p:cTn>
                                        <p:tgtEl>
                                          <p:spTgt spid="6">
                                            <p:txEl>
                                              <p:pRg st="0" end="0"/>
                                            </p:txEl>
                                          </p:spTgt>
                                        </p:tgtEl>
                                        <p:attrNameLst>
                                          <p:attrName>style.visibility</p:attrName>
                                        </p:attrNameLst>
                                      </p:cBhvr>
                                      <p:to>
                                        <p:strVal val="visible"/>
                                      </p:to>
                                    </p:set>
                                    <p:animEffect transition="in" filter="fade">
                                      <p:cBhvr>
                                        <p:cTn id="45" dur="75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build="allAtOnce"/>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EF89E-4BAC-AD60-915B-AD28A5E722DE}"/>
              </a:ext>
            </a:extLst>
          </p:cNvPr>
          <p:cNvSpPr>
            <a:spLocks noGrp="1"/>
          </p:cNvSpPr>
          <p:nvPr>
            <p:ph type="title"/>
            <p:custDataLst>
              <p:tags r:id="rId1"/>
            </p:custDataLst>
          </p:nvPr>
        </p:nvSpPr>
        <p:spPr/>
        <p:txBody>
          <a:bodyPr/>
          <a:lstStyle/>
          <a:p>
            <a:r>
              <a:rPr lang="fr-CA" noProof="0" dirty="0"/>
              <a:t>Le stigmate comme définisseur </a:t>
            </a:r>
          </a:p>
        </p:txBody>
      </p:sp>
      <p:sp>
        <p:nvSpPr>
          <p:cNvPr id="3" name="Content Placeholder 2">
            <a:extLst>
              <a:ext uri="{FF2B5EF4-FFF2-40B4-BE49-F238E27FC236}">
                <a16:creationId xmlns:a16="http://schemas.microsoft.com/office/drawing/2014/main" id="{40CBA178-6830-72F6-144B-204848878477}"/>
              </a:ext>
            </a:extLst>
          </p:cNvPr>
          <p:cNvSpPr>
            <a:spLocks noGrp="1"/>
          </p:cNvSpPr>
          <p:nvPr>
            <p:ph idx="1"/>
            <p:custDataLst>
              <p:tags r:id="rId2"/>
            </p:custDataLst>
          </p:nvPr>
        </p:nvSpPr>
        <p:spPr>
          <a:xfrm>
            <a:off x="838200" y="1825625"/>
            <a:ext cx="10515600" cy="3870325"/>
          </a:xfrm>
        </p:spPr>
        <p:txBody>
          <a:bodyPr>
            <a:normAutofit/>
          </a:bodyPr>
          <a:lstStyle/>
          <a:p>
            <a:pPr marL="685800" indent="-457200"/>
            <a:r>
              <a:rPr lang="fr-CA" sz="2800" noProof="0" dirty="0">
                <a:effectLst/>
                <a:latin typeface="Aptos" panose="020B0004020202020204" pitchFamily="34" charset="0"/>
                <a:ea typeface="Calibri" panose="020F0502020204030204" pitchFamily="34" charset="0"/>
                <a:cs typeface="Aptos" panose="020B0004020202020204" pitchFamily="34" charset="0"/>
              </a:rPr>
              <a:t>Dans l’arrêt </a:t>
            </a:r>
            <a:r>
              <a:rPr lang="fr-CA" sz="2800" i="1" noProof="0" dirty="0">
                <a:effectLst/>
                <a:latin typeface="Aptos" panose="020B0004020202020204" pitchFamily="34" charset="0"/>
                <a:ea typeface="Calibri" panose="020F0502020204030204" pitchFamily="34" charset="0"/>
                <a:cs typeface="Aptos" panose="020B0004020202020204" pitchFamily="34" charset="0"/>
              </a:rPr>
              <a:t>Vaillancourt</a:t>
            </a:r>
            <a:r>
              <a:rPr lang="fr-CA" sz="2800" noProof="0" dirty="0">
                <a:effectLst/>
                <a:latin typeface="Aptos" panose="020B0004020202020204" pitchFamily="34" charset="0"/>
                <a:ea typeface="Calibri" panose="020F0502020204030204" pitchFamily="34" charset="0"/>
                <a:cs typeface="Aptos" panose="020B0004020202020204" pitchFamily="34" charset="0"/>
              </a:rPr>
              <a:t>, sous l’art. 7 de notre </a:t>
            </a:r>
            <a:r>
              <a:rPr lang="fr-CA" sz="2800" i="1" noProof="0" dirty="0">
                <a:effectLst/>
                <a:latin typeface="Aptos" panose="020B0004020202020204" pitchFamily="34" charset="0"/>
                <a:ea typeface="Calibri" panose="020F0502020204030204" pitchFamily="34" charset="0"/>
                <a:cs typeface="Aptos" panose="020B0004020202020204" pitchFamily="34" charset="0"/>
              </a:rPr>
              <a:t>Charte</a:t>
            </a:r>
            <a:r>
              <a:rPr lang="fr-CA" sz="2800" noProof="0" dirty="0">
                <a:effectLst/>
                <a:latin typeface="Aptos" panose="020B0004020202020204" pitchFamily="34" charset="0"/>
                <a:ea typeface="Calibri" panose="020F0502020204030204" pitchFamily="34" charset="0"/>
                <a:cs typeface="Aptos" panose="020B0004020202020204" pitchFamily="34" charset="0"/>
              </a:rPr>
              <a:t>, la Cour érige la stigmatisation comme norme constitutionnel pour évaluer l’intention coupable requise </a:t>
            </a:r>
            <a:endParaRPr lang="fr-CA" sz="2000" noProof="0" dirty="0">
              <a:effectLst/>
              <a:latin typeface="Aptos" panose="020B0004020202020204" pitchFamily="34" charset="0"/>
              <a:ea typeface="Calibri" panose="020F0502020204030204" pitchFamily="34" charset="0"/>
              <a:cs typeface="Aptos" panose="020B0004020202020204" pitchFamily="34" charset="0"/>
            </a:endParaRPr>
          </a:p>
          <a:p>
            <a:pPr marL="685800" indent="-457200"/>
            <a:r>
              <a:rPr lang="fr-CA" sz="2800" noProof="0" dirty="0">
                <a:effectLst/>
                <a:latin typeface="Aptos" panose="020B0004020202020204" pitchFamily="34" charset="0"/>
                <a:ea typeface="Calibri" panose="020F0502020204030204" pitchFamily="34" charset="0"/>
                <a:cs typeface="Aptos" panose="020B0004020202020204" pitchFamily="34" charset="0"/>
              </a:rPr>
              <a:t>Plus le déshonneur associé a l’infraction, plus le </a:t>
            </a:r>
            <a:r>
              <a:rPr lang="fr-CA" sz="2800" i="1" noProof="0" dirty="0">
                <a:effectLst/>
                <a:latin typeface="Aptos" panose="020B0004020202020204" pitchFamily="34" charset="0"/>
                <a:ea typeface="Calibri" panose="020F0502020204030204" pitchFamily="34" charset="0"/>
                <a:cs typeface="Aptos" panose="020B0004020202020204" pitchFamily="34" charset="0"/>
              </a:rPr>
              <a:t>mens </a:t>
            </a:r>
            <a:r>
              <a:rPr lang="fr-CA" sz="2800" i="1" noProof="0" dirty="0" err="1">
                <a:effectLst/>
                <a:latin typeface="Aptos" panose="020B0004020202020204" pitchFamily="34" charset="0"/>
                <a:ea typeface="Calibri" panose="020F0502020204030204" pitchFamily="34" charset="0"/>
                <a:cs typeface="Aptos" panose="020B0004020202020204" pitchFamily="34" charset="0"/>
              </a:rPr>
              <a:t>rea</a:t>
            </a:r>
            <a:r>
              <a:rPr lang="fr-CA" sz="2800" noProof="0" dirty="0">
                <a:effectLst/>
                <a:latin typeface="Aptos" panose="020B0004020202020204" pitchFamily="34" charset="0"/>
                <a:ea typeface="Calibri" panose="020F0502020204030204" pitchFamily="34" charset="0"/>
                <a:cs typeface="Aptos" panose="020B0004020202020204" pitchFamily="34" charset="0"/>
              </a:rPr>
              <a:t> de l’accusé doit être élevé : </a:t>
            </a:r>
            <a:endParaRPr lang="fr-CA" sz="2000" noProof="0" dirty="0">
              <a:effectLst/>
              <a:latin typeface="Aptos" panose="020B0004020202020204" pitchFamily="34" charset="0"/>
              <a:ea typeface="Calibri" panose="020F0502020204030204" pitchFamily="34" charset="0"/>
              <a:cs typeface="Aptos" panose="020B0004020202020204" pitchFamily="34" charset="0"/>
            </a:endParaRPr>
          </a:p>
          <a:p>
            <a:pPr marL="914400" lvl="1" indent="0">
              <a:buNone/>
            </a:pPr>
            <a:r>
              <a:rPr lang="fr-CA" noProof="0" dirty="0">
                <a:effectLst/>
                <a:latin typeface="Aptos" panose="020B0004020202020204" pitchFamily="34" charset="0"/>
                <a:ea typeface="Calibri" panose="020F0502020204030204" pitchFamily="34" charset="0"/>
                <a:cs typeface="Aptos" panose="020B0004020202020204" pitchFamily="34" charset="0"/>
              </a:rPr>
              <a:t>en raison de la nature spéciale des stigmates qui se rattachent à une déclaration de culpabilité […] ou des peines qui peuvent être imposées le cas échéant, les principes de justice fondamentale commandent une </a:t>
            </a:r>
            <a:r>
              <a:rPr lang="fr-CA" i="1" noProof="0" dirty="0">
                <a:effectLst/>
                <a:latin typeface="Aptos" panose="020B0004020202020204" pitchFamily="34" charset="0"/>
                <a:ea typeface="Calibri" panose="020F0502020204030204" pitchFamily="34" charset="0"/>
                <a:cs typeface="Aptos" panose="020B0004020202020204" pitchFamily="34" charset="0"/>
              </a:rPr>
              <a:t>mens </a:t>
            </a:r>
            <a:r>
              <a:rPr lang="fr-CA" i="1" noProof="0" dirty="0" err="1">
                <a:effectLst/>
                <a:latin typeface="Aptos" panose="020B0004020202020204" pitchFamily="34" charset="0"/>
                <a:ea typeface="Calibri" panose="020F0502020204030204" pitchFamily="34" charset="0"/>
                <a:cs typeface="Aptos" panose="020B0004020202020204" pitchFamily="34" charset="0"/>
              </a:rPr>
              <a:t>rea</a:t>
            </a:r>
            <a:r>
              <a:rPr lang="fr-CA" noProof="0" dirty="0">
                <a:effectLst/>
                <a:latin typeface="Aptos" panose="020B0004020202020204" pitchFamily="34" charset="0"/>
                <a:ea typeface="Calibri" panose="020F0502020204030204" pitchFamily="34" charset="0"/>
                <a:cs typeface="Aptos" panose="020B0004020202020204" pitchFamily="34" charset="0"/>
              </a:rPr>
              <a:t> qui reflète la nature particulière du crime en question </a:t>
            </a:r>
            <a:r>
              <a:rPr lang="fr-CA" baseline="30000" noProof="0" dirty="0">
                <a:effectLst/>
                <a:latin typeface="Aptos" panose="020B0004020202020204" pitchFamily="34" charset="0"/>
                <a:ea typeface="Calibri" panose="020F0502020204030204" pitchFamily="34" charset="0"/>
                <a:cs typeface="Aptos" panose="020B0004020202020204" pitchFamily="34" charset="0"/>
              </a:rPr>
              <a:t>27</a:t>
            </a:r>
            <a:r>
              <a:rPr lang="fr-CA" noProof="0" dirty="0">
                <a:effectLst/>
                <a:latin typeface="Aptos" panose="020B0004020202020204" pitchFamily="34" charset="0"/>
                <a:ea typeface="Calibri" panose="020F0502020204030204" pitchFamily="34" charset="0"/>
                <a:cs typeface="Aptos" panose="020B0004020202020204" pitchFamily="34" charset="0"/>
              </a:rPr>
              <a:t>.</a:t>
            </a:r>
          </a:p>
        </p:txBody>
      </p:sp>
      <p:sp>
        <p:nvSpPr>
          <p:cNvPr id="5" name="TextBox 4">
            <a:extLst>
              <a:ext uri="{FF2B5EF4-FFF2-40B4-BE49-F238E27FC236}">
                <a16:creationId xmlns:a16="http://schemas.microsoft.com/office/drawing/2014/main" id="{263C0591-C74C-1BD5-5102-B7DE7B5FD9EE}"/>
              </a:ext>
            </a:extLst>
          </p:cNvPr>
          <p:cNvSpPr txBox="1"/>
          <p:nvPr>
            <p:custDataLst>
              <p:tags r:id="rId3"/>
            </p:custDataLst>
          </p:nvPr>
        </p:nvSpPr>
        <p:spPr>
          <a:xfrm>
            <a:off x="838200" y="6413698"/>
            <a:ext cx="10080000" cy="307777"/>
          </a:xfrm>
          <a:prstGeom prst="rect">
            <a:avLst/>
          </a:prstGeom>
          <a:noFill/>
        </p:spPr>
        <p:txBody>
          <a:bodyPr wrap="square" rtlCol="0">
            <a:spAutoFit/>
          </a:bodyPr>
          <a:lstStyle/>
          <a:p>
            <a:pPr>
              <a:tabLst>
                <a:tab pos="270000" algn="l"/>
                <a:tab pos="450000" algn="l"/>
              </a:tabLst>
            </a:pPr>
            <a:r>
              <a:rPr lang="fr-CA" sz="1400" baseline="30000" noProof="0" dirty="0">
                <a:solidFill>
                  <a:schemeClr val="tx1">
                    <a:lumMod val="50000"/>
                    <a:lumOff val="50000"/>
                  </a:schemeClr>
                </a:solidFill>
              </a:rPr>
              <a:t>27 </a:t>
            </a:r>
            <a:r>
              <a:rPr lang="fr-CA" sz="1400" i="1" noProof="0" dirty="0">
                <a:solidFill>
                  <a:schemeClr val="tx1">
                    <a:lumMod val="50000"/>
                    <a:lumOff val="50000"/>
                  </a:schemeClr>
                </a:solidFill>
              </a:rPr>
              <a:t>R. c. Vaillancourt</a:t>
            </a:r>
            <a:r>
              <a:rPr lang="fr-CA" sz="1400" noProof="0" dirty="0">
                <a:solidFill>
                  <a:schemeClr val="tx1">
                    <a:lumMod val="50000"/>
                    <a:lumOff val="50000"/>
                  </a:schemeClr>
                </a:solidFill>
              </a:rPr>
              <a:t>, 1987 CanLII 2 (CSC), [1987] 2 RCS 636</a:t>
            </a:r>
            <a:r>
              <a:rPr lang="fr-CA" sz="1400" i="1" noProof="0" dirty="0">
                <a:solidFill>
                  <a:schemeClr val="tx1">
                    <a:lumMod val="50000"/>
                    <a:lumOff val="50000"/>
                  </a:schemeClr>
                </a:solidFill>
              </a:rPr>
              <a:t>  </a:t>
            </a:r>
            <a:r>
              <a:rPr lang="fr-CA" sz="1400" noProof="0" dirty="0">
                <a:solidFill>
                  <a:schemeClr val="tx1">
                    <a:lumMod val="50000"/>
                    <a:lumOff val="50000"/>
                  </a:schemeClr>
                </a:solidFill>
              </a:rPr>
              <a:t>au para 28.</a:t>
            </a:r>
          </a:p>
        </p:txBody>
      </p:sp>
      <p:sp>
        <p:nvSpPr>
          <p:cNvPr id="4" name="Slide Number Placeholder 3">
            <a:extLst>
              <a:ext uri="{FF2B5EF4-FFF2-40B4-BE49-F238E27FC236}">
                <a16:creationId xmlns:a16="http://schemas.microsoft.com/office/drawing/2014/main" id="{F1CB44C0-21C2-6C6F-4552-D3CC9ECB5427}"/>
              </a:ext>
            </a:extLst>
          </p:cNvPr>
          <p:cNvSpPr>
            <a:spLocks noGrp="1"/>
          </p:cNvSpPr>
          <p:nvPr>
            <p:ph type="sldNum" sz="quarter" idx="12"/>
            <p:custDataLst>
              <p:tags r:id="rId4"/>
            </p:custDataLst>
          </p:nvPr>
        </p:nvSpPr>
        <p:spPr/>
        <p:txBody>
          <a:bodyPr/>
          <a:lstStyle/>
          <a:p>
            <a:fld id="{68FECC57-6EFB-43F2-83C2-2A79D8CFE7B1}" type="slidenum">
              <a:rPr lang="fr-CA" noProof="0" smtClean="0"/>
              <a:t>13</a:t>
            </a:fld>
            <a:endParaRPr lang="fr-CA" noProof="0" dirty="0"/>
          </a:p>
        </p:txBody>
      </p:sp>
    </p:spTree>
    <p:extLst>
      <p:ext uri="{BB962C8B-B14F-4D97-AF65-F5344CB8AC3E}">
        <p14:creationId xmlns:p14="http://schemas.microsoft.com/office/powerpoint/2010/main" val="3557143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0"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2D5ED-C739-C2EF-FE7D-E880134F2DB7}"/>
              </a:ext>
            </a:extLst>
          </p:cNvPr>
          <p:cNvSpPr>
            <a:spLocks noGrp="1"/>
          </p:cNvSpPr>
          <p:nvPr>
            <p:ph type="title"/>
            <p:custDataLst>
              <p:tags r:id="rId1"/>
            </p:custDataLst>
          </p:nvPr>
        </p:nvSpPr>
        <p:spPr/>
        <p:txBody>
          <a:bodyPr/>
          <a:lstStyle/>
          <a:p>
            <a:r>
              <a:rPr lang="fr-CA" noProof="0" dirty="0"/>
              <a:t>Le déshonneur mais proportionnel</a:t>
            </a:r>
          </a:p>
        </p:txBody>
      </p:sp>
      <p:sp>
        <p:nvSpPr>
          <p:cNvPr id="3" name="Content Placeholder 2">
            <a:extLst>
              <a:ext uri="{FF2B5EF4-FFF2-40B4-BE49-F238E27FC236}">
                <a16:creationId xmlns:a16="http://schemas.microsoft.com/office/drawing/2014/main" id="{C53EDF68-D3AA-29DF-FA4B-B969D8FD1995}"/>
              </a:ext>
            </a:extLst>
          </p:cNvPr>
          <p:cNvSpPr>
            <a:spLocks noGrp="1"/>
          </p:cNvSpPr>
          <p:nvPr>
            <p:ph idx="1"/>
            <p:custDataLst>
              <p:tags r:id="rId2"/>
            </p:custDataLst>
          </p:nvPr>
        </p:nvSpPr>
        <p:spPr>
          <a:xfrm>
            <a:off x="838200" y="1825625"/>
            <a:ext cx="10308771" cy="4351338"/>
          </a:xfrm>
        </p:spPr>
        <p:txBody>
          <a:bodyPr/>
          <a:lstStyle/>
          <a:p>
            <a:r>
              <a:rPr lang="fr-CA" noProof="0" dirty="0">
                <a:solidFill>
                  <a:srgbClr val="000000"/>
                </a:solidFill>
              </a:rPr>
              <a:t>Selon cette même Cour, ce plafond a des limites :</a:t>
            </a:r>
          </a:p>
          <a:p>
            <a:pPr marL="457200" lvl="1" indent="0">
              <a:buNone/>
            </a:pPr>
            <a:r>
              <a:rPr lang="fr-CA" b="0" i="0" noProof="0" dirty="0">
                <a:solidFill>
                  <a:srgbClr val="000000"/>
                </a:solidFill>
                <a:effectLst/>
              </a:rPr>
              <a:t>Bien qu'une déclaration de culpabilité […] attire sans doute sur l'accusé la stigmatisation, voire le déshonneur, cette stigmatisation n'est ni injustement disproportionnée ni dépourvue de lien avec la conduite blâmable dont il a été reconnu coupable </a:t>
            </a:r>
            <a:r>
              <a:rPr lang="fr-CA" baseline="30000" noProof="0" dirty="0"/>
              <a:t>28</a:t>
            </a:r>
            <a:r>
              <a:rPr lang="fr-CA" noProof="0" dirty="0"/>
              <a:t>.</a:t>
            </a:r>
          </a:p>
          <a:p>
            <a:endParaRPr lang="fr-CA" noProof="0" dirty="0"/>
          </a:p>
        </p:txBody>
      </p:sp>
      <p:sp>
        <p:nvSpPr>
          <p:cNvPr id="6" name="TextBox 5">
            <a:extLst>
              <a:ext uri="{FF2B5EF4-FFF2-40B4-BE49-F238E27FC236}">
                <a16:creationId xmlns:a16="http://schemas.microsoft.com/office/drawing/2014/main" id="{B9D9702F-43F7-229B-5F68-8E404A322C4B}"/>
              </a:ext>
            </a:extLst>
          </p:cNvPr>
          <p:cNvSpPr txBox="1"/>
          <p:nvPr>
            <p:custDataLst>
              <p:tags r:id="rId3"/>
            </p:custDataLst>
          </p:nvPr>
        </p:nvSpPr>
        <p:spPr>
          <a:xfrm>
            <a:off x="838200" y="6413698"/>
            <a:ext cx="10080000" cy="307777"/>
          </a:xfrm>
          <a:prstGeom prst="rect">
            <a:avLst/>
          </a:prstGeom>
          <a:noFill/>
        </p:spPr>
        <p:txBody>
          <a:bodyPr wrap="square" rtlCol="0">
            <a:spAutoFit/>
          </a:bodyPr>
          <a:lstStyle/>
          <a:p>
            <a:pPr>
              <a:tabLst>
                <a:tab pos="270000" algn="l"/>
                <a:tab pos="450000" algn="l"/>
              </a:tabLst>
            </a:pPr>
            <a:r>
              <a:rPr lang="fr-CA" sz="1400" baseline="30000" noProof="0" dirty="0">
                <a:solidFill>
                  <a:schemeClr val="tx1">
                    <a:lumMod val="50000"/>
                    <a:lumOff val="50000"/>
                  </a:schemeClr>
                </a:solidFill>
              </a:rPr>
              <a:t>28 </a:t>
            </a:r>
            <a:r>
              <a:rPr lang="fr-CA" sz="1400" i="1" noProof="0" dirty="0">
                <a:solidFill>
                  <a:schemeClr val="tx1">
                    <a:lumMod val="50000"/>
                    <a:lumOff val="50000"/>
                  </a:schemeClr>
                </a:solidFill>
              </a:rPr>
              <a:t> R. c. </a:t>
            </a:r>
            <a:r>
              <a:rPr lang="fr-CA" sz="1400" i="1" noProof="0" dirty="0" err="1">
                <a:solidFill>
                  <a:schemeClr val="tx1">
                    <a:lumMod val="50000"/>
                    <a:lumOff val="50000"/>
                  </a:schemeClr>
                </a:solidFill>
              </a:rPr>
              <a:t>Naglik</a:t>
            </a:r>
            <a:r>
              <a:rPr lang="fr-CA" sz="1400" noProof="0" dirty="0">
                <a:solidFill>
                  <a:schemeClr val="tx1">
                    <a:lumMod val="50000"/>
                    <a:lumOff val="50000"/>
                  </a:schemeClr>
                </a:solidFill>
              </a:rPr>
              <a:t>, 1993 CanLII 64 (CSC), [1993] 3 RCS 122 au para 52.</a:t>
            </a:r>
          </a:p>
        </p:txBody>
      </p:sp>
      <p:sp>
        <p:nvSpPr>
          <p:cNvPr id="4" name="Slide Number Placeholder 3">
            <a:extLst>
              <a:ext uri="{FF2B5EF4-FFF2-40B4-BE49-F238E27FC236}">
                <a16:creationId xmlns:a16="http://schemas.microsoft.com/office/drawing/2014/main" id="{06A23CD9-0C4C-61BF-0F2B-29077AF8F48B}"/>
              </a:ext>
            </a:extLst>
          </p:cNvPr>
          <p:cNvSpPr>
            <a:spLocks noGrp="1"/>
          </p:cNvSpPr>
          <p:nvPr>
            <p:ph type="sldNum" sz="quarter" idx="12"/>
            <p:custDataLst>
              <p:tags r:id="rId4"/>
            </p:custDataLst>
          </p:nvPr>
        </p:nvSpPr>
        <p:spPr/>
        <p:txBody>
          <a:bodyPr/>
          <a:lstStyle/>
          <a:p>
            <a:fld id="{68FECC57-6EFB-43F2-83C2-2A79D8CFE7B1}" type="slidenum">
              <a:rPr lang="fr-CA" noProof="0" smtClean="0"/>
              <a:t>14</a:t>
            </a:fld>
            <a:endParaRPr lang="fr-CA" noProof="0" dirty="0"/>
          </a:p>
        </p:txBody>
      </p:sp>
    </p:spTree>
    <p:extLst>
      <p:ext uri="{BB962C8B-B14F-4D97-AF65-F5344CB8AC3E}">
        <p14:creationId xmlns:p14="http://schemas.microsoft.com/office/powerpoint/2010/main" val="2609883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49742-358C-C4B5-2942-0E09CF91EA83}"/>
              </a:ext>
            </a:extLst>
          </p:cNvPr>
          <p:cNvSpPr>
            <a:spLocks noGrp="1"/>
          </p:cNvSpPr>
          <p:nvPr>
            <p:ph type="title"/>
            <p:custDataLst>
              <p:tags r:id="rId1"/>
            </p:custDataLst>
          </p:nvPr>
        </p:nvSpPr>
        <p:spPr/>
        <p:txBody>
          <a:bodyPr/>
          <a:lstStyle/>
          <a:p>
            <a:r>
              <a:rPr lang="fr-CA" noProof="0" dirty="0"/>
              <a:t>La peine et le déshonneur</a:t>
            </a:r>
          </a:p>
        </p:txBody>
      </p:sp>
      <p:sp>
        <p:nvSpPr>
          <p:cNvPr id="3" name="Content Placeholder 2">
            <a:extLst>
              <a:ext uri="{FF2B5EF4-FFF2-40B4-BE49-F238E27FC236}">
                <a16:creationId xmlns:a16="http://schemas.microsoft.com/office/drawing/2014/main" id="{3683D66B-5BF6-FE78-5661-1EA55646091F}"/>
              </a:ext>
            </a:extLst>
          </p:cNvPr>
          <p:cNvSpPr>
            <a:spLocks noGrp="1"/>
          </p:cNvSpPr>
          <p:nvPr>
            <p:ph idx="1"/>
            <p:custDataLst>
              <p:tags r:id="rId2"/>
            </p:custDataLst>
          </p:nvPr>
        </p:nvSpPr>
        <p:spPr/>
        <p:txBody>
          <a:bodyPr>
            <a:normAutofit/>
          </a:bodyPr>
          <a:lstStyle/>
          <a:p>
            <a:r>
              <a:rPr lang="fr-CA" sz="2800" noProof="0" dirty="0">
                <a:effectLst/>
                <a:latin typeface="Aptos" panose="020B0004020202020204" pitchFamily="34" charset="0"/>
                <a:ea typeface="Calibri" panose="020F0502020204030204" pitchFamily="34" charset="0"/>
                <a:cs typeface="Aptos" panose="020B0004020202020204" pitchFamily="34" charset="0"/>
              </a:rPr>
              <a:t>De même, sous jurisprudence sur les principes de la peine, un équilibre doit être fait entre les conséquences sociales néfastes et l’obligation sociale de dénoncer les crimes </a:t>
            </a:r>
            <a:r>
              <a:rPr lang="fr-CA" noProof="0" dirty="0">
                <a:latin typeface="Aptos" panose="020B0004020202020204" pitchFamily="34" charset="0"/>
                <a:ea typeface="Calibri" panose="020F0502020204030204" pitchFamily="34" charset="0"/>
                <a:cs typeface="Aptos" panose="020B0004020202020204" pitchFamily="34" charset="0"/>
              </a:rPr>
              <a:t>:</a:t>
            </a:r>
            <a:r>
              <a:rPr lang="fr-CA" sz="2800" noProof="0" dirty="0">
                <a:effectLst/>
                <a:latin typeface="Aptos" panose="020B0004020202020204" pitchFamily="34" charset="0"/>
                <a:ea typeface="Calibri" panose="020F0502020204030204" pitchFamily="34" charset="0"/>
                <a:cs typeface="Aptos" panose="020B0004020202020204" pitchFamily="34" charset="0"/>
              </a:rPr>
              <a:t>    </a:t>
            </a:r>
            <a:endParaRPr lang="fr-CA" sz="2000" noProof="0" dirty="0">
              <a:effectLst/>
              <a:latin typeface="Aptos" panose="020B0004020202020204" pitchFamily="34" charset="0"/>
              <a:ea typeface="Calibri" panose="020F0502020204030204" pitchFamily="34" charset="0"/>
              <a:cs typeface="Aptos" panose="020B0004020202020204" pitchFamily="34" charset="0"/>
            </a:endParaRPr>
          </a:p>
          <a:p>
            <a:pPr lvl="1" indent="0">
              <a:buNone/>
            </a:pPr>
            <a:r>
              <a:rPr lang="fr-CA" noProof="0" dirty="0">
                <a:effectLst/>
                <a:latin typeface="Aptos" panose="020B0004020202020204" pitchFamily="34" charset="0"/>
                <a:ea typeface="Calibri" panose="020F0502020204030204" pitchFamily="34" charset="0"/>
                <a:cs typeface="Aptos" panose="020B0004020202020204" pitchFamily="34" charset="0"/>
              </a:rPr>
              <a:t>Par suite de la perpétration d’une infraction, le délinquant peut subir des conséquences physiques, émotives, sociales ou financières. […] </a:t>
            </a:r>
            <a:r>
              <a:rPr lang="fr-CA" u="sng" noProof="0" dirty="0">
                <a:effectLst/>
                <a:latin typeface="Aptos" panose="020B0004020202020204" pitchFamily="34" charset="0"/>
                <a:ea typeface="Calibri" panose="020F0502020204030204" pitchFamily="34" charset="0"/>
                <a:cs typeface="Aptos" panose="020B0004020202020204" pitchFamily="34" charset="0"/>
              </a:rPr>
              <a:t>L’atténuation de la peine dépendra de l’appréciation de ces obstacles par rapport au degré approprié de dénonciation requis par l’infraction</a:t>
            </a:r>
            <a:r>
              <a:rPr lang="fr-CA" noProof="0" dirty="0">
                <a:effectLst/>
                <a:latin typeface="Aptos" panose="020B0004020202020204" pitchFamily="34" charset="0"/>
                <a:ea typeface="Calibri" panose="020F0502020204030204" pitchFamily="34" charset="0"/>
                <a:cs typeface="Aptos" panose="020B0004020202020204" pitchFamily="34" charset="0"/>
              </a:rPr>
              <a:t> </a:t>
            </a:r>
            <a:r>
              <a:rPr lang="fr-CA" baseline="30000" noProof="0" dirty="0">
                <a:effectLst/>
                <a:latin typeface="Aptos" panose="020B0004020202020204" pitchFamily="34" charset="0"/>
                <a:ea typeface="Calibri" panose="020F0502020204030204" pitchFamily="34" charset="0"/>
                <a:cs typeface="Aptos" panose="020B0004020202020204" pitchFamily="34" charset="0"/>
              </a:rPr>
              <a:t>29</a:t>
            </a:r>
            <a:r>
              <a:rPr lang="fr-CA" noProof="0" dirty="0">
                <a:effectLst/>
                <a:latin typeface="Aptos" panose="020B0004020202020204" pitchFamily="34" charset="0"/>
                <a:ea typeface="Calibri" panose="020F0502020204030204" pitchFamily="34" charset="0"/>
                <a:cs typeface="Aptos" panose="020B0004020202020204" pitchFamily="34" charset="0"/>
              </a:rPr>
              <a:t>.</a:t>
            </a:r>
          </a:p>
          <a:p>
            <a:pPr lvl="1" indent="0">
              <a:buNone/>
            </a:pPr>
            <a:endParaRPr lang="fr-CA" sz="2000" baseline="30000" noProof="0" dirty="0">
              <a:effectLst/>
              <a:latin typeface="Aptos" panose="020B0004020202020204" pitchFamily="34" charset="0"/>
              <a:ea typeface="Calibri" panose="020F0502020204030204" pitchFamily="34" charset="0"/>
              <a:cs typeface="Aptos" panose="020B00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r-CA" b="0" i="0" u="none" strike="noStrike" kern="1200" cap="none" spc="0" normalizeH="0" baseline="0" noProof="0" dirty="0">
                <a:ln>
                  <a:noFill/>
                </a:ln>
                <a:solidFill>
                  <a:prstClr val="black"/>
                </a:solidFill>
                <a:effectLst/>
                <a:uLnTx/>
                <a:uFillTx/>
                <a:latin typeface="Aptos" panose="020B0004020202020204" pitchFamily="34" charset="0"/>
                <a:ea typeface="Calibri" panose="020F0502020204030204" pitchFamily="34" charset="0"/>
                <a:cs typeface="Aptos" panose="020B0004020202020204" pitchFamily="34" charset="0"/>
              </a:rPr>
              <a:t>la stigmatisation des jeunes </a:t>
            </a:r>
            <a:r>
              <a:rPr kumimoji="0" lang="fr-CA" b="0" i="0" u="none" strike="noStrike" kern="1200" cap="none" spc="0" normalizeH="0" baseline="30000" noProof="0" dirty="0">
                <a:ln>
                  <a:noFill/>
                </a:ln>
                <a:solidFill>
                  <a:prstClr val="black"/>
                </a:solidFill>
                <a:effectLst/>
                <a:uLnTx/>
                <a:uFillTx/>
                <a:latin typeface="Aptos" panose="020B0004020202020204" pitchFamily="34" charset="0"/>
                <a:ea typeface="Calibri" panose="020F0502020204030204" pitchFamily="34" charset="0"/>
                <a:cs typeface="Aptos" panose="020B0004020202020204" pitchFamily="34" charset="0"/>
              </a:rPr>
              <a:t>30</a:t>
            </a:r>
            <a:r>
              <a:rPr kumimoji="0" lang="fr-CA" b="0" i="0" u="none" strike="noStrike" kern="1200" cap="none" spc="0" normalizeH="0" baseline="0" noProof="0" dirty="0">
                <a:ln>
                  <a:noFill/>
                </a:ln>
                <a:solidFill>
                  <a:prstClr val="black"/>
                </a:solidFill>
                <a:effectLst/>
                <a:uLnTx/>
                <a:uFillTx/>
                <a:latin typeface="Aptos" panose="020B0004020202020204" pitchFamily="34" charset="0"/>
                <a:ea typeface="Calibri" panose="020F0502020204030204" pitchFamily="34" charset="0"/>
                <a:cs typeface="Aptos" panose="020B0004020202020204" pitchFamily="34" charset="0"/>
              </a:rPr>
              <a:t> ou des malades peut être disproportionnée </a:t>
            </a:r>
            <a:r>
              <a:rPr kumimoji="0" lang="fr-CA" b="0" i="0" u="none" strike="noStrike" kern="1200" cap="none" spc="0" normalizeH="0" baseline="30000" noProof="0" dirty="0">
                <a:ln>
                  <a:noFill/>
                </a:ln>
                <a:solidFill>
                  <a:prstClr val="black"/>
                </a:solidFill>
                <a:effectLst/>
                <a:uLnTx/>
                <a:uFillTx/>
                <a:latin typeface="Aptos" panose="020B0004020202020204" pitchFamily="34" charset="0"/>
                <a:ea typeface="Calibri" panose="020F0502020204030204" pitchFamily="34" charset="0"/>
                <a:cs typeface="Aptos" panose="020B0004020202020204" pitchFamily="34" charset="0"/>
              </a:rPr>
              <a:t>31</a:t>
            </a:r>
            <a:endParaRPr kumimoji="0" lang="fr-CA" b="0" i="0" u="none" strike="noStrike" kern="1200" cap="none" spc="0" normalizeH="0" baseline="0" noProof="0" dirty="0">
              <a:ln>
                <a:noFill/>
              </a:ln>
              <a:solidFill>
                <a:prstClr val="black"/>
              </a:solidFill>
              <a:effectLst/>
              <a:uLnTx/>
              <a:uFillTx/>
              <a:latin typeface="Aptos" panose="02110004020202020204"/>
              <a:ea typeface="+mn-ea"/>
              <a:cs typeface="+mn-cs"/>
            </a:endParaRPr>
          </a:p>
          <a:p>
            <a:endParaRPr lang="fr-CA" noProof="0" dirty="0"/>
          </a:p>
        </p:txBody>
      </p:sp>
      <p:sp>
        <p:nvSpPr>
          <p:cNvPr id="5" name="TextBox 4">
            <a:extLst>
              <a:ext uri="{FF2B5EF4-FFF2-40B4-BE49-F238E27FC236}">
                <a16:creationId xmlns:a16="http://schemas.microsoft.com/office/drawing/2014/main" id="{DFD39D0F-5AB8-F8DD-0C56-6D495ADB3A90}"/>
              </a:ext>
            </a:extLst>
          </p:cNvPr>
          <p:cNvSpPr txBox="1"/>
          <p:nvPr>
            <p:custDataLst>
              <p:tags r:id="rId3"/>
            </p:custDataLst>
          </p:nvPr>
        </p:nvSpPr>
        <p:spPr>
          <a:xfrm>
            <a:off x="838200" y="6198255"/>
            <a:ext cx="100800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tab pos="270000" algn="l"/>
                <a:tab pos="450000" algn="l"/>
              </a:tabLst>
              <a:defRPr/>
            </a:pPr>
            <a:r>
              <a:rPr lang="fr-CA" sz="1400" baseline="30000" noProof="0" dirty="0">
                <a:solidFill>
                  <a:schemeClr val="tx1">
                    <a:lumMod val="50000"/>
                    <a:lumOff val="50000"/>
                  </a:schemeClr>
                </a:solidFill>
              </a:rPr>
              <a:t>29 </a:t>
            </a:r>
            <a:r>
              <a:rPr lang="fr-CA" sz="1400" i="1" noProof="0" dirty="0">
                <a:solidFill>
                  <a:schemeClr val="tx1">
                    <a:lumMod val="50000"/>
                    <a:lumOff val="50000"/>
                  </a:schemeClr>
                </a:solidFill>
              </a:rPr>
              <a:t> R. c. Pham</a:t>
            </a:r>
            <a:r>
              <a:rPr lang="fr-CA" sz="1400" noProof="0" dirty="0">
                <a:solidFill>
                  <a:schemeClr val="tx1">
                    <a:lumMod val="50000"/>
                    <a:lumOff val="50000"/>
                  </a:schemeClr>
                </a:solidFill>
              </a:rPr>
              <a:t>, 2013 CSC 15, [2013] 1 RCS 739 au para 12 citant A. Mason, </a:t>
            </a:r>
            <a:r>
              <a:rPr lang="fr-CA" sz="1400" i="1" noProof="0" dirty="0">
                <a:solidFill>
                  <a:schemeClr val="tx1">
                    <a:lumMod val="50000"/>
                    <a:lumOff val="50000"/>
                  </a:schemeClr>
                </a:solidFill>
              </a:rPr>
              <a:t>The Law of </a:t>
            </a:r>
            <a:r>
              <a:rPr lang="fr-CA" sz="1400" i="1" noProof="0" dirty="0" err="1">
                <a:solidFill>
                  <a:schemeClr val="tx1">
                    <a:lumMod val="50000"/>
                    <a:lumOff val="50000"/>
                  </a:schemeClr>
                </a:solidFill>
              </a:rPr>
              <a:t>Sentencing</a:t>
            </a:r>
            <a:r>
              <a:rPr lang="fr-CA" sz="1400" noProof="0" dirty="0">
                <a:solidFill>
                  <a:schemeClr val="tx1">
                    <a:lumMod val="50000"/>
                    <a:lumOff val="50000"/>
                  </a:schemeClr>
                </a:solidFill>
              </a:rPr>
              <a:t>, Toronto, Irwin Law, 2001.  </a:t>
            </a:r>
            <a:br>
              <a:rPr lang="fr-CA" sz="1400" noProof="0" dirty="0">
                <a:solidFill>
                  <a:schemeClr val="tx1">
                    <a:lumMod val="50000"/>
                    <a:lumOff val="50000"/>
                  </a:schemeClr>
                </a:solidFill>
              </a:rPr>
            </a:br>
            <a:r>
              <a:rPr kumimoji="0" lang="fr-CA" sz="1400" b="0" i="0" u="none" strike="noStrike" kern="1200" cap="none" spc="0" normalizeH="0" baseline="30000" noProof="0" dirty="0">
                <a:ln>
                  <a:noFill/>
                </a:ln>
                <a:solidFill>
                  <a:prstClr val="black">
                    <a:lumMod val="50000"/>
                    <a:lumOff val="50000"/>
                  </a:prstClr>
                </a:solidFill>
                <a:effectLst/>
                <a:uLnTx/>
                <a:uFillTx/>
                <a:latin typeface="Aptos" panose="02110004020202020204"/>
                <a:ea typeface="+mn-ea"/>
                <a:cs typeface="+mn-cs"/>
              </a:rPr>
              <a:t>30</a:t>
            </a:r>
            <a:r>
              <a:rPr lang="fr-CA" sz="1400" noProof="0" dirty="0">
                <a:solidFill>
                  <a:prstClr val="black">
                    <a:lumMod val="50000"/>
                    <a:lumOff val="50000"/>
                  </a:prstClr>
                </a:solidFill>
                <a:latin typeface="Aptos" panose="02110004020202020204"/>
              </a:rPr>
              <a:t> </a:t>
            </a:r>
            <a:r>
              <a:rPr kumimoji="0" lang="fr-CA" sz="1400" b="0" i="1" u="none" strike="noStrike" kern="1200" cap="none" spc="0" normalizeH="0" baseline="0" noProof="0" dirty="0">
                <a:ln>
                  <a:noFill/>
                </a:ln>
                <a:solidFill>
                  <a:prstClr val="black">
                    <a:lumMod val="50000"/>
                    <a:lumOff val="50000"/>
                  </a:prstClr>
                </a:solidFill>
                <a:effectLst/>
                <a:uLnTx/>
                <a:uFillTx/>
                <a:latin typeface="Aptos" panose="02110004020202020204"/>
                <a:ea typeface="+mn-ea"/>
                <a:cs typeface="+mn-cs"/>
              </a:rPr>
              <a:t>R. c. B. (D.)</a:t>
            </a:r>
            <a:r>
              <a:rPr kumimoji="0" lang="fr-CA" sz="1400" b="0" i="0" u="none" strike="noStrike" kern="1200" cap="none" spc="0" normalizeH="0" baseline="0" noProof="0" dirty="0">
                <a:ln>
                  <a:noFill/>
                </a:ln>
                <a:solidFill>
                  <a:prstClr val="black">
                    <a:lumMod val="50000"/>
                    <a:lumOff val="50000"/>
                  </a:prstClr>
                </a:solidFill>
                <a:effectLst/>
                <a:uLnTx/>
                <a:uFillTx/>
                <a:latin typeface="Aptos" panose="02110004020202020204"/>
                <a:ea typeface="+mn-ea"/>
                <a:cs typeface="+mn-cs"/>
              </a:rPr>
              <a:t>, 2008 CSC 25 au para 32.  </a:t>
            </a:r>
            <a:r>
              <a:rPr kumimoji="0" lang="fr-CA" sz="1400" b="0" i="0" u="none" strike="noStrike" kern="1200" cap="none" spc="0" normalizeH="0" baseline="30000" noProof="0" dirty="0">
                <a:ln>
                  <a:noFill/>
                </a:ln>
                <a:solidFill>
                  <a:prstClr val="black">
                    <a:lumMod val="50000"/>
                    <a:lumOff val="50000"/>
                  </a:prstClr>
                </a:solidFill>
                <a:effectLst/>
                <a:uLnTx/>
                <a:uFillTx/>
                <a:latin typeface="Aptos" panose="02110004020202020204"/>
                <a:ea typeface="+mn-ea"/>
                <a:cs typeface="+mn-cs"/>
              </a:rPr>
              <a:t>31</a:t>
            </a:r>
            <a:r>
              <a:rPr kumimoji="0" lang="fr-CA" sz="1400" b="0" i="0" u="none" strike="noStrike" kern="1200" cap="none" spc="0" normalizeH="0" baseline="0" noProof="0" dirty="0">
                <a:ln>
                  <a:noFill/>
                </a:ln>
                <a:solidFill>
                  <a:prstClr val="black">
                    <a:lumMod val="50000"/>
                    <a:lumOff val="50000"/>
                  </a:prstClr>
                </a:solidFill>
                <a:effectLst/>
                <a:uLnTx/>
                <a:uFillTx/>
                <a:latin typeface="Aptos" panose="02110004020202020204"/>
                <a:ea typeface="+mn-ea"/>
                <a:cs typeface="+mn-cs"/>
              </a:rPr>
              <a:t> </a:t>
            </a:r>
            <a:r>
              <a:rPr kumimoji="0" lang="fr-CA" sz="1400" b="0" i="1" u="none" strike="noStrike" kern="1200" cap="none" spc="0" normalizeH="0" baseline="0" noProof="0" dirty="0">
                <a:ln>
                  <a:noFill/>
                </a:ln>
                <a:solidFill>
                  <a:prstClr val="black">
                    <a:lumMod val="50000"/>
                    <a:lumOff val="50000"/>
                  </a:prstClr>
                </a:solidFill>
                <a:effectLst/>
                <a:uLnTx/>
                <a:uFillTx/>
                <a:latin typeface="Aptos" panose="02110004020202020204"/>
                <a:ea typeface="+mn-ea"/>
                <a:cs typeface="+mn-cs"/>
              </a:rPr>
              <a:t>R. c. Chaulk</a:t>
            </a:r>
            <a:r>
              <a:rPr kumimoji="0" lang="fr-CA" sz="1400" b="0" i="0" u="none" strike="noStrike" kern="1200" cap="none" spc="0" normalizeH="0" baseline="0" noProof="0" dirty="0">
                <a:ln>
                  <a:noFill/>
                </a:ln>
                <a:solidFill>
                  <a:prstClr val="black">
                    <a:lumMod val="50000"/>
                    <a:lumOff val="50000"/>
                  </a:prstClr>
                </a:solidFill>
                <a:effectLst/>
                <a:uLnTx/>
                <a:uFillTx/>
                <a:latin typeface="Aptos" panose="02110004020202020204"/>
                <a:ea typeface="+mn-ea"/>
                <a:cs typeface="+mn-cs"/>
              </a:rPr>
              <a:t>, 1990 CanLII 34 (CSC), [1990] 3 RCS 1303.</a:t>
            </a:r>
            <a:endParaRPr lang="fr-CA" sz="1400" noProof="0" dirty="0">
              <a:solidFill>
                <a:schemeClr val="tx1">
                  <a:lumMod val="50000"/>
                  <a:lumOff val="50000"/>
                </a:schemeClr>
              </a:solidFill>
            </a:endParaRPr>
          </a:p>
        </p:txBody>
      </p:sp>
      <p:sp>
        <p:nvSpPr>
          <p:cNvPr id="4" name="Slide Number Placeholder 3">
            <a:extLst>
              <a:ext uri="{FF2B5EF4-FFF2-40B4-BE49-F238E27FC236}">
                <a16:creationId xmlns:a16="http://schemas.microsoft.com/office/drawing/2014/main" id="{566C0EAC-B833-D4E3-66C4-C541BC5DE35B}"/>
              </a:ext>
            </a:extLst>
          </p:cNvPr>
          <p:cNvSpPr>
            <a:spLocks noGrp="1"/>
          </p:cNvSpPr>
          <p:nvPr>
            <p:ph type="sldNum" sz="quarter" idx="12"/>
            <p:custDataLst>
              <p:tags r:id="rId4"/>
            </p:custDataLst>
          </p:nvPr>
        </p:nvSpPr>
        <p:spPr/>
        <p:txBody>
          <a:bodyPr/>
          <a:lstStyle/>
          <a:p>
            <a:fld id="{68FECC57-6EFB-43F2-83C2-2A79D8CFE7B1}" type="slidenum">
              <a:rPr lang="fr-CA" noProof="0" smtClean="0"/>
              <a:t>15</a:t>
            </a:fld>
            <a:endParaRPr lang="fr-CA" noProof="0" dirty="0"/>
          </a:p>
        </p:txBody>
      </p:sp>
    </p:spTree>
    <p:extLst>
      <p:ext uri="{BB962C8B-B14F-4D97-AF65-F5344CB8AC3E}">
        <p14:creationId xmlns:p14="http://schemas.microsoft.com/office/powerpoint/2010/main" val="1889119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0"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EF835-1FE1-5D11-5606-81BE2AA7A89B}"/>
              </a:ext>
            </a:extLst>
          </p:cNvPr>
          <p:cNvSpPr>
            <a:spLocks noGrp="1"/>
          </p:cNvSpPr>
          <p:nvPr>
            <p:ph type="title"/>
            <p:custDataLst>
              <p:tags r:id="rId1"/>
            </p:custDataLst>
          </p:nvPr>
        </p:nvSpPr>
        <p:spPr/>
        <p:txBody>
          <a:bodyPr/>
          <a:lstStyle/>
          <a:p>
            <a:r>
              <a:rPr lang="fr-CA" noProof="0" dirty="0"/>
              <a:t>Le dilemme de la stigmatisation</a:t>
            </a:r>
          </a:p>
        </p:txBody>
      </p:sp>
      <p:sp>
        <p:nvSpPr>
          <p:cNvPr id="3" name="Content Placeholder 2">
            <a:extLst>
              <a:ext uri="{FF2B5EF4-FFF2-40B4-BE49-F238E27FC236}">
                <a16:creationId xmlns:a16="http://schemas.microsoft.com/office/drawing/2014/main" id="{1A8FAD1F-38EA-F7AE-916D-C9C2A088D098}"/>
              </a:ext>
            </a:extLst>
          </p:cNvPr>
          <p:cNvSpPr>
            <a:spLocks noGrp="1"/>
          </p:cNvSpPr>
          <p:nvPr>
            <p:ph idx="1"/>
            <p:custDataLst>
              <p:tags r:id="rId2"/>
            </p:custDataLst>
          </p:nvPr>
        </p:nvSpPr>
        <p:spPr>
          <a:xfrm>
            <a:off x="838200" y="1825625"/>
            <a:ext cx="10515600" cy="3691255"/>
          </a:xfrm>
        </p:spPr>
        <p:txBody>
          <a:bodyPr>
            <a:normAutofit/>
          </a:bodyPr>
          <a:lstStyle/>
          <a:p>
            <a:r>
              <a:rPr lang="fr-CA" sz="2800" noProof="0" dirty="0">
                <a:effectLst/>
                <a:latin typeface="Aptos" panose="020B0004020202020204" pitchFamily="34" charset="0"/>
                <a:ea typeface="Calibri" panose="020F0502020204030204" pitchFamily="34" charset="0"/>
                <a:cs typeface="Aptos" panose="020B0004020202020204" pitchFamily="34" charset="0"/>
              </a:rPr>
              <a:t>Cependant, les cours sont divisées quant à l’application de ces principes :</a:t>
            </a:r>
            <a:endParaRPr lang="fr-CA" sz="2000" noProof="0" dirty="0">
              <a:effectLst/>
              <a:latin typeface="Aptos" panose="020B0004020202020204" pitchFamily="34" charset="0"/>
              <a:ea typeface="Calibri" panose="020F0502020204030204" pitchFamily="34" charset="0"/>
              <a:cs typeface="Aptos" panose="020B0004020202020204" pitchFamily="34" charset="0"/>
            </a:endParaRPr>
          </a:p>
          <a:p>
            <a:pPr marL="1028700" lvl="1" indent="-342900"/>
            <a:r>
              <a:rPr lang="fr-CA" noProof="0" dirty="0">
                <a:effectLst/>
                <a:latin typeface="Aptos" panose="020B0004020202020204" pitchFamily="34" charset="0"/>
                <a:ea typeface="Calibri" panose="020F0502020204030204" pitchFamily="34" charset="0"/>
                <a:cs typeface="Aptos" panose="020B0004020202020204" pitchFamily="34" charset="0"/>
              </a:rPr>
              <a:t>« Il est justifié d'être humilié et d'avoir une mauvaise réputation en raison d'une conclusion, établie au-delà de tout doute raisonnable, selon laquelle une personne a commis une infraction sexuelle à l'encontre d'un mineur </a:t>
            </a:r>
            <a:r>
              <a:rPr lang="fr-CA" baseline="30000" noProof="0" dirty="0">
                <a:effectLst/>
                <a:latin typeface="Aptos" panose="020B0004020202020204" pitchFamily="34" charset="0"/>
                <a:ea typeface="Calibri" panose="020F0502020204030204" pitchFamily="34" charset="0"/>
                <a:cs typeface="Aptos" panose="020B0004020202020204" pitchFamily="34" charset="0"/>
              </a:rPr>
              <a:t>32</a:t>
            </a:r>
            <a:r>
              <a:rPr lang="fr-CA" noProof="0" dirty="0">
                <a:effectLst/>
                <a:latin typeface="Aptos" panose="020B0004020202020204" pitchFamily="34" charset="0"/>
                <a:ea typeface="Calibri" panose="020F0502020204030204" pitchFamily="34" charset="0"/>
                <a:cs typeface="Aptos" panose="020B0004020202020204" pitchFamily="34" charset="0"/>
              </a:rPr>
              <a:t> ». </a:t>
            </a:r>
          </a:p>
          <a:p>
            <a:pPr marL="1028700" lvl="1" indent="-342900"/>
            <a:r>
              <a:rPr lang="fr-CA" noProof="0" dirty="0">
                <a:effectLst/>
                <a:latin typeface="Aptos" panose="020B0004020202020204" pitchFamily="34" charset="0"/>
                <a:ea typeface="Calibri" panose="020F0502020204030204" pitchFamily="34" charset="0"/>
                <a:cs typeface="Aptos" panose="020B0004020202020204" pitchFamily="34" charset="0"/>
              </a:rPr>
              <a:t>Comme un auteur a remarqué : «  La réprobation de la société est à l’origine de la stigmatisation du délinquant [...] la sévérité de la peine devrait refléter cette stigmatisation et non l’atténuer </a:t>
            </a:r>
            <a:r>
              <a:rPr lang="fr-CA" baseline="30000" noProof="0" dirty="0">
                <a:latin typeface="Aptos" panose="020B0004020202020204" pitchFamily="34" charset="0"/>
                <a:ea typeface="Calibri" panose="020F0502020204030204" pitchFamily="34" charset="0"/>
                <a:cs typeface="Aptos" panose="020B0004020202020204" pitchFamily="34" charset="0"/>
              </a:rPr>
              <a:t>33</a:t>
            </a:r>
            <a:r>
              <a:rPr lang="fr-CA" noProof="0" dirty="0">
                <a:latin typeface="Aptos" panose="020B0004020202020204" pitchFamily="34" charset="0"/>
                <a:ea typeface="Calibri" panose="020F0502020204030204" pitchFamily="34" charset="0"/>
                <a:cs typeface="Aptos" panose="020B0004020202020204" pitchFamily="34" charset="0"/>
              </a:rPr>
              <a:t> ».</a:t>
            </a:r>
            <a:endParaRPr lang="fr-CA" noProof="0" dirty="0">
              <a:effectLst/>
              <a:latin typeface="Aptos" panose="020B0004020202020204" pitchFamily="34" charset="0"/>
              <a:ea typeface="Calibri" panose="020F0502020204030204" pitchFamily="34" charset="0"/>
              <a:cs typeface="Aptos" panose="020B0004020202020204" pitchFamily="34" charset="0"/>
            </a:endParaRPr>
          </a:p>
        </p:txBody>
      </p:sp>
      <p:sp>
        <p:nvSpPr>
          <p:cNvPr id="5" name="TextBox 4">
            <a:extLst>
              <a:ext uri="{FF2B5EF4-FFF2-40B4-BE49-F238E27FC236}">
                <a16:creationId xmlns:a16="http://schemas.microsoft.com/office/drawing/2014/main" id="{603C9435-1C34-5227-50FA-4F8216CA2F27}"/>
              </a:ext>
            </a:extLst>
          </p:cNvPr>
          <p:cNvSpPr txBox="1"/>
          <p:nvPr>
            <p:custDataLst>
              <p:tags r:id="rId3"/>
            </p:custDataLst>
          </p:nvPr>
        </p:nvSpPr>
        <p:spPr>
          <a:xfrm>
            <a:off x="838200" y="5982811"/>
            <a:ext cx="10080000" cy="738664"/>
          </a:xfrm>
          <a:prstGeom prst="rect">
            <a:avLst/>
          </a:prstGeom>
          <a:noFill/>
        </p:spPr>
        <p:txBody>
          <a:bodyPr wrap="square" rtlCol="0">
            <a:spAutoFit/>
          </a:bodyPr>
          <a:lstStyle/>
          <a:p>
            <a:pPr>
              <a:tabLst>
                <a:tab pos="270000" algn="l"/>
                <a:tab pos="450000" algn="l"/>
              </a:tabLst>
            </a:pPr>
            <a:r>
              <a:rPr lang="fr-CA" sz="1400" baseline="30000" noProof="0" dirty="0">
                <a:solidFill>
                  <a:schemeClr val="tx1">
                    <a:lumMod val="50000"/>
                    <a:lumOff val="50000"/>
                  </a:schemeClr>
                </a:solidFill>
              </a:rPr>
              <a:t>32 </a:t>
            </a:r>
            <a:r>
              <a:rPr lang="fr-CA" sz="1400" i="1" noProof="0" dirty="0">
                <a:solidFill>
                  <a:schemeClr val="tx1">
                    <a:lumMod val="50000"/>
                    <a:lumOff val="50000"/>
                  </a:schemeClr>
                </a:solidFill>
              </a:rPr>
              <a:t> R. c. Porcher</a:t>
            </a:r>
            <a:r>
              <a:rPr lang="fr-CA" sz="1400" noProof="0" dirty="0">
                <a:solidFill>
                  <a:schemeClr val="tx1">
                    <a:lumMod val="50000"/>
                    <a:lumOff val="50000"/>
                  </a:schemeClr>
                </a:solidFill>
              </a:rPr>
              <a:t>, 2025 BCSC 669 au para 57 (traduction non officielle) ; voir aussi </a:t>
            </a:r>
            <a:r>
              <a:rPr lang="fr-CA" sz="1400" i="1" noProof="0" dirty="0">
                <a:solidFill>
                  <a:schemeClr val="tx1">
                    <a:lumMod val="50000"/>
                    <a:lumOff val="50000"/>
                  </a:schemeClr>
                </a:solidFill>
              </a:rPr>
              <a:t>R. c. Walsh</a:t>
            </a:r>
            <a:r>
              <a:rPr lang="fr-CA" sz="1400" noProof="0" dirty="0">
                <a:solidFill>
                  <a:schemeClr val="tx1">
                    <a:lumMod val="50000"/>
                    <a:lumOff val="50000"/>
                  </a:schemeClr>
                </a:solidFill>
              </a:rPr>
              <a:t>, 2019 ONSC 1286 aux para 39—40 ; </a:t>
            </a:r>
            <a:r>
              <a:rPr lang="fr-CA" sz="1400" i="1" noProof="0" dirty="0">
                <a:solidFill>
                  <a:schemeClr val="tx1">
                    <a:lumMod val="50000"/>
                    <a:lumOff val="50000"/>
                  </a:schemeClr>
                </a:solidFill>
              </a:rPr>
              <a:t>R. c. Bellows</a:t>
            </a:r>
            <a:r>
              <a:rPr lang="fr-CA" sz="1400" noProof="0" dirty="0">
                <a:solidFill>
                  <a:schemeClr val="tx1">
                    <a:lumMod val="50000"/>
                    <a:lumOff val="50000"/>
                  </a:schemeClr>
                </a:solidFill>
              </a:rPr>
              <a:t>, 2025 ABCA 100 aux para 106—08. </a:t>
            </a:r>
            <a:r>
              <a:rPr lang="fr-CA" sz="1400" baseline="30000" noProof="0" dirty="0">
                <a:solidFill>
                  <a:schemeClr val="tx1">
                    <a:lumMod val="50000"/>
                    <a:lumOff val="50000"/>
                  </a:schemeClr>
                </a:solidFill>
              </a:rPr>
              <a:t>33</a:t>
            </a:r>
            <a:r>
              <a:rPr lang="fr-CA" sz="1400" noProof="0" dirty="0">
                <a:solidFill>
                  <a:schemeClr val="tx1">
                    <a:lumMod val="50000"/>
                    <a:lumOff val="50000"/>
                  </a:schemeClr>
                </a:solidFill>
              </a:rPr>
              <a:t> E. Monkman, « A New </a:t>
            </a:r>
            <a:r>
              <a:rPr lang="fr-CA" sz="1400" noProof="0" dirty="0" err="1">
                <a:solidFill>
                  <a:schemeClr val="tx1">
                    <a:lumMod val="50000"/>
                    <a:lumOff val="50000"/>
                  </a:schemeClr>
                </a:solidFill>
              </a:rPr>
              <a:t>Approach</a:t>
            </a:r>
            <a:r>
              <a:rPr lang="fr-CA" sz="1400" noProof="0" dirty="0">
                <a:solidFill>
                  <a:schemeClr val="tx1">
                    <a:lumMod val="50000"/>
                    <a:lumOff val="50000"/>
                  </a:schemeClr>
                </a:solidFill>
              </a:rPr>
              <a:t> to the </a:t>
            </a:r>
            <a:r>
              <a:rPr lang="fr-CA" sz="1400" noProof="0" dirty="0" err="1">
                <a:solidFill>
                  <a:schemeClr val="tx1">
                    <a:lumMod val="50000"/>
                    <a:lumOff val="50000"/>
                  </a:schemeClr>
                </a:solidFill>
              </a:rPr>
              <a:t>Consideration</a:t>
            </a:r>
            <a:r>
              <a:rPr lang="fr-CA" sz="1400" noProof="0" dirty="0">
                <a:solidFill>
                  <a:schemeClr val="tx1">
                    <a:lumMod val="50000"/>
                    <a:lumOff val="50000"/>
                  </a:schemeClr>
                </a:solidFill>
              </a:rPr>
              <a:t> of </a:t>
            </a:r>
            <a:r>
              <a:rPr lang="fr-CA" sz="1400" noProof="0" dirty="0" err="1">
                <a:solidFill>
                  <a:schemeClr val="tx1">
                    <a:lumMod val="50000"/>
                    <a:lumOff val="50000"/>
                  </a:schemeClr>
                </a:solidFill>
              </a:rPr>
              <a:t>Collateral</a:t>
            </a:r>
            <a:r>
              <a:rPr lang="fr-CA" sz="1400" noProof="0" dirty="0">
                <a:solidFill>
                  <a:schemeClr val="tx1">
                    <a:lumMod val="50000"/>
                    <a:lumOff val="50000"/>
                  </a:schemeClr>
                </a:solidFill>
              </a:rPr>
              <a:t> </a:t>
            </a:r>
            <a:r>
              <a:rPr lang="fr-CA" sz="1400" noProof="0" dirty="0" err="1">
                <a:solidFill>
                  <a:schemeClr val="tx1">
                    <a:lumMod val="50000"/>
                    <a:lumOff val="50000"/>
                  </a:schemeClr>
                </a:solidFill>
              </a:rPr>
              <a:t>Consequences</a:t>
            </a:r>
            <a:r>
              <a:rPr lang="fr-CA" sz="1400" noProof="0" dirty="0">
                <a:solidFill>
                  <a:schemeClr val="tx1">
                    <a:lumMod val="50000"/>
                    <a:lumOff val="50000"/>
                  </a:schemeClr>
                </a:solidFill>
              </a:rPr>
              <a:t> in Criminal </a:t>
            </a:r>
            <a:r>
              <a:rPr lang="fr-CA" sz="1400" noProof="0" dirty="0" err="1">
                <a:solidFill>
                  <a:schemeClr val="tx1">
                    <a:lumMod val="50000"/>
                    <a:lumOff val="50000"/>
                  </a:schemeClr>
                </a:solidFill>
              </a:rPr>
              <a:t>Sentencing</a:t>
            </a:r>
            <a:r>
              <a:rPr lang="fr-CA" sz="1400" noProof="0" dirty="0">
                <a:solidFill>
                  <a:schemeClr val="tx1">
                    <a:lumMod val="50000"/>
                    <a:lumOff val="50000"/>
                  </a:schemeClr>
                </a:solidFill>
              </a:rPr>
              <a:t> » (2014) 72:2 UT Fac L Rev 38 à la p 61 (traduction non officielle).</a:t>
            </a:r>
          </a:p>
        </p:txBody>
      </p:sp>
      <p:sp>
        <p:nvSpPr>
          <p:cNvPr id="4" name="Slide Number Placeholder 3">
            <a:extLst>
              <a:ext uri="{FF2B5EF4-FFF2-40B4-BE49-F238E27FC236}">
                <a16:creationId xmlns:a16="http://schemas.microsoft.com/office/drawing/2014/main" id="{E68F7DB4-1A62-87DB-34C8-DD5EB8E3D0AA}"/>
              </a:ext>
            </a:extLst>
          </p:cNvPr>
          <p:cNvSpPr>
            <a:spLocks noGrp="1"/>
          </p:cNvSpPr>
          <p:nvPr>
            <p:ph type="sldNum" sz="quarter" idx="12"/>
            <p:custDataLst>
              <p:tags r:id="rId4"/>
            </p:custDataLst>
          </p:nvPr>
        </p:nvSpPr>
        <p:spPr/>
        <p:txBody>
          <a:bodyPr/>
          <a:lstStyle/>
          <a:p>
            <a:fld id="{68FECC57-6EFB-43F2-83C2-2A79D8CFE7B1}" type="slidenum">
              <a:rPr lang="fr-CA" noProof="0" smtClean="0"/>
              <a:t>16</a:t>
            </a:fld>
            <a:endParaRPr lang="fr-CA" noProof="0" dirty="0"/>
          </a:p>
        </p:txBody>
      </p:sp>
    </p:spTree>
    <p:extLst>
      <p:ext uri="{BB962C8B-B14F-4D97-AF65-F5344CB8AC3E}">
        <p14:creationId xmlns:p14="http://schemas.microsoft.com/office/powerpoint/2010/main" val="843397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0"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3631F-8D7E-A0CF-C8AB-A34A641DB8CF}"/>
              </a:ext>
            </a:extLst>
          </p:cNvPr>
          <p:cNvSpPr>
            <a:spLocks noGrp="1"/>
          </p:cNvSpPr>
          <p:nvPr>
            <p:ph type="title"/>
            <p:custDataLst>
              <p:tags r:id="rId1"/>
            </p:custDataLst>
          </p:nvPr>
        </p:nvSpPr>
        <p:spPr/>
        <p:txBody>
          <a:bodyPr/>
          <a:lstStyle/>
          <a:p>
            <a:r>
              <a:rPr lang="fr-CA" noProof="0" dirty="0"/>
              <a:t>Le dilemme de la stigmatisation</a:t>
            </a:r>
          </a:p>
        </p:txBody>
      </p:sp>
      <p:sp>
        <p:nvSpPr>
          <p:cNvPr id="3" name="Content Placeholder 2">
            <a:extLst>
              <a:ext uri="{FF2B5EF4-FFF2-40B4-BE49-F238E27FC236}">
                <a16:creationId xmlns:a16="http://schemas.microsoft.com/office/drawing/2014/main" id="{20C8748E-4F39-ADA4-3DB8-CAE598E2C1E2}"/>
              </a:ext>
            </a:extLst>
          </p:cNvPr>
          <p:cNvSpPr>
            <a:spLocks noGrp="1"/>
          </p:cNvSpPr>
          <p:nvPr>
            <p:ph idx="1"/>
            <p:custDataLst>
              <p:tags r:id="rId2"/>
            </p:custDataLst>
          </p:nvPr>
        </p:nvSpPr>
        <p:spPr>
          <a:xfrm>
            <a:off x="838200" y="1825625"/>
            <a:ext cx="10515600" cy="3232150"/>
          </a:xfrm>
        </p:spPr>
        <p:txBody>
          <a:bodyPr/>
          <a:lstStyle/>
          <a:p>
            <a:pPr marR="0" lvl="1" indent="0" algn="l" defTabSz="914400" rtl="0" eaLnBrk="1" fontAlgn="auto" latinLnBrk="0" hangingPunct="1">
              <a:lnSpc>
                <a:spcPct val="90000"/>
              </a:lnSpc>
              <a:spcBef>
                <a:spcPts val="500"/>
              </a:spcBef>
              <a:spcAft>
                <a:spcPts val="0"/>
              </a:spcAft>
              <a:buClrTx/>
              <a:buSzTx/>
              <a:buNone/>
              <a:tabLst/>
              <a:defRPr/>
            </a:pPr>
            <a:endParaRPr kumimoji="0" lang="fr-CA" sz="2200" b="0" i="1" u="none" strike="noStrike" kern="1200" cap="none" spc="0" normalizeH="0" baseline="0" noProof="0" dirty="0">
              <a:ln>
                <a:noFill/>
              </a:ln>
              <a:solidFill>
                <a:prstClr val="black"/>
              </a:solidFill>
              <a:effectLst/>
              <a:uLnTx/>
              <a:uFillTx/>
              <a:latin typeface="Aptos" panose="020B0004020202020204" pitchFamily="34" charset="0"/>
              <a:ea typeface="Calibri" panose="020F0502020204030204" pitchFamily="34" charset="0"/>
              <a:cs typeface="Aptos" panose="020B0004020202020204" pitchFamily="34" charset="0"/>
            </a:endParaRPr>
          </a:p>
          <a:p>
            <a:pPr marL="1028700" marR="0" lvl="1" indent="-3429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fr-CA" b="0" u="none" strike="noStrike" kern="1200" cap="none" spc="0" normalizeH="0" baseline="0" noProof="0" dirty="0">
                <a:ln>
                  <a:noFill/>
                </a:ln>
                <a:solidFill>
                  <a:prstClr val="black"/>
                </a:solidFill>
                <a:effectLst/>
                <a:uLnTx/>
                <a:uFillTx/>
                <a:latin typeface="Aptos" panose="020B0004020202020204" pitchFamily="34" charset="0"/>
                <a:ea typeface="Calibri" panose="020F0502020204030204" pitchFamily="34" charset="0"/>
                <a:cs typeface="Aptos" panose="020B0004020202020204" pitchFamily="34" charset="0"/>
              </a:rPr>
              <a:t>Cependant </a:t>
            </a:r>
            <a:r>
              <a:rPr kumimoji="0" lang="fr-CA" b="0" i="0" u="none" strike="noStrike" kern="1200" cap="none" spc="0" normalizeH="0" baseline="0" noProof="0" dirty="0">
                <a:ln>
                  <a:noFill/>
                </a:ln>
                <a:solidFill>
                  <a:prstClr val="black"/>
                </a:solidFill>
                <a:effectLst/>
                <a:uLnTx/>
                <a:uFillTx/>
                <a:latin typeface="Aptos" panose="020B0004020202020204" pitchFamily="34" charset="0"/>
                <a:ea typeface="Calibri" panose="020F0502020204030204" pitchFamily="34" charset="0"/>
                <a:cs typeface="Aptos" panose="020B0004020202020204" pitchFamily="34" charset="0"/>
              </a:rPr>
              <a:t>« la nécessité d'une peine qui transmette un message fort de dissuasion générale et de condamnation a, dans une certaine mesure, été atténuée par l'humiliation publique du [condamné] au sein de sa communauté </a:t>
            </a:r>
            <a:r>
              <a:rPr kumimoji="0" lang="fr-CA" b="0" i="0" u="none" strike="noStrike" kern="1200" cap="none" spc="0" normalizeH="0" baseline="30000" noProof="0" dirty="0">
                <a:ln>
                  <a:noFill/>
                </a:ln>
                <a:solidFill>
                  <a:prstClr val="black"/>
                </a:solidFill>
                <a:effectLst/>
                <a:uLnTx/>
                <a:uFillTx/>
                <a:latin typeface="Aptos" panose="020B0004020202020204" pitchFamily="34" charset="0"/>
                <a:ea typeface="Calibri" panose="020F0502020204030204" pitchFamily="34" charset="0"/>
                <a:cs typeface="Aptos" panose="020B0004020202020204" pitchFamily="34" charset="0"/>
              </a:rPr>
              <a:t>34</a:t>
            </a:r>
            <a:r>
              <a:rPr kumimoji="0" lang="fr-CA" b="0" i="0" u="none" strike="noStrike" kern="1200" cap="none" spc="0" normalizeH="0" baseline="0" noProof="0" dirty="0">
                <a:ln>
                  <a:noFill/>
                </a:ln>
                <a:solidFill>
                  <a:prstClr val="black"/>
                </a:solidFill>
                <a:effectLst/>
                <a:uLnTx/>
                <a:uFillTx/>
                <a:latin typeface="Aptos" panose="020B0004020202020204" pitchFamily="34" charset="0"/>
                <a:ea typeface="Calibri" panose="020F0502020204030204" pitchFamily="34" charset="0"/>
                <a:cs typeface="Aptos" panose="020B0004020202020204" pitchFamily="34" charset="0"/>
              </a:rPr>
              <a:t> »</a:t>
            </a:r>
            <a:endParaRPr lang="fr-CA" noProof="0" dirty="0"/>
          </a:p>
        </p:txBody>
      </p:sp>
      <p:sp>
        <p:nvSpPr>
          <p:cNvPr id="5" name="TextBox 4">
            <a:extLst>
              <a:ext uri="{FF2B5EF4-FFF2-40B4-BE49-F238E27FC236}">
                <a16:creationId xmlns:a16="http://schemas.microsoft.com/office/drawing/2014/main" id="{4C5C533F-A515-C943-7D22-12B5CB8AF881}"/>
              </a:ext>
            </a:extLst>
          </p:cNvPr>
          <p:cNvSpPr txBox="1"/>
          <p:nvPr>
            <p:custDataLst>
              <p:tags r:id="rId3"/>
            </p:custDataLst>
          </p:nvPr>
        </p:nvSpPr>
        <p:spPr>
          <a:xfrm>
            <a:off x="838200" y="5551924"/>
            <a:ext cx="10080000" cy="1169551"/>
          </a:xfrm>
          <a:prstGeom prst="rect">
            <a:avLst/>
          </a:prstGeom>
          <a:noFill/>
        </p:spPr>
        <p:txBody>
          <a:bodyPr wrap="square" rtlCol="0">
            <a:spAutoFit/>
          </a:bodyPr>
          <a:lstStyle/>
          <a:p>
            <a:pPr>
              <a:tabLst>
                <a:tab pos="270000" algn="l"/>
                <a:tab pos="450000" algn="l"/>
              </a:tabLst>
            </a:pPr>
            <a:r>
              <a:rPr lang="fr-CA" sz="1400" baseline="30000" noProof="0" dirty="0">
                <a:solidFill>
                  <a:schemeClr val="tx1">
                    <a:lumMod val="50000"/>
                    <a:lumOff val="50000"/>
                  </a:schemeClr>
                </a:solidFill>
              </a:rPr>
              <a:t>34</a:t>
            </a:r>
            <a:r>
              <a:rPr lang="fr-CA" sz="1400" noProof="0" dirty="0">
                <a:solidFill>
                  <a:schemeClr val="tx1">
                    <a:lumMod val="50000"/>
                    <a:lumOff val="50000"/>
                  </a:schemeClr>
                </a:solidFill>
              </a:rPr>
              <a:t>  </a:t>
            </a:r>
            <a:r>
              <a:rPr lang="fr-CA" sz="1400" i="1" noProof="0" dirty="0">
                <a:solidFill>
                  <a:schemeClr val="tx1">
                    <a:lumMod val="50000"/>
                    <a:lumOff val="50000"/>
                  </a:schemeClr>
                </a:solidFill>
              </a:rPr>
              <a:t>R. c. Anthony</a:t>
            </a:r>
            <a:r>
              <a:rPr lang="fr-CA" sz="1400" noProof="0" dirty="0">
                <a:solidFill>
                  <a:schemeClr val="tx1">
                    <a:lumMod val="50000"/>
                    <a:lumOff val="50000"/>
                  </a:schemeClr>
                </a:solidFill>
              </a:rPr>
              <a:t>, 2014 BCSC 2132 au para 62 (</a:t>
            </a:r>
            <a:r>
              <a:rPr lang="fr-CA" sz="1400" dirty="0">
                <a:solidFill>
                  <a:schemeClr val="tx1">
                    <a:lumMod val="50000"/>
                    <a:lumOff val="50000"/>
                  </a:schemeClr>
                </a:solidFill>
              </a:rPr>
              <a:t>traduction non officielle</a:t>
            </a:r>
            <a:r>
              <a:rPr lang="fr-CA" sz="1400" noProof="0" dirty="0">
                <a:solidFill>
                  <a:schemeClr val="tx1">
                    <a:lumMod val="50000"/>
                    <a:lumOff val="50000"/>
                  </a:schemeClr>
                </a:solidFill>
              </a:rPr>
              <a:t>) ; voir aussi, </a:t>
            </a:r>
            <a:r>
              <a:rPr lang="fr-CA" sz="1400" i="1" noProof="0" dirty="0">
                <a:solidFill>
                  <a:schemeClr val="tx1">
                    <a:lumMod val="50000"/>
                    <a:lumOff val="50000"/>
                  </a:schemeClr>
                </a:solidFill>
              </a:rPr>
              <a:t>R. c. Harry</a:t>
            </a:r>
            <a:r>
              <a:rPr lang="fr-CA" sz="1400" noProof="0" dirty="0">
                <a:solidFill>
                  <a:schemeClr val="tx1">
                    <a:lumMod val="50000"/>
                    <a:lumOff val="50000"/>
                  </a:schemeClr>
                </a:solidFill>
              </a:rPr>
              <a:t>, 2018 BCSC 2069 au para  41 ; </a:t>
            </a:r>
            <a:r>
              <a:rPr lang="fr-CA" sz="1400" i="1" noProof="0" dirty="0">
                <a:solidFill>
                  <a:schemeClr val="tx1">
                    <a:lumMod val="50000"/>
                    <a:lumOff val="50000"/>
                  </a:schemeClr>
                </a:solidFill>
              </a:rPr>
              <a:t>R. c. Samson</a:t>
            </a:r>
            <a:r>
              <a:rPr lang="fr-CA" sz="1400" noProof="0" dirty="0">
                <a:solidFill>
                  <a:schemeClr val="tx1">
                    <a:lumMod val="50000"/>
                    <a:lumOff val="50000"/>
                  </a:schemeClr>
                </a:solidFill>
              </a:rPr>
              <a:t>, 2015 YKCA 7 au para 13 ; </a:t>
            </a:r>
            <a:r>
              <a:rPr lang="fr-CA" sz="1400" i="1" noProof="0" dirty="0">
                <a:solidFill>
                  <a:schemeClr val="tx1">
                    <a:lumMod val="50000"/>
                    <a:lumOff val="50000"/>
                  </a:schemeClr>
                </a:solidFill>
              </a:rPr>
              <a:t>R. c. Siddiqui</a:t>
            </a:r>
            <a:r>
              <a:rPr lang="fr-CA" sz="1400" noProof="0" dirty="0">
                <a:solidFill>
                  <a:schemeClr val="tx1">
                    <a:lumMod val="50000"/>
                    <a:lumOff val="50000"/>
                  </a:schemeClr>
                </a:solidFill>
              </a:rPr>
              <a:t>, 2021 ONSC 179 aux para 27—28 ; </a:t>
            </a:r>
            <a:r>
              <a:rPr lang="fr-CA" sz="1400" i="1" noProof="0" dirty="0">
                <a:solidFill>
                  <a:schemeClr val="tx1">
                    <a:lumMod val="50000"/>
                    <a:lumOff val="50000"/>
                  </a:schemeClr>
                </a:solidFill>
              </a:rPr>
              <a:t>R. c. Large</a:t>
            </a:r>
            <a:r>
              <a:rPr lang="fr-CA" sz="1400" noProof="0" dirty="0">
                <a:solidFill>
                  <a:schemeClr val="tx1">
                    <a:lumMod val="50000"/>
                    <a:lumOff val="50000"/>
                  </a:schemeClr>
                </a:solidFill>
              </a:rPr>
              <a:t>, 2020 BCPC 216 aux para 25—28 ; </a:t>
            </a:r>
            <a:r>
              <a:rPr lang="fr-CA" sz="1400" i="1" noProof="0" dirty="0">
                <a:solidFill>
                  <a:schemeClr val="tx1">
                    <a:lumMod val="50000"/>
                    <a:lumOff val="50000"/>
                  </a:schemeClr>
                </a:solidFill>
              </a:rPr>
              <a:t>R. c. </a:t>
            </a:r>
            <a:r>
              <a:rPr lang="fr-CA" sz="1400" i="1" noProof="0" dirty="0" err="1">
                <a:solidFill>
                  <a:schemeClr val="tx1">
                    <a:lumMod val="50000"/>
                    <a:lumOff val="50000"/>
                  </a:schemeClr>
                </a:solidFill>
              </a:rPr>
              <a:t>Dizon</a:t>
            </a:r>
            <a:r>
              <a:rPr lang="fr-CA" sz="1400" noProof="0" dirty="0">
                <a:solidFill>
                  <a:schemeClr val="tx1">
                    <a:lumMod val="50000"/>
                    <a:lumOff val="50000"/>
                  </a:schemeClr>
                </a:solidFill>
              </a:rPr>
              <a:t>, 2018 BCPC 328 au para 43 ; </a:t>
            </a:r>
            <a:r>
              <a:rPr lang="fr-CA" sz="1400" i="1" noProof="0" dirty="0">
                <a:solidFill>
                  <a:schemeClr val="tx1">
                    <a:lumMod val="50000"/>
                    <a:lumOff val="50000"/>
                  </a:schemeClr>
                </a:solidFill>
              </a:rPr>
              <a:t>R. c. Finlan</a:t>
            </a:r>
            <a:r>
              <a:rPr lang="fr-CA" sz="1400" noProof="0" dirty="0">
                <a:solidFill>
                  <a:schemeClr val="tx1">
                    <a:lumMod val="50000"/>
                    <a:lumOff val="50000"/>
                  </a:schemeClr>
                </a:solidFill>
              </a:rPr>
              <a:t>, 2007 </a:t>
            </a:r>
            <a:r>
              <a:rPr lang="fr-CA" sz="1400" noProof="0" dirty="0" err="1">
                <a:solidFill>
                  <a:schemeClr val="tx1">
                    <a:lumMod val="50000"/>
                    <a:lumOff val="50000"/>
                  </a:schemeClr>
                </a:solidFill>
              </a:rPr>
              <a:t>CarswellOnt</a:t>
            </a:r>
            <a:r>
              <a:rPr lang="fr-CA" sz="1400" noProof="0" dirty="0">
                <a:solidFill>
                  <a:schemeClr val="tx1">
                    <a:lumMod val="50000"/>
                    <a:lumOff val="50000"/>
                  </a:schemeClr>
                </a:solidFill>
              </a:rPr>
              <a:t> 9982, [2007] O.J. No. 5791 au para 27, conf par 2009 ONCA 203 ; </a:t>
            </a:r>
            <a:r>
              <a:rPr lang="fr-CA" sz="1400" i="1" noProof="0" dirty="0">
                <a:solidFill>
                  <a:schemeClr val="tx1">
                    <a:lumMod val="50000"/>
                    <a:lumOff val="50000"/>
                  </a:schemeClr>
                </a:solidFill>
              </a:rPr>
              <a:t>R. c. Huston,</a:t>
            </a:r>
            <a:r>
              <a:rPr lang="fr-CA" sz="1400" noProof="0" dirty="0">
                <a:solidFill>
                  <a:schemeClr val="tx1">
                    <a:lumMod val="50000"/>
                    <a:lumOff val="50000"/>
                  </a:schemeClr>
                </a:solidFill>
              </a:rPr>
              <a:t> 2021 ABPC 108 aux para 33—37; </a:t>
            </a:r>
            <a:r>
              <a:rPr lang="fr-CA" sz="1400" noProof="0" dirty="0" err="1">
                <a:solidFill>
                  <a:schemeClr val="tx1">
                    <a:lumMod val="50000"/>
                    <a:lumOff val="50000"/>
                  </a:schemeClr>
                </a:solidFill>
              </a:rPr>
              <a:t>Bagaric</a:t>
            </a:r>
            <a:r>
              <a:rPr lang="fr-CA" sz="1400" noProof="0" dirty="0">
                <a:solidFill>
                  <a:schemeClr val="tx1">
                    <a:lumMod val="50000"/>
                    <a:lumOff val="50000"/>
                  </a:schemeClr>
                </a:solidFill>
              </a:rPr>
              <a:t>, aux pp 249, 267—69, 277 (de même en Australie, mais la tendance est contraire aux Etats-Unis dans les causes médiatisées qui sont plus sévèrement réprimées) ; </a:t>
            </a:r>
            <a:r>
              <a:rPr lang="fr-CA" sz="1400" noProof="0" dirty="0" err="1">
                <a:solidFill>
                  <a:schemeClr val="tx1">
                    <a:lumMod val="50000"/>
                    <a:lumOff val="50000"/>
                  </a:schemeClr>
                </a:solidFill>
              </a:rPr>
              <a:t>Monkman</a:t>
            </a:r>
            <a:r>
              <a:rPr lang="fr-CA" sz="1400" noProof="0" dirty="0">
                <a:solidFill>
                  <a:schemeClr val="tx1">
                    <a:lumMod val="50000"/>
                    <a:lumOff val="50000"/>
                  </a:schemeClr>
                </a:solidFill>
              </a:rPr>
              <a:t>, aux pp. 52—53.</a:t>
            </a:r>
          </a:p>
        </p:txBody>
      </p:sp>
      <p:sp>
        <p:nvSpPr>
          <p:cNvPr id="6" name="Slide Number Placeholder 5">
            <a:extLst>
              <a:ext uri="{FF2B5EF4-FFF2-40B4-BE49-F238E27FC236}">
                <a16:creationId xmlns:a16="http://schemas.microsoft.com/office/drawing/2014/main" id="{4B05883E-4542-EE28-53CC-14CAD8735C69}"/>
              </a:ext>
            </a:extLst>
          </p:cNvPr>
          <p:cNvSpPr>
            <a:spLocks noGrp="1"/>
          </p:cNvSpPr>
          <p:nvPr>
            <p:ph type="sldNum" sz="quarter" idx="12"/>
            <p:custDataLst>
              <p:tags r:id="rId4"/>
            </p:custDataLst>
          </p:nvPr>
        </p:nvSpPr>
        <p:spPr/>
        <p:txBody>
          <a:bodyPr/>
          <a:lstStyle/>
          <a:p>
            <a:fld id="{68FECC57-6EFB-43F2-83C2-2A79D8CFE7B1}" type="slidenum">
              <a:rPr lang="fr-CA" noProof="0" smtClean="0"/>
              <a:t>17</a:t>
            </a:fld>
            <a:endParaRPr lang="fr-CA" noProof="0" dirty="0"/>
          </a:p>
        </p:txBody>
      </p:sp>
    </p:spTree>
    <p:extLst>
      <p:ext uri="{BB962C8B-B14F-4D97-AF65-F5344CB8AC3E}">
        <p14:creationId xmlns:p14="http://schemas.microsoft.com/office/powerpoint/2010/main" val="2315082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0"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animEffect transition="in" filter="fade">
                                      <p:cBhvr>
                                        <p:cTn id="9"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00A36-4BA2-8719-E63F-6CE9E0ACD311}"/>
              </a:ext>
            </a:extLst>
          </p:cNvPr>
          <p:cNvSpPr>
            <a:spLocks noGrp="1"/>
          </p:cNvSpPr>
          <p:nvPr>
            <p:ph type="title"/>
            <p:custDataLst>
              <p:tags r:id="rId1"/>
            </p:custDataLst>
          </p:nvPr>
        </p:nvSpPr>
        <p:spPr/>
        <p:txBody>
          <a:bodyPr/>
          <a:lstStyle/>
          <a:p>
            <a:r>
              <a:rPr lang="fr-CA" noProof="0" dirty="0"/>
              <a:t>Le droit autochtone </a:t>
            </a:r>
          </a:p>
        </p:txBody>
      </p:sp>
      <p:sp>
        <p:nvSpPr>
          <p:cNvPr id="3" name="Content Placeholder 2">
            <a:extLst>
              <a:ext uri="{FF2B5EF4-FFF2-40B4-BE49-F238E27FC236}">
                <a16:creationId xmlns:a16="http://schemas.microsoft.com/office/drawing/2014/main" id="{D38C2B37-E6BD-CFBF-B531-9300A53B6F1D}"/>
              </a:ext>
            </a:extLst>
          </p:cNvPr>
          <p:cNvSpPr>
            <a:spLocks noGrp="1"/>
          </p:cNvSpPr>
          <p:nvPr>
            <p:ph idx="1"/>
            <p:custDataLst>
              <p:tags r:id="rId2"/>
            </p:custDataLst>
          </p:nvPr>
        </p:nvSpPr>
        <p:spPr>
          <a:xfrm>
            <a:off x="681858" y="2796162"/>
            <a:ext cx="10828283" cy="3172723"/>
          </a:xfrm>
        </p:spPr>
        <p:txBody>
          <a:bodyPr>
            <a:normAutofit/>
          </a:bodyPr>
          <a:lstStyle/>
          <a:p>
            <a:pPr marL="457200" lvl="1" indent="0">
              <a:lnSpc>
                <a:spcPct val="100000"/>
              </a:lnSpc>
              <a:buNone/>
            </a:pPr>
            <a:r>
              <a:rPr lang="fr-CA" sz="2000" noProof="0" dirty="0"/>
              <a:t>Il existe une cérémonie appelée « </a:t>
            </a:r>
            <a:r>
              <a:rPr lang="fr-CA" sz="2000" noProof="0" dirty="0">
                <a:highlight>
                  <a:srgbClr val="FFFFFF"/>
                </a:highlight>
              </a:rPr>
              <a:t>festin</a:t>
            </a:r>
            <a:r>
              <a:rPr lang="fr-CA" sz="2000" noProof="0" dirty="0"/>
              <a:t> de la honte » […] organisée et financée par le groupe familial héréditaire […] et qui vise à responsabiliser le contrevenant […]. De nombreux contrevenants ne souhaitent pas participer à ce festin, car il s’agit d’un événement très public au cours duquel […] [le contrevenant] est littéralement humilié devant sa communauté. Cependant, l’affaire n’est plus évoquée une fois la cérémonie terminée […]. </a:t>
            </a:r>
          </a:p>
          <a:p>
            <a:pPr marL="0" indent="0">
              <a:lnSpc>
                <a:spcPct val="100000"/>
              </a:lnSpc>
              <a:buNone/>
            </a:pPr>
            <a:endParaRPr lang="fr-CA" sz="2400" noProof="0" dirty="0"/>
          </a:p>
        </p:txBody>
      </p:sp>
      <p:sp>
        <p:nvSpPr>
          <p:cNvPr id="5" name="TextBox 4">
            <a:extLst>
              <a:ext uri="{FF2B5EF4-FFF2-40B4-BE49-F238E27FC236}">
                <a16:creationId xmlns:a16="http://schemas.microsoft.com/office/drawing/2014/main" id="{579A08CB-1182-A48A-D0C5-4B9D0E514642}"/>
              </a:ext>
            </a:extLst>
          </p:cNvPr>
          <p:cNvSpPr txBox="1"/>
          <p:nvPr>
            <p:custDataLst>
              <p:tags r:id="rId3"/>
            </p:custDataLst>
          </p:nvPr>
        </p:nvSpPr>
        <p:spPr>
          <a:xfrm>
            <a:off x="838200" y="5538768"/>
            <a:ext cx="10515600" cy="954107"/>
          </a:xfrm>
          <a:prstGeom prst="rect">
            <a:avLst/>
          </a:prstGeom>
          <a:noFill/>
        </p:spPr>
        <p:txBody>
          <a:bodyPr wrap="square" rtlCol="0">
            <a:spAutoFit/>
          </a:bodyPr>
          <a:lstStyle/>
          <a:p>
            <a:pPr>
              <a:tabLst>
                <a:tab pos="270000" algn="l"/>
                <a:tab pos="450000" algn="l"/>
              </a:tabLst>
            </a:pPr>
            <a:r>
              <a:rPr lang="fr-CA" sz="1400" baseline="30000" noProof="0" dirty="0">
                <a:solidFill>
                  <a:schemeClr val="tx1">
                    <a:lumMod val="50000"/>
                    <a:lumOff val="50000"/>
                  </a:schemeClr>
                </a:solidFill>
              </a:rPr>
              <a:t>35</a:t>
            </a:r>
            <a:r>
              <a:rPr lang="fr-CA" sz="1400" noProof="0" dirty="0">
                <a:solidFill>
                  <a:schemeClr val="tx1">
                    <a:lumMod val="50000"/>
                    <a:lumOff val="50000"/>
                  </a:schemeClr>
                </a:solidFill>
              </a:rPr>
              <a:t> </a:t>
            </a:r>
            <a:r>
              <a:rPr lang="fr-CA" sz="1400" i="1" noProof="0" dirty="0">
                <a:solidFill>
                  <a:schemeClr val="tx1">
                    <a:lumMod val="50000"/>
                    <a:lumOff val="50000"/>
                  </a:schemeClr>
                </a:solidFill>
              </a:rPr>
              <a:t>R. c. Casimir</a:t>
            </a:r>
            <a:r>
              <a:rPr lang="fr-CA" sz="1400" noProof="0" dirty="0">
                <a:solidFill>
                  <a:schemeClr val="tx1">
                    <a:lumMod val="50000"/>
                    <a:lumOff val="50000"/>
                  </a:schemeClr>
                </a:solidFill>
              </a:rPr>
              <a:t>, 2016 BCSC 65 au para 15 (traduction non officielle). </a:t>
            </a:r>
            <a:r>
              <a:rPr lang="fr-FR" sz="1400" dirty="0">
                <a:solidFill>
                  <a:schemeClr val="tx1">
                    <a:lumMod val="50000"/>
                    <a:lumOff val="50000"/>
                  </a:schemeClr>
                </a:solidFill>
              </a:rPr>
              <a:t>Ce sont des pratiques dites « non stigmatisantes ». Voir </a:t>
            </a:r>
            <a:r>
              <a:rPr lang="fr-CA" sz="1400" noProof="0" dirty="0">
                <a:solidFill>
                  <a:schemeClr val="tx1">
                    <a:lumMod val="50000"/>
                    <a:lumOff val="50000"/>
                  </a:schemeClr>
                </a:solidFill>
              </a:rPr>
              <a:t> </a:t>
            </a:r>
            <a:r>
              <a:rPr lang="fr-CA" sz="1400" dirty="0">
                <a:solidFill>
                  <a:schemeClr val="tx1">
                    <a:lumMod val="50000"/>
                    <a:lumOff val="50000"/>
                  </a:schemeClr>
                </a:solidFill>
              </a:rPr>
              <a:t>Chambre des communes, Comité permanent de la justice et des droits de la personne, </a:t>
            </a:r>
            <a:r>
              <a:rPr lang="fr-CA" sz="1400" i="1" dirty="0">
                <a:solidFill>
                  <a:schemeClr val="tx1">
                    <a:lumMod val="50000"/>
                    <a:lumOff val="50000"/>
                  </a:schemeClr>
                </a:solidFill>
              </a:rPr>
              <a:t>Témoignages</a:t>
            </a:r>
            <a:r>
              <a:rPr lang="fr-CA" sz="1400" dirty="0">
                <a:solidFill>
                  <a:schemeClr val="tx1">
                    <a:lumMod val="50000"/>
                    <a:lumOff val="50000"/>
                  </a:schemeClr>
                </a:solidFill>
              </a:rPr>
              <a:t>, 36e </a:t>
            </a:r>
            <a:r>
              <a:rPr lang="fr-CA" sz="1400" dirty="0" err="1">
                <a:solidFill>
                  <a:schemeClr val="tx1">
                    <a:lumMod val="50000"/>
                    <a:lumOff val="50000"/>
                  </a:schemeClr>
                </a:solidFill>
              </a:rPr>
              <a:t>lég</a:t>
            </a:r>
            <a:r>
              <a:rPr lang="fr-CA" sz="1400" dirty="0">
                <a:solidFill>
                  <a:schemeClr val="tx1">
                    <a:lumMod val="50000"/>
                    <a:lumOff val="50000"/>
                  </a:schemeClr>
                </a:solidFill>
              </a:rPr>
              <a:t>, 2e </a:t>
            </a:r>
            <a:r>
              <a:rPr lang="fr-CA" sz="1400" dirty="0" err="1">
                <a:solidFill>
                  <a:schemeClr val="tx1">
                    <a:lumMod val="50000"/>
                    <a:lumOff val="50000"/>
                  </a:schemeClr>
                </a:solidFill>
              </a:rPr>
              <a:t>sess</a:t>
            </a:r>
            <a:r>
              <a:rPr lang="fr-CA" sz="1400" dirty="0">
                <a:solidFill>
                  <a:schemeClr val="tx1">
                    <a:lumMod val="50000"/>
                    <a:lumOff val="50000"/>
                  </a:schemeClr>
                </a:solidFill>
              </a:rPr>
              <a:t>, no 28 (1 mars 2000) aux pp 1620‑1625 (Bev Poitras) ; Melanie Spiteri, </a:t>
            </a:r>
            <a:r>
              <a:rPr lang="fr-CA" sz="1400" i="1" dirty="0" err="1">
                <a:solidFill>
                  <a:schemeClr val="tx1">
                    <a:lumMod val="50000"/>
                    <a:lumOff val="50000"/>
                  </a:schemeClr>
                </a:solidFill>
              </a:rPr>
              <a:t>Sentencing</a:t>
            </a:r>
            <a:r>
              <a:rPr lang="fr-CA" sz="1400" i="1" dirty="0">
                <a:solidFill>
                  <a:schemeClr val="tx1">
                    <a:lumMod val="50000"/>
                    <a:lumOff val="50000"/>
                  </a:schemeClr>
                </a:solidFill>
              </a:rPr>
              <a:t> </a:t>
            </a:r>
            <a:r>
              <a:rPr lang="fr-CA" sz="1400" i="1" dirty="0" err="1">
                <a:solidFill>
                  <a:schemeClr val="tx1">
                    <a:lumMod val="50000"/>
                    <a:lumOff val="50000"/>
                  </a:schemeClr>
                </a:solidFill>
              </a:rPr>
              <a:t>Circles</a:t>
            </a:r>
            <a:r>
              <a:rPr lang="fr-CA" sz="1400" i="1" dirty="0">
                <a:solidFill>
                  <a:schemeClr val="tx1">
                    <a:lumMod val="50000"/>
                    <a:lumOff val="50000"/>
                  </a:schemeClr>
                </a:solidFill>
              </a:rPr>
              <a:t> for </a:t>
            </a:r>
            <a:r>
              <a:rPr lang="fr-CA" sz="1400" i="1" dirty="0" err="1">
                <a:solidFill>
                  <a:schemeClr val="tx1">
                    <a:lumMod val="50000"/>
                    <a:lumOff val="50000"/>
                  </a:schemeClr>
                </a:solidFill>
              </a:rPr>
              <a:t>Aboriginal</a:t>
            </a:r>
            <a:r>
              <a:rPr lang="fr-CA" sz="1400" i="1" dirty="0">
                <a:solidFill>
                  <a:schemeClr val="tx1">
                    <a:lumMod val="50000"/>
                    <a:lumOff val="50000"/>
                  </a:schemeClr>
                </a:solidFill>
              </a:rPr>
              <a:t> </a:t>
            </a:r>
            <a:r>
              <a:rPr lang="fr-CA" sz="1400" i="1" dirty="0" err="1">
                <a:solidFill>
                  <a:schemeClr val="tx1">
                    <a:lumMod val="50000"/>
                    <a:lumOff val="50000"/>
                  </a:schemeClr>
                </a:solidFill>
              </a:rPr>
              <a:t>Offenders</a:t>
            </a:r>
            <a:r>
              <a:rPr lang="fr-CA" sz="1400" i="1" dirty="0">
                <a:solidFill>
                  <a:schemeClr val="tx1">
                    <a:lumMod val="50000"/>
                    <a:lumOff val="50000"/>
                  </a:schemeClr>
                </a:solidFill>
              </a:rPr>
              <a:t> in Canada: </a:t>
            </a:r>
            <a:r>
              <a:rPr lang="fr-CA" sz="1400" i="1" dirty="0" err="1">
                <a:solidFill>
                  <a:schemeClr val="tx1">
                    <a:lumMod val="50000"/>
                    <a:lumOff val="50000"/>
                  </a:schemeClr>
                </a:solidFill>
              </a:rPr>
              <a:t>Furthering</a:t>
            </a:r>
            <a:r>
              <a:rPr lang="fr-CA" sz="1400" i="1" dirty="0">
                <a:solidFill>
                  <a:schemeClr val="tx1">
                    <a:lumMod val="50000"/>
                    <a:lumOff val="50000"/>
                  </a:schemeClr>
                </a:solidFill>
              </a:rPr>
              <a:t> the </a:t>
            </a:r>
            <a:r>
              <a:rPr lang="fr-CA" sz="1400" i="1" dirty="0" err="1">
                <a:solidFill>
                  <a:schemeClr val="tx1">
                    <a:lumMod val="50000"/>
                    <a:lumOff val="50000"/>
                  </a:schemeClr>
                </a:solidFill>
              </a:rPr>
              <a:t>Idea</a:t>
            </a:r>
            <a:r>
              <a:rPr lang="fr-CA" sz="1400" i="1" dirty="0">
                <a:solidFill>
                  <a:schemeClr val="tx1">
                    <a:lumMod val="50000"/>
                    <a:lumOff val="50000"/>
                  </a:schemeClr>
                </a:solidFill>
              </a:rPr>
              <a:t> of </a:t>
            </a:r>
            <a:r>
              <a:rPr lang="fr-CA" sz="1400" i="1" dirty="0" err="1">
                <a:solidFill>
                  <a:schemeClr val="tx1">
                    <a:lumMod val="50000"/>
                    <a:lumOff val="50000"/>
                  </a:schemeClr>
                </a:solidFill>
              </a:rPr>
              <a:t>Aboriginal</a:t>
            </a:r>
            <a:r>
              <a:rPr lang="fr-CA" sz="1400" i="1" dirty="0">
                <a:solidFill>
                  <a:schemeClr val="tx1">
                    <a:lumMod val="50000"/>
                    <a:lumOff val="50000"/>
                  </a:schemeClr>
                </a:solidFill>
              </a:rPr>
              <a:t> Justice </a:t>
            </a:r>
            <a:r>
              <a:rPr lang="fr-CA" sz="1400" i="1" dirty="0" err="1">
                <a:solidFill>
                  <a:schemeClr val="tx1">
                    <a:lumMod val="50000"/>
                    <a:lumOff val="50000"/>
                  </a:schemeClr>
                </a:solidFill>
              </a:rPr>
              <a:t>within</a:t>
            </a:r>
            <a:r>
              <a:rPr lang="fr-CA" sz="1400" i="1" dirty="0">
                <a:solidFill>
                  <a:schemeClr val="tx1">
                    <a:lumMod val="50000"/>
                    <a:lumOff val="50000"/>
                  </a:schemeClr>
                </a:solidFill>
              </a:rPr>
              <a:t> a Western Justice Framework</a:t>
            </a:r>
            <a:r>
              <a:rPr lang="fr-CA" sz="1400" dirty="0">
                <a:solidFill>
                  <a:schemeClr val="tx1">
                    <a:lumMod val="50000"/>
                    <a:lumOff val="50000"/>
                  </a:schemeClr>
                </a:solidFill>
              </a:rPr>
              <a:t>  (thèse de  maîtrise, Université de Windsor, 2001) aux para 3 et 9.</a:t>
            </a:r>
            <a:r>
              <a:rPr lang="fr-CA" sz="1400" dirty="0">
                <a:solidFill>
                  <a:prstClr val="black"/>
                </a:solidFill>
              </a:rPr>
              <a:t> </a:t>
            </a:r>
            <a:endParaRPr lang="fr-CA" sz="1400" noProof="0" dirty="0">
              <a:solidFill>
                <a:schemeClr val="tx1">
                  <a:lumMod val="50000"/>
                  <a:lumOff val="50000"/>
                </a:schemeClr>
              </a:solidFill>
            </a:endParaRPr>
          </a:p>
        </p:txBody>
      </p:sp>
      <p:sp>
        <p:nvSpPr>
          <p:cNvPr id="4" name="Slide Number Placeholder 3">
            <a:extLst>
              <a:ext uri="{FF2B5EF4-FFF2-40B4-BE49-F238E27FC236}">
                <a16:creationId xmlns:a16="http://schemas.microsoft.com/office/drawing/2014/main" id="{E2856A2F-C9F8-0604-D8B3-669056A943F0}"/>
              </a:ext>
            </a:extLst>
          </p:cNvPr>
          <p:cNvSpPr>
            <a:spLocks noGrp="1"/>
          </p:cNvSpPr>
          <p:nvPr>
            <p:ph type="sldNum" sz="quarter" idx="12"/>
            <p:custDataLst>
              <p:tags r:id="rId4"/>
            </p:custDataLst>
          </p:nvPr>
        </p:nvSpPr>
        <p:spPr/>
        <p:txBody>
          <a:bodyPr/>
          <a:lstStyle/>
          <a:p>
            <a:fld id="{68FECC57-6EFB-43F2-83C2-2A79D8CFE7B1}" type="slidenum">
              <a:rPr lang="fr-CA" noProof="0" smtClean="0"/>
              <a:t>18</a:t>
            </a:fld>
            <a:endParaRPr lang="fr-CA" noProof="0" dirty="0"/>
          </a:p>
        </p:txBody>
      </p:sp>
      <p:sp>
        <p:nvSpPr>
          <p:cNvPr id="6" name="TextBox 5">
            <a:extLst>
              <a:ext uri="{FF2B5EF4-FFF2-40B4-BE49-F238E27FC236}">
                <a16:creationId xmlns:a16="http://schemas.microsoft.com/office/drawing/2014/main" id="{B21D08CF-9551-0CE2-46CB-3BDFC9461264}"/>
              </a:ext>
            </a:extLst>
          </p:cNvPr>
          <p:cNvSpPr txBox="1"/>
          <p:nvPr>
            <p:custDataLst>
              <p:tags r:id="rId5"/>
            </p:custDataLst>
          </p:nvPr>
        </p:nvSpPr>
        <p:spPr>
          <a:xfrm>
            <a:off x="800099" y="1524155"/>
            <a:ext cx="10591802" cy="1107996"/>
          </a:xfrm>
          <a:prstGeom prst="rect">
            <a:avLst/>
          </a:prstGeom>
          <a:noFill/>
        </p:spPr>
        <p:txBody>
          <a:bodyPr wrap="square" rtlCol="0">
            <a:spAutoFit/>
          </a:bodyPr>
          <a:lstStyle/>
          <a:p>
            <a:r>
              <a:rPr lang="fr-CA" sz="2400" dirty="0"/>
              <a:t>Dans certaines nations autochtones, la pratique de « cercle ou de festin de la honte » comme outil d’expression sociale </a:t>
            </a:r>
            <a:r>
              <a:rPr lang="fr-CA" sz="2400" baseline="30000" dirty="0"/>
              <a:t>35</a:t>
            </a:r>
          </a:p>
          <a:p>
            <a:endParaRPr lang="en-CA" dirty="0"/>
          </a:p>
        </p:txBody>
      </p:sp>
    </p:spTree>
    <p:extLst>
      <p:ext uri="{BB962C8B-B14F-4D97-AF65-F5344CB8AC3E}">
        <p14:creationId xmlns:p14="http://schemas.microsoft.com/office/powerpoint/2010/main" val="711085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FC0E0-6252-78CC-2BD8-2391D9027463}"/>
              </a:ext>
            </a:extLst>
          </p:cNvPr>
          <p:cNvSpPr>
            <a:spLocks noGrp="1"/>
          </p:cNvSpPr>
          <p:nvPr>
            <p:ph type="title"/>
            <p:custDataLst>
              <p:tags r:id="rId1"/>
            </p:custDataLst>
          </p:nvPr>
        </p:nvSpPr>
        <p:spPr/>
        <p:txBody>
          <a:bodyPr/>
          <a:lstStyle/>
          <a:p>
            <a:r>
              <a:rPr lang="fr-CA" noProof="0" dirty="0"/>
              <a:t>Trois observations finales </a:t>
            </a:r>
          </a:p>
        </p:txBody>
      </p:sp>
      <p:sp>
        <p:nvSpPr>
          <p:cNvPr id="3" name="Content Placeholder 2">
            <a:extLst>
              <a:ext uri="{FF2B5EF4-FFF2-40B4-BE49-F238E27FC236}">
                <a16:creationId xmlns:a16="http://schemas.microsoft.com/office/drawing/2014/main" id="{1B45EFCF-7232-4931-53F9-46FB6FD5CE65}"/>
              </a:ext>
            </a:extLst>
          </p:cNvPr>
          <p:cNvSpPr>
            <a:spLocks noGrp="1"/>
          </p:cNvSpPr>
          <p:nvPr>
            <p:ph idx="1"/>
            <p:custDataLst>
              <p:tags r:id="rId2"/>
            </p:custDataLst>
          </p:nvPr>
        </p:nvSpPr>
        <p:spPr>
          <a:xfrm>
            <a:off x="838200" y="1690688"/>
            <a:ext cx="10891684" cy="3823305"/>
          </a:xfrm>
        </p:spPr>
        <p:txBody>
          <a:bodyPr>
            <a:normAutofit/>
          </a:bodyPr>
          <a:lstStyle/>
          <a:p>
            <a:r>
              <a:rPr lang="fr-CA" sz="2400" dirty="0">
                <a:solidFill>
                  <a:prstClr val="black"/>
                </a:solidFill>
              </a:rPr>
              <a:t>Le déshonneur semble être un principe universel de la peine; il s’agit d’en trouver le juste équilibre entre la dénonciation et la réintégration du condamné </a:t>
            </a:r>
            <a:endParaRPr lang="fr-CA" sz="2400" noProof="0" dirty="0"/>
          </a:p>
          <a:p>
            <a:r>
              <a:rPr lang="fr-CA" sz="2400" noProof="0" dirty="0"/>
              <a:t>un paradoxe – le criminel sans vergogne</a:t>
            </a:r>
          </a:p>
          <a:p>
            <a:pPr lvl="1"/>
            <a:r>
              <a:rPr lang="fr-CA" sz="2000" noProof="0" dirty="0"/>
              <a:t>ceux qui n’ont déjà pas d’honneur ne regrettent pas de le perdre</a:t>
            </a:r>
          </a:p>
          <a:p>
            <a:pPr lvl="1"/>
            <a:r>
              <a:rPr lang="fr-CA" sz="2000" noProof="0" dirty="0"/>
              <a:t>ainsi, la peine déshonorante est difficile à calibrer </a:t>
            </a:r>
            <a:r>
              <a:rPr lang="fr-CA" sz="2000" baseline="30000" noProof="0" dirty="0"/>
              <a:t>36</a:t>
            </a:r>
            <a:endParaRPr lang="fr-CA" sz="2000" noProof="0" dirty="0"/>
          </a:p>
          <a:p>
            <a:r>
              <a:rPr lang="fr-CA" sz="2400" noProof="0" dirty="0"/>
              <a:t>nous ne sommes pas si loin du dilemme médiéval</a:t>
            </a:r>
          </a:p>
        </p:txBody>
      </p:sp>
      <p:sp>
        <p:nvSpPr>
          <p:cNvPr id="5" name="TextBox 4">
            <a:extLst>
              <a:ext uri="{FF2B5EF4-FFF2-40B4-BE49-F238E27FC236}">
                <a16:creationId xmlns:a16="http://schemas.microsoft.com/office/drawing/2014/main" id="{2CEF5B71-F621-894C-E807-8E6BF10CE308}"/>
              </a:ext>
            </a:extLst>
          </p:cNvPr>
          <p:cNvSpPr txBox="1"/>
          <p:nvPr>
            <p:custDataLst>
              <p:tags r:id="rId3"/>
            </p:custDataLst>
          </p:nvPr>
        </p:nvSpPr>
        <p:spPr>
          <a:xfrm>
            <a:off x="1056000" y="6413698"/>
            <a:ext cx="10080000" cy="307777"/>
          </a:xfrm>
          <a:prstGeom prst="rect">
            <a:avLst/>
          </a:prstGeom>
          <a:noFill/>
        </p:spPr>
        <p:txBody>
          <a:bodyPr wrap="square" rtlCol="0">
            <a:spAutoFit/>
          </a:bodyPr>
          <a:lstStyle/>
          <a:p>
            <a:pPr>
              <a:tabLst>
                <a:tab pos="270000" algn="l"/>
                <a:tab pos="450000" algn="l"/>
              </a:tabLst>
            </a:pPr>
            <a:r>
              <a:rPr lang="fr-CA" sz="1400" baseline="30000" noProof="0" dirty="0">
                <a:solidFill>
                  <a:schemeClr val="tx1">
                    <a:lumMod val="50000"/>
                    <a:lumOff val="50000"/>
                  </a:schemeClr>
                </a:solidFill>
              </a:rPr>
              <a:t>36 </a:t>
            </a:r>
            <a:r>
              <a:rPr lang="fr-CA" sz="1400" noProof="0" dirty="0">
                <a:solidFill>
                  <a:schemeClr val="tx1">
                    <a:lumMod val="50000"/>
                    <a:lumOff val="50000"/>
                  </a:schemeClr>
                </a:solidFill>
              </a:rPr>
              <a:t>Simonin à la p 429 ; </a:t>
            </a:r>
            <a:r>
              <a:rPr lang="fr-CA" sz="1400" noProof="0" dirty="0" err="1">
                <a:solidFill>
                  <a:schemeClr val="tx1">
                    <a:lumMod val="50000"/>
                    <a:lumOff val="50000"/>
                  </a:schemeClr>
                </a:solidFill>
              </a:rPr>
              <a:t>Bagaric</a:t>
            </a:r>
            <a:r>
              <a:rPr lang="fr-CA" sz="1400" noProof="0" dirty="0">
                <a:solidFill>
                  <a:schemeClr val="tx1">
                    <a:lumMod val="50000"/>
                    <a:lumOff val="50000"/>
                  </a:schemeClr>
                </a:solidFill>
              </a:rPr>
              <a:t> à la p 284 ; Monkman à la p 60.  </a:t>
            </a:r>
          </a:p>
        </p:txBody>
      </p:sp>
      <p:sp>
        <p:nvSpPr>
          <p:cNvPr id="4" name="Slide Number Placeholder 3">
            <a:extLst>
              <a:ext uri="{FF2B5EF4-FFF2-40B4-BE49-F238E27FC236}">
                <a16:creationId xmlns:a16="http://schemas.microsoft.com/office/drawing/2014/main" id="{14979D6D-3E44-8DC2-2925-5FEDC0DFD579}"/>
              </a:ext>
            </a:extLst>
          </p:cNvPr>
          <p:cNvSpPr>
            <a:spLocks noGrp="1"/>
          </p:cNvSpPr>
          <p:nvPr>
            <p:ph type="sldNum" sz="quarter" idx="12"/>
            <p:custDataLst>
              <p:tags r:id="rId4"/>
            </p:custDataLst>
          </p:nvPr>
        </p:nvSpPr>
        <p:spPr/>
        <p:txBody>
          <a:bodyPr/>
          <a:lstStyle/>
          <a:p>
            <a:fld id="{68FECC57-6EFB-43F2-83C2-2A79D8CFE7B1}" type="slidenum">
              <a:rPr lang="fr-CA" noProof="0" smtClean="0"/>
              <a:t>19</a:t>
            </a:fld>
            <a:endParaRPr lang="fr-CA" noProof="0" dirty="0"/>
          </a:p>
        </p:txBody>
      </p:sp>
    </p:spTree>
    <p:extLst>
      <p:ext uri="{BB962C8B-B14F-4D97-AF65-F5344CB8AC3E}">
        <p14:creationId xmlns:p14="http://schemas.microsoft.com/office/powerpoint/2010/main" val="3196637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0"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75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p:bldLst>
  </p:timing>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3"/>
</p:tagLst>
</file>

<file path=ppt/tags/tag4.xml><?xml version="1.0" encoding="utf-8"?>
<p:tagLst xmlns:a="http://schemas.openxmlformats.org/drawingml/2006/main" xmlns:r="http://schemas.openxmlformats.org/officeDocument/2006/relationships" xmlns:p="http://schemas.openxmlformats.org/presentationml/2006/main">
  <p:tag name="NUM" val="4"/>
</p:tagLst>
</file>

<file path=ppt/tags/tag5.xml><?xml version="1.0" encoding="utf-8"?>
<p:tagLst xmlns:a="http://schemas.openxmlformats.org/drawingml/2006/main" xmlns:r="http://schemas.openxmlformats.org/officeDocument/2006/relationships" xmlns:p="http://schemas.openxmlformats.org/presentationml/2006/main">
  <p:tag name="NUM" val="1"/>
</p:tagLst>
</file>

<file path=ppt/tags/tag6.xml><?xml version="1.0" encoding="utf-8"?>
<p:tagLst xmlns:a="http://schemas.openxmlformats.org/drawingml/2006/main" xmlns:r="http://schemas.openxmlformats.org/officeDocument/2006/relationships" xmlns:p="http://schemas.openxmlformats.org/presentationml/2006/main">
  <p:tag name="NUM" val="2"/>
</p:tagLst>
</file>

<file path=ppt/tags/tag7.xml><?xml version="1.0" encoding="utf-8"?>
<p:tagLst xmlns:a="http://schemas.openxmlformats.org/drawingml/2006/main" xmlns:r="http://schemas.openxmlformats.org/officeDocument/2006/relationships" xmlns:p="http://schemas.openxmlformats.org/presentationml/2006/main">
  <p:tag name="NUM" val="3"/>
</p:tagLst>
</file>

<file path=ppt/tags/tag8.xml><?xml version="1.0" encoding="utf-8"?>
<p:tagLst xmlns:a="http://schemas.openxmlformats.org/drawingml/2006/main" xmlns:r="http://schemas.openxmlformats.org/officeDocument/2006/relationships" xmlns:p="http://schemas.openxmlformats.org/presentationml/2006/main">
  <p:tag name="NUM" val="1"/>
</p:tagLst>
</file>

<file path=ppt/tags/tag9.xml><?xml version="1.0" encoding="utf-8"?>
<p:tagLst xmlns:a="http://schemas.openxmlformats.org/drawingml/2006/main" xmlns:r="http://schemas.openxmlformats.org/officeDocument/2006/relationships" xmlns:p="http://schemas.openxmlformats.org/presentationml/2006/main">
  <p:tag name="NUM" val="2"/>
</p:tagLst>
</file>

<file path=ppt/tags/tag10.xml><?xml version="1.0" encoding="utf-8"?>
<p:tagLst xmlns:a="http://schemas.openxmlformats.org/drawingml/2006/main" xmlns:r="http://schemas.openxmlformats.org/officeDocument/2006/relationships" xmlns:p="http://schemas.openxmlformats.org/presentationml/2006/main">
  <p:tag name="NUM" val="6"/>
</p:tagLst>
</file>

<file path=ppt/tags/tag11.xml><?xml version="1.0" encoding="utf-8"?>
<p:tagLst xmlns:a="http://schemas.openxmlformats.org/drawingml/2006/main" xmlns:r="http://schemas.openxmlformats.org/officeDocument/2006/relationships" xmlns:p="http://schemas.openxmlformats.org/presentationml/2006/main">
  <p:tag name="NUM" val="2"/>
</p:tagLst>
</file>

<file path=ppt/tags/tag12.xml><?xml version="1.0" encoding="utf-8"?>
<p:tagLst xmlns:a="http://schemas.openxmlformats.org/drawingml/2006/main" xmlns:r="http://schemas.openxmlformats.org/officeDocument/2006/relationships" xmlns:p="http://schemas.openxmlformats.org/presentationml/2006/main">
  <p:tag name="NUM" val="3"/>
</p:tagLst>
</file>

<file path=ppt/tags/tag13.xml><?xml version="1.0" encoding="utf-8"?>
<p:tagLst xmlns:a="http://schemas.openxmlformats.org/drawingml/2006/main" xmlns:r="http://schemas.openxmlformats.org/officeDocument/2006/relationships" xmlns:p="http://schemas.openxmlformats.org/presentationml/2006/main">
  <p:tag name="NUM" val="4"/>
</p:tagLst>
</file>

<file path=ppt/tags/tag14.xml><?xml version="1.0" encoding="utf-8"?>
<p:tagLst xmlns:a="http://schemas.openxmlformats.org/drawingml/2006/main" xmlns:r="http://schemas.openxmlformats.org/officeDocument/2006/relationships" xmlns:p="http://schemas.openxmlformats.org/presentationml/2006/main">
  <p:tag name="NUM" val="5"/>
</p:tagLst>
</file>

<file path=ppt/tags/tag15.xml><?xml version="1.0" encoding="utf-8"?>
<p:tagLst xmlns:a="http://schemas.openxmlformats.org/drawingml/2006/main" xmlns:r="http://schemas.openxmlformats.org/officeDocument/2006/relationships" xmlns:p="http://schemas.openxmlformats.org/presentationml/2006/main">
  <p:tag name="NUM" val="2"/>
</p:tagLst>
</file>

<file path=ppt/tags/tag16.xml><?xml version="1.0" encoding="utf-8"?>
<p:tagLst xmlns:a="http://schemas.openxmlformats.org/drawingml/2006/main" xmlns:r="http://schemas.openxmlformats.org/officeDocument/2006/relationships" xmlns:p="http://schemas.openxmlformats.org/presentationml/2006/main">
  <p:tag name="NUM" val="3"/>
</p:tagLst>
</file>

<file path=ppt/tags/tag17.xml><?xml version="1.0" encoding="utf-8"?>
<p:tagLst xmlns:a="http://schemas.openxmlformats.org/drawingml/2006/main" xmlns:r="http://schemas.openxmlformats.org/officeDocument/2006/relationships" xmlns:p="http://schemas.openxmlformats.org/presentationml/2006/main">
  <p:tag name="NUM" val="4"/>
</p:tagLst>
</file>

<file path=ppt/tags/tag18.xml><?xml version="1.0" encoding="utf-8"?>
<p:tagLst xmlns:a="http://schemas.openxmlformats.org/drawingml/2006/main" xmlns:r="http://schemas.openxmlformats.org/officeDocument/2006/relationships" xmlns:p="http://schemas.openxmlformats.org/presentationml/2006/main">
  <p:tag name="NUM" val="5"/>
</p:tagLst>
</file>

<file path=ppt/tags/tag19.xml><?xml version="1.0" encoding="utf-8"?>
<p:tagLst xmlns:a="http://schemas.openxmlformats.org/drawingml/2006/main" xmlns:r="http://schemas.openxmlformats.org/officeDocument/2006/relationships" xmlns:p="http://schemas.openxmlformats.org/presentationml/2006/main">
  <p:tag name="NUM" val="1"/>
</p:tagLst>
</file>

<file path=ppt/tags/tag20.xml><?xml version="1.0" encoding="utf-8"?>
<p:tagLst xmlns:a="http://schemas.openxmlformats.org/drawingml/2006/main" xmlns:r="http://schemas.openxmlformats.org/officeDocument/2006/relationships" xmlns:p="http://schemas.openxmlformats.org/presentationml/2006/main">
  <p:tag name="NUM" val="2"/>
</p:tagLst>
</file>

<file path=ppt/tags/tag21.xml><?xml version="1.0" encoding="utf-8"?>
<p:tagLst xmlns:a="http://schemas.openxmlformats.org/drawingml/2006/main" xmlns:r="http://schemas.openxmlformats.org/officeDocument/2006/relationships" xmlns:p="http://schemas.openxmlformats.org/presentationml/2006/main">
  <p:tag name="NUM" val="3"/>
</p:tagLst>
</file>

<file path=ppt/tags/tag22.xml><?xml version="1.0" encoding="utf-8"?>
<p:tagLst xmlns:a="http://schemas.openxmlformats.org/drawingml/2006/main" xmlns:r="http://schemas.openxmlformats.org/officeDocument/2006/relationships" xmlns:p="http://schemas.openxmlformats.org/presentationml/2006/main">
  <p:tag name="NUM" val="4"/>
</p:tagLst>
</file>

<file path=ppt/tags/tag23.xml><?xml version="1.0" encoding="utf-8"?>
<p:tagLst xmlns:a="http://schemas.openxmlformats.org/drawingml/2006/main" xmlns:r="http://schemas.openxmlformats.org/officeDocument/2006/relationships" xmlns:p="http://schemas.openxmlformats.org/presentationml/2006/main">
  <p:tag name="NUM" val="1"/>
</p:tagLst>
</file>

<file path=ppt/tags/tag24.xml><?xml version="1.0" encoding="utf-8"?>
<p:tagLst xmlns:a="http://schemas.openxmlformats.org/drawingml/2006/main" xmlns:r="http://schemas.openxmlformats.org/officeDocument/2006/relationships" xmlns:p="http://schemas.openxmlformats.org/presentationml/2006/main">
  <p:tag name="NUM" val="2"/>
</p:tagLst>
</file>

<file path=ppt/tags/tag25.xml><?xml version="1.0" encoding="utf-8"?>
<p:tagLst xmlns:a="http://schemas.openxmlformats.org/drawingml/2006/main" xmlns:r="http://schemas.openxmlformats.org/officeDocument/2006/relationships" xmlns:p="http://schemas.openxmlformats.org/presentationml/2006/main">
  <p:tag name="NUM" val="3"/>
</p:tagLst>
</file>

<file path=ppt/tags/tag26.xml><?xml version="1.0" encoding="utf-8"?>
<p:tagLst xmlns:a="http://schemas.openxmlformats.org/drawingml/2006/main" xmlns:r="http://schemas.openxmlformats.org/officeDocument/2006/relationships" xmlns:p="http://schemas.openxmlformats.org/presentationml/2006/main">
  <p:tag name="NUM" val="5"/>
</p:tagLst>
</file>

<file path=ppt/tags/tag27.xml><?xml version="1.0" encoding="utf-8"?>
<p:tagLst xmlns:a="http://schemas.openxmlformats.org/drawingml/2006/main" xmlns:r="http://schemas.openxmlformats.org/officeDocument/2006/relationships" xmlns:p="http://schemas.openxmlformats.org/presentationml/2006/main">
  <p:tag name="NUM" val="1"/>
</p:tagLst>
</file>

<file path=ppt/tags/tag28.xml><?xml version="1.0" encoding="utf-8"?>
<p:tagLst xmlns:a="http://schemas.openxmlformats.org/drawingml/2006/main" xmlns:r="http://schemas.openxmlformats.org/officeDocument/2006/relationships" xmlns:p="http://schemas.openxmlformats.org/presentationml/2006/main">
  <p:tag name="NUM" val="2"/>
</p:tagLst>
</file>

<file path=ppt/tags/tag29.xml><?xml version="1.0" encoding="utf-8"?>
<p:tagLst xmlns:a="http://schemas.openxmlformats.org/drawingml/2006/main" xmlns:r="http://schemas.openxmlformats.org/officeDocument/2006/relationships" xmlns:p="http://schemas.openxmlformats.org/presentationml/2006/main">
  <p:tag name="NUM" val="3"/>
</p:tagLst>
</file>

<file path=ppt/tags/tag30.xml><?xml version="1.0" encoding="utf-8"?>
<p:tagLst xmlns:a="http://schemas.openxmlformats.org/drawingml/2006/main" xmlns:r="http://schemas.openxmlformats.org/officeDocument/2006/relationships" xmlns:p="http://schemas.openxmlformats.org/presentationml/2006/main">
  <p:tag name="NUM" val="5"/>
</p:tagLst>
</file>

<file path=ppt/tags/tag31.xml><?xml version="1.0" encoding="utf-8"?>
<p:tagLst xmlns:a="http://schemas.openxmlformats.org/drawingml/2006/main" xmlns:r="http://schemas.openxmlformats.org/officeDocument/2006/relationships" xmlns:p="http://schemas.openxmlformats.org/presentationml/2006/main">
  <p:tag name="NUM" val="1"/>
</p:tagLst>
</file>

<file path=ppt/tags/tag32.xml><?xml version="1.0" encoding="utf-8"?>
<p:tagLst xmlns:a="http://schemas.openxmlformats.org/drawingml/2006/main" xmlns:r="http://schemas.openxmlformats.org/officeDocument/2006/relationships" xmlns:p="http://schemas.openxmlformats.org/presentationml/2006/main">
  <p:tag name="NUM" val="2"/>
</p:tagLst>
</file>

<file path=ppt/tags/tag33.xml><?xml version="1.0" encoding="utf-8"?>
<p:tagLst xmlns:a="http://schemas.openxmlformats.org/drawingml/2006/main" xmlns:r="http://schemas.openxmlformats.org/officeDocument/2006/relationships" xmlns:p="http://schemas.openxmlformats.org/presentationml/2006/main">
  <p:tag name="NUM" val="3"/>
</p:tagLst>
</file>

<file path=ppt/tags/tag34.xml><?xml version="1.0" encoding="utf-8"?>
<p:tagLst xmlns:a="http://schemas.openxmlformats.org/drawingml/2006/main" xmlns:r="http://schemas.openxmlformats.org/officeDocument/2006/relationships" xmlns:p="http://schemas.openxmlformats.org/presentationml/2006/main">
  <p:tag name="NUM" val="4"/>
</p:tagLst>
</file>

<file path=ppt/tags/tag35.xml><?xml version="1.0" encoding="utf-8"?>
<p:tagLst xmlns:a="http://schemas.openxmlformats.org/drawingml/2006/main" xmlns:r="http://schemas.openxmlformats.org/officeDocument/2006/relationships" xmlns:p="http://schemas.openxmlformats.org/presentationml/2006/main">
  <p:tag name="NUM" val="1"/>
</p:tagLst>
</file>

<file path=ppt/tags/tag36.xml><?xml version="1.0" encoding="utf-8"?>
<p:tagLst xmlns:a="http://schemas.openxmlformats.org/drawingml/2006/main" xmlns:r="http://schemas.openxmlformats.org/officeDocument/2006/relationships" xmlns:p="http://schemas.openxmlformats.org/presentationml/2006/main">
  <p:tag name="NUM" val="2"/>
</p:tagLst>
</file>

<file path=ppt/tags/tag37.xml><?xml version="1.0" encoding="utf-8"?>
<p:tagLst xmlns:a="http://schemas.openxmlformats.org/drawingml/2006/main" xmlns:r="http://schemas.openxmlformats.org/officeDocument/2006/relationships" xmlns:p="http://schemas.openxmlformats.org/presentationml/2006/main">
  <p:tag name="NUM" val="3"/>
</p:tagLst>
</file>

<file path=ppt/tags/tag38.xml><?xml version="1.0" encoding="utf-8"?>
<p:tagLst xmlns:a="http://schemas.openxmlformats.org/drawingml/2006/main" xmlns:r="http://schemas.openxmlformats.org/officeDocument/2006/relationships" xmlns:p="http://schemas.openxmlformats.org/presentationml/2006/main">
  <p:tag name="NUM" val="5"/>
</p:tagLst>
</file>

<file path=ppt/tags/tag39.xml><?xml version="1.0" encoding="utf-8"?>
<p:tagLst xmlns:a="http://schemas.openxmlformats.org/drawingml/2006/main" xmlns:r="http://schemas.openxmlformats.org/officeDocument/2006/relationships" xmlns:p="http://schemas.openxmlformats.org/presentationml/2006/main">
  <p:tag name="NUM" val="1"/>
</p:tagLst>
</file>

<file path=ppt/tags/tag40.xml><?xml version="1.0" encoding="utf-8"?>
<p:tagLst xmlns:a="http://schemas.openxmlformats.org/drawingml/2006/main" xmlns:r="http://schemas.openxmlformats.org/officeDocument/2006/relationships" xmlns:p="http://schemas.openxmlformats.org/presentationml/2006/main">
  <p:tag name="NUM" val="2"/>
</p:tagLst>
</file>

<file path=ppt/tags/tag41.xml><?xml version="1.0" encoding="utf-8"?>
<p:tagLst xmlns:a="http://schemas.openxmlformats.org/drawingml/2006/main" xmlns:r="http://schemas.openxmlformats.org/officeDocument/2006/relationships" xmlns:p="http://schemas.openxmlformats.org/presentationml/2006/main">
  <p:tag name="NUM" val="4"/>
</p:tagLst>
</file>

<file path=ppt/tags/tag42.xml><?xml version="1.0" encoding="utf-8"?>
<p:tagLst xmlns:a="http://schemas.openxmlformats.org/drawingml/2006/main" xmlns:r="http://schemas.openxmlformats.org/officeDocument/2006/relationships" xmlns:p="http://schemas.openxmlformats.org/presentationml/2006/main">
  <p:tag name="NUM" val="5"/>
</p:tagLst>
</file>

<file path=ppt/tags/tag43.xml><?xml version="1.0" encoding="utf-8"?>
<p:tagLst xmlns:a="http://schemas.openxmlformats.org/drawingml/2006/main" xmlns:r="http://schemas.openxmlformats.org/officeDocument/2006/relationships" xmlns:p="http://schemas.openxmlformats.org/presentationml/2006/main">
  <p:tag name="NUM" val="1"/>
</p:tagLst>
</file>

<file path=ppt/tags/tag44.xml><?xml version="1.0" encoding="utf-8"?>
<p:tagLst xmlns:a="http://schemas.openxmlformats.org/drawingml/2006/main" xmlns:r="http://schemas.openxmlformats.org/officeDocument/2006/relationships" xmlns:p="http://schemas.openxmlformats.org/presentationml/2006/main">
  <p:tag name="NUM" val="2"/>
</p:tagLst>
</file>

<file path=ppt/tags/tag45.xml><?xml version="1.0" encoding="utf-8"?>
<p:tagLst xmlns:a="http://schemas.openxmlformats.org/drawingml/2006/main" xmlns:r="http://schemas.openxmlformats.org/officeDocument/2006/relationships" xmlns:p="http://schemas.openxmlformats.org/presentationml/2006/main">
  <p:tag name="NUM" val="3"/>
</p:tagLst>
</file>

<file path=ppt/tags/tag46.xml><?xml version="1.0" encoding="utf-8"?>
<p:tagLst xmlns:a="http://schemas.openxmlformats.org/drawingml/2006/main" xmlns:r="http://schemas.openxmlformats.org/officeDocument/2006/relationships" xmlns:p="http://schemas.openxmlformats.org/presentationml/2006/main">
  <p:tag name="NUM" val="4"/>
</p:tagLst>
</file>

<file path=ppt/tags/tag47.xml><?xml version="1.0" encoding="utf-8"?>
<p:tagLst xmlns:a="http://schemas.openxmlformats.org/drawingml/2006/main" xmlns:r="http://schemas.openxmlformats.org/officeDocument/2006/relationships" xmlns:p="http://schemas.openxmlformats.org/presentationml/2006/main">
  <p:tag name="NUM" val="1"/>
</p:tagLst>
</file>

<file path=ppt/tags/tag48.xml><?xml version="1.0" encoding="utf-8"?>
<p:tagLst xmlns:a="http://schemas.openxmlformats.org/drawingml/2006/main" xmlns:r="http://schemas.openxmlformats.org/officeDocument/2006/relationships" xmlns:p="http://schemas.openxmlformats.org/presentationml/2006/main">
  <p:tag name="NUM" val="2"/>
</p:tagLst>
</file>

<file path=ppt/tags/tag49.xml><?xml version="1.0" encoding="utf-8"?>
<p:tagLst xmlns:a="http://schemas.openxmlformats.org/drawingml/2006/main" xmlns:r="http://schemas.openxmlformats.org/officeDocument/2006/relationships" xmlns:p="http://schemas.openxmlformats.org/presentationml/2006/main">
  <p:tag name="NUM" val="3"/>
</p:tagLst>
</file>

<file path=ppt/tags/tag50.xml><?xml version="1.0" encoding="utf-8"?>
<p:tagLst xmlns:a="http://schemas.openxmlformats.org/drawingml/2006/main" xmlns:r="http://schemas.openxmlformats.org/officeDocument/2006/relationships" xmlns:p="http://schemas.openxmlformats.org/presentationml/2006/main">
  <p:tag name="NUM" val="4"/>
</p:tagLst>
</file>

<file path=ppt/tags/tag51.xml><?xml version="1.0" encoding="utf-8"?>
<p:tagLst xmlns:a="http://schemas.openxmlformats.org/drawingml/2006/main" xmlns:r="http://schemas.openxmlformats.org/officeDocument/2006/relationships" xmlns:p="http://schemas.openxmlformats.org/presentationml/2006/main">
  <p:tag name="NUM" val="1"/>
</p:tagLst>
</file>

<file path=ppt/tags/tag52.xml><?xml version="1.0" encoding="utf-8"?>
<p:tagLst xmlns:a="http://schemas.openxmlformats.org/drawingml/2006/main" xmlns:r="http://schemas.openxmlformats.org/officeDocument/2006/relationships" xmlns:p="http://schemas.openxmlformats.org/presentationml/2006/main">
  <p:tag name="NUM" val="2"/>
</p:tagLst>
</file>

<file path=ppt/tags/tag53.xml><?xml version="1.0" encoding="utf-8"?>
<p:tagLst xmlns:a="http://schemas.openxmlformats.org/drawingml/2006/main" xmlns:r="http://schemas.openxmlformats.org/officeDocument/2006/relationships" xmlns:p="http://schemas.openxmlformats.org/presentationml/2006/main">
  <p:tag name="NUM" val="3"/>
</p:tagLst>
</file>

<file path=ppt/tags/tag54.xml><?xml version="1.0" encoding="utf-8"?>
<p:tagLst xmlns:a="http://schemas.openxmlformats.org/drawingml/2006/main" xmlns:r="http://schemas.openxmlformats.org/officeDocument/2006/relationships" xmlns:p="http://schemas.openxmlformats.org/presentationml/2006/main">
  <p:tag name="NUM" val="4"/>
</p:tagLst>
</file>

<file path=ppt/tags/tag55.xml><?xml version="1.0" encoding="utf-8"?>
<p:tagLst xmlns:a="http://schemas.openxmlformats.org/drawingml/2006/main" xmlns:r="http://schemas.openxmlformats.org/officeDocument/2006/relationships" xmlns:p="http://schemas.openxmlformats.org/presentationml/2006/main">
  <p:tag name="NUM" val="1"/>
</p:tagLst>
</file>

<file path=ppt/tags/tag56.xml><?xml version="1.0" encoding="utf-8"?>
<p:tagLst xmlns:a="http://schemas.openxmlformats.org/drawingml/2006/main" xmlns:r="http://schemas.openxmlformats.org/officeDocument/2006/relationships" xmlns:p="http://schemas.openxmlformats.org/presentationml/2006/main">
  <p:tag name="NUM" val="2"/>
</p:tagLst>
</file>

<file path=ppt/tags/tag57.xml><?xml version="1.0" encoding="utf-8"?>
<p:tagLst xmlns:a="http://schemas.openxmlformats.org/drawingml/2006/main" xmlns:r="http://schemas.openxmlformats.org/officeDocument/2006/relationships" xmlns:p="http://schemas.openxmlformats.org/presentationml/2006/main">
  <p:tag name="NUM" val="3"/>
</p:tagLst>
</file>

<file path=ppt/tags/tag58.xml><?xml version="1.0" encoding="utf-8"?>
<p:tagLst xmlns:a="http://schemas.openxmlformats.org/drawingml/2006/main" xmlns:r="http://schemas.openxmlformats.org/officeDocument/2006/relationships" xmlns:p="http://schemas.openxmlformats.org/presentationml/2006/main">
  <p:tag name="NUM" val="4"/>
</p:tagLst>
</file>

<file path=ppt/tags/tag59.xml><?xml version="1.0" encoding="utf-8"?>
<p:tagLst xmlns:a="http://schemas.openxmlformats.org/drawingml/2006/main" xmlns:r="http://schemas.openxmlformats.org/officeDocument/2006/relationships" xmlns:p="http://schemas.openxmlformats.org/presentationml/2006/main">
  <p:tag name="NUM" val="1"/>
</p:tagLst>
</file>

<file path=ppt/tags/tag60.xml><?xml version="1.0" encoding="utf-8"?>
<p:tagLst xmlns:a="http://schemas.openxmlformats.org/drawingml/2006/main" xmlns:r="http://schemas.openxmlformats.org/officeDocument/2006/relationships" xmlns:p="http://schemas.openxmlformats.org/presentationml/2006/main">
  <p:tag name="NUM" val="2"/>
</p:tagLst>
</file>

<file path=ppt/tags/tag61.xml><?xml version="1.0" encoding="utf-8"?>
<p:tagLst xmlns:a="http://schemas.openxmlformats.org/drawingml/2006/main" xmlns:r="http://schemas.openxmlformats.org/officeDocument/2006/relationships" xmlns:p="http://schemas.openxmlformats.org/presentationml/2006/main">
  <p:tag name="NUM" val="3"/>
</p:tagLst>
</file>

<file path=ppt/tags/tag62.xml><?xml version="1.0" encoding="utf-8"?>
<p:tagLst xmlns:a="http://schemas.openxmlformats.org/drawingml/2006/main" xmlns:r="http://schemas.openxmlformats.org/officeDocument/2006/relationships" xmlns:p="http://schemas.openxmlformats.org/presentationml/2006/main">
  <p:tag name="NUM" val="4"/>
</p:tagLst>
</file>

<file path=ppt/tags/tag63.xml><?xml version="1.0" encoding="utf-8"?>
<p:tagLst xmlns:a="http://schemas.openxmlformats.org/drawingml/2006/main" xmlns:r="http://schemas.openxmlformats.org/officeDocument/2006/relationships" xmlns:p="http://schemas.openxmlformats.org/presentationml/2006/main">
  <p:tag name="NUM" val="1"/>
</p:tagLst>
</file>

<file path=ppt/tags/tag64.xml><?xml version="1.0" encoding="utf-8"?>
<p:tagLst xmlns:a="http://schemas.openxmlformats.org/drawingml/2006/main" xmlns:r="http://schemas.openxmlformats.org/officeDocument/2006/relationships" xmlns:p="http://schemas.openxmlformats.org/presentationml/2006/main">
  <p:tag name="NUM" val="2"/>
</p:tagLst>
</file>

<file path=ppt/tags/tag65.xml><?xml version="1.0" encoding="utf-8"?>
<p:tagLst xmlns:a="http://schemas.openxmlformats.org/drawingml/2006/main" xmlns:r="http://schemas.openxmlformats.org/officeDocument/2006/relationships" xmlns:p="http://schemas.openxmlformats.org/presentationml/2006/main">
  <p:tag name="NUM" val="3"/>
</p:tagLst>
</file>

<file path=ppt/tags/tag66.xml><?xml version="1.0" encoding="utf-8"?>
<p:tagLst xmlns:a="http://schemas.openxmlformats.org/drawingml/2006/main" xmlns:r="http://schemas.openxmlformats.org/officeDocument/2006/relationships" xmlns:p="http://schemas.openxmlformats.org/presentationml/2006/main">
  <p:tag name="NUM" val="4"/>
</p:tagLst>
</file>

<file path=ppt/tags/tag67.xml><?xml version="1.0" encoding="utf-8"?>
<p:tagLst xmlns:a="http://schemas.openxmlformats.org/drawingml/2006/main" xmlns:r="http://schemas.openxmlformats.org/officeDocument/2006/relationships" xmlns:p="http://schemas.openxmlformats.org/presentationml/2006/main">
  <p:tag name="NUM" val="1"/>
</p:tagLst>
</file>

<file path=ppt/tags/tag68.xml><?xml version="1.0" encoding="utf-8"?>
<p:tagLst xmlns:a="http://schemas.openxmlformats.org/drawingml/2006/main" xmlns:r="http://schemas.openxmlformats.org/officeDocument/2006/relationships" xmlns:p="http://schemas.openxmlformats.org/presentationml/2006/main">
  <p:tag name="NUM" val="2"/>
</p:tagLst>
</file>

<file path=ppt/tags/tag69.xml><?xml version="1.0" encoding="utf-8"?>
<p:tagLst xmlns:a="http://schemas.openxmlformats.org/drawingml/2006/main" xmlns:r="http://schemas.openxmlformats.org/officeDocument/2006/relationships" xmlns:p="http://schemas.openxmlformats.org/presentationml/2006/main">
  <p:tag name="NUM" val="3"/>
</p:tagLst>
</file>

<file path=ppt/tags/tag70.xml><?xml version="1.0" encoding="utf-8"?>
<p:tagLst xmlns:a="http://schemas.openxmlformats.org/drawingml/2006/main" xmlns:r="http://schemas.openxmlformats.org/officeDocument/2006/relationships" xmlns:p="http://schemas.openxmlformats.org/presentationml/2006/main">
  <p:tag name="NUM" val="4"/>
</p:tagLst>
</file>

<file path=ppt/tags/tag71.xml><?xml version="1.0" encoding="utf-8"?>
<p:tagLst xmlns:a="http://schemas.openxmlformats.org/drawingml/2006/main" xmlns:r="http://schemas.openxmlformats.org/officeDocument/2006/relationships" xmlns:p="http://schemas.openxmlformats.org/presentationml/2006/main">
  <p:tag name="NUM" val="6"/>
</p:tagLst>
</file>

<file path=ppt/tags/tag72.xml><?xml version="1.0" encoding="utf-8"?>
<p:tagLst xmlns:a="http://schemas.openxmlformats.org/drawingml/2006/main" xmlns:r="http://schemas.openxmlformats.org/officeDocument/2006/relationships" xmlns:p="http://schemas.openxmlformats.org/presentationml/2006/main">
  <p:tag name="NUM" val="2"/>
</p:tagLst>
</file>

<file path=ppt/tags/tag73.xml><?xml version="1.0" encoding="utf-8"?>
<p:tagLst xmlns:a="http://schemas.openxmlformats.org/drawingml/2006/main" xmlns:r="http://schemas.openxmlformats.org/officeDocument/2006/relationships" xmlns:p="http://schemas.openxmlformats.org/presentationml/2006/main">
  <p:tag name="NUM" val="3"/>
</p:tagLst>
</file>

<file path=ppt/tags/tag74.xml><?xml version="1.0" encoding="utf-8"?>
<p:tagLst xmlns:a="http://schemas.openxmlformats.org/drawingml/2006/main" xmlns:r="http://schemas.openxmlformats.org/officeDocument/2006/relationships" xmlns:p="http://schemas.openxmlformats.org/presentationml/2006/main">
  <p:tag name="NUM" val="4"/>
</p:tagLst>
</file>

<file path=ppt/tags/tag75.xml><?xml version="1.0" encoding="utf-8"?>
<p:tagLst xmlns:a="http://schemas.openxmlformats.org/drawingml/2006/main" xmlns:r="http://schemas.openxmlformats.org/officeDocument/2006/relationships" xmlns:p="http://schemas.openxmlformats.org/presentationml/2006/main">
  <p:tag name="NUM" val="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5c04b7af-31a3-4728-b548-c47963c8bf3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37F4702418BF44DB384221AF136D6B7" ma:contentTypeVersion="16" ma:contentTypeDescription="Create a new document." ma:contentTypeScope="" ma:versionID="6d2729a272449eecc5b735d9da3b6efc">
  <xsd:schema xmlns:xsd="http://www.w3.org/2001/XMLSchema" xmlns:xs="http://www.w3.org/2001/XMLSchema" xmlns:p="http://schemas.microsoft.com/office/2006/metadata/properties" xmlns:ns3="5c04b7af-31a3-4728-b548-c47963c8bf34" xmlns:ns4="1b6c2141-9e33-4ae2-9f52-b7acb7b717fe" targetNamespace="http://schemas.microsoft.com/office/2006/metadata/properties" ma:root="true" ma:fieldsID="6e216ea03b60bf85d3f7eae520cd0c44" ns3:_="" ns4:_="">
    <xsd:import namespace="5c04b7af-31a3-4728-b548-c47963c8bf34"/>
    <xsd:import namespace="1b6c2141-9e33-4ae2-9f52-b7acb7b717fe"/>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_activity" minOccurs="0"/>
                <xsd:element ref="ns3:MediaServiceObjectDetectorVersions" minOccurs="0"/>
                <xsd:element ref="ns3:MediaServiceSearchProperties" minOccurs="0"/>
                <xsd:element ref="ns3:MediaServiceDateTaken" minOccurs="0"/>
                <xsd:element ref="ns3:MediaServiceSystemTags" minOccurs="0"/>
                <xsd:element ref="ns3:MediaServiceGenerationTime" minOccurs="0"/>
                <xsd:element ref="ns3:MediaServiceEventHashCode" minOccurs="0"/>
                <xsd:element ref="ns3:MediaServiceOCR"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c04b7af-31a3-4728-b548-c47963c8bf3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_activity" ma:index="15" nillable="true" ma:displayName="_activity" ma:hidden="true" ma:internalName="_activity">
      <xsd:simpleType>
        <xsd:restriction base="dms:Note"/>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SearchProperties" ma:index="17" nillable="true" ma:displayName="MediaServiceSearchProperties" ma:hidden="true" ma:internalName="MediaServiceSearchProperties" ma:readOnly="true">
      <xsd:simpleType>
        <xsd:restriction base="dms:Note"/>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SystemTags" ma:index="19" nillable="true" ma:displayName="MediaServiceSystemTags" ma:hidden="true" ma:internalName="MediaServiceSystemTags" ma:readOnly="true">
      <xsd:simpleType>
        <xsd:restriction base="dms:Note"/>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LengthInSeconds" ma:index="23"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b6c2141-9e33-4ae2-9f52-b7acb7b717fe"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1582B4F-290B-4FF3-9101-1147AEC542F0}">
  <ds:schemaRefs>
    <ds:schemaRef ds:uri="http://www.w3.org/XML/1998/namespace"/>
    <ds:schemaRef ds:uri="http://purl.org/dc/dcmitype/"/>
    <ds:schemaRef ds:uri="http://schemas.microsoft.com/office/2006/metadata/properties"/>
    <ds:schemaRef ds:uri="http://schemas.microsoft.com/office/infopath/2007/PartnerControls"/>
    <ds:schemaRef ds:uri="http://purl.org/dc/elements/1.1/"/>
    <ds:schemaRef ds:uri="http://schemas.microsoft.com/office/2006/documentManagement/types"/>
    <ds:schemaRef ds:uri="http://purl.org/dc/terms/"/>
    <ds:schemaRef ds:uri="http://schemas.openxmlformats.org/package/2006/metadata/core-properties"/>
    <ds:schemaRef ds:uri="1b6c2141-9e33-4ae2-9f52-b7acb7b717fe"/>
    <ds:schemaRef ds:uri="5c04b7af-31a3-4728-b548-c47963c8bf34"/>
  </ds:schemaRefs>
</ds:datastoreItem>
</file>

<file path=customXml/itemProps2.xml><?xml version="1.0" encoding="utf-8"?>
<ds:datastoreItem xmlns:ds="http://schemas.openxmlformats.org/officeDocument/2006/customXml" ds:itemID="{8485670B-00D7-4746-925D-7090AB5EF512}">
  <ds:schemaRefs>
    <ds:schemaRef ds:uri="http://schemas.microsoft.com/sharepoint/v3/contenttype/forms"/>
  </ds:schemaRefs>
</ds:datastoreItem>
</file>

<file path=customXml/itemProps3.xml><?xml version="1.0" encoding="utf-8"?>
<ds:datastoreItem xmlns:ds="http://schemas.openxmlformats.org/officeDocument/2006/customXml" ds:itemID="{E6C8B285-038F-4C67-B0F6-D0ADBB792DD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c04b7af-31a3-4728-b548-c47963c8bf34"/>
    <ds:schemaRef ds:uri="1b6c2141-9e33-4ae2-9f52-b7acb7b717f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2678</TotalTime>
  <Words>2393</Words>
  <Application>Microsoft Office PowerPoint</Application>
  <PresentationFormat>Widescreen</PresentationFormat>
  <Paragraphs>185</Paragraphs>
  <Slides>19</Slides>
  <Notes>19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Aptos</vt:lpstr>
      <vt:lpstr>Aptos Display</vt:lpstr>
      <vt:lpstr>Arial</vt:lpstr>
      <vt:lpstr>Office Theme</vt:lpstr>
      <vt:lpstr>Le déshonneur à l’honneur Shame on you! Shame on us!</vt:lpstr>
      <vt:lpstr>Définitions</vt:lpstr>
      <vt:lpstr>Expressions concrètes</vt:lpstr>
      <vt:lpstr>Justification des peines infamantes</vt:lpstr>
      <vt:lpstr>Époque médiévale (châtiments physiques)</vt:lpstr>
      <vt:lpstr>Époque médiévale (contexte)</vt:lpstr>
      <vt:lpstr>La Libération (1944) – L’indignité nationale</vt:lpstr>
      <vt:lpstr>La Libération (1944) – L’indignité nationale</vt:lpstr>
      <vt:lpstr>La Libération (1944) – L’indignité nationale</vt:lpstr>
      <vt:lpstr>La Libération (1944) – L’indignité nationale</vt:lpstr>
      <vt:lpstr>Les peines infamantes à l’américaine</vt:lpstr>
      <vt:lpstr>L’approche canadienne</vt:lpstr>
      <vt:lpstr>Le stigmate comme définisseur </vt:lpstr>
      <vt:lpstr>Le déshonneur mais proportionnel</vt:lpstr>
      <vt:lpstr>La peine et le déshonneur</vt:lpstr>
      <vt:lpstr>Le dilemme de la stigmatisation</vt:lpstr>
      <vt:lpstr>Le dilemme de la stigmatisation</vt:lpstr>
      <vt:lpstr>Le droit autochtone </vt:lpstr>
      <vt:lpstr>Trois observations finales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Shaw, Trevor AG:EX</dc:creator>
  <cp:lastModifiedBy>Stephanie Louise</cp:lastModifiedBy>
  <cp:revision>52</cp:revision>
  <cp:lastPrinted>2026-07-10T16:23:43Z</cp:lastPrinted>
  <dcterms:created xsi:type="dcterms:W3CDTF">2026-07-03T18:33:02Z</dcterms:created>
  <dcterms:modified xsi:type="dcterms:W3CDTF">2026-08-06T22:10:07Z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0x010100C37F4702418BF44DB384221AF136D6B7</vt:lpwstr>
  </property>
</Properties>
</file>