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Lora" pitchFamily="2" charset="0"/>
      <p:regular r:id="rId13"/>
    </p:embeddedFont>
    <p:embeddedFont>
      <p:font typeface="Source Sans 3" panose="020B0604020202020204" charset="0"/>
      <p:regular r:id="rId14"/>
    </p:embeddedFont>
    <p:embeddedFont>
      <p:font typeface="Source Sans 3 Bold" panose="020B0604020202020204" charset="0"/>
      <p:regular r:id="rId1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0" d="100"/>
          <a:sy n="120" d="100"/>
        </p:scale>
        <p:origin x="108" y="3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8565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2E4CF"/>
          </a:solidFill>
          <a:ln/>
        </p:spPr>
      </p:sp>
      <p:sp>
        <p:nvSpPr>
          <p:cNvPr id="3" name="Shape 1"/>
          <p:cNvSpPr/>
          <p:nvPr/>
        </p:nvSpPr>
        <p:spPr>
          <a:xfrm>
            <a:off x="0" y="0"/>
            <a:ext cx="9144000" cy="5143500"/>
          </a:xfrm>
          <a:prstGeom prst="rect">
            <a:avLst/>
          </a:prstGeom>
          <a:solidFill>
            <a:srgbClr val="FEF5E7"/>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523577" y="1283568"/>
            <a:ext cx="1993702" cy="198834"/>
          </a:xfrm>
          <a:prstGeom prst="roundRect">
            <a:avLst>
              <a:gd name="adj" fmla="val 7901"/>
            </a:avLst>
          </a:prstGeom>
          <a:solidFill>
            <a:srgbClr val="E2ECDF"/>
          </a:solidFill>
          <a:ln/>
        </p:spPr>
        <p:txBody>
          <a:bodyPr/>
          <a:lstStyle/>
          <a:p>
            <a:endParaRPr lang="fr-CA"/>
          </a:p>
        </p:txBody>
      </p:sp>
      <p:sp>
        <p:nvSpPr>
          <p:cNvPr id="3" name="Text 1"/>
          <p:cNvSpPr/>
          <p:nvPr/>
        </p:nvSpPr>
        <p:spPr>
          <a:xfrm>
            <a:off x="602084" y="1322784"/>
            <a:ext cx="2293888" cy="120402"/>
          </a:xfrm>
          <a:prstGeom prst="rect">
            <a:avLst/>
          </a:prstGeom>
          <a:noFill/>
          <a:ln/>
        </p:spPr>
        <p:txBody>
          <a:bodyPr wrap="none" lIns="0" tIns="0" rIns="0" bIns="0" rtlCol="0" anchor="t"/>
          <a:lstStyle/>
          <a:p>
            <a:pPr marL="0" indent="0" algn="l">
              <a:lnSpc>
                <a:spcPct val="96000"/>
              </a:lnSpc>
              <a:buNone/>
            </a:pPr>
            <a:r>
              <a:rPr lang="en-US" sz="800" dirty="0">
                <a:solidFill>
                  <a:srgbClr val="3A3630"/>
                </a:solidFill>
                <a:latin typeface="Source Sans 3" pitchFamily="34" charset="0"/>
                <a:ea typeface="Source Sans 3" pitchFamily="34" charset="-122"/>
                <a:cs typeface="Source Sans 3" pitchFamily="34" charset="-120"/>
              </a:rPr>
              <a:t>ISRCL INTERNATIONAL CONFERENCE 2026</a:t>
            </a:r>
            <a:endParaRPr lang="en-US" sz="800" dirty="0"/>
          </a:p>
        </p:txBody>
      </p:sp>
      <p:sp>
        <p:nvSpPr>
          <p:cNvPr id="4" name="Text 2"/>
          <p:cNvSpPr/>
          <p:nvPr/>
        </p:nvSpPr>
        <p:spPr>
          <a:xfrm>
            <a:off x="523577" y="1534716"/>
            <a:ext cx="8096845" cy="769888"/>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Thinking Beyond the Bars: What Canada Can Learn from Victim-Centred Justice at the ICC</a:t>
            </a:r>
            <a:endParaRPr lang="en-US" sz="2400" dirty="0"/>
          </a:p>
        </p:txBody>
      </p:sp>
      <p:sp>
        <p:nvSpPr>
          <p:cNvPr id="5" name="Text 3"/>
          <p:cNvSpPr/>
          <p:nvPr/>
        </p:nvSpPr>
        <p:spPr>
          <a:xfrm>
            <a:off x="523577" y="2500908"/>
            <a:ext cx="8096845" cy="566068"/>
          </a:xfrm>
          <a:prstGeom prst="rect">
            <a:avLst/>
          </a:prstGeom>
          <a:noFill/>
          <a:ln/>
        </p:spPr>
        <p:txBody>
          <a:bodyPr wrap="square" lIns="0" tIns="0" rIns="0" bIns="0" rtlCol="0" anchor="t"/>
          <a:lstStyle/>
          <a:p>
            <a:pPr marL="0" indent="0" algn="l">
              <a:lnSpc>
                <a:spcPct val="133000"/>
              </a:lnSpc>
              <a:buNone/>
            </a:pPr>
            <a:r>
              <a:rPr lang="en-US" sz="1000" b="1" dirty="0">
                <a:solidFill>
                  <a:srgbClr val="3A3630"/>
                </a:solidFill>
                <a:latin typeface="Source Sans 3 Bold" pitchFamily="34" charset="0"/>
                <a:ea typeface="Source Sans 3 Bold" pitchFamily="34" charset="-122"/>
                <a:cs typeface="Source Sans 3 Bold" pitchFamily="34" charset="-120"/>
              </a:rPr>
              <a:t>Honourable Simon Ruel</a:t>
            </a:r>
            <a:r>
              <a:rPr lang="en-US" sz="1000" dirty="0">
                <a:solidFill>
                  <a:srgbClr val="3A3630"/>
                </a:solidFill>
                <a:latin typeface="Source Sans 3" pitchFamily="34" charset="0"/>
                <a:ea typeface="Source Sans 3" pitchFamily="34" charset="-122"/>
                <a:cs typeface="Source Sans 3" pitchFamily="34" charset="-120"/>
              </a:rPr>
              <a:t>, Quebec Court of Appeal</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Montreal, July 13, 2026</a:t>
            </a:r>
            <a:endParaRPr lang="en-US" sz="1000" dirty="0"/>
          </a:p>
        </p:txBody>
      </p:sp>
      <p:sp>
        <p:nvSpPr>
          <p:cNvPr id="6" name="Shape 4"/>
          <p:cNvSpPr/>
          <p:nvPr/>
        </p:nvSpPr>
        <p:spPr>
          <a:xfrm>
            <a:off x="523577" y="3246909"/>
            <a:ext cx="8096845" cy="14288"/>
          </a:xfrm>
          <a:prstGeom prst="roundRect">
            <a:avLst>
              <a:gd name="adj" fmla="val 59998"/>
            </a:avLst>
          </a:prstGeom>
          <a:solidFill>
            <a:srgbClr val="3A3630">
              <a:alpha val="50000"/>
            </a:srgbClr>
          </a:solidFill>
          <a:ln/>
        </p:spPr>
        <p:txBody>
          <a:bodyPr/>
          <a:lstStyle/>
          <a:p>
            <a:endParaRPr lang="fr-CA"/>
          </a:p>
        </p:txBody>
      </p:sp>
      <p:sp>
        <p:nvSpPr>
          <p:cNvPr id="7" name="Text 5"/>
          <p:cNvSpPr/>
          <p:nvPr/>
        </p:nvSpPr>
        <p:spPr>
          <a:xfrm>
            <a:off x="523577" y="3441129"/>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 reflection on victim participation, reparations, and the limits of punishment — drawn from experience as an observer before the International Criminal Court.</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523577" y="578644"/>
            <a:ext cx="745852" cy="198834"/>
          </a:xfrm>
          <a:prstGeom prst="roundRect">
            <a:avLst>
              <a:gd name="adj" fmla="val 7901"/>
            </a:avLst>
          </a:prstGeom>
          <a:solidFill>
            <a:srgbClr val="E2ECDF"/>
          </a:solidFill>
          <a:ln/>
        </p:spPr>
        <p:txBody>
          <a:bodyPr/>
          <a:lstStyle/>
          <a:p>
            <a:endParaRPr lang="fr-CA"/>
          </a:p>
        </p:txBody>
      </p:sp>
      <p:sp>
        <p:nvSpPr>
          <p:cNvPr id="3" name="Text 1"/>
          <p:cNvSpPr/>
          <p:nvPr/>
        </p:nvSpPr>
        <p:spPr>
          <a:xfrm>
            <a:off x="602084" y="617860"/>
            <a:ext cx="1046038" cy="120402"/>
          </a:xfrm>
          <a:prstGeom prst="rect">
            <a:avLst/>
          </a:prstGeom>
          <a:noFill/>
          <a:ln/>
        </p:spPr>
        <p:txBody>
          <a:bodyPr wrap="none" lIns="0" tIns="0" rIns="0" bIns="0" rtlCol="0" anchor="t"/>
          <a:lstStyle/>
          <a:p>
            <a:pPr marL="0" indent="0" algn="l">
              <a:lnSpc>
                <a:spcPct val="96000"/>
              </a:lnSpc>
              <a:buNone/>
            </a:pPr>
            <a:r>
              <a:rPr lang="en-US" sz="800" dirty="0">
                <a:solidFill>
                  <a:srgbClr val="3A3630"/>
                </a:solidFill>
                <a:latin typeface="Source Sans 3" pitchFamily="34" charset="0"/>
                <a:ea typeface="Source Sans 3" pitchFamily="34" charset="-122"/>
                <a:cs typeface="Source Sans 3" pitchFamily="34" charset="-120"/>
              </a:rPr>
              <a:t>CONCLUSION</a:t>
            </a:r>
            <a:endParaRPr lang="en-US" sz="800" dirty="0"/>
          </a:p>
        </p:txBody>
      </p:sp>
      <p:sp>
        <p:nvSpPr>
          <p:cNvPr id="4" name="Text 2"/>
          <p:cNvSpPr/>
          <p:nvPr/>
        </p:nvSpPr>
        <p:spPr>
          <a:xfrm>
            <a:off x="523577" y="829791"/>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Justice Should Not End With Conviction</a:t>
            </a:r>
            <a:endParaRPr lang="en-US" sz="2400" dirty="0"/>
          </a:p>
        </p:txBody>
      </p:sp>
      <p:sp>
        <p:nvSpPr>
          <p:cNvPr id="5" name="Shape 3"/>
          <p:cNvSpPr/>
          <p:nvPr/>
        </p:nvSpPr>
        <p:spPr>
          <a:xfrm>
            <a:off x="523577" y="1411039"/>
            <a:ext cx="14288" cy="713259"/>
          </a:xfrm>
          <a:prstGeom prst="roundRect">
            <a:avLst>
              <a:gd name="adj" fmla="val 59998"/>
            </a:avLst>
          </a:prstGeom>
          <a:solidFill>
            <a:srgbClr val="38512F"/>
          </a:solidFill>
          <a:ln/>
        </p:spPr>
        <p:txBody>
          <a:bodyPr/>
          <a:lstStyle/>
          <a:p>
            <a:endParaRPr lang="fr-CA"/>
          </a:p>
        </p:txBody>
      </p:sp>
      <p:sp>
        <p:nvSpPr>
          <p:cNvPr id="6" name="Text 4"/>
          <p:cNvSpPr/>
          <p:nvPr/>
        </p:nvSpPr>
        <p:spPr>
          <a:xfrm>
            <a:off x="719882" y="1558305"/>
            <a:ext cx="7900541"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"Instead of asking only whether the offender has been punished, it asks whether justice has been done in the fuller sense for those who have suffered the consequences of the crime."</a:t>
            </a:r>
            <a:endParaRPr lang="en-US" sz="1000" dirty="0"/>
          </a:p>
        </p:txBody>
      </p:sp>
      <p:sp>
        <p:nvSpPr>
          <p:cNvPr id="7" name="Text 5"/>
          <p:cNvSpPr/>
          <p:nvPr/>
        </p:nvSpPr>
        <p:spPr>
          <a:xfrm>
            <a:off x="523577" y="2271638"/>
            <a:ext cx="8096845" cy="984870"/>
          </a:xfrm>
          <a:prstGeom prst="rect">
            <a:avLst/>
          </a:prstGeom>
          <a:noFill/>
          <a:ln/>
        </p:spPr>
        <p:txBody>
          <a:bodyPr wrap="square" lIns="0" tIns="0" rIns="0" bIns="0" rtlCol="0" anchor="t">
            <a:normAutofit/>
          </a:bodyPr>
          <a:lstStyle/>
          <a:p>
            <a:pPr marL="0" indent="0" algn="l">
              <a:lnSpc>
                <a:spcPct val="133000"/>
              </a:lnSpc>
              <a:spcAft>
                <a:spcPts val="1150"/>
              </a:spcAft>
              <a:buNone/>
            </a:pPr>
            <a:r>
              <a:rPr lang="en-US" sz="1000" dirty="0">
                <a:solidFill>
                  <a:srgbClr val="3A3630"/>
                </a:solidFill>
                <a:latin typeface="Source Sans 3" pitchFamily="34" charset="0"/>
                <a:ea typeface="Source Sans 3" pitchFamily="34" charset="-122"/>
                <a:cs typeface="Source Sans 3" pitchFamily="34" charset="-120"/>
              </a:rPr>
              <a:t>Holding offenders accountable remains central. The rights of the accused remain non-negotiable. But accountability through punishment alone is often insufficient. Victims seek recognition, truth, participation, and measures that help families and communities rebuild.</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Victim-centred justice does not require abandoning the adversarial model. It requires </a:t>
            </a:r>
            <a:r>
              <a:rPr lang="en-US" sz="1000" b="1" dirty="0">
                <a:solidFill>
                  <a:srgbClr val="3A3630"/>
                </a:solidFill>
                <a:latin typeface="Source Sans 3 Bold" pitchFamily="34" charset="0"/>
                <a:ea typeface="Source Sans 3 Bold" pitchFamily="34" charset="-122"/>
                <a:cs typeface="Source Sans 3 Bold" pitchFamily="34" charset="-120"/>
              </a:rPr>
              <a:t>complementing it</a:t>
            </a:r>
            <a:r>
              <a:rPr lang="en-US" sz="1000" dirty="0">
                <a:solidFill>
                  <a:srgbClr val="3A3630"/>
                </a:solidFill>
                <a:latin typeface="Source Sans 3" pitchFamily="34" charset="0"/>
                <a:ea typeface="Source Sans 3" pitchFamily="34" charset="-122"/>
                <a:cs typeface="Source Sans 3" pitchFamily="34" charset="-120"/>
              </a:rPr>
              <a:t> — both within and beyond the criminal justice system. Canadian criminal justice has evolved, but these initiatives remain fragmented.</a:t>
            </a:r>
            <a:endParaRPr lang="en-US" sz="1000" dirty="0"/>
          </a:p>
        </p:txBody>
      </p:sp>
      <p:sp>
        <p:nvSpPr>
          <p:cNvPr id="8" name="Shape 6"/>
          <p:cNvSpPr/>
          <p:nvPr/>
        </p:nvSpPr>
        <p:spPr>
          <a:xfrm>
            <a:off x="523577" y="3403774"/>
            <a:ext cx="8096845" cy="1161008"/>
          </a:xfrm>
          <a:prstGeom prst="roundRect">
            <a:avLst>
              <a:gd name="adj" fmla="val 1691"/>
            </a:avLst>
          </a:prstGeom>
          <a:solidFill>
            <a:srgbClr val="F3E7D4"/>
          </a:solidFill>
          <a:ln/>
        </p:spPr>
        <p:txBody>
          <a:bodyPr/>
          <a:lstStyle/>
          <a:p>
            <a:endParaRPr lang="fr-CA"/>
          </a:p>
        </p:txBody>
      </p:sp>
      <p:sp>
        <p:nvSpPr>
          <p:cNvPr id="9" name="Shape 7"/>
          <p:cNvSpPr/>
          <p:nvPr/>
        </p:nvSpPr>
        <p:spPr>
          <a:xfrm>
            <a:off x="523577" y="3403774"/>
            <a:ext cx="2698924" cy="1161008"/>
          </a:xfrm>
          <a:prstGeom prst="rect">
            <a:avLst/>
          </a:prstGeom>
          <a:solidFill>
            <a:srgbClr val="F3E7D4"/>
          </a:solidFill>
          <a:ln/>
        </p:spPr>
        <p:txBody>
          <a:bodyPr/>
          <a:lstStyle/>
          <a:p>
            <a:endParaRPr lang="fr-CA"/>
          </a:p>
        </p:txBody>
      </p:sp>
      <p:sp>
        <p:nvSpPr>
          <p:cNvPr id="10" name="Text 8"/>
          <p:cNvSpPr/>
          <p:nvPr/>
        </p:nvSpPr>
        <p:spPr>
          <a:xfrm>
            <a:off x="654472" y="3534668"/>
            <a:ext cx="2437135"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Continue</a:t>
            </a:r>
            <a:endParaRPr lang="en-US" sz="1200" dirty="0"/>
          </a:p>
        </p:txBody>
      </p:sp>
      <p:sp>
        <p:nvSpPr>
          <p:cNvPr id="11" name="Text 9"/>
          <p:cNvSpPr/>
          <p:nvPr/>
        </p:nvSpPr>
        <p:spPr>
          <a:xfrm>
            <a:off x="654472" y="3805684"/>
            <a:ext cx="243713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Determining guilt, safeguarding fair trial rights, and imposing proportionate sentences</a:t>
            </a:r>
            <a:endParaRPr lang="en-US" sz="1000" dirty="0"/>
          </a:p>
        </p:txBody>
      </p:sp>
      <p:sp>
        <p:nvSpPr>
          <p:cNvPr id="12" name="Shape 10"/>
          <p:cNvSpPr/>
          <p:nvPr/>
        </p:nvSpPr>
        <p:spPr>
          <a:xfrm>
            <a:off x="3222501" y="3403774"/>
            <a:ext cx="2698924" cy="1161008"/>
          </a:xfrm>
          <a:prstGeom prst="rect">
            <a:avLst/>
          </a:prstGeom>
          <a:solidFill>
            <a:srgbClr val="F3E7D4"/>
          </a:solidFill>
          <a:ln/>
        </p:spPr>
        <p:txBody>
          <a:bodyPr/>
          <a:lstStyle/>
          <a:p>
            <a:endParaRPr lang="fr-CA"/>
          </a:p>
        </p:txBody>
      </p:sp>
      <p:sp>
        <p:nvSpPr>
          <p:cNvPr id="13" name="Shape 11"/>
          <p:cNvSpPr/>
          <p:nvPr/>
        </p:nvSpPr>
        <p:spPr>
          <a:xfrm>
            <a:off x="3222501" y="3403774"/>
            <a:ext cx="14288" cy="1161008"/>
          </a:xfrm>
          <a:prstGeom prst="roundRect">
            <a:avLst>
              <a:gd name="adj" fmla="val 137435"/>
            </a:avLst>
          </a:prstGeom>
          <a:solidFill>
            <a:srgbClr val="D9CDBA"/>
          </a:solidFill>
          <a:ln/>
        </p:spPr>
        <p:txBody>
          <a:bodyPr/>
          <a:lstStyle/>
          <a:p>
            <a:endParaRPr lang="fr-CA"/>
          </a:p>
        </p:txBody>
      </p:sp>
      <p:sp>
        <p:nvSpPr>
          <p:cNvPr id="14" name="Text 12"/>
          <p:cNvSpPr/>
          <p:nvPr/>
        </p:nvSpPr>
        <p:spPr>
          <a:xfrm>
            <a:off x="3353395" y="3534668"/>
            <a:ext cx="2437135"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Strengthen</a:t>
            </a:r>
            <a:endParaRPr lang="en-US" sz="1200" dirty="0"/>
          </a:p>
        </p:txBody>
      </p:sp>
      <p:sp>
        <p:nvSpPr>
          <p:cNvPr id="15" name="Text 13"/>
          <p:cNvSpPr/>
          <p:nvPr/>
        </p:nvSpPr>
        <p:spPr>
          <a:xfrm>
            <a:off x="3353395" y="3805684"/>
            <a:ext cx="243713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Mechanisms that recognize victims and support their participation without compromising accused rights</a:t>
            </a:r>
            <a:endParaRPr lang="en-US" sz="1000" dirty="0"/>
          </a:p>
        </p:txBody>
      </p:sp>
      <p:sp>
        <p:nvSpPr>
          <p:cNvPr id="16" name="Shape 14"/>
          <p:cNvSpPr/>
          <p:nvPr/>
        </p:nvSpPr>
        <p:spPr>
          <a:xfrm>
            <a:off x="5921425" y="3403774"/>
            <a:ext cx="2698924" cy="1161008"/>
          </a:xfrm>
          <a:prstGeom prst="rect">
            <a:avLst/>
          </a:prstGeom>
          <a:solidFill>
            <a:srgbClr val="F3E7D4"/>
          </a:solidFill>
          <a:ln/>
        </p:spPr>
        <p:txBody>
          <a:bodyPr/>
          <a:lstStyle/>
          <a:p>
            <a:endParaRPr lang="fr-CA"/>
          </a:p>
        </p:txBody>
      </p:sp>
      <p:sp>
        <p:nvSpPr>
          <p:cNvPr id="17" name="Shape 15"/>
          <p:cNvSpPr/>
          <p:nvPr/>
        </p:nvSpPr>
        <p:spPr>
          <a:xfrm>
            <a:off x="5921425" y="3403774"/>
            <a:ext cx="14288" cy="1161008"/>
          </a:xfrm>
          <a:prstGeom prst="roundRect">
            <a:avLst>
              <a:gd name="adj" fmla="val 137435"/>
            </a:avLst>
          </a:prstGeom>
          <a:solidFill>
            <a:srgbClr val="D9CDBA"/>
          </a:solidFill>
          <a:ln/>
        </p:spPr>
        <p:txBody>
          <a:bodyPr/>
          <a:lstStyle/>
          <a:p>
            <a:endParaRPr lang="fr-CA"/>
          </a:p>
        </p:txBody>
      </p:sp>
      <p:sp>
        <p:nvSpPr>
          <p:cNvPr id="18" name="Text 16"/>
          <p:cNvSpPr/>
          <p:nvPr/>
        </p:nvSpPr>
        <p:spPr>
          <a:xfrm>
            <a:off x="6052319" y="3534668"/>
            <a:ext cx="2437135"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Expand</a:t>
            </a:r>
            <a:endParaRPr lang="en-US" sz="1200" dirty="0"/>
          </a:p>
        </p:txBody>
      </p:sp>
      <p:sp>
        <p:nvSpPr>
          <p:cNvPr id="19" name="Text 17"/>
          <p:cNvSpPr/>
          <p:nvPr/>
        </p:nvSpPr>
        <p:spPr>
          <a:xfrm>
            <a:off x="6052319" y="3805684"/>
            <a:ext cx="243713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broader ecosystem of repair: viewing imprisonment as one element, not the endpoint, of society's response to crime</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523577" y="872951"/>
            <a:ext cx="848246" cy="198834"/>
          </a:xfrm>
          <a:prstGeom prst="roundRect">
            <a:avLst>
              <a:gd name="adj" fmla="val 7901"/>
            </a:avLst>
          </a:prstGeom>
          <a:noFill/>
          <a:ln w="4763">
            <a:solidFill>
              <a:srgbClr val="38512F"/>
            </a:solidFill>
            <a:prstDash val="solid"/>
          </a:ln>
        </p:spPr>
        <p:txBody>
          <a:bodyPr/>
          <a:lstStyle/>
          <a:p>
            <a:endParaRPr lang="fr-CA"/>
          </a:p>
        </p:txBody>
      </p:sp>
      <p:sp>
        <p:nvSpPr>
          <p:cNvPr id="3" name="Text 1"/>
          <p:cNvSpPr/>
          <p:nvPr/>
        </p:nvSpPr>
        <p:spPr>
          <a:xfrm>
            <a:off x="602084" y="912168"/>
            <a:ext cx="1148432" cy="120402"/>
          </a:xfrm>
          <a:prstGeom prst="rect">
            <a:avLst/>
          </a:prstGeom>
          <a:noFill/>
          <a:ln/>
        </p:spPr>
        <p:txBody>
          <a:bodyPr wrap="none" lIns="0" tIns="0" rIns="0" bIns="0" rtlCol="0" anchor="t"/>
          <a:lstStyle/>
          <a:p>
            <a:pPr marL="0" indent="0" algn="l">
              <a:lnSpc>
                <a:spcPct val="96000"/>
              </a:lnSpc>
              <a:buNone/>
            </a:pPr>
            <a:r>
              <a:rPr lang="en-US" sz="800" dirty="0">
                <a:solidFill>
                  <a:srgbClr val="38512F"/>
                </a:solidFill>
                <a:latin typeface="Source Sans 3" pitchFamily="34" charset="0"/>
                <a:ea typeface="Source Sans 3" pitchFamily="34" charset="-122"/>
                <a:cs typeface="Source Sans 3" pitchFamily="34" charset="-120"/>
              </a:rPr>
              <a:t>INTRODUCTION</a:t>
            </a:r>
            <a:endParaRPr lang="en-US" sz="800" dirty="0"/>
          </a:p>
        </p:txBody>
      </p:sp>
      <p:sp>
        <p:nvSpPr>
          <p:cNvPr id="4" name="Text 2"/>
          <p:cNvSpPr/>
          <p:nvPr/>
        </p:nvSpPr>
        <p:spPr>
          <a:xfrm>
            <a:off x="523577" y="1124099"/>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The Question We Rarely Ask</a:t>
            </a:r>
            <a:endParaRPr lang="en-US" sz="2400" dirty="0"/>
          </a:p>
        </p:txBody>
      </p:sp>
      <p:sp>
        <p:nvSpPr>
          <p:cNvPr id="5" name="Text 3"/>
          <p:cNvSpPr/>
          <p:nvPr/>
        </p:nvSpPr>
        <p:spPr>
          <a:xfrm>
            <a:off x="523577" y="1823145"/>
            <a:ext cx="4309542" cy="232960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Criminal justice focuses on what happens to the </a:t>
            </a:r>
            <a:r>
              <a:rPr lang="en-US" sz="1000" b="1" dirty="0">
                <a:solidFill>
                  <a:srgbClr val="3A3630"/>
                </a:solidFill>
                <a:latin typeface="Source Sans 3 Bold" pitchFamily="34" charset="0"/>
                <a:ea typeface="Source Sans 3 Bold" pitchFamily="34" charset="-122"/>
                <a:cs typeface="Source Sans 3 Bold" pitchFamily="34" charset="-120"/>
              </a:rPr>
              <a:t>accused</a:t>
            </a:r>
            <a:r>
              <a:rPr lang="en-US" sz="1000" dirty="0">
                <a:solidFill>
                  <a:srgbClr val="3A3630"/>
                </a:solidFill>
                <a:latin typeface="Source Sans 3" pitchFamily="34" charset="0"/>
                <a:ea typeface="Source Sans 3" pitchFamily="34" charset="-122"/>
                <a:cs typeface="Source Sans 3" pitchFamily="34" charset="-120"/>
              </a:rPr>
              <a:t>: bail, burden of proof, fair trial rights, sentencing, deterrence, rehabilitation. This is understandable — the liberty of the accused is at stake, and procedural fairness must remain central.</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But this emphasis can obscure another question: </a:t>
            </a:r>
            <a:r>
              <a:rPr lang="en-US" sz="1000" b="1" dirty="0">
                <a:solidFill>
                  <a:srgbClr val="3A3630"/>
                </a:solidFill>
                <a:latin typeface="Source Sans 3 Bold" pitchFamily="34" charset="0"/>
                <a:ea typeface="Source Sans 3 Bold" pitchFamily="34" charset="-122"/>
                <a:cs typeface="Source Sans 3 Bold" pitchFamily="34" charset="-120"/>
              </a:rPr>
              <a:t>What happens to victims once the sentence has been imposed?</a:t>
            </a:r>
            <a:endParaRPr lang="en-US" sz="1000" dirty="0"/>
          </a:p>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Once guilt is established and punishment imposed, the court's work is considered complete. The victim — who may have testified, endured cross-examination, and submitted a victim impact statement — often disappears from the legal landscape.</a:t>
            </a:r>
            <a:endParaRPr lang="en-US" sz="1000" dirty="0"/>
          </a:p>
        </p:txBody>
      </p:sp>
      <p:sp>
        <p:nvSpPr>
          <p:cNvPr id="6" name="Shape 4"/>
          <p:cNvSpPr/>
          <p:nvPr/>
        </p:nvSpPr>
        <p:spPr>
          <a:xfrm>
            <a:off x="5062984" y="1705347"/>
            <a:ext cx="3656484" cy="2565202"/>
          </a:xfrm>
          <a:prstGeom prst="roundRect">
            <a:avLst>
              <a:gd name="adj" fmla="val 766"/>
            </a:avLst>
          </a:prstGeom>
          <a:solidFill>
            <a:srgbClr val="38512F"/>
          </a:solidFill>
          <a:ln/>
        </p:spPr>
        <p:txBody>
          <a:bodyPr/>
          <a:lstStyle/>
          <a:p>
            <a:endParaRPr lang="fr-CA"/>
          </a:p>
        </p:txBody>
      </p:sp>
      <p:sp>
        <p:nvSpPr>
          <p:cNvPr id="7" name="Text 5"/>
          <p:cNvSpPr/>
          <p:nvPr/>
        </p:nvSpPr>
        <p:spPr>
          <a:xfrm>
            <a:off x="5193878" y="1836241"/>
            <a:ext cx="3394695" cy="19250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Lora" pitchFamily="34" charset="0"/>
                <a:ea typeface="Lora" pitchFamily="34" charset="-122"/>
                <a:cs typeface="Lora" pitchFamily="34" charset="-120"/>
              </a:rPr>
              <a:t>The Core Tension</a:t>
            </a:r>
            <a:endParaRPr lang="en-US" sz="1200" dirty="0"/>
          </a:p>
        </p:txBody>
      </p:sp>
      <p:sp>
        <p:nvSpPr>
          <p:cNvPr id="8" name="Text 6"/>
          <p:cNvSpPr/>
          <p:nvPr/>
        </p:nvSpPr>
        <p:spPr>
          <a:xfrm>
            <a:off x="5193878" y="2159645"/>
            <a:ext cx="3394695" cy="1282601"/>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FFFFFF"/>
                </a:solidFill>
                <a:latin typeface="Source Sans 3" pitchFamily="34" charset="0"/>
                <a:ea typeface="Source Sans 3" pitchFamily="34" charset="-122"/>
                <a:cs typeface="Source Sans 3" pitchFamily="34" charset="-120"/>
              </a:rPr>
              <a:t>Crime is understood as a wrong against </a:t>
            </a:r>
            <a:r>
              <a:rPr lang="en-US" sz="1000" i="1" dirty="0">
                <a:solidFill>
                  <a:srgbClr val="FFFFFF"/>
                </a:solidFill>
                <a:latin typeface="Source Sans 3" pitchFamily="34" charset="0"/>
                <a:ea typeface="Source Sans 3" pitchFamily="34" charset="-122"/>
                <a:cs typeface="Source Sans 3" pitchFamily="34" charset="-120"/>
              </a:rPr>
              <a:t>society</a:t>
            </a:r>
            <a:r>
              <a:rPr lang="en-US" sz="1000" dirty="0">
                <a:solidFill>
                  <a:srgbClr val="FFFFFF"/>
                </a:solidFill>
                <a:latin typeface="Source Sans 3" pitchFamily="34" charset="0"/>
                <a:ea typeface="Source Sans 3" pitchFamily="34" charset="-122"/>
                <a:cs typeface="Source Sans 3" pitchFamily="34" charset="-120"/>
              </a:rPr>
              <a:t>. The state prosecutes. The accused defends. The judge decides.</a:t>
            </a:r>
            <a:endParaRPr lang="en-US" sz="1000" dirty="0"/>
          </a:p>
          <a:p>
            <a:pPr marL="0" indent="0" algn="l">
              <a:lnSpc>
                <a:spcPct val="133000"/>
              </a:lnSpc>
              <a:spcAft>
                <a:spcPts val="900"/>
              </a:spcAft>
              <a:buNone/>
            </a:pPr>
            <a:r>
              <a:rPr lang="en-US" sz="1000" dirty="0">
                <a:solidFill>
                  <a:srgbClr val="FFFFFF"/>
                </a:solidFill>
                <a:latin typeface="Source Sans 3" pitchFamily="34" charset="0"/>
                <a:ea typeface="Source Sans 3" pitchFamily="34" charset="-122"/>
                <a:cs typeface="Source Sans 3" pitchFamily="34" charset="-120"/>
              </a:rPr>
              <a:t>Victims may be heard — but they do not occupy a central place within the process.</a:t>
            </a:r>
            <a:endParaRPr lang="en-US" sz="1000" dirty="0"/>
          </a:p>
          <a:p>
            <a:pPr marL="0" indent="0" algn="l">
              <a:lnSpc>
                <a:spcPct val="133000"/>
              </a:lnSpc>
              <a:buNone/>
            </a:pPr>
            <a:r>
              <a:rPr lang="en-US" sz="1000" dirty="0">
                <a:solidFill>
                  <a:srgbClr val="FFFFFF"/>
                </a:solidFill>
                <a:latin typeface="Source Sans 3" pitchFamily="34" charset="0"/>
                <a:ea typeface="Source Sans 3" pitchFamily="34" charset="-122"/>
                <a:cs typeface="Source Sans 3" pitchFamily="34" charset="-120"/>
              </a:rPr>
              <a:t>The ICC invites us to reconsider this paradigm.</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523577" y="747266"/>
            <a:ext cx="838646" cy="198834"/>
          </a:xfrm>
          <a:prstGeom prst="roundRect">
            <a:avLst>
              <a:gd name="adj" fmla="val 7901"/>
            </a:avLst>
          </a:prstGeom>
          <a:noFill/>
          <a:ln w="4763">
            <a:solidFill>
              <a:srgbClr val="38512F"/>
            </a:solidFill>
            <a:prstDash val="solid"/>
          </a:ln>
        </p:spPr>
        <p:txBody>
          <a:bodyPr/>
          <a:lstStyle/>
          <a:p>
            <a:endParaRPr lang="fr-CA"/>
          </a:p>
        </p:txBody>
      </p:sp>
      <p:sp>
        <p:nvSpPr>
          <p:cNvPr id="3" name="Text 1"/>
          <p:cNvSpPr/>
          <p:nvPr/>
        </p:nvSpPr>
        <p:spPr>
          <a:xfrm>
            <a:off x="602084" y="786482"/>
            <a:ext cx="1138833" cy="120402"/>
          </a:xfrm>
          <a:prstGeom prst="rect">
            <a:avLst/>
          </a:prstGeom>
          <a:noFill/>
          <a:ln/>
        </p:spPr>
        <p:txBody>
          <a:bodyPr wrap="none" lIns="0" tIns="0" rIns="0" bIns="0" rtlCol="0" anchor="t"/>
          <a:lstStyle/>
          <a:p>
            <a:pPr marL="0" indent="0" algn="l">
              <a:lnSpc>
                <a:spcPct val="96000"/>
              </a:lnSpc>
              <a:buNone/>
            </a:pPr>
            <a:r>
              <a:rPr lang="en-US" sz="800" dirty="0">
                <a:solidFill>
                  <a:srgbClr val="38512F"/>
                </a:solidFill>
                <a:latin typeface="Source Sans 3" pitchFamily="34" charset="0"/>
                <a:ea typeface="Source Sans 3" pitchFamily="34" charset="-122"/>
                <a:cs typeface="Source Sans 3" pitchFamily="34" charset="-120"/>
              </a:rPr>
              <a:t>THE ICC MODEL</a:t>
            </a:r>
            <a:endParaRPr lang="en-US" sz="800" dirty="0"/>
          </a:p>
        </p:txBody>
      </p:sp>
      <p:sp>
        <p:nvSpPr>
          <p:cNvPr id="4" name="Text 2"/>
          <p:cNvSpPr/>
          <p:nvPr/>
        </p:nvSpPr>
        <p:spPr>
          <a:xfrm>
            <a:off x="523577" y="998413"/>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A Broader Conception of Justice</a:t>
            </a:r>
            <a:endParaRPr lang="en-US" sz="2400" dirty="0"/>
          </a:p>
        </p:txBody>
      </p:sp>
      <p:sp>
        <p:nvSpPr>
          <p:cNvPr id="5" name="Text 3"/>
          <p:cNvSpPr/>
          <p:nvPr/>
        </p:nvSpPr>
        <p:spPr>
          <a:xfrm>
            <a:off x="523577" y="1579662"/>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ICC remains a criminal court — prosecuting genocide, crimes against humanity, and war crimes. Its proceedings are adversarial; the prosecution must prove guilt beyond a reasonable doubt. Yet the ICC embodies something more.</a:t>
            </a:r>
            <a:endParaRPr lang="en-US" sz="1000" dirty="0"/>
          </a:p>
        </p:txBody>
      </p:sp>
      <p:sp>
        <p:nvSpPr>
          <p:cNvPr id="6" name="Shape 4"/>
          <p:cNvSpPr/>
          <p:nvPr/>
        </p:nvSpPr>
        <p:spPr>
          <a:xfrm>
            <a:off x="523577" y="2145729"/>
            <a:ext cx="2611636" cy="1370409"/>
          </a:xfrm>
          <a:prstGeom prst="roundRect">
            <a:avLst>
              <a:gd name="adj" fmla="val 1433"/>
            </a:avLst>
          </a:prstGeom>
          <a:solidFill>
            <a:srgbClr val="F3E7D4"/>
          </a:solidFill>
          <a:ln/>
        </p:spPr>
        <p:txBody>
          <a:bodyPr/>
          <a:lstStyle/>
          <a:p>
            <a:endParaRPr lang="fr-CA"/>
          </a:p>
        </p:txBody>
      </p:sp>
      <p:sp>
        <p:nvSpPr>
          <p:cNvPr id="7" name="Text 5"/>
          <p:cNvSpPr/>
          <p:nvPr/>
        </p:nvSpPr>
        <p:spPr>
          <a:xfrm>
            <a:off x="654472" y="2276624"/>
            <a:ext cx="2349847"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Punish Perpetrators</a:t>
            </a:r>
            <a:endParaRPr lang="en-US" sz="1200" dirty="0"/>
          </a:p>
        </p:txBody>
      </p:sp>
      <p:sp>
        <p:nvSpPr>
          <p:cNvPr id="8" name="Text 6"/>
          <p:cNvSpPr/>
          <p:nvPr/>
        </p:nvSpPr>
        <p:spPr>
          <a:xfrm>
            <a:off x="654472" y="2547640"/>
            <a:ext cx="2349847"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Prison sentences, sometimes extending for decades, express condemnation and accountability for the world's gravest crimes.</a:t>
            </a:r>
            <a:endParaRPr lang="en-US" sz="1000" dirty="0"/>
          </a:p>
        </p:txBody>
      </p:sp>
      <p:sp>
        <p:nvSpPr>
          <p:cNvPr id="9" name="Shape 7"/>
          <p:cNvSpPr/>
          <p:nvPr/>
        </p:nvSpPr>
        <p:spPr>
          <a:xfrm>
            <a:off x="3266108" y="2145729"/>
            <a:ext cx="2611710" cy="1370409"/>
          </a:xfrm>
          <a:prstGeom prst="roundRect">
            <a:avLst>
              <a:gd name="adj" fmla="val 1433"/>
            </a:avLst>
          </a:prstGeom>
          <a:solidFill>
            <a:srgbClr val="F3E7D4"/>
          </a:solidFill>
          <a:ln/>
        </p:spPr>
        <p:txBody>
          <a:bodyPr/>
          <a:lstStyle/>
          <a:p>
            <a:endParaRPr lang="fr-CA"/>
          </a:p>
        </p:txBody>
      </p:sp>
      <p:sp>
        <p:nvSpPr>
          <p:cNvPr id="10" name="Text 8"/>
          <p:cNvSpPr/>
          <p:nvPr/>
        </p:nvSpPr>
        <p:spPr>
          <a:xfrm>
            <a:off x="3397002" y="2276624"/>
            <a:ext cx="234992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Acknowledge Suffering</a:t>
            </a:r>
            <a:endParaRPr lang="en-US" sz="1200" dirty="0"/>
          </a:p>
        </p:txBody>
      </p:sp>
      <p:sp>
        <p:nvSpPr>
          <p:cNvPr id="11" name="Text 9"/>
          <p:cNvSpPr/>
          <p:nvPr/>
        </p:nvSpPr>
        <p:spPr>
          <a:xfrm>
            <a:off x="3397002" y="2547640"/>
            <a:ext cx="2349922"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Victims are recognized as participants in justice, not merely witnesses to it — their dignity and harm formally acknowledged.</a:t>
            </a:r>
            <a:endParaRPr lang="en-US" sz="1000" dirty="0"/>
          </a:p>
        </p:txBody>
      </p:sp>
      <p:sp>
        <p:nvSpPr>
          <p:cNvPr id="12" name="Shape 10"/>
          <p:cNvSpPr/>
          <p:nvPr/>
        </p:nvSpPr>
        <p:spPr>
          <a:xfrm>
            <a:off x="6008712" y="2145729"/>
            <a:ext cx="2611710" cy="1370409"/>
          </a:xfrm>
          <a:prstGeom prst="roundRect">
            <a:avLst>
              <a:gd name="adj" fmla="val 1433"/>
            </a:avLst>
          </a:prstGeom>
          <a:solidFill>
            <a:srgbClr val="F3E7D4"/>
          </a:solidFill>
          <a:ln/>
        </p:spPr>
        <p:txBody>
          <a:bodyPr/>
          <a:lstStyle/>
          <a:p>
            <a:endParaRPr lang="fr-CA"/>
          </a:p>
        </p:txBody>
      </p:sp>
      <p:sp>
        <p:nvSpPr>
          <p:cNvPr id="13" name="Text 11"/>
          <p:cNvSpPr/>
          <p:nvPr/>
        </p:nvSpPr>
        <p:spPr>
          <a:xfrm>
            <a:off x="6139607" y="2276624"/>
            <a:ext cx="234992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Repair Harm</a:t>
            </a:r>
            <a:endParaRPr lang="en-US" sz="1200" dirty="0"/>
          </a:p>
        </p:txBody>
      </p:sp>
      <p:sp>
        <p:nvSpPr>
          <p:cNvPr id="14" name="Text 12"/>
          <p:cNvSpPr/>
          <p:nvPr/>
        </p:nvSpPr>
        <p:spPr>
          <a:xfrm>
            <a:off x="6139607" y="2547640"/>
            <a:ext cx="2349922"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ICC does not regard punishment as the end of justice. It seeks to contribute to repairing harm caused to victims of mass atrocities.</a:t>
            </a:r>
            <a:endParaRPr lang="en-US" sz="1000" dirty="0"/>
          </a:p>
        </p:txBody>
      </p:sp>
      <p:sp>
        <p:nvSpPr>
          <p:cNvPr id="15" name="Shape 13"/>
          <p:cNvSpPr/>
          <p:nvPr/>
        </p:nvSpPr>
        <p:spPr>
          <a:xfrm>
            <a:off x="523577" y="3663404"/>
            <a:ext cx="8096845" cy="732830"/>
          </a:xfrm>
          <a:prstGeom prst="roundRect">
            <a:avLst>
              <a:gd name="adj" fmla="val 2680"/>
            </a:avLst>
          </a:prstGeom>
          <a:solidFill>
            <a:srgbClr val="E2ECDF"/>
          </a:solidFill>
          <a:ln/>
        </p:spPr>
        <p:txBody>
          <a:bodyPr/>
          <a:lstStyle/>
          <a:p>
            <a:endParaRPr lang="fr-CA"/>
          </a:p>
        </p:txBody>
      </p:sp>
      <p:pic>
        <p:nvPicPr>
          <p:cNvPr id="16" name="Image 0" descr="preencoded.png"/>
          <p:cNvPicPr>
            <a:picLocks noChangeAspect="1"/>
          </p:cNvPicPr>
          <p:nvPr/>
        </p:nvPicPr>
        <p:blipFill>
          <a:blip r:embed="rId3"/>
          <a:stretch>
            <a:fillRect/>
          </a:stretch>
        </p:blipFill>
        <p:spPr>
          <a:xfrm>
            <a:off x="654472" y="3850481"/>
            <a:ext cx="163637" cy="130894"/>
          </a:xfrm>
          <a:prstGeom prst="rect">
            <a:avLst/>
          </a:prstGeom>
        </p:spPr>
      </p:pic>
      <p:sp>
        <p:nvSpPr>
          <p:cNvPr id="17" name="Text 14"/>
          <p:cNvSpPr/>
          <p:nvPr/>
        </p:nvSpPr>
        <p:spPr>
          <a:xfrm>
            <a:off x="949003" y="3826966"/>
            <a:ext cx="7540526"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000000"/>
                </a:solidFill>
                <a:latin typeface="Source Sans 3" pitchFamily="34" charset="0"/>
                <a:ea typeface="Source Sans 3" pitchFamily="34" charset="-122"/>
                <a:cs typeface="Source Sans 3" pitchFamily="34" charset="-120"/>
              </a:rPr>
              <a:t>The ICC's greatest contribution may not be that it punishes perpetrators — it may be that it does not regard punishment as the end of justice.</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523577" y="820936"/>
            <a:ext cx="1048792" cy="198834"/>
          </a:xfrm>
          <a:prstGeom prst="roundRect">
            <a:avLst>
              <a:gd name="adj" fmla="val 7901"/>
            </a:avLst>
          </a:prstGeom>
          <a:noFill/>
          <a:ln w="4763">
            <a:solidFill>
              <a:srgbClr val="38512F"/>
            </a:solidFill>
            <a:prstDash val="solid"/>
          </a:ln>
        </p:spPr>
        <p:txBody>
          <a:bodyPr/>
          <a:lstStyle/>
          <a:p>
            <a:endParaRPr lang="fr-CA"/>
          </a:p>
        </p:txBody>
      </p:sp>
      <p:sp>
        <p:nvSpPr>
          <p:cNvPr id="3" name="Text 1"/>
          <p:cNvSpPr/>
          <p:nvPr/>
        </p:nvSpPr>
        <p:spPr>
          <a:xfrm>
            <a:off x="602084" y="860152"/>
            <a:ext cx="1348978" cy="120402"/>
          </a:xfrm>
          <a:prstGeom prst="rect">
            <a:avLst/>
          </a:prstGeom>
          <a:noFill/>
          <a:ln/>
        </p:spPr>
        <p:txBody>
          <a:bodyPr wrap="none" lIns="0" tIns="0" rIns="0" bIns="0" rtlCol="0" anchor="t"/>
          <a:lstStyle/>
          <a:p>
            <a:pPr marL="0" indent="0" algn="l">
              <a:lnSpc>
                <a:spcPct val="96000"/>
              </a:lnSpc>
              <a:buNone/>
            </a:pPr>
            <a:r>
              <a:rPr lang="en-US" sz="800" dirty="0">
                <a:solidFill>
                  <a:srgbClr val="38512F"/>
                </a:solidFill>
                <a:latin typeface="Source Sans 3" pitchFamily="34" charset="0"/>
                <a:ea typeface="Source Sans 3" pitchFamily="34" charset="-122"/>
                <a:cs typeface="Source Sans 3" pitchFamily="34" charset="-120"/>
              </a:rPr>
              <a:t>CANADIAN CONTEXT</a:t>
            </a:r>
            <a:endParaRPr lang="en-US" sz="800" dirty="0"/>
          </a:p>
        </p:txBody>
      </p:sp>
      <p:sp>
        <p:nvSpPr>
          <p:cNvPr id="4" name="Text 2"/>
          <p:cNvSpPr/>
          <p:nvPr/>
        </p:nvSpPr>
        <p:spPr>
          <a:xfrm>
            <a:off x="523577" y="1072083"/>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Progress Made — and Its Limits</a:t>
            </a:r>
            <a:endParaRPr lang="en-US" sz="2400" dirty="0"/>
          </a:p>
        </p:txBody>
      </p:sp>
      <p:sp>
        <p:nvSpPr>
          <p:cNvPr id="5" name="Text 3"/>
          <p:cNvSpPr/>
          <p:nvPr/>
        </p:nvSpPr>
        <p:spPr>
          <a:xfrm>
            <a:off x="523577" y="1784226"/>
            <a:ext cx="3888730"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Real Progress</a:t>
            </a:r>
            <a:endParaRPr lang="en-US" sz="1200" dirty="0"/>
          </a:p>
        </p:txBody>
      </p:sp>
      <p:sp>
        <p:nvSpPr>
          <p:cNvPr id="6" name="Text 4"/>
          <p:cNvSpPr/>
          <p:nvPr/>
        </p:nvSpPr>
        <p:spPr>
          <a:xfrm>
            <a:off x="523577" y="2107629"/>
            <a:ext cx="3888730" cy="1603102"/>
          </a:xfrm>
          <a:prstGeom prst="rect">
            <a:avLst/>
          </a:prstGeom>
          <a:noFill/>
          <a:ln/>
        </p:spPr>
        <p:txBody>
          <a:bodyPr wrap="square" lIns="0" tIns="0" rIns="0" bIns="0" rtlCol="0" anchor="t">
            <a:normAutofit/>
          </a:bodyPr>
          <a:lstStyle/>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Victim impact statements are now a standard part of sentencing</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The federal </a:t>
            </a:r>
            <a:r>
              <a:rPr lang="en-US" sz="1000" i="1" dirty="0">
                <a:solidFill>
                  <a:srgbClr val="3A3630"/>
                </a:solidFill>
                <a:latin typeface="Source Sans 3" pitchFamily="34" charset="0"/>
                <a:ea typeface="Source Sans 3" pitchFamily="34" charset="-122"/>
                <a:cs typeface="Source Sans 3" pitchFamily="34" charset="-120"/>
              </a:rPr>
              <a:t>Canadian Victims Bill of Rights</a:t>
            </a:r>
            <a:r>
              <a:rPr lang="en-US" sz="1000" dirty="0">
                <a:solidFill>
                  <a:srgbClr val="3A3630"/>
                </a:solidFill>
                <a:latin typeface="Source Sans 3" pitchFamily="34" charset="0"/>
                <a:ea typeface="Source Sans 3" pitchFamily="34" charset="-122"/>
                <a:cs typeface="Source Sans 3" pitchFamily="34" charset="-120"/>
              </a:rPr>
              <a:t> provides rights to information, protection, participation, and restitution</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Quebec's specialized court division for sexual and domestic violence offers adapted procedures and support</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Quebec's 2021 Act promotes victim recovery, rehabilitation, and reintegration</a:t>
            </a:r>
            <a:endParaRPr lang="en-US" sz="1000" dirty="0"/>
          </a:p>
        </p:txBody>
      </p:sp>
      <p:sp>
        <p:nvSpPr>
          <p:cNvPr id="7" name="Text 5"/>
          <p:cNvSpPr/>
          <p:nvPr/>
        </p:nvSpPr>
        <p:spPr>
          <a:xfrm>
            <a:off x="4736455" y="1784226"/>
            <a:ext cx="3888730"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Persistent Limits</a:t>
            </a:r>
            <a:endParaRPr lang="en-US" sz="1200" dirty="0"/>
          </a:p>
        </p:txBody>
      </p:sp>
      <p:sp>
        <p:nvSpPr>
          <p:cNvPr id="8" name="Text 6"/>
          <p:cNvSpPr/>
          <p:nvPr/>
        </p:nvSpPr>
        <p:spPr>
          <a:xfrm>
            <a:off x="4736455" y="2107629"/>
            <a:ext cx="3888730" cy="1393701"/>
          </a:xfrm>
          <a:prstGeom prst="rect">
            <a:avLst/>
          </a:prstGeom>
          <a:noFill/>
          <a:ln/>
        </p:spPr>
        <p:txBody>
          <a:bodyPr wrap="square" lIns="0" tIns="0" rIns="0" bIns="0" rtlCol="0" anchor="t">
            <a:normAutofit/>
          </a:bodyPr>
          <a:lstStyle/>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Victims are not legal participants — they have no representation within the criminal process</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Participation is confined to specific stages and specific forms</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Restitution remains limited, tied to readily quantifiable losses</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Symbolic, collective, therapeutic, and community-based reparations fall largely </a:t>
            </a:r>
            <a:r>
              <a:rPr lang="en-US" sz="1000" i="1" dirty="0">
                <a:solidFill>
                  <a:srgbClr val="3A3630"/>
                </a:solidFill>
                <a:latin typeface="Source Sans 3" pitchFamily="34" charset="0"/>
                <a:ea typeface="Source Sans 3" pitchFamily="34" charset="-122"/>
                <a:cs typeface="Source Sans 3" pitchFamily="34" charset="-120"/>
              </a:rPr>
              <a:t>outside</a:t>
            </a:r>
            <a:r>
              <a:rPr lang="en-US" sz="1000" dirty="0">
                <a:solidFill>
                  <a:srgbClr val="3A3630"/>
                </a:solidFill>
                <a:latin typeface="Source Sans 3" pitchFamily="34" charset="0"/>
                <a:ea typeface="Source Sans 3" pitchFamily="34" charset="-122"/>
                <a:cs typeface="Source Sans 3" pitchFamily="34" charset="-120"/>
              </a:rPr>
              <a:t> the criminal process</a:t>
            </a:r>
            <a:endParaRPr lang="en-US" sz="1000" dirty="0"/>
          </a:p>
        </p:txBody>
      </p:sp>
      <p:sp>
        <p:nvSpPr>
          <p:cNvPr id="9" name="Text 7"/>
          <p:cNvSpPr/>
          <p:nvPr/>
        </p:nvSpPr>
        <p:spPr>
          <a:xfrm>
            <a:off x="523577" y="3903762"/>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Canadian model continues to reflect a familiar structure: the criminal trial is primarily a contest between the state and the accused. Victims may be acknowledged, but they remain at the margins of the formal legal process.</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523577" y="1247775"/>
            <a:ext cx="892448" cy="198834"/>
          </a:xfrm>
          <a:prstGeom prst="roundRect">
            <a:avLst>
              <a:gd name="adj" fmla="val 7901"/>
            </a:avLst>
          </a:prstGeom>
          <a:noFill/>
          <a:ln w="4763">
            <a:solidFill>
              <a:srgbClr val="38512F"/>
            </a:solidFill>
            <a:prstDash val="solid"/>
          </a:ln>
        </p:spPr>
        <p:txBody>
          <a:bodyPr/>
          <a:lstStyle/>
          <a:p>
            <a:endParaRPr lang="fr-CA"/>
          </a:p>
        </p:txBody>
      </p:sp>
      <p:sp>
        <p:nvSpPr>
          <p:cNvPr id="3" name="Text 1"/>
          <p:cNvSpPr/>
          <p:nvPr/>
        </p:nvSpPr>
        <p:spPr>
          <a:xfrm>
            <a:off x="602084" y="1286991"/>
            <a:ext cx="1192634" cy="120402"/>
          </a:xfrm>
          <a:prstGeom prst="rect">
            <a:avLst/>
          </a:prstGeom>
          <a:noFill/>
          <a:ln/>
        </p:spPr>
        <p:txBody>
          <a:bodyPr wrap="none" lIns="0" tIns="0" rIns="0" bIns="0" rtlCol="0" anchor="t"/>
          <a:lstStyle/>
          <a:p>
            <a:pPr marL="0" indent="0" algn="l">
              <a:lnSpc>
                <a:spcPct val="96000"/>
              </a:lnSpc>
              <a:buNone/>
            </a:pPr>
            <a:r>
              <a:rPr lang="en-US" sz="800" dirty="0">
                <a:solidFill>
                  <a:srgbClr val="38512F"/>
                </a:solidFill>
                <a:latin typeface="Source Sans 3" pitchFamily="34" charset="0"/>
                <a:ea typeface="Source Sans 3" pitchFamily="34" charset="-122"/>
                <a:cs typeface="Source Sans 3" pitchFamily="34" charset="-120"/>
              </a:rPr>
              <a:t>ICC FRAMEWORK</a:t>
            </a:r>
            <a:endParaRPr lang="en-US" sz="800" dirty="0"/>
          </a:p>
        </p:txBody>
      </p:sp>
      <p:sp>
        <p:nvSpPr>
          <p:cNvPr id="4" name="Text 2"/>
          <p:cNvSpPr/>
          <p:nvPr/>
        </p:nvSpPr>
        <p:spPr>
          <a:xfrm>
            <a:off x="523577" y="1498922"/>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How Victim Participation Works at the ICC</a:t>
            </a:r>
            <a:endParaRPr lang="en-US" sz="2400" dirty="0"/>
          </a:p>
        </p:txBody>
      </p:sp>
      <p:sp>
        <p:nvSpPr>
          <p:cNvPr id="5" name="Text 3"/>
          <p:cNvSpPr/>
          <p:nvPr/>
        </p:nvSpPr>
        <p:spPr>
          <a:xfrm>
            <a:off x="523577" y="2080171"/>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When States negotiated the Rome Statute, they drew on civil law traditions to address a key shortcoming of the ad hoc tribunals for Yugoslavia and Rwanda: victims contributed as witnesses, then disappeared after the verdict.</a:t>
            </a:r>
            <a:endParaRPr lang="en-US" sz="1000" dirty="0"/>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577" y="2646238"/>
            <a:ext cx="327273" cy="327273"/>
          </a:xfrm>
          <a:prstGeom prst="rect">
            <a:avLst/>
          </a:prstGeom>
        </p:spPr>
      </p:pic>
      <p:sp>
        <p:nvSpPr>
          <p:cNvPr id="7" name="Text 4"/>
          <p:cNvSpPr/>
          <p:nvPr/>
        </p:nvSpPr>
        <p:spPr>
          <a:xfrm>
            <a:off x="523577" y="3137148"/>
            <a:ext cx="3966567"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Participation</a:t>
            </a:r>
            <a:endParaRPr lang="en-US" sz="1200" dirty="0"/>
          </a:p>
        </p:txBody>
      </p:sp>
      <p:pic>
        <p:nvPicPr>
          <p:cNvPr id="8"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53781" y="2646238"/>
            <a:ext cx="327273" cy="327273"/>
          </a:xfrm>
          <a:prstGeom prst="rect">
            <a:avLst/>
          </a:prstGeom>
        </p:spPr>
      </p:pic>
      <p:sp>
        <p:nvSpPr>
          <p:cNvPr id="9" name="Text 5"/>
          <p:cNvSpPr/>
          <p:nvPr/>
        </p:nvSpPr>
        <p:spPr>
          <a:xfrm>
            <a:off x="4653781" y="3137148"/>
            <a:ext cx="396664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Reparations</a:t>
            </a:r>
            <a:endParaRPr lang="en-US" sz="1200" dirty="0"/>
          </a:p>
        </p:txBody>
      </p:sp>
      <p:sp>
        <p:nvSpPr>
          <p:cNvPr id="10" name="Text 6"/>
          <p:cNvSpPr/>
          <p:nvPr/>
        </p:nvSpPr>
        <p:spPr>
          <a:xfrm>
            <a:off x="523577" y="3476923"/>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This creates a delicate balance: protecting the rights of the accused, preserving the prosecution's burden of proof, and avoiding an unmanageable process — while recognizing that victims have legitimate interests in recognition, dignity, protection, and repair.</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523577" y="572393"/>
            <a:ext cx="1540446" cy="198834"/>
          </a:xfrm>
          <a:prstGeom prst="roundRect">
            <a:avLst>
              <a:gd name="adj" fmla="val 7901"/>
            </a:avLst>
          </a:prstGeom>
          <a:noFill/>
          <a:ln w="4763">
            <a:solidFill>
              <a:srgbClr val="38512F"/>
            </a:solidFill>
            <a:prstDash val="solid"/>
          </a:ln>
        </p:spPr>
        <p:txBody>
          <a:bodyPr/>
          <a:lstStyle/>
          <a:p>
            <a:endParaRPr lang="fr-CA"/>
          </a:p>
        </p:txBody>
      </p:sp>
      <p:sp>
        <p:nvSpPr>
          <p:cNvPr id="3" name="Text 1"/>
          <p:cNvSpPr/>
          <p:nvPr/>
        </p:nvSpPr>
        <p:spPr>
          <a:xfrm>
            <a:off x="602084" y="611609"/>
            <a:ext cx="1840632" cy="120402"/>
          </a:xfrm>
          <a:prstGeom prst="rect">
            <a:avLst/>
          </a:prstGeom>
          <a:noFill/>
          <a:ln/>
        </p:spPr>
        <p:txBody>
          <a:bodyPr wrap="none" lIns="0" tIns="0" rIns="0" bIns="0" rtlCol="0" anchor="t"/>
          <a:lstStyle/>
          <a:p>
            <a:pPr marL="0" indent="0" algn="l">
              <a:lnSpc>
                <a:spcPct val="96000"/>
              </a:lnSpc>
              <a:buNone/>
            </a:pPr>
            <a:r>
              <a:rPr lang="en-US" sz="800" dirty="0">
                <a:solidFill>
                  <a:srgbClr val="38512F"/>
                </a:solidFill>
                <a:latin typeface="Source Sans 3" pitchFamily="34" charset="0"/>
                <a:ea typeface="Source Sans 3" pitchFamily="34" charset="-122"/>
                <a:cs typeface="Source Sans 3" pitchFamily="34" charset="-120"/>
              </a:rPr>
              <a:t>REPARATIONS JURISPRUDENCE</a:t>
            </a:r>
            <a:endParaRPr lang="en-US" sz="800" dirty="0"/>
          </a:p>
        </p:txBody>
      </p:sp>
      <p:sp>
        <p:nvSpPr>
          <p:cNvPr id="4" name="Text 2"/>
          <p:cNvSpPr/>
          <p:nvPr/>
        </p:nvSpPr>
        <p:spPr>
          <a:xfrm>
            <a:off x="523577" y="823540"/>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What Reparations Can Look Like</a:t>
            </a:r>
            <a:endParaRPr lang="en-US" sz="2400" dirty="0"/>
          </a:p>
        </p:txBody>
      </p:sp>
      <p:sp>
        <p:nvSpPr>
          <p:cNvPr id="5" name="Text 3"/>
          <p:cNvSpPr/>
          <p:nvPr/>
        </p:nvSpPr>
        <p:spPr>
          <a:xfrm>
            <a:off x="523577" y="1404789"/>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Article 75 of the Rome Statute requires the ICC to establish principles relating to reparations. Over fifteen years, the Court has developed these principles through cases including </a:t>
            </a:r>
            <a:r>
              <a:rPr lang="en-US" sz="1000" i="1" dirty="0">
                <a:solidFill>
                  <a:srgbClr val="3A3630"/>
                </a:solidFill>
                <a:latin typeface="Source Sans 3" pitchFamily="34" charset="0"/>
                <a:ea typeface="Source Sans 3" pitchFamily="34" charset="-122"/>
                <a:cs typeface="Source Sans 3" pitchFamily="34" charset="-120"/>
              </a:rPr>
              <a:t>Lubanga, Katanga, Al Mahdi, Ntaganda, Ongwen,</a:t>
            </a:r>
            <a:r>
              <a:rPr lang="en-US" sz="1000" dirty="0">
                <a:solidFill>
                  <a:srgbClr val="3A3630"/>
                </a:solidFill>
                <a:latin typeface="Source Sans 3" pitchFamily="34" charset="0"/>
                <a:ea typeface="Source Sans 3" pitchFamily="34" charset="-122"/>
                <a:cs typeface="Source Sans 3" pitchFamily="34" charset="-120"/>
              </a:rPr>
              <a:t> and </a:t>
            </a:r>
            <a:r>
              <a:rPr lang="en-US" sz="1000" i="1" dirty="0">
                <a:solidFill>
                  <a:srgbClr val="3A3630"/>
                </a:solidFill>
                <a:latin typeface="Source Sans 3" pitchFamily="34" charset="0"/>
                <a:ea typeface="Source Sans 3" pitchFamily="34" charset="-122"/>
                <a:cs typeface="Source Sans 3" pitchFamily="34" charset="-120"/>
              </a:rPr>
              <a:t>Al Hassan</a:t>
            </a:r>
            <a:r>
              <a:rPr lang="en-US" sz="1000" dirty="0">
                <a:solidFill>
                  <a:srgbClr val="3A3630"/>
                </a:solidFill>
                <a:latin typeface="Source Sans 3" pitchFamily="34" charset="0"/>
                <a:ea typeface="Source Sans 3" pitchFamily="34" charset="-122"/>
                <a:cs typeface="Source Sans 3" pitchFamily="34" charset="-120"/>
              </a:rPr>
              <a:t>.</a:t>
            </a:r>
            <a:endParaRPr lang="en-US" sz="1000" dirty="0"/>
          </a:p>
        </p:txBody>
      </p:sp>
      <p:sp>
        <p:nvSpPr>
          <p:cNvPr id="6" name="Shape 4"/>
          <p:cNvSpPr/>
          <p:nvPr/>
        </p:nvSpPr>
        <p:spPr>
          <a:xfrm>
            <a:off x="523577" y="1970856"/>
            <a:ext cx="2611636" cy="951607"/>
          </a:xfrm>
          <a:prstGeom prst="roundRect">
            <a:avLst>
              <a:gd name="adj" fmla="val 2064"/>
            </a:avLst>
          </a:prstGeom>
          <a:solidFill>
            <a:srgbClr val="F3E7D4"/>
          </a:solidFill>
          <a:ln/>
        </p:spPr>
        <p:txBody>
          <a:bodyPr/>
          <a:lstStyle/>
          <a:p>
            <a:endParaRPr lang="fr-CA"/>
          </a:p>
        </p:txBody>
      </p:sp>
      <p:sp>
        <p:nvSpPr>
          <p:cNvPr id="7" name="Text 5"/>
          <p:cNvSpPr/>
          <p:nvPr/>
        </p:nvSpPr>
        <p:spPr>
          <a:xfrm>
            <a:off x="654472" y="2101751"/>
            <a:ext cx="2349847"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Monetary</a:t>
            </a:r>
            <a:endParaRPr lang="en-US" sz="1200" dirty="0"/>
          </a:p>
        </p:txBody>
      </p:sp>
      <p:sp>
        <p:nvSpPr>
          <p:cNvPr id="8" name="Text 6"/>
          <p:cNvSpPr/>
          <p:nvPr/>
        </p:nvSpPr>
        <p:spPr>
          <a:xfrm>
            <a:off x="654472" y="2372767"/>
            <a:ext cx="2349847" cy="209401"/>
          </a:xfrm>
          <a:prstGeom prst="rect">
            <a:avLst/>
          </a:prstGeom>
          <a:noFill/>
          <a:ln/>
        </p:spPr>
        <p:txBody>
          <a:bodyPr wrap="none" lIns="0" tIns="0" rIns="0" bIns="0" rtlCol="0" anchor="t"/>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Individual compensation payments</a:t>
            </a:r>
            <a:endParaRPr lang="en-US" sz="1000" dirty="0"/>
          </a:p>
        </p:txBody>
      </p:sp>
      <p:sp>
        <p:nvSpPr>
          <p:cNvPr id="9" name="Shape 7"/>
          <p:cNvSpPr/>
          <p:nvPr/>
        </p:nvSpPr>
        <p:spPr>
          <a:xfrm>
            <a:off x="3266108" y="1970856"/>
            <a:ext cx="2611710" cy="951607"/>
          </a:xfrm>
          <a:prstGeom prst="roundRect">
            <a:avLst>
              <a:gd name="adj" fmla="val 2064"/>
            </a:avLst>
          </a:prstGeom>
          <a:solidFill>
            <a:srgbClr val="F3E7D4"/>
          </a:solidFill>
          <a:ln/>
        </p:spPr>
        <p:txBody>
          <a:bodyPr/>
          <a:lstStyle/>
          <a:p>
            <a:endParaRPr lang="fr-CA"/>
          </a:p>
        </p:txBody>
      </p:sp>
      <p:sp>
        <p:nvSpPr>
          <p:cNvPr id="10" name="Text 8"/>
          <p:cNvSpPr/>
          <p:nvPr/>
        </p:nvSpPr>
        <p:spPr>
          <a:xfrm>
            <a:off x="3397002" y="2101751"/>
            <a:ext cx="234992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Rehabilitation</a:t>
            </a:r>
            <a:endParaRPr lang="en-US" sz="1200" dirty="0"/>
          </a:p>
        </p:txBody>
      </p:sp>
      <p:sp>
        <p:nvSpPr>
          <p:cNvPr id="11" name="Text 9"/>
          <p:cNvSpPr/>
          <p:nvPr/>
        </p:nvSpPr>
        <p:spPr>
          <a:xfrm>
            <a:off x="3397002" y="2372767"/>
            <a:ext cx="2349922"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Medical treatment, psychological support, education, livelihood assistance</a:t>
            </a:r>
            <a:endParaRPr lang="en-US" sz="1000" dirty="0"/>
          </a:p>
        </p:txBody>
      </p:sp>
      <p:sp>
        <p:nvSpPr>
          <p:cNvPr id="12" name="Shape 10"/>
          <p:cNvSpPr/>
          <p:nvPr/>
        </p:nvSpPr>
        <p:spPr>
          <a:xfrm>
            <a:off x="6008712" y="1970856"/>
            <a:ext cx="2611710" cy="951607"/>
          </a:xfrm>
          <a:prstGeom prst="roundRect">
            <a:avLst>
              <a:gd name="adj" fmla="val 2064"/>
            </a:avLst>
          </a:prstGeom>
          <a:solidFill>
            <a:srgbClr val="F3E7D4"/>
          </a:solidFill>
          <a:ln/>
        </p:spPr>
        <p:txBody>
          <a:bodyPr/>
          <a:lstStyle/>
          <a:p>
            <a:endParaRPr lang="fr-CA"/>
          </a:p>
        </p:txBody>
      </p:sp>
      <p:sp>
        <p:nvSpPr>
          <p:cNvPr id="13" name="Text 11"/>
          <p:cNvSpPr/>
          <p:nvPr/>
        </p:nvSpPr>
        <p:spPr>
          <a:xfrm>
            <a:off x="6139607" y="2101751"/>
            <a:ext cx="234992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Symbolic</a:t>
            </a:r>
            <a:endParaRPr lang="en-US" sz="1200" dirty="0"/>
          </a:p>
        </p:txBody>
      </p:sp>
      <p:sp>
        <p:nvSpPr>
          <p:cNvPr id="14" name="Text 12"/>
          <p:cNvSpPr/>
          <p:nvPr/>
        </p:nvSpPr>
        <p:spPr>
          <a:xfrm>
            <a:off x="6139607" y="2372767"/>
            <a:ext cx="2349922"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Memorials, apologies, public acknowledgement</a:t>
            </a:r>
            <a:endParaRPr lang="en-US" sz="1000" dirty="0"/>
          </a:p>
        </p:txBody>
      </p:sp>
      <p:sp>
        <p:nvSpPr>
          <p:cNvPr id="15" name="Shape 13"/>
          <p:cNvSpPr/>
          <p:nvPr/>
        </p:nvSpPr>
        <p:spPr>
          <a:xfrm>
            <a:off x="523577" y="3053358"/>
            <a:ext cx="2611636" cy="951607"/>
          </a:xfrm>
          <a:prstGeom prst="roundRect">
            <a:avLst>
              <a:gd name="adj" fmla="val 2064"/>
            </a:avLst>
          </a:prstGeom>
          <a:solidFill>
            <a:srgbClr val="F3E7D4"/>
          </a:solidFill>
          <a:ln/>
        </p:spPr>
        <p:txBody>
          <a:bodyPr/>
          <a:lstStyle/>
          <a:p>
            <a:endParaRPr lang="fr-CA"/>
          </a:p>
        </p:txBody>
      </p:sp>
      <p:sp>
        <p:nvSpPr>
          <p:cNvPr id="16" name="Text 14"/>
          <p:cNvSpPr/>
          <p:nvPr/>
        </p:nvSpPr>
        <p:spPr>
          <a:xfrm>
            <a:off x="654472" y="3184252"/>
            <a:ext cx="2349847"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Collective</a:t>
            </a:r>
            <a:endParaRPr lang="en-US" sz="1200" dirty="0"/>
          </a:p>
        </p:txBody>
      </p:sp>
      <p:sp>
        <p:nvSpPr>
          <p:cNvPr id="17" name="Text 15"/>
          <p:cNvSpPr/>
          <p:nvPr/>
        </p:nvSpPr>
        <p:spPr>
          <a:xfrm>
            <a:off x="654472" y="3455268"/>
            <a:ext cx="2349847"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Community-based initiatives reaching groups rather than individuals</a:t>
            </a:r>
            <a:endParaRPr lang="en-US" sz="1000" dirty="0"/>
          </a:p>
        </p:txBody>
      </p:sp>
      <p:sp>
        <p:nvSpPr>
          <p:cNvPr id="18" name="Shape 16"/>
          <p:cNvSpPr/>
          <p:nvPr/>
        </p:nvSpPr>
        <p:spPr>
          <a:xfrm>
            <a:off x="3266108" y="3053358"/>
            <a:ext cx="2611710" cy="951607"/>
          </a:xfrm>
          <a:prstGeom prst="roundRect">
            <a:avLst>
              <a:gd name="adj" fmla="val 2064"/>
            </a:avLst>
          </a:prstGeom>
          <a:solidFill>
            <a:srgbClr val="F3E7D4"/>
          </a:solidFill>
          <a:ln/>
        </p:spPr>
        <p:txBody>
          <a:bodyPr/>
          <a:lstStyle/>
          <a:p>
            <a:endParaRPr lang="fr-CA"/>
          </a:p>
        </p:txBody>
      </p:sp>
      <p:sp>
        <p:nvSpPr>
          <p:cNvPr id="19" name="Text 17"/>
          <p:cNvSpPr/>
          <p:nvPr/>
        </p:nvSpPr>
        <p:spPr>
          <a:xfrm>
            <a:off x="3397002" y="3184252"/>
            <a:ext cx="234992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Infrastructure</a:t>
            </a:r>
            <a:endParaRPr lang="en-US" sz="1200" dirty="0"/>
          </a:p>
        </p:txBody>
      </p:sp>
      <p:sp>
        <p:nvSpPr>
          <p:cNvPr id="20" name="Text 18"/>
          <p:cNvSpPr/>
          <p:nvPr/>
        </p:nvSpPr>
        <p:spPr>
          <a:xfrm>
            <a:off x="3397002" y="3455268"/>
            <a:ext cx="2349922"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Construction or renovation of schools, health centres, community facilities</a:t>
            </a:r>
            <a:endParaRPr lang="en-US" sz="1000" dirty="0"/>
          </a:p>
        </p:txBody>
      </p:sp>
      <p:sp>
        <p:nvSpPr>
          <p:cNvPr id="21" name="Shape 19"/>
          <p:cNvSpPr/>
          <p:nvPr/>
        </p:nvSpPr>
        <p:spPr>
          <a:xfrm>
            <a:off x="6008712" y="3053358"/>
            <a:ext cx="2611710" cy="951607"/>
          </a:xfrm>
          <a:prstGeom prst="roundRect">
            <a:avLst>
              <a:gd name="adj" fmla="val 2064"/>
            </a:avLst>
          </a:prstGeom>
          <a:solidFill>
            <a:srgbClr val="F3E7D4"/>
          </a:solidFill>
          <a:ln/>
        </p:spPr>
        <p:txBody>
          <a:bodyPr/>
          <a:lstStyle/>
          <a:p>
            <a:endParaRPr lang="fr-CA"/>
          </a:p>
        </p:txBody>
      </p:sp>
      <p:sp>
        <p:nvSpPr>
          <p:cNvPr id="22" name="Text 20"/>
          <p:cNvSpPr/>
          <p:nvPr/>
        </p:nvSpPr>
        <p:spPr>
          <a:xfrm>
            <a:off x="6139607" y="3184252"/>
            <a:ext cx="234992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Institutional</a:t>
            </a:r>
            <a:endParaRPr lang="en-US" sz="1200" dirty="0"/>
          </a:p>
        </p:txBody>
      </p:sp>
      <p:sp>
        <p:nvSpPr>
          <p:cNvPr id="23" name="Text 21"/>
          <p:cNvSpPr/>
          <p:nvPr/>
        </p:nvSpPr>
        <p:spPr>
          <a:xfrm>
            <a:off x="6139607" y="3455268"/>
            <a:ext cx="2349922"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Sustained support through the Trust Fund for Victims</a:t>
            </a:r>
            <a:endParaRPr lang="en-US" sz="1000" dirty="0"/>
          </a:p>
        </p:txBody>
      </p:sp>
      <p:sp>
        <p:nvSpPr>
          <p:cNvPr id="24" name="Text 22"/>
          <p:cNvSpPr/>
          <p:nvPr/>
        </p:nvSpPr>
        <p:spPr>
          <a:xfrm>
            <a:off x="523577" y="4152230"/>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 prison sentence may express condemnation. But it does not rebuild a destroyed village, restore lost years of education, heal trauma, or reconstruct community trust. The ICC's reparations jurisprudence creatively explores how a criminal court can contribute to repair.</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23577" y="827856"/>
            <a:ext cx="786185" cy="198834"/>
          </a:xfrm>
          <a:prstGeom prst="roundRect">
            <a:avLst>
              <a:gd name="adj" fmla="val 7901"/>
            </a:avLst>
          </a:prstGeom>
          <a:noFill/>
          <a:ln w="4763">
            <a:solidFill>
              <a:srgbClr val="38512F"/>
            </a:solidFill>
            <a:prstDash val="solid"/>
          </a:ln>
        </p:spPr>
        <p:txBody>
          <a:bodyPr/>
          <a:lstStyle/>
          <a:p>
            <a:endParaRPr lang="fr-CA"/>
          </a:p>
        </p:txBody>
      </p:sp>
      <p:sp>
        <p:nvSpPr>
          <p:cNvPr id="3" name="Text 1"/>
          <p:cNvSpPr/>
          <p:nvPr/>
        </p:nvSpPr>
        <p:spPr>
          <a:xfrm>
            <a:off x="602084" y="867073"/>
            <a:ext cx="1086371" cy="120402"/>
          </a:xfrm>
          <a:prstGeom prst="rect">
            <a:avLst/>
          </a:prstGeom>
          <a:noFill/>
          <a:ln/>
        </p:spPr>
        <p:txBody>
          <a:bodyPr wrap="none" lIns="0" tIns="0" rIns="0" bIns="0" rtlCol="0" anchor="t"/>
          <a:lstStyle/>
          <a:p>
            <a:pPr marL="0" indent="0" algn="l">
              <a:lnSpc>
                <a:spcPct val="96000"/>
              </a:lnSpc>
              <a:buNone/>
            </a:pPr>
            <a:r>
              <a:rPr lang="en-US" sz="800" dirty="0">
                <a:solidFill>
                  <a:srgbClr val="38512F"/>
                </a:solidFill>
                <a:latin typeface="Source Sans 3" pitchFamily="34" charset="0"/>
                <a:ea typeface="Source Sans 3" pitchFamily="34" charset="-122"/>
                <a:cs typeface="Source Sans 3" pitchFamily="34" charset="-120"/>
              </a:rPr>
              <a:t>CASE STUDIES</a:t>
            </a:r>
            <a:endParaRPr lang="en-US" sz="800" dirty="0"/>
          </a:p>
        </p:txBody>
      </p:sp>
      <p:sp>
        <p:nvSpPr>
          <p:cNvPr id="4" name="Text 2"/>
          <p:cNvSpPr/>
          <p:nvPr/>
        </p:nvSpPr>
        <p:spPr>
          <a:xfrm>
            <a:off x="523577" y="1079004"/>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Three Cases, Three Lessons</a:t>
            </a:r>
            <a:endParaRPr lang="en-US" sz="2400" dirty="0"/>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577" y="1660252"/>
            <a:ext cx="2611636" cy="2655391"/>
          </a:xfrm>
          <a:prstGeom prst="rect">
            <a:avLst/>
          </a:prstGeom>
        </p:spPr>
      </p:pic>
      <p:sp>
        <p:nvSpPr>
          <p:cNvPr id="6" name="Text 3"/>
          <p:cNvSpPr/>
          <p:nvPr/>
        </p:nvSpPr>
        <p:spPr>
          <a:xfrm>
            <a:off x="725909" y="1805434"/>
            <a:ext cx="2264122"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Bemba (Central African Republic)</a:t>
            </a:r>
            <a:endParaRPr lang="en-US" sz="1200" dirty="0"/>
          </a:p>
        </p:txBody>
      </p:sp>
      <p:sp>
        <p:nvSpPr>
          <p:cNvPr id="7" name="Text 4"/>
          <p:cNvSpPr/>
          <p:nvPr/>
        </p:nvSpPr>
        <p:spPr>
          <a:xfrm>
            <a:off x="725909" y="2268959"/>
            <a:ext cx="2264122" cy="1675209"/>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Conviction overturned on appeal in 2018 — reparations could not be ordered. The suffering of victims was not erased by the acquittal. The Trust Fund for Victims launched a special assistance program despite the absence of a final conviction, illustrating the limits of tying reparations solely to conviction.</a:t>
            </a:r>
            <a:endParaRPr lang="en-US" sz="1000" dirty="0"/>
          </a:p>
        </p:txBody>
      </p:sp>
      <p:pic>
        <p:nvPicPr>
          <p:cNvPr id="8"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6108" y="1660252"/>
            <a:ext cx="2611710" cy="2655391"/>
          </a:xfrm>
          <a:prstGeom prst="rect">
            <a:avLst/>
          </a:prstGeom>
        </p:spPr>
      </p:pic>
      <p:sp>
        <p:nvSpPr>
          <p:cNvPr id="9" name="Text 5"/>
          <p:cNvSpPr/>
          <p:nvPr/>
        </p:nvSpPr>
        <p:spPr>
          <a:xfrm>
            <a:off x="3468439" y="1805434"/>
            <a:ext cx="2264197"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Ntaganda (DRC) — 30 Years</a:t>
            </a:r>
            <a:endParaRPr lang="en-US" sz="1200" dirty="0"/>
          </a:p>
        </p:txBody>
      </p:sp>
      <p:sp>
        <p:nvSpPr>
          <p:cNvPr id="10" name="Text 6"/>
          <p:cNvSpPr/>
          <p:nvPr/>
        </p:nvSpPr>
        <p:spPr>
          <a:xfrm>
            <a:off x="3468439" y="2076450"/>
            <a:ext cx="2264197" cy="209401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Appeals Chamber identified serious flaws in the reparation order: insufficient determination of victim numbers, inadequate calculation methodology, and unresolved issues of transgenerational harm. </a:t>
            </a:r>
            <a:r>
              <a:rPr lang="en-US" sz="1000" b="1" dirty="0">
                <a:solidFill>
                  <a:srgbClr val="3A3630"/>
                </a:solidFill>
                <a:latin typeface="Source Sans 3 Bold" pitchFamily="34" charset="0"/>
                <a:ea typeface="Source Sans 3 Bold" pitchFamily="34" charset="-122"/>
                <a:cs typeface="Source Sans 3 Bold" pitchFamily="34" charset="-120"/>
              </a:rPr>
              <a:t>Lesson:</a:t>
            </a:r>
            <a:r>
              <a:rPr lang="en-US" sz="1000" dirty="0">
                <a:solidFill>
                  <a:srgbClr val="3A3630"/>
                </a:solidFill>
                <a:latin typeface="Source Sans 3" pitchFamily="34" charset="0"/>
                <a:ea typeface="Source Sans 3" pitchFamily="34" charset="-122"/>
                <a:cs typeface="Source Sans 3" pitchFamily="34" charset="-120"/>
              </a:rPr>
              <a:t> Reparations in a criminal court require rigour, evidence, and procedural fairness. The convicted person retains full rights throughout.</a:t>
            </a:r>
            <a:endParaRPr lang="en-US" sz="1000" dirty="0"/>
          </a:p>
        </p:txBody>
      </p:sp>
      <p:pic>
        <p:nvPicPr>
          <p:cNvPr id="11"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08712" y="1660252"/>
            <a:ext cx="2611710" cy="2655391"/>
          </a:xfrm>
          <a:prstGeom prst="rect">
            <a:avLst/>
          </a:prstGeom>
        </p:spPr>
      </p:pic>
      <p:sp>
        <p:nvSpPr>
          <p:cNvPr id="12" name="Text 7"/>
          <p:cNvSpPr/>
          <p:nvPr/>
        </p:nvSpPr>
        <p:spPr>
          <a:xfrm>
            <a:off x="6211044" y="1805434"/>
            <a:ext cx="2264197"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Ongwen (Northern Uganda) — 61 Counts</a:t>
            </a:r>
            <a:endParaRPr lang="en-US" sz="1200" dirty="0"/>
          </a:p>
        </p:txBody>
      </p:sp>
      <p:sp>
        <p:nvSpPr>
          <p:cNvPr id="13" name="Text 8"/>
          <p:cNvSpPr/>
          <p:nvPr/>
        </p:nvSpPr>
        <p:spPr>
          <a:xfrm>
            <a:off x="6211044" y="2268959"/>
            <a:ext cx="2264197" cy="1884611"/>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Convicted of 61 counts including forced marriage, sexual slavery, and use of child soldiers. Up to </a:t>
            </a:r>
            <a:r>
              <a:rPr lang="en-US" sz="1000" b="1" dirty="0">
                <a:solidFill>
                  <a:srgbClr val="3A3630"/>
                </a:solidFill>
                <a:latin typeface="Source Sans 3 Bold" pitchFamily="34" charset="0"/>
                <a:ea typeface="Source Sans 3 Bold" pitchFamily="34" charset="-122"/>
                <a:cs typeface="Source Sans 3 Bold" pitchFamily="34" charset="-120"/>
              </a:rPr>
              <a:t>50,000 victims</a:t>
            </a:r>
            <a:r>
              <a:rPr lang="en-US" sz="1000" dirty="0">
                <a:solidFill>
                  <a:srgbClr val="3A3630"/>
                </a:solidFill>
                <a:latin typeface="Source Sans 3" pitchFamily="34" charset="0"/>
                <a:ea typeface="Source Sans 3" pitchFamily="34" charset="-122"/>
                <a:cs typeface="Source Sans 3" pitchFamily="34" charset="-120"/>
              </a:rPr>
              <a:t> potentially eligible for reparations. The Chamber ordered collective community-based reparations — because some harm is not merely individual; it is collective, affecting families, villages, and future generations.</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523577" y="663922"/>
            <a:ext cx="1136526" cy="198834"/>
          </a:xfrm>
          <a:prstGeom prst="roundRect">
            <a:avLst>
              <a:gd name="adj" fmla="val 7901"/>
            </a:avLst>
          </a:prstGeom>
          <a:noFill/>
          <a:ln w="4763">
            <a:solidFill>
              <a:srgbClr val="38512F"/>
            </a:solidFill>
            <a:prstDash val="solid"/>
          </a:ln>
        </p:spPr>
        <p:txBody>
          <a:bodyPr/>
          <a:lstStyle/>
          <a:p>
            <a:endParaRPr lang="fr-CA"/>
          </a:p>
        </p:txBody>
      </p:sp>
      <p:sp>
        <p:nvSpPr>
          <p:cNvPr id="3" name="Text 1"/>
          <p:cNvSpPr/>
          <p:nvPr/>
        </p:nvSpPr>
        <p:spPr>
          <a:xfrm>
            <a:off x="602084" y="703138"/>
            <a:ext cx="1436712" cy="120402"/>
          </a:xfrm>
          <a:prstGeom prst="rect">
            <a:avLst/>
          </a:prstGeom>
          <a:noFill/>
          <a:ln/>
        </p:spPr>
        <p:txBody>
          <a:bodyPr wrap="none" lIns="0" tIns="0" rIns="0" bIns="0" rtlCol="0" anchor="t"/>
          <a:lstStyle/>
          <a:p>
            <a:pPr marL="0" indent="0" algn="l">
              <a:lnSpc>
                <a:spcPct val="96000"/>
              </a:lnSpc>
              <a:buNone/>
            </a:pPr>
            <a:r>
              <a:rPr lang="en-US" sz="800" dirty="0">
                <a:solidFill>
                  <a:srgbClr val="38512F"/>
                </a:solidFill>
                <a:latin typeface="Source Sans 3" pitchFamily="34" charset="0"/>
                <a:ea typeface="Source Sans 3" pitchFamily="34" charset="-122"/>
                <a:cs typeface="Source Sans 3" pitchFamily="34" charset="-120"/>
              </a:rPr>
              <a:t>HONEST ASSESSMENT</a:t>
            </a:r>
            <a:endParaRPr lang="en-US" sz="800" dirty="0"/>
          </a:p>
        </p:txBody>
      </p:sp>
      <p:sp>
        <p:nvSpPr>
          <p:cNvPr id="4" name="Text 2"/>
          <p:cNvSpPr/>
          <p:nvPr/>
        </p:nvSpPr>
        <p:spPr>
          <a:xfrm>
            <a:off x="523577" y="915070"/>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The ICC Model Is Not Beyond Reproach</a:t>
            </a:r>
            <a:endParaRPr lang="en-US" sz="2400" dirty="0"/>
          </a:p>
        </p:txBody>
      </p:sp>
      <p:sp>
        <p:nvSpPr>
          <p:cNvPr id="5" name="Text 3"/>
          <p:cNvSpPr/>
          <p:nvPr/>
        </p:nvSpPr>
        <p:spPr>
          <a:xfrm>
            <a:off x="523577" y="1627212"/>
            <a:ext cx="3888730"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Design Tensions</a:t>
            </a:r>
            <a:endParaRPr lang="en-US" sz="1200" dirty="0"/>
          </a:p>
        </p:txBody>
      </p:sp>
      <p:sp>
        <p:nvSpPr>
          <p:cNvPr id="6" name="Text 4"/>
          <p:cNvSpPr/>
          <p:nvPr/>
        </p:nvSpPr>
        <p:spPr>
          <a:xfrm>
            <a:off x="523577" y="1950616"/>
            <a:ext cx="3888730" cy="1347936"/>
          </a:xfrm>
          <a:prstGeom prst="rect">
            <a:avLst/>
          </a:prstGeom>
          <a:noFill/>
          <a:ln/>
        </p:spPr>
        <p:txBody>
          <a:bodyPr wrap="square" lIns="0" tIns="0" rIns="0" bIns="0" rtlCol="0" anchor="t">
            <a:normAutofit/>
          </a:bodyPr>
          <a:lstStyle/>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Victim participation is integrated into the criminal process, creating tensions with defence rights</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Participation may add complexity, delay, and evidentiary complications</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The reparations phase is itself adversarial — convicted persons retain full procedural rights</a:t>
            </a:r>
            <a:endParaRPr lang="en-US" sz="1000" dirty="0"/>
          </a:p>
        </p:txBody>
      </p:sp>
      <p:sp>
        <p:nvSpPr>
          <p:cNvPr id="7" name="Text 5"/>
          <p:cNvSpPr/>
          <p:nvPr/>
        </p:nvSpPr>
        <p:spPr>
          <a:xfrm>
            <a:off x="4736455" y="1627212"/>
            <a:ext cx="3888730"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Practical Challenges</a:t>
            </a:r>
            <a:endParaRPr lang="en-US" sz="1200" dirty="0"/>
          </a:p>
        </p:txBody>
      </p:sp>
      <p:sp>
        <p:nvSpPr>
          <p:cNvPr id="8" name="Text 6"/>
          <p:cNvSpPr/>
          <p:nvPr/>
        </p:nvSpPr>
        <p:spPr>
          <a:xfrm>
            <a:off x="4736455" y="1950616"/>
            <a:ext cx="3888730" cy="1812503"/>
          </a:xfrm>
          <a:prstGeom prst="rect">
            <a:avLst/>
          </a:prstGeom>
          <a:noFill/>
          <a:ln/>
        </p:spPr>
        <p:txBody>
          <a:bodyPr wrap="square" lIns="0" tIns="0" rIns="0" bIns="0" rtlCol="0" anchor="t">
            <a:normAutofit/>
          </a:bodyPr>
          <a:lstStyle/>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Scale of victimization has made individual compensation impossible in many cases</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Victim identification, confidentiality, and risk of revictimization present ongoing challenges</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Reparations proceedings have extended over many years in several cases</a:t>
            </a:r>
            <a:endParaRPr lang="en-US" sz="1000" dirty="0"/>
          </a:p>
          <a:p>
            <a:pPr marL="203200" indent="-203200" algn="l">
              <a:lnSpc>
                <a:spcPct val="133000"/>
              </a:lnSpc>
              <a:buSzPct val="100000"/>
              <a:buChar char="•"/>
            </a:pPr>
            <a:r>
              <a:rPr lang="en-US" sz="1000" dirty="0">
                <a:solidFill>
                  <a:srgbClr val="3A3630"/>
                </a:solidFill>
                <a:latin typeface="Source Sans 3" pitchFamily="34" charset="0"/>
                <a:ea typeface="Source Sans 3" pitchFamily="34" charset="-122"/>
                <a:cs typeface="Source Sans 3" pitchFamily="34" charset="-120"/>
              </a:rPr>
              <a:t>Reparative powers are contingent on conviction — limited in addressing broader, enduring harm</a:t>
            </a:r>
            <a:endParaRPr lang="en-US" sz="1000" dirty="0"/>
          </a:p>
        </p:txBody>
      </p:sp>
      <p:sp>
        <p:nvSpPr>
          <p:cNvPr id="9" name="Shape 7"/>
          <p:cNvSpPr/>
          <p:nvPr/>
        </p:nvSpPr>
        <p:spPr>
          <a:xfrm>
            <a:off x="523577" y="3956149"/>
            <a:ext cx="8096845" cy="523429"/>
          </a:xfrm>
          <a:prstGeom prst="roundRect">
            <a:avLst>
              <a:gd name="adj" fmla="val 3752"/>
            </a:avLst>
          </a:prstGeom>
          <a:solidFill>
            <a:srgbClr val="E2ECDF"/>
          </a:solidFill>
          <a:ln/>
        </p:spPr>
        <p:txBody>
          <a:bodyPr/>
          <a:lstStyle/>
          <a:p>
            <a:endParaRPr lang="fr-CA"/>
          </a:p>
        </p:txBody>
      </p:sp>
      <p:pic>
        <p:nvPicPr>
          <p:cNvPr id="10" name="Image 0" descr="preencoded.png"/>
          <p:cNvPicPr>
            <a:picLocks noChangeAspect="1"/>
          </p:cNvPicPr>
          <p:nvPr/>
        </p:nvPicPr>
        <p:blipFill>
          <a:blip r:embed="rId3"/>
          <a:stretch>
            <a:fillRect/>
          </a:stretch>
        </p:blipFill>
        <p:spPr>
          <a:xfrm>
            <a:off x="654472" y="4143226"/>
            <a:ext cx="163637" cy="130894"/>
          </a:xfrm>
          <a:prstGeom prst="rect">
            <a:avLst/>
          </a:prstGeom>
        </p:spPr>
      </p:pic>
      <p:sp>
        <p:nvSpPr>
          <p:cNvPr id="11" name="Text 8"/>
          <p:cNvSpPr/>
          <p:nvPr/>
        </p:nvSpPr>
        <p:spPr>
          <a:xfrm>
            <a:off x="949003" y="4119711"/>
            <a:ext cx="7997726" cy="209401"/>
          </a:xfrm>
          <a:prstGeom prst="rect">
            <a:avLst/>
          </a:prstGeom>
          <a:noFill/>
          <a:ln/>
        </p:spPr>
        <p:txBody>
          <a:bodyPr wrap="none" lIns="0" tIns="0" rIns="0" bIns="0" rtlCol="0" anchor="t"/>
          <a:lstStyle/>
          <a:p>
            <a:pPr marL="0" indent="0" algn="l">
              <a:lnSpc>
                <a:spcPct val="133000"/>
              </a:lnSpc>
              <a:buNone/>
            </a:pPr>
            <a:r>
              <a:rPr lang="en-US" sz="1000" dirty="0">
                <a:solidFill>
                  <a:srgbClr val="000000"/>
                </a:solidFill>
                <a:latin typeface="Source Sans 3" pitchFamily="34" charset="0"/>
                <a:ea typeface="Source Sans 3" pitchFamily="34" charset="-122"/>
                <a:cs typeface="Source Sans 3" pitchFamily="34" charset="-120"/>
              </a:rPr>
              <a:t>The ICC does not offer Canada a model to copy. It offers an invitation to ask better questions.</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523577" y="958974"/>
            <a:ext cx="1149697" cy="198834"/>
          </a:xfrm>
          <a:prstGeom prst="roundRect">
            <a:avLst>
              <a:gd name="adj" fmla="val 7901"/>
            </a:avLst>
          </a:prstGeom>
          <a:noFill/>
          <a:ln w="4763">
            <a:solidFill>
              <a:srgbClr val="38512F"/>
            </a:solidFill>
            <a:prstDash val="solid"/>
          </a:ln>
        </p:spPr>
        <p:txBody>
          <a:bodyPr/>
          <a:lstStyle/>
          <a:p>
            <a:endParaRPr lang="fr-CA"/>
          </a:p>
        </p:txBody>
      </p:sp>
      <p:sp>
        <p:nvSpPr>
          <p:cNvPr id="3" name="Text 1"/>
          <p:cNvSpPr/>
          <p:nvPr/>
        </p:nvSpPr>
        <p:spPr>
          <a:xfrm>
            <a:off x="602084" y="998190"/>
            <a:ext cx="1449884" cy="120402"/>
          </a:xfrm>
          <a:prstGeom prst="rect">
            <a:avLst/>
          </a:prstGeom>
          <a:noFill/>
          <a:ln/>
        </p:spPr>
        <p:txBody>
          <a:bodyPr wrap="none" lIns="0" tIns="0" rIns="0" bIns="0" rtlCol="0" anchor="t"/>
          <a:lstStyle/>
          <a:p>
            <a:pPr marL="0" indent="0" algn="l">
              <a:lnSpc>
                <a:spcPct val="96000"/>
              </a:lnSpc>
              <a:buNone/>
            </a:pPr>
            <a:r>
              <a:rPr lang="en-US" sz="800" dirty="0">
                <a:solidFill>
                  <a:srgbClr val="38512F"/>
                </a:solidFill>
                <a:latin typeface="Source Sans 3" pitchFamily="34" charset="0"/>
                <a:ea typeface="Source Sans 3" pitchFamily="34" charset="-122"/>
                <a:cs typeface="Source Sans 3" pitchFamily="34" charset="-120"/>
              </a:rPr>
              <a:t>LESSONS FOR CANADA</a:t>
            </a:r>
            <a:endParaRPr lang="en-US" sz="800" dirty="0"/>
          </a:p>
        </p:txBody>
      </p:sp>
      <p:sp>
        <p:nvSpPr>
          <p:cNvPr id="4" name="Text 2"/>
          <p:cNvSpPr/>
          <p:nvPr/>
        </p:nvSpPr>
        <p:spPr>
          <a:xfrm>
            <a:off x="523577" y="1210121"/>
            <a:ext cx="8096845"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Three Principles Worth Adopting</a:t>
            </a:r>
            <a:endParaRPr lang="en-US" sz="2400" dirty="0"/>
          </a:p>
        </p:txBody>
      </p:sp>
      <p:sp>
        <p:nvSpPr>
          <p:cNvPr id="5" name="Shape 3"/>
          <p:cNvSpPr/>
          <p:nvPr/>
        </p:nvSpPr>
        <p:spPr>
          <a:xfrm>
            <a:off x="523577" y="1791370"/>
            <a:ext cx="294531" cy="294531"/>
          </a:xfrm>
          <a:prstGeom prst="roundRect">
            <a:avLst>
              <a:gd name="adj" fmla="val 6667"/>
            </a:avLst>
          </a:prstGeom>
          <a:solidFill>
            <a:srgbClr val="F3E7D4"/>
          </a:solidFill>
          <a:ln/>
        </p:spPr>
        <p:txBody>
          <a:bodyPr/>
          <a:lstStyle/>
          <a:p>
            <a:endParaRPr lang="fr-CA"/>
          </a:p>
        </p:txBody>
      </p:sp>
      <p:sp>
        <p:nvSpPr>
          <p:cNvPr id="6" name="Text 4"/>
          <p:cNvSpPr/>
          <p:nvPr/>
        </p:nvSpPr>
        <p:spPr>
          <a:xfrm>
            <a:off x="578458" y="1823145"/>
            <a:ext cx="184770" cy="230981"/>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1</a:t>
            </a:r>
            <a:endParaRPr lang="en-US" sz="1450" dirty="0"/>
          </a:p>
        </p:txBody>
      </p:sp>
      <p:sp>
        <p:nvSpPr>
          <p:cNvPr id="7" name="Text 5"/>
          <p:cNvSpPr/>
          <p:nvPr/>
        </p:nvSpPr>
        <p:spPr>
          <a:xfrm>
            <a:off x="949003" y="1836316"/>
            <a:ext cx="2164407"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Justice Extends Beyond Conviction</a:t>
            </a:r>
            <a:endParaRPr lang="en-US" sz="1200" dirty="0"/>
          </a:p>
        </p:txBody>
      </p:sp>
      <p:sp>
        <p:nvSpPr>
          <p:cNvPr id="8" name="Text 6"/>
          <p:cNvSpPr/>
          <p:nvPr/>
        </p:nvSpPr>
        <p:spPr>
          <a:xfrm>
            <a:off x="949003" y="2299841"/>
            <a:ext cx="2164407" cy="1465808"/>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Sentencing should be understood not as the end of justice, but as the point at which other institutions assume responsibility — victim services, compensation programs, restorative justice initiatives, and mental health support.</a:t>
            </a:r>
            <a:endParaRPr lang="en-US" sz="1000" dirty="0"/>
          </a:p>
        </p:txBody>
      </p:sp>
      <p:sp>
        <p:nvSpPr>
          <p:cNvPr id="9" name="Shape 7"/>
          <p:cNvSpPr/>
          <p:nvPr/>
        </p:nvSpPr>
        <p:spPr>
          <a:xfrm>
            <a:off x="3277046" y="1791370"/>
            <a:ext cx="294531" cy="294531"/>
          </a:xfrm>
          <a:prstGeom prst="roundRect">
            <a:avLst>
              <a:gd name="adj" fmla="val 6667"/>
            </a:avLst>
          </a:prstGeom>
          <a:solidFill>
            <a:srgbClr val="F3E7D4"/>
          </a:solidFill>
          <a:ln/>
        </p:spPr>
        <p:txBody>
          <a:bodyPr/>
          <a:lstStyle/>
          <a:p>
            <a:endParaRPr lang="fr-CA"/>
          </a:p>
        </p:txBody>
      </p:sp>
      <p:sp>
        <p:nvSpPr>
          <p:cNvPr id="10" name="Text 8"/>
          <p:cNvSpPr/>
          <p:nvPr/>
        </p:nvSpPr>
        <p:spPr>
          <a:xfrm>
            <a:off x="3331927" y="1823145"/>
            <a:ext cx="184770" cy="230981"/>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2</a:t>
            </a:r>
            <a:endParaRPr lang="en-US" sz="1450" dirty="0"/>
          </a:p>
        </p:txBody>
      </p:sp>
      <p:sp>
        <p:nvSpPr>
          <p:cNvPr id="11" name="Text 9"/>
          <p:cNvSpPr/>
          <p:nvPr/>
        </p:nvSpPr>
        <p:spPr>
          <a:xfrm>
            <a:off x="3702472" y="1836316"/>
            <a:ext cx="2164407"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Victim Participation Can Be Broader</a:t>
            </a:r>
            <a:endParaRPr lang="en-US" sz="1200" dirty="0"/>
          </a:p>
        </p:txBody>
      </p:sp>
      <p:sp>
        <p:nvSpPr>
          <p:cNvPr id="12" name="Text 10"/>
          <p:cNvSpPr/>
          <p:nvPr/>
        </p:nvSpPr>
        <p:spPr>
          <a:xfrm>
            <a:off x="3702472" y="2299841"/>
            <a:ext cx="2164407"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Canada has made progress, but participation remains episodic. Victims could be understood as ongoing participants in justice, not only witnesses at specific procedural stages.</a:t>
            </a:r>
            <a:endParaRPr lang="en-US" sz="1000" dirty="0"/>
          </a:p>
        </p:txBody>
      </p:sp>
      <p:sp>
        <p:nvSpPr>
          <p:cNvPr id="13" name="Shape 11"/>
          <p:cNvSpPr/>
          <p:nvPr/>
        </p:nvSpPr>
        <p:spPr>
          <a:xfrm>
            <a:off x="6030516" y="1791370"/>
            <a:ext cx="294531" cy="294531"/>
          </a:xfrm>
          <a:prstGeom prst="roundRect">
            <a:avLst>
              <a:gd name="adj" fmla="val 6667"/>
            </a:avLst>
          </a:prstGeom>
          <a:solidFill>
            <a:srgbClr val="F3E7D4"/>
          </a:solidFill>
          <a:ln/>
        </p:spPr>
        <p:txBody>
          <a:bodyPr/>
          <a:lstStyle/>
          <a:p>
            <a:endParaRPr lang="fr-CA"/>
          </a:p>
        </p:txBody>
      </p:sp>
      <p:sp>
        <p:nvSpPr>
          <p:cNvPr id="14" name="Text 12"/>
          <p:cNvSpPr/>
          <p:nvPr/>
        </p:nvSpPr>
        <p:spPr>
          <a:xfrm>
            <a:off x="6085396" y="1823145"/>
            <a:ext cx="184770" cy="230981"/>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3</a:t>
            </a:r>
            <a:endParaRPr lang="en-US" sz="1450" dirty="0"/>
          </a:p>
        </p:txBody>
      </p:sp>
      <p:sp>
        <p:nvSpPr>
          <p:cNvPr id="15" name="Text 13"/>
          <p:cNvSpPr/>
          <p:nvPr/>
        </p:nvSpPr>
        <p:spPr>
          <a:xfrm>
            <a:off x="6455941" y="1836316"/>
            <a:ext cx="2164482"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Criminal Justice Is One Part of a Broader Ecosystem</a:t>
            </a:r>
            <a:endParaRPr lang="en-US" sz="1200" dirty="0"/>
          </a:p>
        </p:txBody>
      </p:sp>
      <p:sp>
        <p:nvSpPr>
          <p:cNvPr id="16" name="Text 14"/>
          <p:cNvSpPr/>
          <p:nvPr/>
        </p:nvSpPr>
        <p:spPr>
          <a:xfrm>
            <a:off x="6455941" y="2299841"/>
            <a:ext cx="2164482" cy="1884611"/>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needs of victims — counselling, financial assistance, public acknowledgement — cannot be met by imprisonment alone. Governments, legislatures, and community organizations must work alongside the criminal justice system. Society has a legitimate interest in helping repair the harm that crimes inflict.</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1379</Words>
  <Application>Microsoft Office PowerPoint</Application>
  <PresentationFormat>Affichage à l'écran (16:9)</PresentationFormat>
  <Paragraphs>111</Paragraphs>
  <Slides>10</Slides>
  <Notes>10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Lora</vt:lpstr>
      <vt:lpstr>Arial</vt:lpstr>
      <vt:lpstr>Source Sans 3 Bold</vt:lpstr>
      <vt:lpstr>Source Sans 3</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Simon Ruel (bureau-CA)</dc:creator>
  <cp:lastModifiedBy>Simon Ruel (bureau-CA)</cp:lastModifiedBy>
  <cp:revision>1</cp:revision>
  <dcterms:created xsi:type="dcterms:W3CDTF">2026-07-16T17:19:31Z</dcterms:created>
  <dcterms:modified xsi:type="dcterms:W3CDTF">2026-07-16T17:21:08Z</dcterms:modified>
</cp:coreProperties>
</file>