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44" r:id="rId5"/>
    <p:sldId id="371" r:id="rId6"/>
    <p:sldId id="370" r:id="rId7"/>
    <p:sldId id="346" r:id="rId8"/>
    <p:sldId id="345" r:id="rId9"/>
    <p:sldId id="362" r:id="rId10"/>
    <p:sldId id="364" r:id="rId11"/>
    <p:sldId id="366" r:id="rId12"/>
    <p:sldId id="368" r:id="rId13"/>
    <p:sldId id="358" r:id="rId14"/>
    <p:sldId id="369" r:id="rId15"/>
    <p:sldId id="363" r:id="rId16"/>
    <p:sldId id="3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C91F8-AE6A-4ED2-9BA9-02F791018C96}" v="7" dt="2026-07-16T13:18:33.722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298" autoAdjust="0"/>
  </p:normalViewPr>
  <p:slideViewPr>
    <p:cSldViewPr snapToGrid="0">
      <p:cViewPr>
        <p:scale>
          <a:sx n="66" d="100"/>
          <a:sy n="66" d="100"/>
        </p:scale>
        <p:origin x="1330" y="26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dergust, Lee AG:EX" userId="7f175278-e7b5-488b-82ba-1640495fce3d" providerId="ADAL" clId="{1C7D04B5-1033-49C4-AE9C-CEE78B904730}"/>
    <pc:docChg chg="modSld sldOrd">
      <pc:chgData name="Vandergust, Lee AG:EX" userId="7f175278-e7b5-488b-82ba-1640495fce3d" providerId="ADAL" clId="{1C7D04B5-1033-49C4-AE9C-CEE78B904730}" dt="2026-07-16T13:18:33.720" v="14"/>
      <pc:docMkLst>
        <pc:docMk/>
      </pc:docMkLst>
      <pc:sldChg chg="addSp modSp">
        <pc:chgData name="Vandergust, Lee AG:EX" userId="7f175278-e7b5-488b-82ba-1640495fce3d" providerId="ADAL" clId="{1C7D04B5-1033-49C4-AE9C-CEE78B904730}" dt="2026-07-16T11:28:41.239" v="7" actId="767"/>
        <pc:sldMkLst>
          <pc:docMk/>
          <pc:sldMk cId="3865085909" sldId="344"/>
        </pc:sldMkLst>
        <pc:spChg chg="add mod">
          <ac:chgData name="Vandergust, Lee AG:EX" userId="7f175278-e7b5-488b-82ba-1640495fce3d" providerId="ADAL" clId="{1C7D04B5-1033-49C4-AE9C-CEE78B904730}" dt="2026-07-16T11:28:41.239" v="7" actId="767"/>
          <ac:spMkLst>
            <pc:docMk/>
            <pc:sldMk cId="3865085909" sldId="344"/>
            <ac:spMk id="2" creationId="{58D3AAC6-6B6C-24A6-374A-1DFE6C7A09C7}"/>
          </ac:spMkLst>
        </pc:spChg>
      </pc:sldChg>
      <pc:sldChg chg="addSp modSp">
        <pc:chgData name="Vandergust, Lee AG:EX" userId="7f175278-e7b5-488b-82ba-1640495fce3d" providerId="ADAL" clId="{1C7D04B5-1033-49C4-AE9C-CEE78B904730}" dt="2026-07-16T13:18:33.720" v="14"/>
        <pc:sldMkLst>
          <pc:docMk/>
          <pc:sldMk cId="810374094" sldId="345"/>
        </pc:sldMkLst>
        <pc:spChg chg="mod">
          <ac:chgData name="Vandergust, Lee AG:EX" userId="7f175278-e7b5-488b-82ba-1640495fce3d" providerId="ADAL" clId="{1C7D04B5-1033-49C4-AE9C-CEE78B904730}" dt="2026-07-16T13:18:33.720" v="14"/>
          <ac:spMkLst>
            <pc:docMk/>
            <pc:sldMk cId="810374094" sldId="345"/>
            <ac:spMk id="3" creationId="{C44B7D88-18D8-7250-6364-BECA6F65381D}"/>
          </ac:spMkLst>
        </pc:spChg>
        <pc:spChg chg="add mod">
          <ac:chgData name="Vandergust, Lee AG:EX" userId="7f175278-e7b5-488b-82ba-1640495fce3d" providerId="ADAL" clId="{1C7D04B5-1033-49C4-AE9C-CEE78B904730}" dt="2026-07-16T13:16:13.068" v="13" actId="767"/>
          <ac:spMkLst>
            <pc:docMk/>
            <pc:sldMk cId="810374094" sldId="345"/>
            <ac:spMk id="10" creationId="{CFF7CA59-B2B4-A656-B104-AEE3E86BE87D}"/>
          </ac:spMkLst>
        </pc:spChg>
        <pc:picChg chg="add">
          <ac:chgData name="Vandergust, Lee AG:EX" userId="7f175278-e7b5-488b-82ba-1640495fce3d" providerId="ADAL" clId="{1C7D04B5-1033-49C4-AE9C-CEE78B904730}" dt="2026-07-16T11:13:28.250" v="1"/>
          <ac:picMkLst>
            <pc:docMk/>
            <pc:sldMk cId="810374094" sldId="345"/>
            <ac:picMk id="6" creationId="{3478AFDA-E753-6D62-FBB0-E47EB67923B9}"/>
          </ac:picMkLst>
        </pc:picChg>
      </pc:sldChg>
      <pc:sldChg chg="addSp ord">
        <pc:chgData name="Vandergust, Lee AG:EX" userId="7f175278-e7b5-488b-82ba-1640495fce3d" providerId="ADAL" clId="{1C7D04B5-1033-49C4-AE9C-CEE78B904730}" dt="2026-07-16T11:21:48.219" v="3"/>
        <pc:sldMkLst>
          <pc:docMk/>
          <pc:sldMk cId="3671577520" sldId="346"/>
        </pc:sldMkLst>
        <pc:picChg chg="add">
          <ac:chgData name="Vandergust, Lee AG:EX" userId="7f175278-e7b5-488b-82ba-1640495fce3d" providerId="ADAL" clId="{1C7D04B5-1033-49C4-AE9C-CEE78B904730}" dt="2026-07-16T11:15:46.927" v="2"/>
          <ac:picMkLst>
            <pc:docMk/>
            <pc:sldMk cId="3671577520" sldId="346"/>
            <ac:picMk id="6" creationId="{1573D9D2-BBB3-F09F-60FD-2993877618D2}"/>
          </ac:picMkLst>
        </pc:picChg>
      </pc:sldChg>
      <pc:sldChg chg="ord">
        <pc:chgData name="Vandergust, Lee AG:EX" userId="7f175278-e7b5-488b-82ba-1640495fce3d" providerId="ADAL" clId="{1C7D04B5-1033-49C4-AE9C-CEE78B904730}" dt="2026-07-16T11:49:45.763" v="9"/>
        <pc:sldMkLst>
          <pc:docMk/>
          <pc:sldMk cId="3480245439" sldId="358"/>
        </pc:sldMkLst>
      </pc:sldChg>
      <pc:sldChg chg="ord">
        <pc:chgData name="Vandergust, Lee AG:EX" userId="7f175278-e7b5-488b-82ba-1640495fce3d" providerId="ADAL" clId="{1C7D04B5-1033-49C4-AE9C-CEE78B904730}" dt="2026-07-16T11:54:41.845" v="10"/>
        <pc:sldMkLst>
          <pc:docMk/>
          <pc:sldMk cId="1390440632" sldId="360"/>
        </pc:sldMkLst>
      </pc:sldChg>
      <pc:sldChg chg="addSp modSp">
        <pc:chgData name="Vandergust, Lee AG:EX" userId="7f175278-e7b5-488b-82ba-1640495fce3d" providerId="ADAL" clId="{1C7D04B5-1033-49C4-AE9C-CEE78B904730}" dt="2026-07-16T11:55:37.092" v="11" actId="767"/>
        <pc:sldMkLst>
          <pc:docMk/>
          <pc:sldMk cId="2040734883" sldId="363"/>
        </pc:sldMkLst>
        <pc:spChg chg="add mod">
          <ac:chgData name="Vandergust, Lee AG:EX" userId="7f175278-e7b5-488b-82ba-1640495fce3d" providerId="ADAL" clId="{1C7D04B5-1033-49C4-AE9C-CEE78B904730}" dt="2026-07-16T11:55:37.092" v="11" actId="767"/>
          <ac:spMkLst>
            <pc:docMk/>
            <pc:sldMk cId="2040734883" sldId="363"/>
            <ac:spMk id="2" creationId="{061C29F8-2786-57AA-9144-A46FA94AB7ED}"/>
          </ac:spMkLst>
        </pc:spChg>
      </pc:sldChg>
      <pc:sldChg chg="addSp delSp modSp">
        <pc:chgData name="Vandergust, Lee AG:EX" userId="7f175278-e7b5-488b-82ba-1640495fce3d" providerId="ADAL" clId="{1C7D04B5-1033-49C4-AE9C-CEE78B904730}" dt="2026-07-16T11:41:15.187" v="8"/>
        <pc:sldMkLst>
          <pc:docMk/>
          <pc:sldMk cId="1100421535" sldId="368"/>
        </pc:sldMkLst>
        <pc:spChg chg="add del mod">
          <ac:chgData name="Vandergust, Lee AG:EX" userId="7f175278-e7b5-488b-82ba-1640495fce3d" providerId="ADAL" clId="{1C7D04B5-1033-49C4-AE9C-CEE78B904730}" dt="2026-07-16T11:41:15.187" v="8"/>
          <ac:spMkLst>
            <pc:docMk/>
            <pc:sldMk cId="1100421535" sldId="368"/>
            <ac:spMk id="7" creationId="{41CED80E-CEAC-9E97-B54C-7F962FC5C0A0}"/>
          </ac:spMkLst>
        </pc:spChg>
      </pc:sldChg>
      <pc:sldChg chg="addSp">
        <pc:chgData name="Vandergust, Lee AG:EX" userId="7f175278-e7b5-488b-82ba-1640495fce3d" providerId="ADAL" clId="{1C7D04B5-1033-49C4-AE9C-CEE78B904730}" dt="2026-07-16T12:03:54.905" v="12"/>
        <pc:sldMkLst>
          <pc:docMk/>
          <pc:sldMk cId="1913091392" sldId="369"/>
        </pc:sldMkLst>
        <pc:picChg chg="add">
          <ac:chgData name="Vandergust, Lee AG:EX" userId="7f175278-e7b5-488b-82ba-1640495fce3d" providerId="ADAL" clId="{1C7D04B5-1033-49C4-AE9C-CEE78B904730}" dt="2026-07-16T12:03:54.905" v="12"/>
          <ac:picMkLst>
            <pc:docMk/>
            <pc:sldMk cId="1913091392" sldId="369"/>
            <ac:picMk id="6" creationId="{2C3E225E-4F74-5500-704F-9ACB2E44ACC9}"/>
          </ac:picMkLst>
        </pc:picChg>
      </pc:sldChg>
      <pc:sldChg chg="addSp modSp">
        <pc:chgData name="Vandergust, Lee AG:EX" userId="7f175278-e7b5-488b-82ba-1640495fce3d" providerId="ADAL" clId="{1C7D04B5-1033-49C4-AE9C-CEE78B904730}" dt="2026-07-16T11:23:07.254" v="5"/>
        <pc:sldMkLst>
          <pc:docMk/>
          <pc:sldMk cId="1795938584" sldId="370"/>
        </pc:sldMkLst>
        <pc:spChg chg="add mod">
          <ac:chgData name="Vandergust, Lee AG:EX" userId="7f175278-e7b5-488b-82ba-1640495fce3d" providerId="ADAL" clId="{1C7D04B5-1033-49C4-AE9C-CEE78B904730}" dt="2026-07-16T11:21:57.015" v="4" actId="767"/>
          <ac:spMkLst>
            <pc:docMk/>
            <pc:sldMk cId="1795938584" sldId="370"/>
            <ac:spMk id="5" creationId="{617B3492-F3CF-949D-2423-B4476ED9DBD7}"/>
          </ac:spMkLst>
        </pc:spChg>
        <pc:picChg chg="add">
          <ac:chgData name="Vandergust, Lee AG:EX" userId="7f175278-e7b5-488b-82ba-1640495fce3d" providerId="ADAL" clId="{1C7D04B5-1033-49C4-AE9C-CEE78B904730}" dt="2026-07-16T11:23:07.254" v="5"/>
          <ac:picMkLst>
            <pc:docMk/>
            <pc:sldMk cId="1795938584" sldId="370"/>
            <ac:picMk id="7" creationId="{8964C1FE-0A94-9986-3A7B-AED70699091D}"/>
          </ac:picMkLst>
        </pc:picChg>
      </pc:sldChg>
      <pc:sldChg chg="addSp modSp">
        <pc:chgData name="Vandergust, Lee AG:EX" userId="7f175278-e7b5-488b-82ba-1640495fce3d" providerId="ADAL" clId="{1C7D04B5-1033-49C4-AE9C-CEE78B904730}" dt="2026-07-16T11:27:10.843" v="6" actId="767"/>
        <pc:sldMkLst>
          <pc:docMk/>
          <pc:sldMk cId="1388687491" sldId="371"/>
        </pc:sldMkLst>
        <pc:spChg chg="add mod">
          <ac:chgData name="Vandergust, Lee AG:EX" userId="7f175278-e7b5-488b-82ba-1640495fce3d" providerId="ADAL" clId="{1C7D04B5-1033-49C4-AE9C-CEE78B904730}" dt="2026-07-16T11:27:10.843" v="6" actId="767"/>
          <ac:spMkLst>
            <pc:docMk/>
            <pc:sldMk cId="1388687491" sldId="371"/>
            <ac:spMk id="12" creationId="{5DCEA071-489A-F97F-F39E-EE392C9EFFE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7/15/2026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7/15/2026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explanation of each of these concepts and how you see them connected to each other – you should be about 1.5-2 minutes in at this point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D977D-2656-7A49-565B-EE83336B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805FC1-5466-7183-6CE7-779AAE92B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C0364-5BFD-BE85-C4CE-F027CA201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F0B95-408B-9DC9-07EA-A829B45AB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suggested bullets, you should add more but none more than one line.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24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73150-97EE-AFF1-755F-4B90FD2E2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EF391-F035-A31A-19B2-DEB030E77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C42D1-30CF-EB73-185D-28AB0F565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explanation of each of these concepts and how you see them connected to each other – you should be about 1.5-2 minutes in at this point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86403-1D47-8C0D-279D-EF5EAA418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4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ltarkitekter.dk/tietgen-en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moller.com/p/Storstroem-Prison-i2730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lexpoulsenarchitects.com/projects/highsecurity/jyderup-womens-priso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22" y="2012155"/>
            <a:ext cx="6492241" cy="2833689"/>
          </a:xfrm>
        </p:spPr>
        <p:txBody>
          <a:bodyPr vert="horz" lIns="91440" tIns="45720" rIns="914400" bIns="45720" rtlCol="0" anchor="b">
            <a:normAutofit/>
          </a:bodyPr>
          <a:lstStyle/>
          <a:p>
            <a:r>
              <a:rPr lang="en-US" sz="6000" i="1" kern="1200" dirty="0" err="1">
                <a:latin typeface="AngsanaUPC" panose="020B0502040204020203" pitchFamily="18" charset="-34"/>
                <a:cs typeface="AngsanaUPC" panose="020B0502040204020203" pitchFamily="18" charset="-34"/>
              </a:rPr>
              <a:t>Habeus</a:t>
            </a:r>
            <a:r>
              <a:rPr lang="en-US" sz="6000" i="1" kern="1200" dirty="0">
                <a:latin typeface="AngsanaUPC" panose="020B0502040204020203" pitchFamily="18" charset="-34"/>
                <a:cs typeface="AngsanaUPC" panose="020B0502040204020203" pitchFamily="18" charset="-34"/>
              </a:rPr>
              <a:t> Hygge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78BC01-8E97-F3AC-C907-6CBB5446473F}"/>
              </a:ext>
            </a:extLst>
          </p:cNvPr>
          <p:cNvSpPr txBox="1"/>
          <p:nvPr/>
        </p:nvSpPr>
        <p:spPr>
          <a:xfrm>
            <a:off x="705622" y="3652119"/>
            <a:ext cx="5011150" cy="69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Normalisation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Reintegration :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Rethinking Canada’s Justice Path Through a Danish Perspective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E28AFF8-DD0D-09D7-C345-AD89A76B5E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6772" y="975361"/>
            <a:ext cx="5713413" cy="5029200"/>
          </a:xfrm>
          <a:prstGeom prst="rect">
            <a:avLst/>
          </a:prstGeom>
          <a:noFill/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36A379-8E1B-2A1D-8FED-D1EC719D6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3AAC6-6B6C-24A6-374A-1DFE6C7A09C7}"/>
              </a:ext>
            </a:extLst>
          </p:cNvPr>
          <p:cNvSpPr txBox="1"/>
          <p:nvPr/>
        </p:nvSpPr>
        <p:spPr>
          <a:xfrm>
            <a:off x="590309" y="5845215"/>
            <a:ext cx="4838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/>
              <a:t>This presentation does not reflect the views of the British Columbia Prosecution Service </a:t>
            </a:r>
            <a:endParaRPr lang="en-CA" sz="1000" b="1" i="1" dirty="0"/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9C2D694-E98B-0F38-06A3-F79C94F0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01" y="297855"/>
            <a:ext cx="4802373" cy="2833689"/>
          </a:xfrm>
        </p:spPr>
        <p:txBody>
          <a:bodyPr anchor="b">
            <a:normAutofit/>
          </a:bodyPr>
          <a:lstStyle/>
          <a:p>
            <a:r>
              <a:rPr lang="en-US" dirty="0"/>
              <a:t>Institutional Coherence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80C89A-AF32-8D7D-C2F6-7071D785FB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1439" y="3931919"/>
            <a:ext cx="4802735" cy="20726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Criminal justice is one small part of the overall ecosystem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1CC9A-9D55-0429-9F40-C62ED586D9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4187" y="85344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3D755-D85F-B193-E207-160A8C3D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F057-FF41-C484-1A13-837B0F381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77" y="648182"/>
            <a:ext cx="6531203" cy="433875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CONTEMPORARY</a:t>
            </a:r>
            <a:br>
              <a:rPr lang="en-US" dirty="0"/>
            </a:br>
            <a:r>
              <a:rPr lang="en-US" dirty="0"/>
              <a:t>CANADIAN CONUNDRUM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B153D-589D-178C-2AA4-111C408C8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E225E-4F74-5500-704F-9ACB2E44A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896" y="1398144"/>
            <a:ext cx="5175449" cy="43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9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2287-7748-0F63-07AA-B27FA003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94840B7D-A26E-E34D-0228-D28BAC43EBFE}"/>
              </a:ext>
            </a:extLst>
          </p:cNvPr>
          <p:cNvSpPr txBox="1">
            <a:spLocks/>
          </p:cNvSpPr>
          <p:nvPr/>
        </p:nvSpPr>
        <p:spPr>
          <a:xfrm>
            <a:off x="6478742" y="914399"/>
            <a:ext cx="4798858" cy="502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i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F3366-0CD9-1B44-DE37-A1ACCED998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349" y="914399"/>
            <a:ext cx="5713393" cy="5029200"/>
          </a:xfrm>
          <a:prstGeom prst="rect">
            <a:avLst/>
          </a:prstGeom>
          <a:noFill/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39D8C97-F192-852F-CA47-479342408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C29F8-2786-57AA-9144-A46FA94AB7ED}"/>
              </a:ext>
            </a:extLst>
          </p:cNvPr>
          <p:cNvSpPr txBox="1"/>
          <p:nvPr/>
        </p:nvSpPr>
        <p:spPr>
          <a:xfrm>
            <a:off x="7778187" y="2875000"/>
            <a:ext cx="3044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latin typeface="Amasis MT Pro Medium" panose="02040604050005020304" pitchFamily="18" charset="0"/>
              </a:rPr>
              <a:t>Looking forward </a:t>
            </a:r>
            <a:endParaRPr lang="en-CA" sz="3000" i="1" dirty="0"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3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463C9C-F402-47BA-1F55-E10E2ED58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743" y="-620486"/>
            <a:ext cx="12322415" cy="817130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1256" y="2372809"/>
            <a:ext cx="12518464" cy="1840375"/>
          </a:xfrm>
          <a:solidFill>
            <a:srgbClr val="E7EEE8">
              <a:alpha val="43922"/>
            </a:srgbClr>
          </a:solidFill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>
                <a:latin typeface="+mn-lt"/>
              </a:rPr>
              <a:t>Any fool can make something complicated. </a:t>
            </a:r>
            <a:br>
              <a:rPr lang="en-US" sz="3600" i="1" dirty="0">
                <a:latin typeface="+mn-lt"/>
              </a:rPr>
            </a:br>
            <a:r>
              <a:rPr lang="en-US" sz="3600" i="1" dirty="0">
                <a:latin typeface="+mn-lt"/>
              </a:rPr>
              <a:t>It takes a genius to make it simple.</a:t>
            </a:r>
            <a:br>
              <a:rPr lang="en-US" sz="3600" dirty="0">
                <a:latin typeface="+mn-lt"/>
              </a:rPr>
            </a:br>
            <a:r>
              <a:rPr lang="en-US" sz="2800" dirty="0">
                <a:latin typeface="+mn-lt"/>
              </a:rPr>
              <a:t>Woody Guthrie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547D-5A00-89B4-775D-2D4E041CE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EA36F-FDE9-00A7-7BEE-E192328E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61" y="402309"/>
            <a:ext cx="4720936" cy="318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62607-702A-573A-B5A3-1365DB872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873" y="590309"/>
            <a:ext cx="4613727" cy="2382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03197F-DC49-01C4-B244-746332ED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54" y="2672520"/>
            <a:ext cx="6275285" cy="3749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CEA071-489A-F97F-F39E-EE392C9EFFE1}"/>
              </a:ext>
            </a:extLst>
          </p:cNvPr>
          <p:cNvSpPr txBox="1"/>
          <p:nvPr/>
        </p:nvSpPr>
        <p:spPr>
          <a:xfrm>
            <a:off x="893303" y="4381035"/>
            <a:ext cx="4364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TIETGEN STUDENT RESIDENCE BUILDING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i="1" dirty="0"/>
              <a:t>“No one is tucked away at the end of a hallway”</a:t>
            </a:r>
            <a:endParaRPr lang="en-CA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2D848-01A0-9ABF-016B-3BD2450C8233}"/>
              </a:ext>
            </a:extLst>
          </p:cNvPr>
          <p:cNvSpPr txBox="1"/>
          <p:nvPr/>
        </p:nvSpPr>
        <p:spPr>
          <a:xfrm>
            <a:off x="998317" y="605255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5"/>
              </a:rPr>
              <a:t>Tietgen Dormitory | Student Housing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8687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5C522-C369-3B9A-EABE-D72FA1FC7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4C1FE-0A94-9986-3A7B-AED706990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09" y="822523"/>
            <a:ext cx="3765602" cy="52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9F44F06A-9E55-C2BD-DE84-991ACA2CB9C0}"/>
              </a:ext>
            </a:extLst>
          </p:cNvPr>
          <p:cNvSpPr txBox="1">
            <a:spLocks/>
          </p:cNvSpPr>
          <p:nvPr/>
        </p:nvSpPr>
        <p:spPr>
          <a:xfrm>
            <a:off x="5203047" y="2942596"/>
            <a:ext cx="3177024" cy="188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i="1" kern="1200" dirty="0">
                <a:latin typeface="+mj-lt"/>
                <a:ea typeface="+mj-ea"/>
                <a:cs typeface="+mj-cs"/>
              </a:rPr>
              <a:t>Hygge &amp; Janteloven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464DF-E889-7B55-C5A1-CEF0A9C565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70756" y="914400"/>
            <a:ext cx="3771900" cy="5029200"/>
          </a:xfrm>
          <a:prstGeom prst="rect">
            <a:avLst/>
          </a:prstGeom>
          <a:noFill/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1B30F16-2F4D-6CF9-EC32-8B5537F9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36C75-B38F-7727-AE99-033D7F730D55}"/>
              </a:ext>
            </a:extLst>
          </p:cNvPr>
          <p:cNvSpPr txBox="1"/>
          <p:nvPr/>
        </p:nvSpPr>
        <p:spPr>
          <a:xfrm>
            <a:off x="4864260" y="1264204"/>
            <a:ext cx="7327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kern="1200" dirty="0">
                <a:latin typeface="+mj-lt"/>
                <a:ea typeface="+mj-ea"/>
                <a:cs typeface="+mj-cs"/>
              </a:rPr>
              <a:t>SOCIAL VALUES AS JUSTICE FOUNDATIONS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3D9D2-BBB3-F09F-60FD-29938776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59968" y="2898260"/>
            <a:ext cx="3892062" cy="29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32929"/>
            <a:ext cx="4950730" cy="666136"/>
          </a:xfrm>
        </p:spPr>
        <p:txBody>
          <a:bodyPr anchor="b"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Danish Prison and Probation Service is guided by six principles:</a:t>
            </a:r>
            <a:b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Normalisation, openness, responsibility, security, the least possible intervention, and the optimum use of resource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739A9AE-591B-5CFB-5D7B-A01CCD141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F1BE75-AF73-7FEC-9A40-463BCAC4E108}"/>
              </a:ext>
            </a:extLst>
          </p:cNvPr>
          <p:cNvSpPr txBox="1">
            <a:spLocks/>
          </p:cNvSpPr>
          <p:nvPr/>
        </p:nvSpPr>
        <p:spPr>
          <a:xfrm>
            <a:off x="6174232" y="6028057"/>
            <a:ext cx="5181600" cy="2072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noProof="1"/>
              <a:t>Supreme Court of Denmark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8AFDA-E753-6D62-FBB0-E47EB679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5149" y="703633"/>
            <a:ext cx="5517588" cy="5087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F7CA59-B2B4-A656-B104-AEE3E86BE87D}"/>
              </a:ext>
            </a:extLst>
          </p:cNvPr>
          <p:cNvSpPr txBox="1"/>
          <p:nvPr/>
        </p:nvSpPr>
        <p:spPr>
          <a:xfrm>
            <a:off x="995423" y="4527579"/>
            <a:ext cx="4247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NORMALISATION: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REINTEGRATION </a:t>
            </a: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VICINITY</a:t>
            </a:r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157DB-D837-2C70-9D37-B233410BD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23F899-4908-8FC6-1935-3DCC40EE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68" y="1458409"/>
            <a:ext cx="4363270" cy="3067291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Reintegration: </a:t>
            </a:r>
            <a:br>
              <a:rPr lang="en-US" dirty="0">
                <a:latin typeface="Amasis MT Pro Medium" panose="02040604050005020304" pitchFamily="18" charset="0"/>
              </a:rPr>
            </a:br>
            <a:r>
              <a:rPr lang="en-US" dirty="0">
                <a:latin typeface="Amasis MT Pro Medium" panose="02040604050005020304" pitchFamily="18" charset="0"/>
              </a:rPr>
              <a:t>through </a:t>
            </a:r>
            <a:br>
              <a:rPr lang="en-US" dirty="0">
                <a:latin typeface="Amasis MT Pro Medium" panose="02040604050005020304" pitchFamily="18" charset="0"/>
              </a:rPr>
            </a:br>
            <a:r>
              <a:rPr lang="en-US" dirty="0">
                <a:latin typeface="Amasis MT Pro Medium" panose="02040604050005020304" pitchFamily="18" charset="0"/>
              </a:rPr>
              <a:t>Institutional </a:t>
            </a:r>
            <a:br>
              <a:rPr lang="en-US" dirty="0">
                <a:latin typeface="Amasis MT Pro Medium" panose="02040604050005020304" pitchFamily="18" charset="0"/>
              </a:rPr>
            </a:br>
            <a:r>
              <a:rPr lang="en-US" dirty="0">
                <a:latin typeface="Amasis MT Pro Medium" panose="02040604050005020304" pitchFamily="18" charset="0"/>
              </a:rPr>
              <a:t>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79FEF-8849-6398-A6C9-C40B748DA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5BCD8-5B0F-19AA-71CD-1F2B0A4369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794" y="1011643"/>
            <a:ext cx="5673993" cy="4468953"/>
          </a:xfrm>
          <a:prstGeom prst="rect">
            <a:avLst/>
          </a:prstGeom>
        </p:spPr>
      </p:pic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0787C2C-5A38-016A-251F-AA8C00754FF6}"/>
              </a:ext>
            </a:extLst>
          </p:cNvPr>
          <p:cNvSpPr txBox="1">
            <a:spLocks/>
          </p:cNvSpPr>
          <p:nvPr/>
        </p:nvSpPr>
        <p:spPr>
          <a:xfrm>
            <a:off x="5136247" y="5480596"/>
            <a:ext cx="5181600" cy="2072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noProof="1"/>
              <a:t>Storstrøm Prison</a:t>
            </a:r>
          </a:p>
        </p:txBody>
      </p:sp>
    </p:spTree>
    <p:extLst>
      <p:ext uri="{BB962C8B-B14F-4D97-AF65-F5344CB8AC3E}">
        <p14:creationId xmlns:p14="http://schemas.microsoft.com/office/powerpoint/2010/main" val="194354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F13A9-7C4D-4D13-241C-9729C0596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726DE2-E2C5-9AF3-9EB9-EE160D9E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760717"/>
            <a:ext cx="10556240" cy="5336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E4F24-1812-78BF-BBA3-9E7BECAECE35}"/>
              </a:ext>
            </a:extLst>
          </p:cNvPr>
          <p:cNvSpPr txBox="1"/>
          <p:nvPr/>
        </p:nvSpPr>
        <p:spPr>
          <a:xfrm>
            <a:off x="7142480" y="57279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 err="1">
                <a:hlinkClick r:id="rId3"/>
              </a:rPr>
              <a:t>Storstrøm</a:t>
            </a:r>
            <a:r>
              <a:rPr lang="en-CA" dirty="0">
                <a:hlinkClick r:id="rId3"/>
              </a:rPr>
              <a:t> Prison - Projects - C.F. Møller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685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7DF4F-E2B4-43E5-D35B-679B2342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8031F-90D4-AC1C-E55E-DE3EE18EACFE}"/>
              </a:ext>
            </a:extLst>
          </p:cNvPr>
          <p:cNvSpPr txBox="1"/>
          <p:nvPr/>
        </p:nvSpPr>
        <p:spPr>
          <a:xfrm>
            <a:off x="3139440" y="57980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Jyderup Women’s Prison | Family-Focused Architectural Design — Alex Poulsen Architects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63B120-BC8A-C557-C77F-1B321DDD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3" y="1331221"/>
            <a:ext cx="10785287" cy="4528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08F9A-F763-3AB4-D7B3-703B4CA2A715}"/>
              </a:ext>
            </a:extLst>
          </p:cNvPr>
          <p:cNvSpPr txBox="1"/>
          <p:nvPr/>
        </p:nvSpPr>
        <p:spPr>
          <a:xfrm>
            <a:off x="0" y="285341"/>
            <a:ext cx="109583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PRINCIPLE OF VICINITY</a:t>
            </a:r>
          </a:p>
        </p:txBody>
      </p:sp>
    </p:spTree>
    <p:extLst>
      <p:ext uri="{BB962C8B-B14F-4D97-AF65-F5344CB8AC3E}">
        <p14:creationId xmlns:p14="http://schemas.microsoft.com/office/powerpoint/2010/main" val="88672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C870-4D20-5F8F-846D-659E79375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0937B-5BF9-0FE3-2B6B-27CB1CA2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5" y="671940"/>
            <a:ext cx="10850880" cy="5814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D59C3-2E71-D2AC-107A-924BEC3DC19B}"/>
              </a:ext>
            </a:extLst>
          </p:cNvPr>
          <p:cNvSpPr txBox="1"/>
          <p:nvPr/>
        </p:nvSpPr>
        <p:spPr>
          <a:xfrm>
            <a:off x="4537276" y="1193424"/>
            <a:ext cx="7171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PRINCIPLE OF VICINITY</a:t>
            </a:r>
          </a:p>
        </p:txBody>
      </p:sp>
    </p:spTree>
    <p:extLst>
      <p:ext uri="{BB962C8B-B14F-4D97-AF65-F5344CB8AC3E}">
        <p14:creationId xmlns:p14="http://schemas.microsoft.com/office/powerpoint/2010/main" val="11004215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2263</TotalTime>
  <Words>270</Words>
  <Application>Microsoft Office PowerPoint</Application>
  <PresentationFormat>Widescreen</PresentationFormat>
  <Paragraphs>51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Amasis MT Pro Medium</vt:lpstr>
      <vt:lpstr>AngsanaUPC</vt:lpstr>
      <vt:lpstr>Arial</vt:lpstr>
      <vt:lpstr>Bodoni MT</vt:lpstr>
      <vt:lpstr>Calibri</vt:lpstr>
      <vt:lpstr>Source Sans Pro Light</vt:lpstr>
      <vt:lpstr>Wingdings</vt:lpstr>
      <vt:lpstr>Custom</vt:lpstr>
      <vt:lpstr>Habeus Hygge </vt:lpstr>
      <vt:lpstr>PowerPoint Presentation</vt:lpstr>
      <vt:lpstr>PowerPoint Presentation</vt:lpstr>
      <vt:lpstr>PowerPoint Presentation</vt:lpstr>
      <vt:lpstr>  The Danish Prison and Probation Service is guided by six principles:    Normalisation, openness, responsibility, security, the least possible intervention, and the optimum use of resource</vt:lpstr>
      <vt:lpstr>Reintegration:  through  Institutional  Design</vt:lpstr>
      <vt:lpstr>PowerPoint Presentation</vt:lpstr>
      <vt:lpstr>PowerPoint Presentation</vt:lpstr>
      <vt:lpstr>PowerPoint Presentation</vt:lpstr>
      <vt:lpstr>Institutional Coherence</vt:lpstr>
      <vt:lpstr> CONTEMPORARY CANADIAN CONUNDRUM</vt:lpstr>
      <vt:lpstr>PowerPoint Presentation</vt:lpstr>
      <vt:lpstr>Any fool can make something complicated.  It takes a genius to make it simple. Woody Guthrie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Keegan Dohm</dc:creator>
  <cp:lastModifiedBy>Vandergust, Lee AG:EX</cp:lastModifiedBy>
  <cp:revision>3</cp:revision>
  <dcterms:created xsi:type="dcterms:W3CDTF">2026-07-12T05:24:53Z</dcterms:created>
  <dcterms:modified xsi:type="dcterms:W3CDTF">2026-07-16T14:19:23Z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