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96" r:id="rId9"/>
    <p:sldId id="294" r:id="rId10"/>
    <p:sldId id="289" r:id="rId11"/>
    <p:sldId id="290" r:id="rId12"/>
    <p:sldId id="292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724"/>
    <a:srgbClr val="E9E9E9"/>
    <a:srgbClr val="737373"/>
    <a:srgbClr val="DD5E3F"/>
    <a:srgbClr val="2B6A6C"/>
    <a:srgbClr val="C7255A"/>
    <a:srgbClr val="404040"/>
    <a:srgbClr val="794863"/>
    <a:srgbClr val="8F8148"/>
    <a:srgbClr val="F1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19405E-0062-3D41-BCB3-B72359C0979C}" v="8" dt="2026-07-08T08:09:35.1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02"/>
    <p:restoredTop sz="94699"/>
  </p:normalViewPr>
  <p:slideViewPr>
    <p:cSldViewPr snapToGrid="0" snapToObjects="1">
      <p:cViewPr varScale="1">
        <p:scale>
          <a:sx n="64" d="100"/>
          <a:sy n="64" d="100"/>
        </p:scale>
        <p:origin x="2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A2077B-FF06-094E-BE92-6C103218D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3D07D39-D537-DE48-B0F8-EACC3343B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83F11B-8D27-9F4A-AA23-D9163C215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C92A78-43F7-9B4E-8D76-CBA47BAD0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510A72-0122-C947-A57F-66154688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120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7862AB-152B-3E43-BD4B-324E0E2A9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E9DE1BE-192C-9348-86AB-15C1D349F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7A9C90-99BC-F44B-90C3-5ED116997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3328AA-49E2-5C46-94AC-9AE923E98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90E7C3-46E6-1A46-87E5-6E35DB36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894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A626DB2-7328-8844-8D8C-4979B90242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A649182-9C62-3D43-A587-05D659074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B96BBF-A2E5-2D44-8921-191DC611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B91EFA-7582-FB4C-B089-96711E9A7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ABCB8F-B127-D747-9B7A-D92530811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997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D77DA-E7BF-7C41-A170-250684514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CAA14B-303D-DB49-8ED1-CC608A1D0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B3E77D-821D-884D-AFA4-202BE610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34A549-FC76-6143-8BA1-661F55FFA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A4B3F0-164B-9A4A-9983-AD64B305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901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0B2B6D-9C79-6741-AB56-C00A4AC87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0481CC1-101D-F046-9F2E-0C44A384C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92A34D-736D-304F-8B36-EED9E33BA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133C2B-5E0C-F645-A9AF-0EA898124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092F71-5D80-A744-BD74-84E3FE3F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1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36AD55-0D9F-2040-B30E-5D5E26BCD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8879FB-836D-774E-ABE7-8F846F263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500FCA6-85D0-D94D-8FCA-7AD151075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F1F4D3-9DC6-524D-BF25-A85BD3FC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3754A3-CCA1-FA43-BFFF-9A369A35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CB6A28F-1DED-614D-835F-F9FE34781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210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F7E37-9789-5246-A771-A7D20C065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A519AB7-D735-AB40-9A06-431401EA6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A532C0-5780-E54B-970E-648950E57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20286BA-5908-2F4B-A739-C7D8142155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E8FA0A-DE77-8348-B489-E151C6996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0710E3-D22E-3E45-967C-78481C26B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9321023-E9D3-074B-A46F-5C6199D05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6BC7D02-02FF-284B-BB91-F6E1F3EFF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142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9B56D0-DCBB-464D-ADE1-4DF34DD7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B9BD6EA-C6E4-8D48-AE60-D01F0207C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238CE06-3C2F-CE47-BACF-AB3C049A7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54E063-7F6C-794B-882D-60D8A7AE3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752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B655A15-24F8-B047-BA5E-D489ABB43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A5ED53B-DDEA-6A4C-B438-1EEE589B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2AC2113-27F9-1744-B387-371B81807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303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AE35E7-3CDF-014D-A251-7E484C0A5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C3501F-FE00-D74A-8129-5395AF88C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BD1363-ED54-F247-A7F8-69775229F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5662AD8-606A-5E4A-9FBE-834445B9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C640BE-AF2C-514E-A4AA-9C9314B66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A7B7019-7A37-8046-AF4A-F49A9E5C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796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F007EC-AB6F-6645-ABCA-FCEFAE508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4C054D2-1351-874F-AEC2-2D52354E0A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1FC44A0-63AE-254B-9620-80DF4BEB6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B70EDA-0597-8C4E-908C-7E2C3047F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9A6CC2-DD05-B94D-8BCA-E661F3286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DBBB7CB-4609-1648-B8C4-FFE03781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8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D62AF35-0BF6-3243-BFAE-200BA6FCB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4EE2EE-5945-B747-A992-74A0D15A1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50DB12-4B04-CD4E-B95F-961BB1076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1D294-B6EA-BA40-AB4C-6F0C57F5FD5E}" type="datetimeFigureOut">
              <a:rPr lang="it-IT" smtClean="0"/>
              <a:t>08/07/2026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26BAC2-3E12-9243-8793-B9AD86692D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2AD4A1-7786-B34A-9394-454695380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BCA0-D6D8-7E40-834A-03960E0EDB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875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80DB60F5-7E2C-6F45-9425-C714AAD380E6}"/>
              </a:ext>
            </a:extLst>
          </p:cNvPr>
          <p:cNvGrpSpPr/>
          <p:nvPr/>
        </p:nvGrpSpPr>
        <p:grpSpPr>
          <a:xfrm>
            <a:off x="-9560409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7DE11370-A174-C64D-BC67-ADEEC724C2BA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FCF3ACBC-09E0-5B46-9C0B-05A2546915E8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BB57CC38-B72C-4A4A-8F51-5D42A802C2A6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D4C109A0-6491-3244-AA80-E74667CD9F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A0D9DCB0-2B99-784B-88FC-31A90E543D64}"/>
              </a:ext>
            </a:extLst>
          </p:cNvPr>
          <p:cNvGrpSpPr/>
          <p:nvPr/>
        </p:nvGrpSpPr>
        <p:grpSpPr>
          <a:xfrm>
            <a:off x="-10085513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86E2BBB9-83D5-2341-AC13-8DDEFF24370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3BF802DA-0F75-8B46-B637-D1D54CC8E801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D0094742-C534-BB4B-BB73-95E168B158E5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8FA7A847-C1AE-5046-83E2-32478F9626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4AB2902E-0C47-A141-9500-A73B4A1F01B1}"/>
              </a:ext>
            </a:extLst>
          </p:cNvPr>
          <p:cNvGrpSpPr/>
          <p:nvPr/>
        </p:nvGrpSpPr>
        <p:grpSpPr>
          <a:xfrm>
            <a:off x="-10610617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45A18A7D-9A2C-734F-8CEC-1EEB83AD89F1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91B9593A-F1BA-B140-B4E9-2E75D9A5321F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B676DEAA-B6BF-3E40-8327-E4AD9D8D85B4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ABF2C6E8-38E5-D547-8380-0413A0C572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5E860843-E375-3B4E-9190-45AE12B6E152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5EDD2903-F194-9247-9A9D-6922297F5D82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52D290AA-4DD9-ED4C-BA10-53301CBDD360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74753E92-ED27-D046-8074-C0E722ECCC7A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698B3096-DAC4-BE41-8BC4-2976B115D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EA7C8EF1-E97C-8D48-A96B-63DA27EA666C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87615133-4008-6E4E-906B-41F6243DA644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0BF12529-1CDA-D54A-B77A-CFF0B61F570C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C4FF8622-FC32-924C-993F-F63AA5766833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A2225851-8FE2-C648-8D26-278E53C576D4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405A09D6-EC37-5F43-AB85-90D553CEE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1ACF0367-50FD-7742-8A76-63D73032C04C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FD33C6E6-B098-2448-B480-86334748D517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51934A5A-01F3-2749-9B9A-982F5AB8C88B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36FBBB61-D077-7D45-BE44-8E247961C20F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7118BF39-95AC-BE44-AA87-3B16A7C42567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8C798BFD-CE7A-614D-BF7C-8FB8F485B31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grpSp>
        <p:nvGrpSpPr>
          <p:cNvPr id="94" name="Group 50">
            <a:extLst>
              <a:ext uri="{FF2B5EF4-FFF2-40B4-BE49-F238E27FC236}">
                <a16:creationId xmlns:a16="http://schemas.microsoft.com/office/drawing/2014/main" id="{E74D676A-26AC-C644-870A-AB50D3366F60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6096000" y="5490444"/>
            <a:ext cx="2680754" cy="292529"/>
            <a:chOff x="4679586" y="878988"/>
            <a:chExt cx="1745757" cy="190500"/>
          </a:xfrm>
        </p:grpSpPr>
        <p:sp>
          <p:nvSpPr>
            <p:cNvPr id="95" name="Oval 51">
              <a:extLst>
                <a:ext uri="{FF2B5EF4-FFF2-40B4-BE49-F238E27FC236}">
                  <a16:creationId xmlns:a16="http://schemas.microsoft.com/office/drawing/2014/main" id="{0CB7897C-159D-7241-8F4F-7F220B3450C1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52">
              <a:extLst>
                <a:ext uri="{FF2B5EF4-FFF2-40B4-BE49-F238E27FC236}">
                  <a16:creationId xmlns:a16="http://schemas.microsoft.com/office/drawing/2014/main" id="{D2DCAEE8-1395-FC4B-823E-6EE6AE58C9B3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53">
              <a:extLst>
                <a:ext uri="{FF2B5EF4-FFF2-40B4-BE49-F238E27FC236}">
                  <a16:creationId xmlns:a16="http://schemas.microsoft.com/office/drawing/2014/main" id="{71862D60-960E-1F43-8B22-9663615BB122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54">
              <a:extLst>
                <a:ext uri="{FF2B5EF4-FFF2-40B4-BE49-F238E27FC236}">
                  <a16:creationId xmlns:a16="http://schemas.microsoft.com/office/drawing/2014/main" id="{471EA22D-1962-BA41-B1E3-DD1548317E4E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55">
              <a:extLst>
                <a:ext uri="{FF2B5EF4-FFF2-40B4-BE49-F238E27FC236}">
                  <a16:creationId xmlns:a16="http://schemas.microsoft.com/office/drawing/2014/main" id="{02A7EBEA-B405-424B-B33E-36917966C52B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58">
              <a:extLst>
                <a:ext uri="{FF2B5EF4-FFF2-40B4-BE49-F238E27FC236}">
                  <a16:creationId xmlns:a16="http://schemas.microsoft.com/office/drawing/2014/main" id="{6E033878-23C4-0A4F-A56E-70445E09911C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404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6" name="TextBox 49">
            <a:extLst>
              <a:ext uri="{FF2B5EF4-FFF2-40B4-BE49-F238E27FC236}">
                <a16:creationId xmlns:a16="http://schemas.microsoft.com/office/drawing/2014/main" id="{733B4204-18AF-0A4D-9E84-F1CAC9F09FB6}"/>
              </a:ext>
            </a:extLst>
          </p:cNvPr>
          <p:cNvSpPr txBox="1"/>
          <p:nvPr/>
        </p:nvSpPr>
        <p:spPr>
          <a:xfrm>
            <a:off x="3530545" y="1596026"/>
            <a:ext cx="79052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C7255A"/>
                </a:solidFill>
                <a:latin typeface="Tw Cen MT" panose="020B0602020104020603" pitchFamily="34" charset="0"/>
              </a:rPr>
              <a:t>THE MYTH BEHIND BARS </a:t>
            </a:r>
            <a:endParaRPr lang="en-US" sz="6000" dirty="0">
              <a:solidFill>
                <a:srgbClr val="C7255A"/>
              </a:solidFill>
              <a:latin typeface="Tw Cen MT" panose="020B0602020104020603" pitchFamily="34" charset="0"/>
            </a:endParaRPr>
          </a:p>
        </p:txBody>
      </p:sp>
      <p:sp>
        <p:nvSpPr>
          <p:cNvPr id="107" name="TextBox 56">
            <a:extLst>
              <a:ext uri="{FF2B5EF4-FFF2-40B4-BE49-F238E27FC236}">
                <a16:creationId xmlns:a16="http://schemas.microsoft.com/office/drawing/2014/main" id="{1BBFFA27-152F-DD49-A562-F5ABAFA891BD}"/>
              </a:ext>
            </a:extLst>
          </p:cNvPr>
          <p:cNvSpPr txBox="1"/>
          <p:nvPr/>
        </p:nvSpPr>
        <p:spPr>
          <a:xfrm>
            <a:off x="3574631" y="2535550"/>
            <a:ext cx="7905274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solidFill>
                  <a:srgbClr val="2B6A6C"/>
                </a:solidFill>
                <a:latin typeface="Tw Cen MT" panose="020B0602020104020603" pitchFamily="34" charset="0"/>
              </a:rPr>
              <a:t>WHY ALTERNATIVES TO IMPRISONMENT</a:t>
            </a:r>
          </a:p>
          <a:p>
            <a:pPr algn="ctr"/>
            <a:r>
              <a:rPr lang="en-US" sz="3500" dirty="0">
                <a:solidFill>
                  <a:srgbClr val="2B6A6C"/>
                </a:solidFill>
                <a:latin typeface="Tw Cen MT" panose="020B0602020104020603" pitchFamily="34" charset="0"/>
              </a:rPr>
              <a:t>MATTER FOR REDUCING REOFFENDING </a:t>
            </a:r>
          </a:p>
        </p:txBody>
      </p:sp>
      <p:sp>
        <p:nvSpPr>
          <p:cNvPr id="108" name="TextBox 57">
            <a:extLst>
              <a:ext uri="{FF2B5EF4-FFF2-40B4-BE49-F238E27FC236}">
                <a16:creationId xmlns:a16="http://schemas.microsoft.com/office/drawing/2014/main" id="{DA46A090-1813-1A4B-A763-204263EDCE45}"/>
              </a:ext>
            </a:extLst>
          </p:cNvPr>
          <p:cNvSpPr txBox="1"/>
          <p:nvPr/>
        </p:nvSpPr>
        <p:spPr>
          <a:xfrm>
            <a:off x="3574631" y="4116694"/>
            <a:ext cx="790527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rgbClr val="737373"/>
                </a:solidFill>
                <a:latin typeface="Tw Cen MT" panose="020B0602020104020603" pitchFamily="34" charset="0"/>
              </a:rPr>
              <a:t>Maria Falcone Università degli Studi di Milano (Milan, Italy)</a:t>
            </a:r>
          </a:p>
          <a:p>
            <a:pPr algn="ctr"/>
            <a:r>
              <a:rPr lang="en-US" sz="2500" dirty="0">
                <a:solidFill>
                  <a:srgbClr val="737373"/>
                </a:solidFill>
                <a:latin typeface="Tw Cen MT" panose="020B0602020104020603" pitchFamily="34" charset="0"/>
              </a:rPr>
              <a:t>Tommaso Trinchera Bocconi University (Milan, Italy)</a:t>
            </a:r>
          </a:p>
          <a:p>
            <a:pPr algn="ctr"/>
            <a:r>
              <a:rPr lang="en-US" sz="2500" dirty="0">
                <a:solidFill>
                  <a:srgbClr val="737373"/>
                </a:solidFill>
                <a:latin typeface="Tw Cen MT" panose="020B0602020104020603" pitchFamily="34" charset="0"/>
              </a:rPr>
              <a:t>ISRCL Conference, Montreal 13-16 July 2026 </a:t>
            </a:r>
          </a:p>
        </p:txBody>
      </p:sp>
    </p:spTree>
    <p:extLst>
      <p:ext uri="{BB962C8B-B14F-4D97-AF65-F5344CB8AC3E}">
        <p14:creationId xmlns:p14="http://schemas.microsoft.com/office/powerpoint/2010/main" val="3045707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4EBAB2-460D-4B37-CAF7-24D015288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6F687AA8-4E7F-94CF-37F6-5EE7B2DF640B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A9C5DFF9-8A0B-85E9-C298-2313EDC7435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E6C26E55-DAC9-1D92-1168-CA15B9534CA5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1168264F-8BE8-1644-FF39-DED20BC30E33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EA62DE44-730C-6A75-7C66-3524D8C16D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4539698B-834D-98E6-B5E6-1D38821A2787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DF58CA6C-B6F3-5C03-77D9-296B20BB997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9FB7BB17-4168-346E-C68D-5E31478C171C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0B8BA9E0-7B9F-EF46-D03E-3A2574EF8D1E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AF36E199-C5F9-097F-B9CB-CC18C5F232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751B7BEE-23E6-B48A-354F-E7CEA76C1BDD}"/>
              </a:ext>
            </a:extLst>
          </p:cNvPr>
          <p:cNvGrpSpPr/>
          <p:nvPr/>
        </p:nvGrpSpPr>
        <p:grpSpPr>
          <a:xfrm>
            <a:off x="-1051200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B82A2F48-DA3D-D714-EE7E-4D2A505E813C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98DC7516-5B93-B362-EE47-D8A018A66ADF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CDA7DF8C-EFB4-8423-9409-F29339B00072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C281463A-98E4-BD7D-8A34-06D7D3EB8C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75AB9A06-B041-37FF-595E-B487A53DE185}"/>
              </a:ext>
            </a:extLst>
          </p:cNvPr>
          <p:cNvGrpSpPr/>
          <p:nvPr/>
        </p:nvGrpSpPr>
        <p:grpSpPr>
          <a:xfrm>
            <a:off x="-1576800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59B035F3-5BF3-B59B-40FA-3800B28ADA64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4898C953-54F6-99EE-42D3-D89D70A84899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CDF1AEA1-27FA-137C-2DC4-C243BD95F053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D99A74AB-F68F-4121-7566-D1DD5F7504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83E5F230-248B-8E37-A641-C0B7782570E5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4B0EAD9B-E439-2FA8-3BE6-D3621FBC1253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F84CAD60-DD69-2F96-B59E-04F6F0001181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296D48A5-2D5B-4E73-2D26-9DEE3DD6D619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8C16129B-3564-15A7-A842-AC9F29A8A449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BD879951-2E7F-804D-76A2-1636F9903CF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2825EEA4-67B4-6A49-82F6-E7799FE88A41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6A426D18-5BC8-24AA-CB53-28859C7806DD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B2A25CD9-501A-A7D0-32FA-DAD63CEB74FE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E38245F2-3C47-699F-9557-78738EE2F2DD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D2B28D8F-EA46-5775-B406-2026B64A1830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51A4E3F2-3042-1C24-7668-7B4542F55AF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cxnSp>
        <p:nvCxnSpPr>
          <p:cNvPr id="2" name="Straight Connector 62">
            <a:extLst>
              <a:ext uri="{FF2B5EF4-FFF2-40B4-BE49-F238E27FC236}">
                <a16:creationId xmlns:a16="http://schemas.microsoft.com/office/drawing/2014/main" id="{E44B69BF-30EE-2C8E-8D96-BA1B3DDC8DCA}"/>
              </a:ext>
            </a:extLst>
          </p:cNvPr>
          <p:cNvCxnSpPr>
            <a:cxnSpLocks/>
          </p:cNvCxnSpPr>
          <p:nvPr/>
        </p:nvCxnSpPr>
        <p:spPr>
          <a:xfrm>
            <a:off x="7496296" y="3907594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7">
            <a:extLst>
              <a:ext uri="{FF2B5EF4-FFF2-40B4-BE49-F238E27FC236}">
                <a16:creationId xmlns:a16="http://schemas.microsoft.com/office/drawing/2014/main" id="{6524A93B-34B3-5B18-B2B7-75519284EE76}"/>
              </a:ext>
            </a:extLst>
          </p:cNvPr>
          <p:cNvCxnSpPr/>
          <p:nvPr/>
        </p:nvCxnSpPr>
        <p:spPr>
          <a:xfrm>
            <a:off x="5291449" y="389905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8">
            <a:extLst>
              <a:ext uri="{FF2B5EF4-FFF2-40B4-BE49-F238E27FC236}">
                <a16:creationId xmlns:a16="http://schemas.microsoft.com/office/drawing/2014/main" id="{9555A60F-2B94-9369-94E2-C6F42F1A0E4B}"/>
              </a:ext>
            </a:extLst>
          </p:cNvPr>
          <p:cNvCxnSpPr/>
          <p:nvPr/>
        </p:nvCxnSpPr>
        <p:spPr>
          <a:xfrm>
            <a:off x="3038016" y="389905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10">
            <a:extLst>
              <a:ext uri="{FF2B5EF4-FFF2-40B4-BE49-F238E27FC236}">
                <a16:creationId xmlns:a16="http://schemas.microsoft.com/office/drawing/2014/main" id="{A7EE38D4-597C-0118-963B-AC0539CF55FC}"/>
              </a:ext>
            </a:extLst>
          </p:cNvPr>
          <p:cNvSpPr/>
          <p:nvPr/>
        </p:nvSpPr>
        <p:spPr>
          <a:xfrm>
            <a:off x="2530707" y="343947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6">
            <a:extLst>
              <a:ext uri="{FF2B5EF4-FFF2-40B4-BE49-F238E27FC236}">
                <a16:creationId xmlns:a16="http://schemas.microsoft.com/office/drawing/2014/main" id="{4863FA0F-F6FF-4AA0-60B7-D15ADD96A0FF}"/>
              </a:ext>
            </a:extLst>
          </p:cNvPr>
          <p:cNvCxnSpPr>
            <a:cxnSpLocks/>
          </p:cNvCxnSpPr>
          <p:nvPr/>
        </p:nvCxnSpPr>
        <p:spPr>
          <a:xfrm>
            <a:off x="1380110" y="389905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7">
            <a:extLst>
              <a:ext uri="{FF2B5EF4-FFF2-40B4-BE49-F238E27FC236}">
                <a16:creationId xmlns:a16="http://schemas.microsoft.com/office/drawing/2014/main" id="{7233BC4B-4E1C-B273-54CB-880CBC273262}"/>
              </a:ext>
            </a:extLst>
          </p:cNvPr>
          <p:cNvSpPr/>
          <p:nvPr/>
        </p:nvSpPr>
        <p:spPr>
          <a:xfrm>
            <a:off x="2895038" y="3803809"/>
            <a:ext cx="190500" cy="190500"/>
          </a:xfrm>
          <a:prstGeom prst="ellipse">
            <a:avLst/>
          </a:prstGeom>
          <a:solidFill>
            <a:srgbClr val="DD5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ircle: Hollow 8">
            <a:extLst>
              <a:ext uri="{FF2B5EF4-FFF2-40B4-BE49-F238E27FC236}">
                <a16:creationId xmlns:a16="http://schemas.microsoft.com/office/drawing/2014/main" id="{ACFCAC78-B6F9-CBDC-B3D1-B5EFDF4BFB2D}"/>
              </a:ext>
            </a:extLst>
          </p:cNvPr>
          <p:cNvSpPr/>
          <p:nvPr/>
        </p:nvSpPr>
        <p:spPr>
          <a:xfrm>
            <a:off x="2775975" y="3684746"/>
            <a:ext cx="428626" cy="428626"/>
          </a:xfrm>
          <a:prstGeom prst="donut">
            <a:avLst>
              <a:gd name="adj" fmla="val 5281"/>
            </a:avLst>
          </a:prstGeom>
          <a:solidFill>
            <a:srgbClr val="DD5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ircle: Hollow 9">
            <a:extLst>
              <a:ext uri="{FF2B5EF4-FFF2-40B4-BE49-F238E27FC236}">
                <a16:creationId xmlns:a16="http://schemas.microsoft.com/office/drawing/2014/main" id="{AFF7147C-F724-EF1B-2219-C7A65B04B788}"/>
              </a:ext>
            </a:extLst>
          </p:cNvPr>
          <p:cNvSpPr/>
          <p:nvPr/>
        </p:nvSpPr>
        <p:spPr>
          <a:xfrm>
            <a:off x="2643103" y="355187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" name="Straight Connector 11">
            <a:extLst>
              <a:ext uri="{FF2B5EF4-FFF2-40B4-BE49-F238E27FC236}">
                <a16:creationId xmlns:a16="http://schemas.microsoft.com/office/drawing/2014/main" id="{8AACF123-B341-BB31-F130-67DA4CAA1B60}"/>
              </a:ext>
            </a:extLst>
          </p:cNvPr>
          <p:cNvCxnSpPr>
            <a:cxnSpLocks/>
          </p:cNvCxnSpPr>
          <p:nvPr/>
        </p:nvCxnSpPr>
        <p:spPr>
          <a:xfrm flipV="1">
            <a:off x="2990289" y="4246245"/>
            <a:ext cx="0" cy="720000"/>
          </a:xfrm>
          <a:prstGeom prst="line">
            <a:avLst/>
          </a:prstGeom>
          <a:ln w="19050">
            <a:solidFill>
              <a:srgbClr val="DD5E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E0759F68-B200-BEAC-B19E-46FED39631E4}"/>
              </a:ext>
            </a:extLst>
          </p:cNvPr>
          <p:cNvSpPr/>
          <p:nvPr/>
        </p:nvSpPr>
        <p:spPr>
          <a:xfrm>
            <a:off x="2928168" y="4915542"/>
            <a:ext cx="124240" cy="124240"/>
          </a:xfrm>
          <a:prstGeom prst="ellipse">
            <a:avLst/>
          </a:prstGeom>
          <a:solidFill>
            <a:srgbClr val="DD5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EB6A3E71-30CF-327D-89A0-4217614D6D5E}"/>
              </a:ext>
            </a:extLst>
          </p:cNvPr>
          <p:cNvSpPr txBox="1"/>
          <p:nvPr/>
        </p:nvSpPr>
        <p:spPr>
          <a:xfrm>
            <a:off x="1949567" y="2882247"/>
            <a:ext cx="1798414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800" dirty="0">
                <a:solidFill>
                  <a:srgbClr val="DD5E3F"/>
                </a:solidFill>
                <a:latin typeface="Tw Cen MT"/>
              </a:rPr>
              <a:t>Safety</a:t>
            </a:r>
            <a:endParaRPr lang="en-US" sz="3800" dirty="0">
              <a:solidFill>
                <a:srgbClr val="DD5E3F"/>
              </a:solidFill>
              <a:latin typeface="Tw Cen MT" panose="020B0602020104020603" pitchFamily="34" charset="77"/>
            </a:endParaRP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01930E7A-BEF0-AA86-12F9-BB82B9A37568}"/>
              </a:ext>
            </a:extLst>
          </p:cNvPr>
          <p:cNvSpPr txBox="1"/>
          <p:nvPr/>
        </p:nvSpPr>
        <p:spPr>
          <a:xfrm>
            <a:off x="1196386" y="5090561"/>
            <a:ext cx="3644502" cy="10618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100" dirty="0">
                <a:solidFill>
                  <a:srgbClr val="737373"/>
                </a:solidFill>
                <a:latin typeface="Tw Cen MT"/>
              </a:rPr>
              <a:t>Confinement only postpones risk.</a:t>
            </a:r>
            <a:br>
              <a:rPr lang="en-US" sz="2100" dirty="0">
                <a:latin typeface="Tw Cen MT"/>
              </a:rPr>
            </a:br>
            <a:r>
              <a:rPr lang="en-US" sz="2100" dirty="0">
                <a:solidFill>
                  <a:srgbClr val="737373"/>
                </a:solidFill>
                <a:latin typeface="Tw Cen MT"/>
              </a:rPr>
              <a:t> </a:t>
            </a:r>
            <a:r>
              <a:rPr lang="en-US" sz="2100" b="1" dirty="0">
                <a:solidFill>
                  <a:srgbClr val="DD5E3F"/>
                </a:solidFill>
                <a:latin typeface="Tw Cen MT"/>
              </a:rPr>
              <a:t>Rehabilitation</a:t>
            </a:r>
            <a:r>
              <a:rPr lang="en-US" sz="2100" dirty="0">
                <a:solidFill>
                  <a:srgbClr val="737373"/>
                </a:solidFill>
                <a:latin typeface="Tw Cen MT"/>
              </a:rPr>
              <a:t> reduces </a:t>
            </a:r>
            <a:r>
              <a:rPr lang="en-US" sz="2100">
                <a:solidFill>
                  <a:srgbClr val="737373"/>
                </a:solidFill>
                <a:latin typeface="Tw Cen MT"/>
              </a:rPr>
              <a:t>recidivism over time.</a:t>
            </a:r>
            <a:endParaRPr lang="en-US" sz="2100" dirty="0">
              <a:solidFill>
                <a:srgbClr val="737373"/>
              </a:solidFill>
              <a:latin typeface="Tw Cen MT"/>
            </a:endParaRPr>
          </a:p>
        </p:txBody>
      </p:sp>
      <p:sp>
        <p:nvSpPr>
          <p:cNvPr id="17" name="Arc 17">
            <a:extLst>
              <a:ext uri="{FF2B5EF4-FFF2-40B4-BE49-F238E27FC236}">
                <a16:creationId xmlns:a16="http://schemas.microsoft.com/office/drawing/2014/main" id="{6A6CB315-2B12-F12B-6D0C-7B9B1DA654E1}"/>
              </a:ext>
            </a:extLst>
          </p:cNvPr>
          <p:cNvSpPr/>
          <p:nvPr/>
        </p:nvSpPr>
        <p:spPr>
          <a:xfrm rot="5400000">
            <a:off x="4769185" y="343947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9">
            <a:extLst>
              <a:ext uri="{FF2B5EF4-FFF2-40B4-BE49-F238E27FC236}">
                <a16:creationId xmlns:a16="http://schemas.microsoft.com/office/drawing/2014/main" id="{E44E3CFE-1F8A-710E-1A3E-62964742EAE8}"/>
              </a:ext>
            </a:extLst>
          </p:cNvPr>
          <p:cNvSpPr/>
          <p:nvPr/>
        </p:nvSpPr>
        <p:spPr>
          <a:xfrm>
            <a:off x="5133516" y="3803809"/>
            <a:ext cx="190500" cy="190500"/>
          </a:xfrm>
          <a:prstGeom prst="ellipse">
            <a:avLst/>
          </a:prstGeom>
          <a:solidFill>
            <a:srgbClr val="F29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ircle: Hollow 20">
            <a:extLst>
              <a:ext uri="{FF2B5EF4-FFF2-40B4-BE49-F238E27FC236}">
                <a16:creationId xmlns:a16="http://schemas.microsoft.com/office/drawing/2014/main" id="{9890E757-9896-B272-4314-89DD86FBC140}"/>
              </a:ext>
            </a:extLst>
          </p:cNvPr>
          <p:cNvSpPr/>
          <p:nvPr/>
        </p:nvSpPr>
        <p:spPr>
          <a:xfrm>
            <a:off x="5014453" y="3684746"/>
            <a:ext cx="428626" cy="428626"/>
          </a:xfrm>
          <a:prstGeom prst="donut">
            <a:avLst>
              <a:gd name="adj" fmla="val 5281"/>
            </a:avLst>
          </a:prstGeom>
          <a:solidFill>
            <a:srgbClr val="F29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ircle: Hollow 21">
            <a:extLst>
              <a:ext uri="{FF2B5EF4-FFF2-40B4-BE49-F238E27FC236}">
                <a16:creationId xmlns:a16="http://schemas.microsoft.com/office/drawing/2014/main" id="{9D5BA3F1-B054-8F74-33A0-58E87E8174F3}"/>
              </a:ext>
            </a:extLst>
          </p:cNvPr>
          <p:cNvSpPr/>
          <p:nvPr/>
        </p:nvSpPr>
        <p:spPr>
          <a:xfrm>
            <a:off x="4881581" y="355187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2" name="Straight Connector 22">
            <a:extLst>
              <a:ext uri="{FF2B5EF4-FFF2-40B4-BE49-F238E27FC236}">
                <a16:creationId xmlns:a16="http://schemas.microsoft.com/office/drawing/2014/main" id="{9D439020-7B95-3E33-B33F-055C69111373}"/>
              </a:ext>
            </a:extLst>
          </p:cNvPr>
          <p:cNvCxnSpPr>
            <a:cxnSpLocks/>
          </p:cNvCxnSpPr>
          <p:nvPr/>
        </p:nvCxnSpPr>
        <p:spPr>
          <a:xfrm flipV="1">
            <a:off x="5228767" y="2828755"/>
            <a:ext cx="0" cy="72000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3">
            <a:extLst>
              <a:ext uri="{FF2B5EF4-FFF2-40B4-BE49-F238E27FC236}">
                <a16:creationId xmlns:a16="http://schemas.microsoft.com/office/drawing/2014/main" id="{2071772A-51CA-2469-AA4B-0CF39D58C2AA}"/>
              </a:ext>
            </a:extLst>
          </p:cNvPr>
          <p:cNvSpPr/>
          <p:nvPr/>
        </p:nvSpPr>
        <p:spPr>
          <a:xfrm>
            <a:off x="5166646" y="2779224"/>
            <a:ext cx="124240" cy="124240"/>
          </a:xfrm>
          <a:prstGeom prst="ellipse">
            <a:avLst/>
          </a:prstGeom>
          <a:solidFill>
            <a:srgbClr val="F29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2DD9FC3F-F7EF-B239-7AD9-EF7A69541CF0}"/>
              </a:ext>
            </a:extLst>
          </p:cNvPr>
          <p:cNvSpPr txBox="1"/>
          <p:nvPr/>
        </p:nvSpPr>
        <p:spPr>
          <a:xfrm>
            <a:off x="4471073" y="4261637"/>
            <a:ext cx="1515386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800" dirty="0">
                <a:solidFill>
                  <a:srgbClr val="F29724"/>
                </a:solidFill>
                <a:latin typeface="Tw Cen MT"/>
              </a:rPr>
              <a:t>Costs</a:t>
            </a:r>
            <a:endParaRPr lang="en-US" sz="3800" dirty="0">
              <a:solidFill>
                <a:srgbClr val="F29724"/>
              </a:solidFill>
              <a:latin typeface="Tw Cen MT" panose="020B0602020104020603" pitchFamily="34" charset="77"/>
            </a:endParaRP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33EE5EF2-AE7C-1618-5198-527BBC615E52}"/>
              </a:ext>
            </a:extLst>
          </p:cNvPr>
          <p:cNvSpPr txBox="1"/>
          <p:nvPr/>
        </p:nvSpPr>
        <p:spPr>
          <a:xfrm>
            <a:off x="2841262" y="1604116"/>
            <a:ext cx="4776976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100" b="1" dirty="0">
                <a:solidFill>
                  <a:srgbClr val="F29724"/>
                </a:solidFill>
                <a:latin typeface="Tw Cen MT"/>
              </a:rPr>
              <a:t>Rehabilitation</a:t>
            </a:r>
            <a:r>
              <a:rPr lang="en-US" sz="2400" dirty="0">
                <a:solidFill>
                  <a:srgbClr val="F29724"/>
                </a:solidFill>
                <a:ea typeface="+mn-lt"/>
                <a:cs typeface="+mn-lt"/>
              </a:rPr>
              <a:t> </a:t>
            </a:r>
            <a:r>
              <a:rPr lang="en-US" sz="2100" dirty="0">
                <a:solidFill>
                  <a:srgbClr val="737373"/>
                </a:solidFill>
                <a:latin typeface="Tw Cen MT"/>
              </a:rPr>
              <a:t>requires investment.</a:t>
            </a:r>
            <a:endParaRPr lang="it-IT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/>
            <a:r>
              <a:rPr lang="en-US" sz="2100" dirty="0">
                <a:solidFill>
                  <a:srgbClr val="737373"/>
                </a:solidFill>
                <a:latin typeface="Tw Cen MT"/>
              </a:rPr>
              <a:t>Repeated </a:t>
            </a:r>
            <a:r>
              <a:rPr lang="en-US" sz="2100">
                <a:solidFill>
                  <a:srgbClr val="737373"/>
                </a:solidFill>
                <a:latin typeface="Tw Cen MT"/>
              </a:rPr>
              <a:t>incarceration creates </a:t>
            </a:r>
            <a:br>
              <a:rPr lang="en-US" sz="2100" dirty="0">
                <a:solidFill>
                  <a:srgbClr val="737373"/>
                </a:solidFill>
                <a:latin typeface="Tw Cen MT"/>
              </a:rPr>
            </a:br>
            <a:r>
              <a:rPr lang="en-US" sz="2100" dirty="0">
                <a:solidFill>
                  <a:srgbClr val="737373"/>
                </a:solidFill>
                <a:latin typeface="Tw Cen MT"/>
              </a:rPr>
              <a:t>higher long-term costs.</a:t>
            </a:r>
          </a:p>
        </p:txBody>
      </p:sp>
      <p:sp>
        <p:nvSpPr>
          <p:cNvPr id="26" name="Arc 26">
            <a:extLst>
              <a:ext uri="{FF2B5EF4-FFF2-40B4-BE49-F238E27FC236}">
                <a16:creationId xmlns:a16="http://schemas.microsoft.com/office/drawing/2014/main" id="{9DA2D587-756D-B09E-B2DA-8F60708F216E}"/>
              </a:ext>
            </a:extLst>
          </p:cNvPr>
          <p:cNvSpPr/>
          <p:nvPr/>
        </p:nvSpPr>
        <p:spPr>
          <a:xfrm>
            <a:off x="7022618" y="343947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8">
            <a:extLst>
              <a:ext uri="{FF2B5EF4-FFF2-40B4-BE49-F238E27FC236}">
                <a16:creationId xmlns:a16="http://schemas.microsoft.com/office/drawing/2014/main" id="{BC38D4C8-566E-236A-1B6A-3629E9401B2A}"/>
              </a:ext>
            </a:extLst>
          </p:cNvPr>
          <p:cNvSpPr/>
          <p:nvPr/>
        </p:nvSpPr>
        <p:spPr>
          <a:xfrm>
            <a:off x="7386949" y="3803809"/>
            <a:ext cx="190500" cy="190500"/>
          </a:xfrm>
          <a:prstGeom prst="ellipse">
            <a:avLst/>
          </a:prstGeom>
          <a:solidFill>
            <a:srgbClr val="7948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94863"/>
              </a:solidFill>
            </a:endParaRPr>
          </a:p>
        </p:txBody>
      </p:sp>
      <p:sp>
        <p:nvSpPr>
          <p:cNvPr id="28" name="Circle: Hollow 29">
            <a:extLst>
              <a:ext uri="{FF2B5EF4-FFF2-40B4-BE49-F238E27FC236}">
                <a16:creationId xmlns:a16="http://schemas.microsoft.com/office/drawing/2014/main" id="{A3E14812-5730-422B-4DEC-6680F1362DA6}"/>
              </a:ext>
            </a:extLst>
          </p:cNvPr>
          <p:cNvSpPr/>
          <p:nvPr/>
        </p:nvSpPr>
        <p:spPr>
          <a:xfrm>
            <a:off x="7267886" y="3684746"/>
            <a:ext cx="428626" cy="428626"/>
          </a:xfrm>
          <a:prstGeom prst="donut">
            <a:avLst>
              <a:gd name="adj" fmla="val 5281"/>
            </a:avLst>
          </a:prstGeom>
          <a:solidFill>
            <a:srgbClr val="7948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ircle: Hollow 30">
            <a:extLst>
              <a:ext uri="{FF2B5EF4-FFF2-40B4-BE49-F238E27FC236}">
                <a16:creationId xmlns:a16="http://schemas.microsoft.com/office/drawing/2014/main" id="{09499E6E-B029-CAD9-839C-24519D75A8EE}"/>
              </a:ext>
            </a:extLst>
          </p:cNvPr>
          <p:cNvSpPr/>
          <p:nvPr/>
        </p:nvSpPr>
        <p:spPr>
          <a:xfrm>
            <a:off x="7135014" y="355187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0" name="Straight Connector 31">
            <a:extLst>
              <a:ext uri="{FF2B5EF4-FFF2-40B4-BE49-F238E27FC236}">
                <a16:creationId xmlns:a16="http://schemas.microsoft.com/office/drawing/2014/main" id="{11B8BC0D-7093-77AF-28CB-ED97631FD735}"/>
              </a:ext>
            </a:extLst>
          </p:cNvPr>
          <p:cNvCxnSpPr>
            <a:cxnSpLocks/>
          </p:cNvCxnSpPr>
          <p:nvPr/>
        </p:nvCxnSpPr>
        <p:spPr>
          <a:xfrm flipV="1">
            <a:off x="7482200" y="4246245"/>
            <a:ext cx="0" cy="720000"/>
          </a:xfrm>
          <a:prstGeom prst="line">
            <a:avLst/>
          </a:prstGeom>
          <a:ln w="19050">
            <a:solidFill>
              <a:srgbClr val="7948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2">
            <a:extLst>
              <a:ext uri="{FF2B5EF4-FFF2-40B4-BE49-F238E27FC236}">
                <a16:creationId xmlns:a16="http://schemas.microsoft.com/office/drawing/2014/main" id="{2C082B1E-CB12-8629-BB12-22FC2570926A}"/>
              </a:ext>
            </a:extLst>
          </p:cNvPr>
          <p:cNvSpPr/>
          <p:nvPr/>
        </p:nvSpPr>
        <p:spPr>
          <a:xfrm>
            <a:off x="7420079" y="4915542"/>
            <a:ext cx="124240" cy="124240"/>
          </a:xfrm>
          <a:prstGeom prst="ellipse">
            <a:avLst/>
          </a:prstGeom>
          <a:solidFill>
            <a:srgbClr val="7948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3">
            <a:extLst>
              <a:ext uri="{FF2B5EF4-FFF2-40B4-BE49-F238E27FC236}">
                <a16:creationId xmlns:a16="http://schemas.microsoft.com/office/drawing/2014/main" id="{E2F1E1B7-057A-6328-1428-D47FFA2FEC1C}"/>
              </a:ext>
            </a:extLst>
          </p:cNvPr>
          <p:cNvSpPr txBox="1"/>
          <p:nvPr/>
        </p:nvSpPr>
        <p:spPr>
          <a:xfrm>
            <a:off x="6476978" y="2872047"/>
            <a:ext cx="2378985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800" dirty="0">
                <a:solidFill>
                  <a:srgbClr val="794863"/>
                </a:solidFill>
                <a:latin typeface="Tw Cen MT"/>
              </a:rPr>
              <a:t>Legitimacy</a:t>
            </a:r>
            <a:endParaRPr lang="en-US" sz="3800" dirty="0">
              <a:solidFill>
                <a:srgbClr val="794863"/>
              </a:solidFill>
              <a:latin typeface="Tw Cen MT" panose="020B0602020104020603" pitchFamily="34" charset="77"/>
            </a:endParaRPr>
          </a:p>
        </p:txBody>
      </p:sp>
      <p:sp>
        <p:nvSpPr>
          <p:cNvPr id="33" name="TextBox 34">
            <a:extLst>
              <a:ext uri="{FF2B5EF4-FFF2-40B4-BE49-F238E27FC236}">
                <a16:creationId xmlns:a16="http://schemas.microsoft.com/office/drawing/2014/main" id="{3203A401-79F9-66FA-85CD-C83560C281E8}"/>
              </a:ext>
            </a:extLst>
          </p:cNvPr>
          <p:cNvSpPr txBox="1"/>
          <p:nvPr/>
        </p:nvSpPr>
        <p:spPr>
          <a:xfrm>
            <a:off x="5769786" y="5083486"/>
            <a:ext cx="3437526" cy="10618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100" dirty="0">
                <a:solidFill>
                  <a:srgbClr val="737373"/>
                </a:solidFill>
                <a:latin typeface="Tw Cen MT"/>
              </a:rPr>
              <a:t>Legitimate punishment preserves the path back to society through </a:t>
            </a:r>
            <a:r>
              <a:rPr lang="en-US" sz="2100" b="1">
                <a:solidFill>
                  <a:srgbClr val="794863"/>
                </a:solidFill>
                <a:latin typeface="Tw Cen MT"/>
              </a:rPr>
              <a:t>rehabilitation</a:t>
            </a:r>
            <a:r>
              <a:rPr lang="en-US" sz="2100">
                <a:solidFill>
                  <a:srgbClr val="737373"/>
                </a:solidFill>
                <a:latin typeface="Tw Cen MT"/>
              </a:rPr>
              <a:t>.</a:t>
            </a:r>
          </a:p>
        </p:txBody>
      </p:sp>
      <p:cxnSp>
        <p:nvCxnSpPr>
          <p:cNvPr id="34" name="Straight Connector 63">
            <a:extLst>
              <a:ext uri="{FF2B5EF4-FFF2-40B4-BE49-F238E27FC236}">
                <a16:creationId xmlns:a16="http://schemas.microsoft.com/office/drawing/2014/main" id="{50461886-A385-1C56-7101-4DA9283C1EAB}"/>
              </a:ext>
            </a:extLst>
          </p:cNvPr>
          <p:cNvCxnSpPr>
            <a:cxnSpLocks/>
          </p:cNvCxnSpPr>
          <p:nvPr/>
        </p:nvCxnSpPr>
        <p:spPr>
          <a:xfrm>
            <a:off x="1903735" y="6324161"/>
            <a:ext cx="2048865" cy="0"/>
          </a:xfrm>
          <a:prstGeom prst="line">
            <a:avLst/>
          </a:prstGeom>
          <a:ln w="19050">
            <a:solidFill>
              <a:srgbClr val="DD5E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65">
            <a:extLst>
              <a:ext uri="{FF2B5EF4-FFF2-40B4-BE49-F238E27FC236}">
                <a16:creationId xmlns:a16="http://schemas.microsoft.com/office/drawing/2014/main" id="{B8A741AC-E17A-4533-D09E-D602CE47DEDA}"/>
              </a:ext>
            </a:extLst>
          </p:cNvPr>
          <p:cNvCxnSpPr>
            <a:cxnSpLocks/>
          </p:cNvCxnSpPr>
          <p:nvPr/>
        </p:nvCxnSpPr>
        <p:spPr>
          <a:xfrm>
            <a:off x="6471863" y="6333615"/>
            <a:ext cx="2048865" cy="0"/>
          </a:xfrm>
          <a:prstGeom prst="line">
            <a:avLst/>
          </a:prstGeom>
          <a:ln w="19050">
            <a:solidFill>
              <a:srgbClr val="7948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67">
            <a:extLst>
              <a:ext uri="{FF2B5EF4-FFF2-40B4-BE49-F238E27FC236}">
                <a16:creationId xmlns:a16="http://schemas.microsoft.com/office/drawing/2014/main" id="{CAEEDEE1-1062-496E-5AB7-32E0C552C165}"/>
              </a:ext>
            </a:extLst>
          </p:cNvPr>
          <p:cNvCxnSpPr>
            <a:cxnSpLocks/>
          </p:cNvCxnSpPr>
          <p:nvPr/>
        </p:nvCxnSpPr>
        <p:spPr>
          <a:xfrm>
            <a:off x="4252021" y="1529717"/>
            <a:ext cx="2048865" cy="0"/>
          </a:xfrm>
          <a:prstGeom prst="line">
            <a:avLst/>
          </a:prstGeom>
          <a:ln w="19050">
            <a:solidFill>
              <a:srgbClr val="F297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4BD887F2-A332-6436-2823-A5693FF87EFA}"/>
              </a:ext>
            </a:extLst>
          </p:cNvPr>
          <p:cNvSpPr txBox="1"/>
          <p:nvPr/>
        </p:nvSpPr>
        <p:spPr>
          <a:xfrm>
            <a:off x="1636248" y="469897"/>
            <a:ext cx="786694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800" dirty="0">
                <a:solidFill>
                  <a:srgbClr val="737373"/>
                </a:solidFill>
                <a:latin typeface="Tw Cen MT"/>
              </a:rPr>
              <a:t>Why </a:t>
            </a:r>
            <a:r>
              <a:rPr lang="it-IT" sz="2800" dirty="0" err="1">
                <a:solidFill>
                  <a:srgbClr val="737373"/>
                </a:solidFill>
                <a:latin typeface="Tw Cen MT"/>
              </a:rPr>
              <a:t>does</a:t>
            </a:r>
            <a:r>
              <a:rPr lang="it-IT" sz="2800" dirty="0">
                <a:solidFill>
                  <a:srgbClr val="737373"/>
                </a:solidFill>
                <a:latin typeface="Tw Cen MT"/>
              </a:rPr>
              <a:t> </a:t>
            </a:r>
            <a:r>
              <a:rPr lang="it-IT" sz="2800" b="1" dirty="0" err="1">
                <a:solidFill>
                  <a:srgbClr val="C7255A"/>
                </a:solidFill>
                <a:latin typeface="Tw Cen MT"/>
              </a:rPr>
              <a:t>rehabilitation</a:t>
            </a:r>
            <a:r>
              <a:rPr lang="it-IT" sz="2800" dirty="0" err="1">
                <a:solidFill>
                  <a:srgbClr val="737373"/>
                </a:solidFill>
                <a:latin typeface="Tw Cen MT"/>
              </a:rPr>
              <a:t>-oriented</a:t>
            </a:r>
            <a:r>
              <a:rPr lang="it-IT" sz="2800" dirty="0">
                <a:solidFill>
                  <a:srgbClr val="737373"/>
                </a:solidFill>
                <a:latin typeface="Tw Cen MT"/>
              </a:rPr>
              <a:t> </a:t>
            </a:r>
            <a:r>
              <a:rPr lang="it-IT" sz="2800" dirty="0" err="1">
                <a:solidFill>
                  <a:srgbClr val="737373"/>
                </a:solidFill>
                <a:latin typeface="Tw Cen MT"/>
              </a:rPr>
              <a:t>punishment</a:t>
            </a:r>
            <a:r>
              <a:rPr lang="it-IT" sz="2800" dirty="0">
                <a:solidFill>
                  <a:srgbClr val="737373"/>
                </a:solidFill>
                <a:latin typeface="Tw Cen MT"/>
              </a:rPr>
              <a:t> </a:t>
            </a:r>
            <a:r>
              <a:rPr lang="it-IT" sz="2800" dirty="0" err="1">
                <a:solidFill>
                  <a:srgbClr val="737373"/>
                </a:solidFill>
                <a:latin typeface="Tw Cen MT"/>
              </a:rPr>
              <a:t>matter</a:t>
            </a:r>
            <a:r>
              <a:rPr lang="it-IT" sz="2800" dirty="0">
                <a:solidFill>
                  <a:srgbClr val="737373"/>
                </a:solidFill>
                <a:latin typeface="Tw Cen M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940198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000"/>
                            </p:stCondLst>
                            <p:childTnLst>
                              <p:par>
                                <p:cTn id="1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4000"/>
                            </p:stCondLst>
                            <p:childTnLst>
                              <p:par>
                                <p:cTn id="1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4" grpId="0" animBg="1"/>
      <p:bldP spid="15" grpId="0"/>
      <p:bldP spid="16" grpId="0"/>
      <p:bldP spid="17" grpId="0" animBg="1"/>
      <p:bldP spid="19" grpId="0" animBg="1"/>
      <p:bldP spid="20" grpId="0" animBg="1"/>
      <p:bldP spid="21" grpId="0" animBg="1"/>
      <p:bldP spid="23" grpId="0" animBg="1"/>
      <p:bldP spid="24" grpId="0"/>
      <p:bldP spid="25" grpId="0"/>
      <p:bldP spid="26" grpId="0" animBg="1"/>
      <p:bldP spid="27" grpId="0" animBg="1"/>
      <p:bldP spid="28" grpId="0" animBg="1"/>
      <p:bldP spid="29" grpId="0" animBg="1"/>
      <p:bldP spid="31" grpId="0" animBg="1"/>
      <p:bldP spid="32" grpId="0"/>
      <p:bldP spid="33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87B6AC-F1D6-15D3-3A29-C8EABCF19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A59ACBF9-BF3C-65E1-EA15-443876FBCA78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ABDA9A85-A64B-B9B9-8412-49D2AD14B4A3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FAAE2C0B-0FD0-412A-579A-1D2BAED66C91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95FCDE78-348E-FFF8-AF64-FC7D83716E8A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A7541161-EE55-F0B6-D577-00A3C476E4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F5A39627-2C7D-1A93-1DD2-165D90EBDCEF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C4A6CB7-7F7F-7F58-FE77-E5B79BC9D0BA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AA2716CE-7731-91C6-646E-E39E0E580BEC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E7CF3105-D787-C082-D92F-2D1E8B9869FF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59F03B29-BF70-2767-7FE6-CACFF25C90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6496147D-7D4D-FC15-8615-80AD39DBEC55}"/>
              </a:ext>
            </a:extLst>
          </p:cNvPr>
          <p:cNvGrpSpPr/>
          <p:nvPr/>
        </p:nvGrpSpPr>
        <p:grpSpPr>
          <a:xfrm>
            <a:off x="-1051200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CB49BD1D-758F-C09A-0445-CF81F1C21AF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4FB5FB41-FCAA-929D-396E-25158A864755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BB5349D2-CDDD-6440-B626-FDF6DBF312C4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FDD76E08-E429-C939-F0B1-37ECB48602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97B7CDD0-171A-DB8E-0F09-A92DBC5CD8AF}"/>
              </a:ext>
            </a:extLst>
          </p:cNvPr>
          <p:cNvGrpSpPr/>
          <p:nvPr/>
        </p:nvGrpSpPr>
        <p:grpSpPr>
          <a:xfrm>
            <a:off x="-1576800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F1CCAD0A-C3D5-1581-AB23-AA958B79953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D1A88A4A-B0DC-C7BD-91FC-D396BE0DD2D3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3BC5C811-7B93-50EA-8A86-DA7059286016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5A9D0C57-BEE2-5980-6C06-F769B87B3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1FB06FE6-2B30-4DE1-05BA-30A24AEED14F}"/>
              </a:ext>
            </a:extLst>
          </p:cNvPr>
          <p:cNvGrpSpPr/>
          <p:nvPr/>
        </p:nvGrpSpPr>
        <p:grpSpPr>
          <a:xfrm>
            <a:off x="-209880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DA4E0358-DB3F-3F68-1FC3-AB96EF9F44CF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593A7DB3-FE14-BEA9-276F-BC1CEE3F0F55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9537C3E6-925A-4DD7-D918-F1BF63C2A0D5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1F0F8FCF-4AA2-7161-199B-4110905DF45D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500E5CE2-E27D-DFCF-BD14-F096F9E9440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377E2F47-7A9A-F0CD-21F1-9F212522C1D4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AE7D7DA1-98E9-41B5-7FD5-2837FFCADBCB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87ABF361-034F-2750-584D-E921C9C525DC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1BC47A28-A478-4B7A-ECC7-D665285F7A4F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DCF37711-8584-58C1-25F7-80AF3B63DFE7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B89F413F-AFDC-BFBE-A6E4-D7400A81556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sp>
        <p:nvSpPr>
          <p:cNvPr id="3" name="TextBox 4">
            <a:extLst>
              <a:ext uri="{FF2B5EF4-FFF2-40B4-BE49-F238E27FC236}">
                <a16:creationId xmlns:a16="http://schemas.microsoft.com/office/drawing/2014/main" id="{9EEC5C02-562F-3694-B032-F787DD56BB4F}"/>
              </a:ext>
            </a:extLst>
          </p:cNvPr>
          <p:cNvSpPr txBox="1"/>
          <p:nvPr/>
        </p:nvSpPr>
        <p:spPr>
          <a:xfrm>
            <a:off x="3452169" y="1026179"/>
            <a:ext cx="5343771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100" dirty="0">
                <a:solidFill>
                  <a:srgbClr val="737373"/>
                </a:solidFill>
                <a:latin typeface="Tw Cen MT"/>
                <a:ea typeface="+mn-lt"/>
                <a:cs typeface="+mn-lt"/>
              </a:rPr>
              <a:t>Recidivism is not only a fact about the offender.</a:t>
            </a:r>
            <a:br>
              <a:rPr lang="en-US" sz="2100" dirty="0">
                <a:solidFill>
                  <a:srgbClr val="737373"/>
                </a:solidFill>
                <a:latin typeface="Tw Cen MT"/>
                <a:ea typeface="+mn-lt"/>
                <a:cs typeface="+mn-lt"/>
              </a:rPr>
            </a:br>
            <a:r>
              <a:rPr lang="en-US" sz="2100" dirty="0">
                <a:solidFill>
                  <a:srgbClr val="737373"/>
                </a:solidFill>
                <a:latin typeface="Tw Cen MT"/>
                <a:ea typeface="+mn-lt"/>
                <a:cs typeface="+mn-lt"/>
              </a:rPr>
              <a:t>It also reflects missed opportunities </a:t>
            </a:r>
            <a:r>
              <a:rPr lang="en-US" sz="2100">
                <a:solidFill>
                  <a:srgbClr val="737373"/>
                </a:solidFill>
                <a:latin typeface="Tw Cen MT"/>
                <a:ea typeface="+mn-lt"/>
                <a:cs typeface="+mn-lt"/>
              </a:rPr>
              <a:t>for </a:t>
            </a:r>
            <a:r>
              <a:rPr lang="en-US" sz="2100" b="1">
                <a:solidFill>
                  <a:srgbClr val="DD5E3F"/>
                </a:solidFill>
                <a:latin typeface="Tw Cen MT"/>
              </a:rPr>
              <a:t>rehabilitation</a:t>
            </a:r>
            <a:r>
              <a:rPr lang="en-US" sz="2100">
                <a:solidFill>
                  <a:srgbClr val="737373"/>
                </a:solidFill>
                <a:latin typeface="Tw Cen MT"/>
                <a:ea typeface="+mn-lt"/>
                <a:cs typeface="+mn-lt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1141C-54BF-F3F3-5F9A-FC2D96DA4DF9}"/>
              </a:ext>
            </a:extLst>
          </p:cNvPr>
          <p:cNvSpPr txBox="1"/>
          <p:nvPr/>
        </p:nvSpPr>
        <p:spPr>
          <a:xfrm>
            <a:off x="1026009" y="1262125"/>
            <a:ext cx="15325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DD5E3F"/>
                </a:solidFill>
                <a:latin typeface="Tw Cen MT" panose="020B0602020104020603" pitchFamily="34" charset="0"/>
              </a:rPr>
              <a:t>ARGUMENT</a:t>
            </a:r>
          </a:p>
        </p:txBody>
      </p:sp>
      <p:cxnSp>
        <p:nvCxnSpPr>
          <p:cNvPr id="8" name="Straight Connector 63">
            <a:extLst>
              <a:ext uri="{FF2B5EF4-FFF2-40B4-BE49-F238E27FC236}">
                <a16:creationId xmlns:a16="http://schemas.microsoft.com/office/drawing/2014/main" id="{6623E918-02B6-91ED-CF65-9C37A8ACBBD9}"/>
              </a:ext>
            </a:extLst>
          </p:cNvPr>
          <p:cNvCxnSpPr>
            <a:cxnSpLocks/>
          </p:cNvCxnSpPr>
          <p:nvPr/>
        </p:nvCxnSpPr>
        <p:spPr>
          <a:xfrm>
            <a:off x="1441521" y="1712070"/>
            <a:ext cx="736448" cy="0"/>
          </a:xfrm>
          <a:prstGeom prst="line">
            <a:avLst/>
          </a:prstGeom>
          <a:ln w="19050">
            <a:solidFill>
              <a:srgbClr val="DD5E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4">
            <a:extLst>
              <a:ext uri="{FF2B5EF4-FFF2-40B4-BE49-F238E27FC236}">
                <a16:creationId xmlns:a16="http://schemas.microsoft.com/office/drawing/2014/main" id="{16B81920-0435-6E2C-1EF6-F35A804B5787}"/>
              </a:ext>
            </a:extLst>
          </p:cNvPr>
          <p:cNvSpPr txBox="1"/>
          <p:nvPr/>
        </p:nvSpPr>
        <p:spPr>
          <a:xfrm>
            <a:off x="3436209" y="2659474"/>
            <a:ext cx="535978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100">
                <a:solidFill>
                  <a:srgbClr val="737373"/>
                </a:solidFill>
                <a:latin typeface="Tw Cen MT"/>
              </a:rPr>
              <a:t>Can</a:t>
            </a:r>
            <a:r>
              <a:rPr lang="en-US" sz="2100" dirty="0">
                <a:solidFill>
                  <a:srgbClr val="737373"/>
                </a:solidFill>
                <a:latin typeface="Tw Cen MT"/>
              </a:rPr>
              <a:t> repeat-offender</a:t>
            </a:r>
            <a:r>
              <a:rPr lang="en-US" sz="2100" b="1" dirty="0">
                <a:solidFill>
                  <a:srgbClr val="737373"/>
                </a:solidFill>
                <a:ea typeface="+mn-lt"/>
                <a:cs typeface="+mn-lt"/>
              </a:rPr>
              <a:t> </a:t>
            </a:r>
            <a:r>
              <a:rPr lang="en-US" sz="2100" b="1" dirty="0">
                <a:solidFill>
                  <a:srgbClr val="794863"/>
                </a:solidFill>
                <a:latin typeface="Tw Cen MT"/>
              </a:rPr>
              <a:t>enhancements </a:t>
            </a:r>
            <a:r>
              <a:rPr lang="en-US" sz="2100" dirty="0">
                <a:solidFill>
                  <a:srgbClr val="737373"/>
                </a:solidFill>
                <a:latin typeface="Tw Cen MT"/>
              </a:rPr>
              <a:t>be justified solely by a prior </a:t>
            </a:r>
            <a:r>
              <a:rPr lang="en-US" sz="2100">
                <a:solidFill>
                  <a:srgbClr val="737373"/>
                </a:solidFill>
                <a:latin typeface="Tw Cen MT"/>
              </a:rPr>
              <a:t>conviction?</a:t>
            </a:r>
            <a:r>
              <a:rPr lang="en-US" sz="2100" dirty="0">
                <a:solidFill>
                  <a:srgbClr val="737373"/>
                </a:solidFill>
                <a:latin typeface="Tw Cen MT"/>
              </a:rPr>
              <a:t> 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ACB4B1BD-F54C-DA0C-E04E-3DD2DC6BD081}"/>
              </a:ext>
            </a:extLst>
          </p:cNvPr>
          <p:cNvSpPr/>
          <p:nvPr/>
        </p:nvSpPr>
        <p:spPr>
          <a:xfrm>
            <a:off x="1026009" y="2638853"/>
            <a:ext cx="153258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794863"/>
                </a:solidFill>
                <a:latin typeface="Tw Cen MT" panose="020B0602020104020603" pitchFamily="34" charset="0"/>
              </a:rPr>
              <a:t>QUESTION </a:t>
            </a:r>
            <a:endParaRPr lang="it-IT" sz="2200" dirty="0">
              <a:solidFill>
                <a:srgbClr val="794863"/>
              </a:solidFill>
              <a:latin typeface="Tw Cen MT" panose="020B0602020104020603" pitchFamily="34" charset="0"/>
            </a:endParaRPr>
          </a:p>
        </p:txBody>
      </p:sp>
      <p:cxnSp>
        <p:nvCxnSpPr>
          <p:cNvPr id="11" name="Straight Connector 63">
            <a:extLst>
              <a:ext uri="{FF2B5EF4-FFF2-40B4-BE49-F238E27FC236}">
                <a16:creationId xmlns:a16="http://schemas.microsoft.com/office/drawing/2014/main" id="{53F9EAC6-0CB9-4FBA-1DB4-49A3D1EB8279}"/>
              </a:ext>
            </a:extLst>
          </p:cNvPr>
          <p:cNvCxnSpPr>
            <a:cxnSpLocks/>
          </p:cNvCxnSpPr>
          <p:nvPr/>
        </p:nvCxnSpPr>
        <p:spPr>
          <a:xfrm>
            <a:off x="1441521" y="3093388"/>
            <a:ext cx="736448" cy="0"/>
          </a:xfrm>
          <a:prstGeom prst="line">
            <a:avLst/>
          </a:prstGeom>
          <a:ln w="19050">
            <a:solidFill>
              <a:srgbClr val="7948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4">
            <a:extLst>
              <a:ext uri="{FF2B5EF4-FFF2-40B4-BE49-F238E27FC236}">
                <a16:creationId xmlns:a16="http://schemas.microsoft.com/office/drawing/2014/main" id="{9DC8FC62-D0D9-0D46-1B91-316A1E4D27DF}"/>
              </a:ext>
            </a:extLst>
          </p:cNvPr>
          <p:cNvSpPr txBox="1"/>
          <p:nvPr/>
        </p:nvSpPr>
        <p:spPr>
          <a:xfrm>
            <a:off x="3455341" y="3684734"/>
            <a:ext cx="5359784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100" dirty="0">
                <a:solidFill>
                  <a:srgbClr val="737373"/>
                </a:solidFill>
                <a:latin typeface="Tw Cen MT"/>
              </a:rPr>
              <a:t>A harsher punishment is justified only if the previous sentence offered a genuine opportunity for </a:t>
            </a:r>
            <a:r>
              <a:rPr lang="en-US" sz="2100" b="1" dirty="0">
                <a:solidFill>
                  <a:srgbClr val="2B6A6C"/>
                </a:solidFill>
                <a:latin typeface="Tw Cen MT"/>
              </a:rPr>
              <a:t>rehabilitation</a:t>
            </a:r>
            <a:r>
              <a:rPr lang="en-US" sz="2100" dirty="0">
                <a:solidFill>
                  <a:srgbClr val="737373"/>
                </a:solidFill>
                <a:latin typeface="Tw Cen MT"/>
              </a:rPr>
              <a:t>. </a:t>
            </a:r>
            <a:endParaRPr lang="it-IT" sz="2100" dirty="0">
              <a:solidFill>
                <a:srgbClr val="737373"/>
              </a:solidFill>
              <a:latin typeface="Tw Cen MT"/>
            </a:endParaRPr>
          </a:p>
          <a:p>
            <a:endParaRPr lang="en-US" sz="2100" dirty="0">
              <a:solidFill>
                <a:srgbClr val="737373"/>
              </a:solidFill>
              <a:latin typeface="Tw Cen MT"/>
            </a:endParaRPr>
          </a:p>
          <a:p>
            <a:r>
              <a:rPr lang="en-US" sz="2100" dirty="0">
                <a:solidFill>
                  <a:srgbClr val="737373"/>
                </a:solidFill>
                <a:latin typeface="Tw Cen MT"/>
              </a:rPr>
              <a:t>Otherwise, recidivism may also reflect the </a:t>
            </a:r>
            <a:r>
              <a:rPr lang="en-US" sz="2100" b="1" dirty="0">
                <a:solidFill>
                  <a:srgbClr val="2B6A6C"/>
                </a:solidFill>
                <a:latin typeface="Tw Cen MT"/>
              </a:rPr>
              <a:t>failure</a:t>
            </a:r>
            <a:r>
              <a:rPr lang="en-US" sz="2100" dirty="0">
                <a:solidFill>
                  <a:srgbClr val="737373"/>
                </a:solidFill>
                <a:latin typeface="Tw Cen MT"/>
              </a:rPr>
              <a:t> of the criminal justice system, not only that of the offender.</a:t>
            </a:r>
            <a:endParaRPr lang="it-IT" sz="2100" dirty="0">
              <a:solidFill>
                <a:srgbClr val="737373"/>
              </a:solidFill>
              <a:latin typeface="Tw Cen MT"/>
            </a:endParaRPr>
          </a:p>
          <a:p>
            <a:endParaRPr lang="en-US" sz="2100" dirty="0">
              <a:solidFill>
                <a:srgbClr val="737373"/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id="{D98E707A-0EA2-49B6-4B3A-BC04C1263CB6}"/>
              </a:ext>
            </a:extLst>
          </p:cNvPr>
          <p:cNvSpPr txBox="1"/>
          <p:nvPr/>
        </p:nvSpPr>
        <p:spPr>
          <a:xfrm>
            <a:off x="1026009" y="3777863"/>
            <a:ext cx="15325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2B6A6C"/>
                </a:solidFill>
                <a:latin typeface="Tw Cen MT" panose="020B0602020104020603" pitchFamily="34" charset="0"/>
              </a:rPr>
              <a:t>PROPOSAL</a:t>
            </a:r>
          </a:p>
        </p:txBody>
      </p:sp>
      <p:cxnSp>
        <p:nvCxnSpPr>
          <p:cNvPr id="14" name="Straight Connector 63">
            <a:extLst>
              <a:ext uri="{FF2B5EF4-FFF2-40B4-BE49-F238E27FC236}">
                <a16:creationId xmlns:a16="http://schemas.microsoft.com/office/drawing/2014/main" id="{6B1DFF6B-A5C6-DCAD-398E-5C0759F9F88C}"/>
              </a:ext>
            </a:extLst>
          </p:cNvPr>
          <p:cNvCxnSpPr>
            <a:cxnSpLocks/>
          </p:cNvCxnSpPr>
          <p:nvPr/>
        </p:nvCxnSpPr>
        <p:spPr>
          <a:xfrm>
            <a:off x="1424079" y="4234921"/>
            <a:ext cx="736448" cy="0"/>
          </a:xfrm>
          <a:prstGeom prst="line">
            <a:avLst/>
          </a:prstGeom>
          <a:ln w="19050">
            <a:solidFill>
              <a:srgbClr val="2B6A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62">
            <a:extLst>
              <a:ext uri="{FF2B5EF4-FFF2-40B4-BE49-F238E27FC236}">
                <a16:creationId xmlns:a16="http://schemas.microsoft.com/office/drawing/2014/main" id="{DE8CD45A-4B4B-0F92-2BD6-B23FF178E158}"/>
              </a:ext>
            </a:extLst>
          </p:cNvPr>
          <p:cNvCxnSpPr>
            <a:cxnSpLocks/>
            <a:stCxn id="24" idx="6"/>
          </p:cNvCxnSpPr>
          <p:nvPr/>
        </p:nvCxnSpPr>
        <p:spPr>
          <a:xfrm>
            <a:off x="2965836" y="4126253"/>
            <a:ext cx="0" cy="2731746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ircle: Hollow 8">
            <a:extLst>
              <a:ext uri="{FF2B5EF4-FFF2-40B4-BE49-F238E27FC236}">
                <a16:creationId xmlns:a16="http://schemas.microsoft.com/office/drawing/2014/main" id="{F934F8CE-AABD-F8FD-7CFC-8392F1883059}"/>
              </a:ext>
            </a:extLst>
          </p:cNvPr>
          <p:cNvSpPr/>
          <p:nvPr/>
        </p:nvSpPr>
        <p:spPr>
          <a:xfrm rot="5400000">
            <a:off x="2751523" y="1290538"/>
            <a:ext cx="428626" cy="428626"/>
          </a:xfrm>
          <a:prstGeom prst="donut">
            <a:avLst>
              <a:gd name="adj" fmla="val 5281"/>
            </a:avLst>
          </a:prstGeom>
          <a:solidFill>
            <a:srgbClr val="DD5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ircle: Hollow 9">
            <a:extLst>
              <a:ext uri="{FF2B5EF4-FFF2-40B4-BE49-F238E27FC236}">
                <a16:creationId xmlns:a16="http://schemas.microsoft.com/office/drawing/2014/main" id="{2C7E52BB-CF93-D24F-68D0-1BF09246721B}"/>
              </a:ext>
            </a:extLst>
          </p:cNvPr>
          <p:cNvSpPr/>
          <p:nvPr/>
        </p:nvSpPr>
        <p:spPr>
          <a:xfrm rot="5400000">
            <a:off x="2618651" y="1157666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ircle: Hollow 20">
            <a:extLst>
              <a:ext uri="{FF2B5EF4-FFF2-40B4-BE49-F238E27FC236}">
                <a16:creationId xmlns:a16="http://schemas.microsoft.com/office/drawing/2014/main" id="{C2F91EA5-EFA3-23BC-7CD0-62644139983F}"/>
              </a:ext>
            </a:extLst>
          </p:cNvPr>
          <p:cNvSpPr/>
          <p:nvPr/>
        </p:nvSpPr>
        <p:spPr>
          <a:xfrm rot="5400000">
            <a:off x="2751523" y="2674012"/>
            <a:ext cx="428626" cy="428626"/>
          </a:xfrm>
          <a:prstGeom prst="donut">
            <a:avLst>
              <a:gd name="adj" fmla="val 5281"/>
            </a:avLst>
          </a:prstGeom>
          <a:solidFill>
            <a:srgbClr val="7948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ircle: Hollow 21">
            <a:extLst>
              <a:ext uri="{FF2B5EF4-FFF2-40B4-BE49-F238E27FC236}">
                <a16:creationId xmlns:a16="http://schemas.microsoft.com/office/drawing/2014/main" id="{968ABA3E-CBF3-4551-E2AC-0A00D361E2CA}"/>
              </a:ext>
            </a:extLst>
          </p:cNvPr>
          <p:cNvSpPr/>
          <p:nvPr/>
        </p:nvSpPr>
        <p:spPr>
          <a:xfrm rot="5400000">
            <a:off x="2618651" y="254114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ircle: Hollow 29">
            <a:extLst>
              <a:ext uri="{FF2B5EF4-FFF2-40B4-BE49-F238E27FC236}">
                <a16:creationId xmlns:a16="http://schemas.microsoft.com/office/drawing/2014/main" id="{E7AA0732-79D3-897A-9D17-106C3CB643F5}"/>
              </a:ext>
            </a:extLst>
          </p:cNvPr>
          <p:cNvSpPr/>
          <p:nvPr/>
        </p:nvSpPr>
        <p:spPr>
          <a:xfrm rot="5400000">
            <a:off x="2751523" y="3816690"/>
            <a:ext cx="428626" cy="428626"/>
          </a:xfrm>
          <a:prstGeom prst="donut">
            <a:avLst>
              <a:gd name="adj" fmla="val 5281"/>
            </a:avLst>
          </a:prstGeom>
          <a:solidFill>
            <a:srgbClr val="2B6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30">
            <a:extLst>
              <a:ext uri="{FF2B5EF4-FFF2-40B4-BE49-F238E27FC236}">
                <a16:creationId xmlns:a16="http://schemas.microsoft.com/office/drawing/2014/main" id="{0A1B6410-EC36-EC2B-5B75-CE4C6D09E8C1}"/>
              </a:ext>
            </a:extLst>
          </p:cNvPr>
          <p:cNvSpPr/>
          <p:nvPr/>
        </p:nvSpPr>
        <p:spPr>
          <a:xfrm rot="5400000">
            <a:off x="2618651" y="3683818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62">
            <a:extLst>
              <a:ext uri="{FF2B5EF4-FFF2-40B4-BE49-F238E27FC236}">
                <a16:creationId xmlns:a16="http://schemas.microsoft.com/office/drawing/2014/main" id="{D8D7B7EE-9013-E742-7567-A5C5C9B35F3A}"/>
              </a:ext>
            </a:extLst>
          </p:cNvPr>
          <p:cNvCxnSpPr>
            <a:cxnSpLocks/>
            <a:endCxn id="24" idx="6"/>
          </p:cNvCxnSpPr>
          <p:nvPr/>
        </p:nvCxnSpPr>
        <p:spPr>
          <a:xfrm>
            <a:off x="2961764" y="2888325"/>
            <a:ext cx="4072" cy="123792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8">
            <a:extLst>
              <a:ext uri="{FF2B5EF4-FFF2-40B4-BE49-F238E27FC236}">
                <a16:creationId xmlns:a16="http://schemas.microsoft.com/office/drawing/2014/main" id="{3F09C9EC-629D-2259-9D4D-9860CF167CCE}"/>
              </a:ext>
            </a:extLst>
          </p:cNvPr>
          <p:cNvSpPr/>
          <p:nvPr/>
        </p:nvSpPr>
        <p:spPr>
          <a:xfrm rot="5400000">
            <a:off x="2870586" y="3935753"/>
            <a:ext cx="190500" cy="190500"/>
          </a:xfrm>
          <a:prstGeom prst="ellipse">
            <a:avLst/>
          </a:prstGeom>
          <a:solidFill>
            <a:srgbClr val="2B6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94863"/>
              </a:solidFill>
            </a:endParaRPr>
          </a:p>
        </p:txBody>
      </p:sp>
      <p:cxnSp>
        <p:nvCxnSpPr>
          <p:cNvPr id="25" name="Straight Connector 62">
            <a:extLst>
              <a:ext uri="{FF2B5EF4-FFF2-40B4-BE49-F238E27FC236}">
                <a16:creationId xmlns:a16="http://schemas.microsoft.com/office/drawing/2014/main" id="{6CF647C1-6FC7-C585-9373-05602F7D2F70}"/>
              </a:ext>
            </a:extLst>
          </p:cNvPr>
          <p:cNvCxnSpPr>
            <a:cxnSpLocks/>
          </p:cNvCxnSpPr>
          <p:nvPr/>
        </p:nvCxnSpPr>
        <p:spPr>
          <a:xfrm flipH="1">
            <a:off x="2962662" y="1558826"/>
            <a:ext cx="3174" cy="128638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19">
            <a:extLst>
              <a:ext uri="{FF2B5EF4-FFF2-40B4-BE49-F238E27FC236}">
                <a16:creationId xmlns:a16="http://schemas.microsoft.com/office/drawing/2014/main" id="{D345701F-FEE0-BA66-CB49-2BB46D3187C2}"/>
              </a:ext>
            </a:extLst>
          </p:cNvPr>
          <p:cNvSpPr/>
          <p:nvPr/>
        </p:nvSpPr>
        <p:spPr>
          <a:xfrm rot="5400000">
            <a:off x="2870586" y="2793075"/>
            <a:ext cx="190500" cy="190500"/>
          </a:xfrm>
          <a:prstGeom prst="ellipse">
            <a:avLst/>
          </a:prstGeom>
          <a:solidFill>
            <a:srgbClr val="7948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62">
            <a:extLst>
              <a:ext uri="{FF2B5EF4-FFF2-40B4-BE49-F238E27FC236}">
                <a16:creationId xmlns:a16="http://schemas.microsoft.com/office/drawing/2014/main" id="{1CC09A04-4E86-7815-1B76-7A91A37298B9}"/>
              </a:ext>
            </a:extLst>
          </p:cNvPr>
          <p:cNvCxnSpPr>
            <a:cxnSpLocks/>
          </p:cNvCxnSpPr>
          <p:nvPr/>
        </p:nvCxnSpPr>
        <p:spPr>
          <a:xfrm>
            <a:off x="2966110" y="0"/>
            <a:ext cx="0" cy="1509306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7">
            <a:extLst>
              <a:ext uri="{FF2B5EF4-FFF2-40B4-BE49-F238E27FC236}">
                <a16:creationId xmlns:a16="http://schemas.microsoft.com/office/drawing/2014/main" id="{346D6D05-EBF5-F1AB-61E1-BA8720187271}"/>
              </a:ext>
            </a:extLst>
          </p:cNvPr>
          <p:cNvSpPr/>
          <p:nvPr/>
        </p:nvSpPr>
        <p:spPr>
          <a:xfrm rot="5400000">
            <a:off x="2870586" y="1409601"/>
            <a:ext cx="190500" cy="190500"/>
          </a:xfrm>
          <a:prstGeom prst="ellipse">
            <a:avLst/>
          </a:prstGeom>
          <a:solidFill>
            <a:srgbClr val="DD5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494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  <p:bldP spid="12" grpId="0"/>
      <p:bldP spid="13" grpId="0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6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BF01CC-34B6-A030-956C-BA0D8E9AF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8CE8F492-B203-E535-09C9-253EC544D120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B1BCD7D0-F313-E651-81BF-8FEEF9B48EB0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C63957E0-3421-14C9-40DE-EA5DD304EFAB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B11955AE-1FD2-5B50-A463-1B03C7388C4C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3DA52473-2AB3-77BF-F3DE-34A2015B3A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2DE05C8F-91D4-2F94-2CD6-253412C1AE47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C8AA456-1B8F-024B-3967-079B30FA0AA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70FB97F2-BDF3-50F4-53D8-3861DE3B3EE5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BFE436D6-743A-5289-A174-F1025E36D2A1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D1BFD0EE-A63A-B521-46F6-701C53ACDF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54369E9B-A8D5-503A-CA7C-D33DDFF92361}"/>
              </a:ext>
            </a:extLst>
          </p:cNvPr>
          <p:cNvGrpSpPr/>
          <p:nvPr/>
        </p:nvGrpSpPr>
        <p:grpSpPr>
          <a:xfrm>
            <a:off x="-1051200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B52133FB-3E95-34AD-015A-DF5B23FC369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488216AA-588D-8BB0-8CE9-2D0F37A8B49A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765B4E86-9A2E-074F-8E5E-8447D28ED3FC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B5E8C135-6E03-DCEF-5943-4DA3A1CD26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646C42AB-F0BB-2750-27C0-17475DDA0EDB}"/>
              </a:ext>
            </a:extLst>
          </p:cNvPr>
          <p:cNvGrpSpPr/>
          <p:nvPr/>
        </p:nvGrpSpPr>
        <p:grpSpPr>
          <a:xfrm>
            <a:off x="-1576800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B295BFAA-16FF-2F4F-7CC1-5CA22DBDF195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B5F9B76A-620A-B057-6568-D59E19CE8ED3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3A18D4A4-64FB-B4C5-A428-9DC751C23B81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51A07354-6654-6EF3-20FF-984F56B958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73BB0A9E-7D3C-D3EA-76D8-73E4BF6B8F9E}"/>
              </a:ext>
            </a:extLst>
          </p:cNvPr>
          <p:cNvGrpSpPr/>
          <p:nvPr/>
        </p:nvGrpSpPr>
        <p:grpSpPr>
          <a:xfrm>
            <a:off x="-209880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D9669D7F-9A79-ABA4-7D80-A7F9C514894B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041E6ECC-BC9B-D657-2C7C-DB507BE23AC2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82A44C85-CBCA-95AD-28D2-DD5A6EEE4052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D9F3B1E5-8D9D-D2C9-32A3-2CCAB63E57F9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44E216E8-5CC3-9B79-BC05-3275CB2114A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5A232DD6-8F3D-FB84-5CC6-7B39B8FBC728}"/>
              </a:ext>
            </a:extLst>
          </p:cNvPr>
          <p:cNvGrpSpPr/>
          <p:nvPr/>
        </p:nvGrpSpPr>
        <p:grpSpPr>
          <a:xfrm>
            <a:off x="-2628000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61623798-2662-D3E8-F2D1-D7DE919FC071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E3CE1D63-673D-8209-BE4A-E447755B87ED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4741E0B0-738C-3ECE-647C-85FD63462311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59E87685-9B8B-2F30-4969-BCD1AF674D80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6E6259E8-F3C8-DE14-C292-E134F108E1B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sp>
        <p:nvSpPr>
          <p:cNvPr id="2" name="TextBox 49">
            <a:extLst>
              <a:ext uri="{FF2B5EF4-FFF2-40B4-BE49-F238E27FC236}">
                <a16:creationId xmlns:a16="http://schemas.microsoft.com/office/drawing/2014/main" id="{A1505B99-0C6B-D120-BA3B-94DDD112F610}"/>
              </a:ext>
            </a:extLst>
          </p:cNvPr>
          <p:cNvSpPr txBox="1"/>
          <p:nvPr/>
        </p:nvSpPr>
        <p:spPr>
          <a:xfrm>
            <a:off x="749687" y="1089476"/>
            <a:ext cx="79052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dirty="0">
                <a:solidFill>
                  <a:srgbClr val="DD5E3F"/>
                </a:solidFill>
                <a:latin typeface="Tw Cen MT" panose="020B0602020104020603" pitchFamily="34" charset="0"/>
              </a:rPr>
              <a:t>Thank You</a:t>
            </a:r>
          </a:p>
        </p:txBody>
      </p:sp>
      <p:sp>
        <p:nvSpPr>
          <p:cNvPr id="3" name="TextBox 56">
            <a:extLst>
              <a:ext uri="{FF2B5EF4-FFF2-40B4-BE49-F238E27FC236}">
                <a16:creationId xmlns:a16="http://schemas.microsoft.com/office/drawing/2014/main" id="{E724F852-29CA-AC60-64A5-0A9E3BBF601D}"/>
              </a:ext>
            </a:extLst>
          </p:cNvPr>
          <p:cNvSpPr txBox="1"/>
          <p:nvPr/>
        </p:nvSpPr>
        <p:spPr>
          <a:xfrm>
            <a:off x="793773" y="2882696"/>
            <a:ext cx="790527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dirty="0">
                <a:solidFill>
                  <a:srgbClr val="794863"/>
                </a:solidFill>
                <a:latin typeface="Tw Cen MT" panose="020B0602020104020603" pitchFamily="34" charset="0"/>
              </a:rPr>
              <a:t>For Your Attention!</a:t>
            </a:r>
          </a:p>
        </p:txBody>
      </p:sp>
      <p:grpSp>
        <p:nvGrpSpPr>
          <p:cNvPr id="5" name="Group 50">
            <a:extLst>
              <a:ext uri="{FF2B5EF4-FFF2-40B4-BE49-F238E27FC236}">
                <a16:creationId xmlns:a16="http://schemas.microsoft.com/office/drawing/2014/main" id="{35F9BABB-D889-6146-D3DE-EBD44CEB5643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3705415" y="5490000"/>
            <a:ext cx="2680754" cy="292529"/>
            <a:chOff x="4679586" y="878988"/>
            <a:chExt cx="1745757" cy="190500"/>
          </a:xfrm>
        </p:grpSpPr>
        <p:sp>
          <p:nvSpPr>
            <p:cNvPr id="8" name="Oval 51">
              <a:extLst>
                <a:ext uri="{FF2B5EF4-FFF2-40B4-BE49-F238E27FC236}">
                  <a16:creationId xmlns:a16="http://schemas.microsoft.com/office/drawing/2014/main" id="{2F89855E-2FE3-231B-50CE-0F6AFFD90D75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52">
              <a:extLst>
                <a:ext uri="{FF2B5EF4-FFF2-40B4-BE49-F238E27FC236}">
                  <a16:creationId xmlns:a16="http://schemas.microsoft.com/office/drawing/2014/main" id="{13F88C43-C464-A89C-81A8-AF9A2B7198EE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53">
              <a:extLst>
                <a:ext uri="{FF2B5EF4-FFF2-40B4-BE49-F238E27FC236}">
                  <a16:creationId xmlns:a16="http://schemas.microsoft.com/office/drawing/2014/main" id="{A0635BC7-F713-3B83-F3C0-E9B301FDED5E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54">
              <a:extLst>
                <a:ext uri="{FF2B5EF4-FFF2-40B4-BE49-F238E27FC236}">
                  <a16:creationId xmlns:a16="http://schemas.microsoft.com/office/drawing/2014/main" id="{6E918CA0-5E5C-F7E9-BF72-6CD6168B7F96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55">
              <a:extLst>
                <a:ext uri="{FF2B5EF4-FFF2-40B4-BE49-F238E27FC236}">
                  <a16:creationId xmlns:a16="http://schemas.microsoft.com/office/drawing/2014/main" id="{55F79129-A7B4-7270-85CE-19656585BCF4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58">
              <a:extLst>
                <a:ext uri="{FF2B5EF4-FFF2-40B4-BE49-F238E27FC236}">
                  <a16:creationId xmlns:a16="http://schemas.microsoft.com/office/drawing/2014/main" id="{9B4FFC0D-27F4-E768-6DE3-18DDCB2208E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404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57">
            <a:extLst>
              <a:ext uri="{FF2B5EF4-FFF2-40B4-BE49-F238E27FC236}">
                <a16:creationId xmlns:a16="http://schemas.microsoft.com/office/drawing/2014/main" id="{06E7B147-9BD6-1ED8-83E3-47FF1E56DDDF}"/>
              </a:ext>
            </a:extLst>
          </p:cNvPr>
          <p:cNvSpPr txBox="1"/>
          <p:nvPr/>
        </p:nvSpPr>
        <p:spPr>
          <a:xfrm>
            <a:off x="2746380" y="4500582"/>
            <a:ext cx="4413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737373"/>
                </a:solidFill>
                <a:latin typeface="Tw Cen MT" panose="020B0602020104020603" pitchFamily="34" charset="0"/>
              </a:rPr>
              <a:t>m.falcone@unibocconi.it</a:t>
            </a:r>
            <a:endParaRPr lang="en-US" sz="2000" dirty="0">
              <a:solidFill>
                <a:srgbClr val="737373"/>
              </a:solidFill>
              <a:latin typeface="Tw Cen MT" panose="020B0602020104020603" pitchFamily="34" charset="0"/>
            </a:endParaRPr>
          </a:p>
          <a:p>
            <a:pPr algn="ctr"/>
            <a:r>
              <a:rPr lang="en-US" sz="2000" dirty="0" err="1">
                <a:solidFill>
                  <a:srgbClr val="737373"/>
                </a:solidFill>
                <a:latin typeface="Tw Cen MT" panose="020B0602020104020603" pitchFamily="34" charset="0"/>
              </a:rPr>
              <a:t>tommaso.trinchera@unibocconi.it</a:t>
            </a:r>
            <a:endParaRPr lang="en-US" sz="2000" dirty="0">
              <a:solidFill>
                <a:srgbClr val="737373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771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55F550-533A-AF6F-1BEA-68A88A2BC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E805585E-BE63-E32D-2DC2-C3960DA0685A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046FE575-E9CB-132C-FE59-3DE372855A1F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490BA82A-D326-C066-B45A-80CB01E13F0E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D6B379B8-F8C9-A0AD-57E3-C2EC45917585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EF22A18B-07A7-B5B2-D7BA-A277148D5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5C0F1194-2193-51B0-3F2A-8CF52854C16D}"/>
              </a:ext>
            </a:extLst>
          </p:cNvPr>
          <p:cNvGrpSpPr/>
          <p:nvPr/>
        </p:nvGrpSpPr>
        <p:grpSpPr>
          <a:xfrm>
            <a:off x="-10085513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6EC76BA-3F4C-3EA9-0849-B4F058A06AF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E02B9A8C-F911-D716-6069-A8D7874810A3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1FE1FA6B-FE60-655B-5113-28F5F1BA8EC3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2F5B02DA-A084-7315-B570-F680547385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18D8A88B-4A05-7055-0971-8B64D099762E}"/>
              </a:ext>
            </a:extLst>
          </p:cNvPr>
          <p:cNvGrpSpPr/>
          <p:nvPr/>
        </p:nvGrpSpPr>
        <p:grpSpPr>
          <a:xfrm>
            <a:off x="-10610617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4D6830D0-C355-3558-318F-CB44A2949368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94D471BB-6F92-8431-1B11-113CFBDB9D71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0F3D459D-3A3B-3617-1C0C-19584284D169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B7A21FEE-F983-2DAD-7010-F7317D254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50B30BDF-29DA-50C2-4359-AE7CB3D51451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AE6F9110-750B-F5AC-71B0-90AF9C3E7610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B94C81C0-C755-6F01-FDA2-94C73B9F8E78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E7516052-0C04-0B6F-0D0D-4A8DD6ADA3F0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0B8C00EA-0474-7BA2-4F8D-FFF4D6B3CA4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1B34DB2A-ADBC-8213-9919-4978A59E9786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D0C1ECCD-3E7C-4D26-DF61-52D330533502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A6BF48B0-D4AB-5F61-4E8F-409BF396FFA8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B8BFCB8E-84C0-5A10-C4A2-CF6B9A7188C5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732B5A5B-2E91-97A3-48E7-02BBAD1B05DE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21077653-0950-958C-C094-341A1D43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9C9E5DD6-C5A6-80BA-5AA2-B398038F4489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D767AEE2-78F4-5F4A-C038-80F783D54BEC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98418D38-BC68-67D9-4B5D-F5F01D9DA6B0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42C9E370-A284-C758-B80B-48CBBF292589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5A1035EE-9558-E096-7384-203947BB97C5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2845BBC0-C416-8BF8-3C89-E850E720A87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grpSp>
        <p:nvGrpSpPr>
          <p:cNvPr id="2" name="Gruppo 1">
            <a:extLst>
              <a:ext uri="{FF2B5EF4-FFF2-40B4-BE49-F238E27FC236}">
                <a16:creationId xmlns:a16="http://schemas.microsoft.com/office/drawing/2014/main" id="{3493C149-D8E6-6D86-7DA7-6D1473A1EC2D}"/>
              </a:ext>
            </a:extLst>
          </p:cNvPr>
          <p:cNvGrpSpPr/>
          <p:nvPr/>
        </p:nvGrpSpPr>
        <p:grpSpPr>
          <a:xfrm>
            <a:off x="2453186" y="635517"/>
            <a:ext cx="3992673" cy="2499508"/>
            <a:chOff x="1950271" y="605813"/>
            <a:chExt cx="3992673" cy="2499508"/>
          </a:xfrm>
        </p:grpSpPr>
        <p:sp>
          <p:nvSpPr>
            <p:cNvPr id="3" name="Figura a mano libera 2">
              <a:extLst>
                <a:ext uri="{FF2B5EF4-FFF2-40B4-BE49-F238E27FC236}">
                  <a16:creationId xmlns:a16="http://schemas.microsoft.com/office/drawing/2014/main" id="{96799DBE-CF35-B27E-DA31-4D35C2DFED91}"/>
                </a:ext>
              </a:extLst>
            </p:cNvPr>
            <p:cNvSpPr/>
            <p:nvPr/>
          </p:nvSpPr>
          <p:spPr>
            <a:xfrm>
              <a:off x="1950271" y="605813"/>
              <a:ext cx="3992673" cy="2499508"/>
            </a:xfrm>
            <a:custGeom>
              <a:avLst/>
              <a:gdLst>
                <a:gd name="connsiteX0" fmla="*/ 237511 w 3992673"/>
                <a:gd name="connsiteY0" fmla="*/ 0 h 2499508"/>
                <a:gd name="connsiteX1" fmla="*/ 3755162 w 3992673"/>
                <a:gd name="connsiteY1" fmla="*/ 0 h 2499508"/>
                <a:gd name="connsiteX2" fmla="*/ 3992673 w 3992673"/>
                <a:gd name="connsiteY2" fmla="*/ 237511 h 2499508"/>
                <a:gd name="connsiteX3" fmla="*/ 3992673 w 3992673"/>
                <a:gd name="connsiteY3" fmla="*/ 1187528 h 2499508"/>
                <a:gd name="connsiteX4" fmla="*/ 3990330 w 3992673"/>
                <a:gd name="connsiteY4" fmla="*/ 1199133 h 2499508"/>
                <a:gd name="connsiteX5" fmla="*/ 3990330 w 3992673"/>
                <a:gd name="connsiteY5" fmla="*/ 2499508 h 2499508"/>
                <a:gd name="connsiteX6" fmla="*/ 3418969 w 3992673"/>
                <a:gd name="connsiteY6" fmla="*/ 1425039 h 2499508"/>
                <a:gd name="connsiteX7" fmla="*/ 237511 w 3992673"/>
                <a:gd name="connsiteY7" fmla="*/ 1425039 h 2499508"/>
                <a:gd name="connsiteX8" fmla="*/ 0 w 3992673"/>
                <a:gd name="connsiteY8" fmla="*/ 1187528 h 2499508"/>
                <a:gd name="connsiteX9" fmla="*/ 0 w 3992673"/>
                <a:gd name="connsiteY9" fmla="*/ 237511 h 2499508"/>
                <a:gd name="connsiteX10" fmla="*/ 237511 w 3992673"/>
                <a:gd name="connsiteY10" fmla="*/ 0 h 249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92673" h="2499508">
                  <a:moveTo>
                    <a:pt x="237511" y="0"/>
                  </a:moveTo>
                  <a:lnTo>
                    <a:pt x="3755162" y="0"/>
                  </a:lnTo>
                  <a:cubicBezTo>
                    <a:pt x="3886336" y="0"/>
                    <a:pt x="3992673" y="106337"/>
                    <a:pt x="3992673" y="237511"/>
                  </a:cubicBezTo>
                  <a:lnTo>
                    <a:pt x="3992673" y="1187528"/>
                  </a:lnTo>
                  <a:lnTo>
                    <a:pt x="3990330" y="1199133"/>
                  </a:lnTo>
                  <a:lnTo>
                    <a:pt x="3990330" y="2499508"/>
                  </a:lnTo>
                  <a:lnTo>
                    <a:pt x="3418969" y="1425039"/>
                  </a:lnTo>
                  <a:lnTo>
                    <a:pt x="237511" y="1425039"/>
                  </a:lnTo>
                  <a:cubicBezTo>
                    <a:pt x="106337" y="1425039"/>
                    <a:pt x="0" y="1318702"/>
                    <a:pt x="0" y="1187528"/>
                  </a:cubicBezTo>
                  <a:lnTo>
                    <a:pt x="0" y="237511"/>
                  </a:lnTo>
                  <a:cubicBezTo>
                    <a:pt x="0" y="106337"/>
                    <a:pt x="106337" y="0"/>
                    <a:pt x="237511" y="0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3B4B9D58-FB0F-82E2-9BBE-948B4D5D6038}"/>
                </a:ext>
              </a:extLst>
            </p:cNvPr>
            <p:cNvSpPr/>
            <p:nvPr/>
          </p:nvSpPr>
          <p:spPr>
            <a:xfrm>
              <a:off x="2111249" y="752873"/>
              <a:ext cx="367071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AF2F2"/>
                  </a:solidFill>
                  <a:latin typeface="Tw Cen MT" panose="020B0602020104020603" pitchFamily="34" charset="77"/>
                </a:rPr>
                <a:t>Incapacitation vs. Rehabilitation</a:t>
              </a:r>
              <a:endParaRPr lang="it-IT" sz="3200" dirty="0">
                <a:solidFill>
                  <a:srgbClr val="FAF2F2"/>
                </a:solidFill>
              </a:endParaRPr>
            </a:p>
          </p:txBody>
        </p:sp>
      </p:grpSp>
      <p:grpSp>
        <p:nvGrpSpPr>
          <p:cNvPr id="8" name="Gruppo 7">
            <a:extLst>
              <a:ext uri="{FF2B5EF4-FFF2-40B4-BE49-F238E27FC236}">
                <a16:creationId xmlns:a16="http://schemas.microsoft.com/office/drawing/2014/main" id="{5791184A-0833-59A8-20B9-13CD34557758}"/>
              </a:ext>
            </a:extLst>
          </p:cNvPr>
          <p:cNvGrpSpPr/>
          <p:nvPr/>
        </p:nvGrpSpPr>
        <p:grpSpPr>
          <a:xfrm>
            <a:off x="3580984" y="3219977"/>
            <a:ext cx="2857443" cy="2307545"/>
            <a:chOff x="3078069" y="3190273"/>
            <a:chExt cx="2857443" cy="2307545"/>
          </a:xfrm>
        </p:grpSpPr>
        <p:sp>
          <p:nvSpPr>
            <p:cNvPr id="9" name="Figura a mano libera 8">
              <a:extLst>
                <a:ext uri="{FF2B5EF4-FFF2-40B4-BE49-F238E27FC236}">
                  <a16:creationId xmlns:a16="http://schemas.microsoft.com/office/drawing/2014/main" id="{F210F9C5-C2D3-DABA-B0CC-619A186B12AB}"/>
                </a:ext>
              </a:extLst>
            </p:cNvPr>
            <p:cNvSpPr/>
            <p:nvPr/>
          </p:nvSpPr>
          <p:spPr>
            <a:xfrm flipH="1">
              <a:off x="3078069" y="3190273"/>
              <a:ext cx="2857443" cy="2307545"/>
            </a:xfrm>
            <a:custGeom>
              <a:avLst/>
              <a:gdLst>
                <a:gd name="connsiteX0" fmla="*/ 1711 w 2857443"/>
                <a:gd name="connsiteY0" fmla="*/ 0 h 2307545"/>
                <a:gd name="connsiteX1" fmla="*/ 1711 w 2857443"/>
                <a:gd name="connsiteY1" fmla="*/ 1159867 h 2307545"/>
                <a:gd name="connsiteX2" fmla="*/ 0 w 2857443"/>
                <a:gd name="connsiteY2" fmla="*/ 1176840 h 2307545"/>
                <a:gd name="connsiteX3" fmla="*/ 0 w 2857443"/>
                <a:gd name="connsiteY3" fmla="*/ 2081398 h 2307545"/>
                <a:gd name="connsiteX4" fmla="*/ 226147 w 2857443"/>
                <a:gd name="connsiteY4" fmla="*/ 2307545 h 2307545"/>
                <a:gd name="connsiteX5" fmla="*/ 2631296 w 2857443"/>
                <a:gd name="connsiteY5" fmla="*/ 2307545 h 2307545"/>
                <a:gd name="connsiteX6" fmla="*/ 2857443 w 2857443"/>
                <a:gd name="connsiteY6" fmla="*/ 2081398 h 2307545"/>
                <a:gd name="connsiteX7" fmla="*/ 2857443 w 2857443"/>
                <a:gd name="connsiteY7" fmla="*/ 1176840 h 2307545"/>
                <a:gd name="connsiteX8" fmla="*/ 2631296 w 2857443"/>
                <a:gd name="connsiteY8" fmla="*/ 950693 h 2307545"/>
                <a:gd name="connsiteX9" fmla="*/ 477447 w 2857443"/>
                <a:gd name="connsiteY9" fmla="*/ 950693 h 230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57443" h="2307545">
                  <a:moveTo>
                    <a:pt x="1711" y="0"/>
                  </a:moveTo>
                  <a:lnTo>
                    <a:pt x="1711" y="1159867"/>
                  </a:lnTo>
                  <a:lnTo>
                    <a:pt x="0" y="1176840"/>
                  </a:lnTo>
                  <a:lnTo>
                    <a:pt x="0" y="2081398"/>
                  </a:lnTo>
                  <a:cubicBezTo>
                    <a:pt x="0" y="2206296"/>
                    <a:pt x="101249" y="2307545"/>
                    <a:pt x="226147" y="2307545"/>
                  </a:cubicBezTo>
                  <a:lnTo>
                    <a:pt x="2631296" y="2307545"/>
                  </a:lnTo>
                  <a:cubicBezTo>
                    <a:pt x="2756194" y="2307545"/>
                    <a:pt x="2857443" y="2206296"/>
                    <a:pt x="2857443" y="2081398"/>
                  </a:cubicBezTo>
                  <a:lnTo>
                    <a:pt x="2857443" y="1176840"/>
                  </a:lnTo>
                  <a:cubicBezTo>
                    <a:pt x="2857443" y="1051942"/>
                    <a:pt x="2756194" y="950693"/>
                    <a:pt x="2631296" y="950693"/>
                  </a:cubicBezTo>
                  <a:lnTo>
                    <a:pt x="477447" y="950693"/>
                  </a:ln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8924DAED-6CB6-8157-9942-A0E5B847382D}"/>
                </a:ext>
              </a:extLst>
            </p:cNvPr>
            <p:cNvSpPr/>
            <p:nvPr/>
          </p:nvSpPr>
          <p:spPr>
            <a:xfrm>
              <a:off x="3266551" y="4335541"/>
              <a:ext cx="2507075" cy="1103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ts val="2560"/>
                </a:lnSpc>
              </a:pPr>
              <a:r>
                <a:rPr lang="en-US" sz="3000" dirty="0">
                  <a:solidFill>
                    <a:srgbClr val="FAF2F2"/>
                  </a:solidFill>
                  <a:latin typeface="Tw Cen MT" panose="020B0602020104020603" pitchFamily="34" charset="77"/>
                </a:rPr>
                <a:t>Safety: </a:t>
              </a:r>
              <a:r>
                <a:rPr lang="en-US" sz="2500" dirty="0">
                  <a:solidFill>
                    <a:srgbClr val="FAF2F2"/>
                  </a:solidFill>
                  <a:latin typeface="Tw Cen MT" panose="020B0602020104020603" pitchFamily="34" charset="77"/>
                </a:rPr>
                <a:t>sooner or later prisons open the doors</a:t>
              </a:r>
              <a:endParaRPr lang="it-IT" sz="2500" dirty="0">
                <a:solidFill>
                  <a:srgbClr val="FAF2F2"/>
                </a:solidFill>
              </a:endParaRPr>
            </a:p>
          </p:txBody>
        </p:sp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8C9A46EB-5A46-0CEF-FF3A-E96353A21D64}"/>
              </a:ext>
            </a:extLst>
          </p:cNvPr>
          <p:cNvGrpSpPr/>
          <p:nvPr/>
        </p:nvGrpSpPr>
        <p:grpSpPr>
          <a:xfrm>
            <a:off x="6723300" y="1362057"/>
            <a:ext cx="2650887" cy="1772968"/>
            <a:chOff x="6220385" y="1332353"/>
            <a:chExt cx="2650887" cy="1772968"/>
          </a:xfrm>
        </p:grpSpPr>
        <p:sp>
          <p:nvSpPr>
            <p:cNvPr id="12" name="Figura a mano libera 11">
              <a:extLst>
                <a:ext uri="{FF2B5EF4-FFF2-40B4-BE49-F238E27FC236}">
                  <a16:creationId xmlns:a16="http://schemas.microsoft.com/office/drawing/2014/main" id="{AE6976BF-F7D1-BE9C-773D-CF4EDBB4CFB6}"/>
                </a:ext>
              </a:extLst>
            </p:cNvPr>
            <p:cNvSpPr/>
            <p:nvPr/>
          </p:nvSpPr>
          <p:spPr>
            <a:xfrm>
              <a:off x="6220385" y="1332353"/>
              <a:ext cx="2650887" cy="1772968"/>
            </a:xfrm>
            <a:custGeom>
              <a:avLst/>
              <a:gdLst>
                <a:gd name="connsiteX0" fmla="*/ 168790 w 2650887"/>
                <a:gd name="connsiteY0" fmla="*/ 0 h 1772968"/>
                <a:gd name="connsiteX1" fmla="*/ 2482097 w 2650887"/>
                <a:gd name="connsiteY1" fmla="*/ 0 h 1772968"/>
                <a:gd name="connsiteX2" fmla="*/ 2650887 w 2650887"/>
                <a:gd name="connsiteY2" fmla="*/ 168790 h 1772968"/>
                <a:gd name="connsiteX3" fmla="*/ 2650887 w 2650887"/>
                <a:gd name="connsiteY3" fmla="*/ 843931 h 1772968"/>
                <a:gd name="connsiteX4" fmla="*/ 2482097 w 2650887"/>
                <a:gd name="connsiteY4" fmla="*/ 1012721 h 1772968"/>
                <a:gd name="connsiteX5" fmla="*/ 370936 w 2650887"/>
                <a:gd name="connsiteY5" fmla="*/ 1012721 h 1772968"/>
                <a:gd name="connsiteX6" fmla="*/ 0 w 2650887"/>
                <a:gd name="connsiteY6" fmla="*/ 1772968 h 1772968"/>
                <a:gd name="connsiteX7" fmla="*/ 0 w 2650887"/>
                <a:gd name="connsiteY7" fmla="*/ 843931 h 1772968"/>
                <a:gd name="connsiteX8" fmla="*/ 0 w 2650887"/>
                <a:gd name="connsiteY8" fmla="*/ 674047 h 1772968"/>
                <a:gd name="connsiteX9" fmla="*/ 0 w 2650887"/>
                <a:gd name="connsiteY9" fmla="*/ 168790 h 1772968"/>
                <a:gd name="connsiteX10" fmla="*/ 168790 w 2650887"/>
                <a:gd name="connsiteY10" fmla="*/ 0 h 1772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50887" h="1772968">
                  <a:moveTo>
                    <a:pt x="168790" y="0"/>
                  </a:moveTo>
                  <a:lnTo>
                    <a:pt x="2482097" y="0"/>
                  </a:lnTo>
                  <a:cubicBezTo>
                    <a:pt x="2575317" y="0"/>
                    <a:pt x="2650887" y="75570"/>
                    <a:pt x="2650887" y="168790"/>
                  </a:cubicBezTo>
                  <a:lnTo>
                    <a:pt x="2650887" y="843931"/>
                  </a:lnTo>
                  <a:cubicBezTo>
                    <a:pt x="2650887" y="937151"/>
                    <a:pt x="2575317" y="1012721"/>
                    <a:pt x="2482097" y="1012721"/>
                  </a:cubicBezTo>
                  <a:lnTo>
                    <a:pt x="370936" y="1012721"/>
                  </a:lnTo>
                  <a:lnTo>
                    <a:pt x="0" y="1772968"/>
                  </a:lnTo>
                  <a:lnTo>
                    <a:pt x="0" y="843931"/>
                  </a:lnTo>
                  <a:lnTo>
                    <a:pt x="0" y="674047"/>
                  </a:lnTo>
                  <a:lnTo>
                    <a:pt x="0" y="168790"/>
                  </a:lnTo>
                  <a:cubicBezTo>
                    <a:pt x="0" y="75570"/>
                    <a:pt x="75570" y="0"/>
                    <a:pt x="168790" y="0"/>
                  </a:cubicBezTo>
                  <a:close/>
                </a:path>
              </a:pathLst>
            </a:cu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1D8A8714-14C0-D7BE-80BC-1AEA50C7930F}"/>
                </a:ext>
              </a:extLst>
            </p:cNvPr>
            <p:cNvSpPr/>
            <p:nvPr/>
          </p:nvSpPr>
          <p:spPr>
            <a:xfrm>
              <a:off x="6220385" y="1414592"/>
              <a:ext cx="2650887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000" dirty="0">
                  <a:solidFill>
                    <a:srgbClr val="FAF2F2"/>
                  </a:solidFill>
                  <a:latin typeface="Tw Cen MT" panose="020B0602020104020603" pitchFamily="34" charset="77"/>
                </a:rPr>
                <a:t>Costs:</a:t>
              </a:r>
              <a:r>
                <a:rPr lang="en-US" sz="2400" dirty="0">
                  <a:solidFill>
                    <a:srgbClr val="FAF2F2"/>
                  </a:solidFill>
                  <a:latin typeface="Tw Cen MT" panose="020B0602020104020603" pitchFamily="34" charset="77"/>
                </a:rPr>
                <a:t>135€ (220CAD) per day</a:t>
              </a:r>
              <a:endParaRPr lang="it-IT" sz="2400" dirty="0">
                <a:solidFill>
                  <a:srgbClr val="FAF2F2"/>
                </a:solidFill>
              </a:endParaRPr>
            </a:p>
          </p:txBody>
        </p:sp>
      </p:grp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C174486B-F37C-BBAC-259F-D9AA4FFA9DB5}"/>
              </a:ext>
            </a:extLst>
          </p:cNvPr>
          <p:cNvGrpSpPr/>
          <p:nvPr/>
        </p:nvGrpSpPr>
        <p:grpSpPr>
          <a:xfrm>
            <a:off x="6723300" y="3219977"/>
            <a:ext cx="4021343" cy="3080591"/>
            <a:chOff x="6220385" y="3190273"/>
            <a:chExt cx="4021343" cy="3080591"/>
          </a:xfrm>
        </p:grpSpPr>
        <p:sp>
          <p:nvSpPr>
            <p:cNvPr id="15" name="Figura a mano libera 14">
              <a:extLst>
                <a:ext uri="{FF2B5EF4-FFF2-40B4-BE49-F238E27FC236}">
                  <a16:creationId xmlns:a16="http://schemas.microsoft.com/office/drawing/2014/main" id="{9CE4F769-315D-9E4A-D65F-96C67B5DFC36}"/>
                </a:ext>
              </a:extLst>
            </p:cNvPr>
            <p:cNvSpPr/>
            <p:nvPr/>
          </p:nvSpPr>
          <p:spPr>
            <a:xfrm>
              <a:off x="6220385" y="3190273"/>
              <a:ext cx="4021343" cy="3080591"/>
            </a:xfrm>
            <a:custGeom>
              <a:avLst/>
              <a:gdLst>
                <a:gd name="connsiteX0" fmla="*/ 0 w 4021343"/>
                <a:gd name="connsiteY0" fmla="*/ 0 h 3080591"/>
                <a:gd name="connsiteX1" fmla="*/ 629491 w 4021343"/>
                <a:gd name="connsiteY1" fmla="*/ 1291578 h 3080591"/>
                <a:gd name="connsiteX2" fmla="*/ 3723168 w 4021343"/>
                <a:gd name="connsiteY2" fmla="*/ 1291578 h 3080591"/>
                <a:gd name="connsiteX3" fmla="*/ 4021343 w 4021343"/>
                <a:gd name="connsiteY3" fmla="*/ 1589753 h 3080591"/>
                <a:gd name="connsiteX4" fmla="*/ 4021343 w 4021343"/>
                <a:gd name="connsiteY4" fmla="*/ 2782416 h 3080591"/>
                <a:gd name="connsiteX5" fmla="*/ 3723168 w 4021343"/>
                <a:gd name="connsiteY5" fmla="*/ 3080591 h 3080591"/>
                <a:gd name="connsiteX6" fmla="*/ 298175 w 4021343"/>
                <a:gd name="connsiteY6" fmla="*/ 3080591 h 3080591"/>
                <a:gd name="connsiteX7" fmla="*/ 0 w 4021343"/>
                <a:gd name="connsiteY7" fmla="*/ 2782416 h 3080591"/>
                <a:gd name="connsiteX8" fmla="*/ 0 w 4021343"/>
                <a:gd name="connsiteY8" fmla="*/ 1732085 h 3080591"/>
                <a:gd name="connsiteX9" fmla="*/ 0 w 4021343"/>
                <a:gd name="connsiteY9" fmla="*/ 1589753 h 3080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1343" h="3080591">
                  <a:moveTo>
                    <a:pt x="0" y="0"/>
                  </a:moveTo>
                  <a:lnTo>
                    <a:pt x="629491" y="1291578"/>
                  </a:lnTo>
                  <a:lnTo>
                    <a:pt x="3723168" y="1291578"/>
                  </a:lnTo>
                  <a:cubicBezTo>
                    <a:pt x="3887846" y="1291578"/>
                    <a:pt x="4021343" y="1425075"/>
                    <a:pt x="4021343" y="1589753"/>
                  </a:cubicBezTo>
                  <a:lnTo>
                    <a:pt x="4021343" y="2782416"/>
                  </a:lnTo>
                  <a:cubicBezTo>
                    <a:pt x="4021343" y="2947094"/>
                    <a:pt x="3887846" y="3080591"/>
                    <a:pt x="3723168" y="3080591"/>
                  </a:cubicBezTo>
                  <a:lnTo>
                    <a:pt x="298175" y="3080591"/>
                  </a:lnTo>
                  <a:cubicBezTo>
                    <a:pt x="133497" y="3080591"/>
                    <a:pt x="0" y="2947094"/>
                    <a:pt x="0" y="2782416"/>
                  </a:cubicBezTo>
                  <a:lnTo>
                    <a:pt x="0" y="1732085"/>
                  </a:lnTo>
                  <a:lnTo>
                    <a:pt x="0" y="1589753"/>
                  </a:ln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8AF28E88-6640-72AC-F176-B5B4F18FEA76}"/>
                </a:ext>
              </a:extLst>
            </p:cNvPr>
            <p:cNvSpPr/>
            <p:nvPr/>
          </p:nvSpPr>
          <p:spPr>
            <a:xfrm>
              <a:off x="6395698" y="4601891"/>
              <a:ext cx="3670715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2200" dirty="0">
                  <a:solidFill>
                    <a:srgbClr val="FAF2F2"/>
                  </a:solidFill>
                </a:rPr>
                <a:t>«</a:t>
              </a:r>
              <a:r>
                <a:rPr lang="it-IT" sz="2200" i="1" dirty="0" err="1">
                  <a:solidFill>
                    <a:srgbClr val="FAF2F2"/>
                  </a:solidFill>
                </a:rPr>
                <a:t>Punishment</a:t>
              </a:r>
              <a:r>
                <a:rPr lang="it-IT" sz="2200" i="1" dirty="0">
                  <a:solidFill>
                    <a:srgbClr val="FAF2F2"/>
                  </a:solidFill>
                </a:rPr>
                <a:t> can </a:t>
              </a:r>
              <a:r>
                <a:rPr lang="it-IT" sz="2200" i="1" dirty="0" err="1">
                  <a:solidFill>
                    <a:srgbClr val="FAF2F2"/>
                  </a:solidFill>
                </a:rPr>
                <a:t>not</a:t>
              </a:r>
              <a:r>
                <a:rPr lang="it-IT" sz="2200" i="1" dirty="0">
                  <a:solidFill>
                    <a:srgbClr val="FAF2F2"/>
                  </a:solidFill>
                </a:rPr>
                <a:t> </a:t>
              </a:r>
              <a:r>
                <a:rPr lang="it-IT" sz="2200" i="1" dirty="0" err="1">
                  <a:solidFill>
                    <a:srgbClr val="FAF2F2"/>
                  </a:solidFill>
                </a:rPr>
                <a:t>consist</a:t>
              </a:r>
              <a:r>
                <a:rPr lang="it-IT" sz="2200" i="1" dirty="0">
                  <a:solidFill>
                    <a:srgbClr val="FAF2F2"/>
                  </a:solidFill>
                </a:rPr>
                <a:t> in </a:t>
              </a:r>
              <a:r>
                <a:rPr lang="it-IT" sz="2200" i="1" dirty="0" err="1">
                  <a:solidFill>
                    <a:srgbClr val="FAF2F2"/>
                  </a:solidFill>
                </a:rPr>
                <a:t>inhuman</a:t>
              </a:r>
              <a:r>
                <a:rPr lang="it-IT" sz="2200" i="1" dirty="0">
                  <a:solidFill>
                    <a:srgbClr val="FAF2F2"/>
                  </a:solidFill>
                </a:rPr>
                <a:t> treatments and must </a:t>
              </a:r>
              <a:r>
                <a:rPr lang="it-IT" sz="2200" i="1" dirty="0" err="1">
                  <a:solidFill>
                    <a:srgbClr val="FAF2F2"/>
                  </a:solidFill>
                </a:rPr>
                <a:t>aim</a:t>
              </a:r>
              <a:r>
                <a:rPr lang="it-IT" sz="2200" i="1" dirty="0">
                  <a:solidFill>
                    <a:srgbClr val="FAF2F2"/>
                  </a:solidFill>
                </a:rPr>
                <a:t> </a:t>
              </a:r>
              <a:r>
                <a:rPr lang="it-IT" sz="2200" i="1" dirty="0" err="1">
                  <a:solidFill>
                    <a:srgbClr val="FAF2F2"/>
                  </a:solidFill>
                </a:rPr>
                <a:t>at</a:t>
              </a:r>
              <a:r>
                <a:rPr lang="it-IT" sz="2200" i="1" dirty="0">
                  <a:solidFill>
                    <a:srgbClr val="FAF2F2"/>
                  </a:solidFill>
                </a:rPr>
                <a:t> the </a:t>
              </a:r>
              <a:r>
                <a:rPr lang="it-IT" sz="2200" i="1" dirty="0" err="1">
                  <a:solidFill>
                    <a:srgbClr val="FAF2F2"/>
                  </a:solidFill>
                </a:rPr>
                <a:t>rehabilitation</a:t>
              </a:r>
              <a:r>
                <a:rPr lang="it-IT" sz="2200" i="1" dirty="0">
                  <a:solidFill>
                    <a:srgbClr val="FAF2F2"/>
                  </a:solidFill>
                </a:rPr>
                <a:t> of the offender</a:t>
              </a:r>
              <a:r>
                <a:rPr lang="it-IT" sz="2200" dirty="0">
                  <a:solidFill>
                    <a:srgbClr val="FAF2F2"/>
                  </a:solidFill>
                </a:rPr>
                <a:t>» </a:t>
              </a:r>
              <a:r>
                <a:rPr lang="it-IT" sz="2000" dirty="0">
                  <a:solidFill>
                    <a:srgbClr val="FAF2F2"/>
                  </a:solidFill>
                </a:rPr>
                <a:t>(Art. 27 </a:t>
              </a:r>
              <a:r>
                <a:rPr lang="it-IT" sz="2000" dirty="0" err="1">
                  <a:solidFill>
                    <a:srgbClr val="FAF2F2"/>
                  </a:solidFill>
                </a:rPr>
                <a:t>Italian</a:t>
              </a:r>
              <a:r>
                <a:rPr lang="it-IT" sz="2000" dirty="0">
                  <a:solidFill>
                    <a:srgbClr val="FAF2F2"/>
                  </a:solidFill>
                </a:rPr>
                <a:t> Cost.)</a:t>
              </a:r>
              <a:endParaRPr lang="it-IT" sz="2200" dirty="0">
                <a:solidFill>
                  <a:srgbClr val="FAF2F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0716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D95132-4CCF-F426-E398-A8723BB0C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C3C0D8F5-A9B9-E00F-360A-FB8F7D24529B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27A14FE1-BC21-BF9A-15F7-6824D8145CA0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5318FEE9-F952-9F81-19B2-2AD5777AB514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E70FDAAF-96D2-A001-FFE4-626899A896C0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62D5518B-4294-1579-9D48-62553CEEB3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B4955116-B08D-A0D6-5284-41773B8792B4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49BE4940-60AE-4EEF-8828-44AB0D1C748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61F4941A-2F0B-8F6D-103F-9BD65A924255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EFF4B36A-081F-87A5-956E-5D10DA71E73F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127F36F5-2322-138E-13A1-21ADB399EE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75BE569C-1D87-35E6-7CA2-8C3C6A4BF659}"/>
              </a:ext>
            </a:extLst>
          </p:cNvPr>
          <p:cNvGrpSpPr/>
          <p:nvPr/>
        </p:nvGrpSpPr>
        <p:grpSpPr>
          <a:xfrm>
            <a:off x="-10610617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74B4BCCA-5E11-57B3-7F66-8C7BE43E7C2A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FCB71B1E-1D31-B9FC-56FD-03CCA05F7804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AA2F5964-6276-4DBA-600A-280D5FC125D4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33276442-C0CC-1EF4-B969-F28C5E39D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D5EE37A5-95B7-93A7-C73E-4B559D0B35C6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92560A60-F386-F65E-52AE-077FD9A01B62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A045266E-B690-7F23-5105-ED6E62782136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D5EB9479-10E6-0062-1868-9AE667E90D37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B0661404-C4C3-AD64-6349-D4F61E670A5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ECE85E3F-7898-772C-AB91-8CD795A7E83C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5EB7DCAE-1B7B-4E3C-F439-09D5E4389FA5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3548DAD5-0375-7208-BE92-A6C2ED35D7CB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9950B385-7CB1-7C1D-2ED1-6A7DF18C6EE3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51E27D93-EEB9-148A-9101-4267DA82022C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466EE29E-BEC2-744B-1F0C-E5DD927B4F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30240FA9-DD64-6C00-704E-3F7063CC941E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F29B933F-1AE3-391D-883A-B750B871CB8D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93A74771-9E96-3641-CC08-8DCB09DCC738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359A5117-0268-7BEE-6319-4288BD7ED31D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E7117BA6-AA80-20C6-C64F-27ED720EFDD4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0A94D30B-72AE-D2A2-983B-F199B15B5F4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grpSp>
        <p:nvGrpSpPr>
          <p:cNvPr id="35" name="Gruppo 34">
            <a:extLst>
              <a:ext uri="{FF2B5EF4-FFF2-40B4-BE49-F238E27FC236}">
                <a16:creationId xmlns:a16="http://schemas.microsoft.com/office/drawing/2014/main" id="{E12E78E4-396E-F69C-728E-782CECE9D7CF}"/>
              </a:ext>
            </a:extLst>
          </p:cNvPr>
          <p:cNvGrpSpPr>
            <a:grpSpLocks noChangeAspect="1"/>
          </p:cNvGrpSpPr>
          <p:nvPr/>
        </p:nvGrpSpPr>
        <p:grpSpPr>
          <a:xfrm>
            <a:off x="1832400" y="396000"/>
            <a:ext cx="8410005" cy="6066000"/>
            <a:chOff x="1785257" y="348341"/>
            <a:chExt cx="8592457" cy="6197600"/>
          </a:xfrm>
        </p:grpSpPr>
        <p:grpSp>
          <p:nvGrpSpPr>
            <p:cNvPr id="36" name="Gruppo 35">
              <a:extLst>
                <a:ext uri="{FF2B5EF4-FFF2-40B4-BE49-F238E27FC236}">
                  <a16:creationId xmlns:a16="http://schemas.microsoft.com/office/drawing/2014/main" id="{7EDD003D-C47E-92FB-52D6-A7EB169C2C16}"/>
                </a:ext>
              </a:extLst>
            </p:cNvPr>
            <p:cNvGrpSpPr/>
            <p:nvPr/>
          </p:nvGrpSpPr>
          <p:grpSpPr>
            <a:xfrm>
              <a:off x="1785257" y="348341"/>
              <a:ext cx="8592457" cy="6197600"/>
              <a:chOff x="1785257" y="348341"/>
              <a:chExt cx="8592457" cy="6197600"/>
            </a:xfrm>
          </p:grpSpPr>
          <p:sp>
            <p:nvSpPr>
              <p:cNvPr id="38" name="Rettangolo 37">
                <a:extLst>
                  <a:ext uri="{FF2B5EF4-FFF2-40B4-BE49-F238E27FC236}">
                    <a16:creationId xmlns:a16="http://schemas.microsoft.com/office/drawing/2014/main" id="{707681BB-3817-9660-6E21-D6C6F704D6DC}"/>
                  </a:ext>
                </a:extLst>
              </p:cNvPr>
              <p:cNvSpPr/>
              <p:nvPr/>
            </p:nvSpPr>
            <p:spPr>
              <a:xfrm>
                <a:off x="1785257" y="348341"/>
                <a:ext cx="8592457" cy="6197600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ffectLst>
                <a:outerShdw blurRad="127000" sx="103000" sy="103000" algn="ctr" rotWithShape="0">
                  <a:schemeClr val="tx1">
                    <a:lumMod val="50000"/>
                    <a:lumOff val="50000"/>
                    <a:alpha val="23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9" name="Rettangolo 38">
                <a:extLst>
                  <a:ext uri="{FF2B5EF4-FFF2-40B4-BE49-F238E27FC236}">
                    <a16:creationId xmlns:a16="http://schemas.microsoft.com/office/drawing/2014/main" id="{722C9136-C2C2-63E8-F1B2-63B008222211}"/>
                  </a:ext>
                </a:extLst>
              </p:cNvPr>
              <p:cNvSpPr/>
              <p:nvPr/>
            </p:nvSpPr>
            <p:spPr>
              <a:xfrm>
                <a:off x="4829049" y="5705232"/>
                <a:ext cx="253389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737373"/>
                    </a:solidFill>
                    <a:latin typeface="Tw Cen MT" panose="020B0602020104020603" pitchFamily="34" charset="77"/>
                  </a:rPr>
                  <a:t>ITALIAN PRISON</a:t>
                </a:r>
                <a:endParaRPr lang="it-IT" sz="2800" dirty="0">
                  <a:solidFill>
                    <a:srgbClr val="737373"/>
                  </a:solidFill>
                </a:endParaRPr>
              </a:p>
            </p:txBody>
          </p:sp>
        </p:grpSp>
        <p:pic>
          <p:nvPicPr>
            <p:cNvPr id="37" name="Immagine 36" descr="Immagine che contiene interni, parete, tavolo, pavimento&#10;&#10;Descrizione generata automaticamente">
              <a:extLst>
                <a:ext uri="{FF2B5EF4-FFF2-40B4-BE49-F238E27FC236}">
                  <a16:creationId xmlns:a16="http://schemas.microsoft.com/office/drawing/2014/main" id="{8944D15C-9397-0D96-3FDE-3A58E7505F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7949" t="8190" r="7852" b="-316"/>
            <a:stretch/>
          </p:blipFill>
          <p:spPr>
            <a:xfrm>
              <a:off x="2191657" y="667586"/>
              <a:ext cx="7817698" cy="4820400"/>
            </a:xfrm>
            <a:prstGeom prst="rect">
              <a:avLst/>
            </a:prstGeom>
          </p:spPr>
        </p:pic>
      </p:grp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E4960F9D-3A84-3D9D-1700-6A44A9A1308B}"/>
              </a:ext>
            </a:extLst>
          </p:cNvPr>
          <p:cNvGrpSpPr>
            <a:grpSpLocks noChangeAspect="1"/>
          </p:cNvGrpSpPr>
          <p:nvPr/>
        </p:nvGrpSpPr>
        <p:grpSpPr>
          <a:xfrm>
            <a:off x="1833451" y="395105"/>
            <a:ext cx="8412479" cy="6067785"/>
            <a:chOff x="1785257" y="348341"/>
            <a:chExt cx="8592457" cy="6197600"/>
          </a:xfrm>
        </p:grpSpPr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B322EFF0-40BF-60E0-D280-FE7FEF8784D1}"/>
                </a:ext>
              </a:extLst>
            </p:cNvPr>
            <p:cNvSpPr/>
            <p:nvPr/>
          </p:nvSpPr>
          <p:spPr>
            <a:xfrm>
              <a:off x="1785257" y="348341"/>
              <a:ext cx="8592457" cy="6197600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ffectLst>
              <a:outerShdw blurRad="127000" sx="103000" sy="103000" algn="ctr" rotWithShape="0">
                <a:schemeClr val="tx1">
                  <a:lumMod val="50000"/>
                  <a:lumOff val="50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0" name="Immagine 19" descr="Immagine che contiene interni, pavimento, parete, stanza&#10;&#10;Descrizione generata automaticamente">
              <a:extLst>
                <a:ext uri="{FF2B5EF4-FFF2-40B4-BE49-F238E27FC236}">
                  <a16:creationId xmlns:a16="http://schemas.microsoft.com/office/drawing/2014/main" id="{99E6E108-79D4-9445-E58B-5768A1CC9F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b="7532"/>
            <a:stretch/>
          </p:blipFill>
          <p:spPr>
            <a:xfrm>
              <a:off x="2199044" y="659233"/>
              <a:ext cx="7808400" cy="4816253"/>
            </a:xfrm>
            <a:prstGeom prst="rect">
              <a:avLst/>
            </a:prstGeom>
          </p:spPr>
        </p:pic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1FD4089D-ADE2-7EAC-611F-656CAC97E1A4}"/>
                </a:ext>
              </a:extLst>
            </p:cNvPr>
            <p:cNvSpPr/>
            <p:nvPr/>
          </p:nvSpPr>
          <p:spPr>
            <a:xfrm>
              <a:off x="4829050" y="5705232"/>
              <a:ext cx="253389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ITALIAN PRISON</a:t>
              </a:r>
              <a:endParaRPr lang="it-IT" sz="2800" dirty="0">
                <a:solidFill>
                  <a:srgbClr val="73737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8321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1 -0.96181 L 0.00052 -0.00255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4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255 L -0.00391 -0.9618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-4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0.95 L 3.75E-6 0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4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E60277-DB9A-7F0A-7E8F-881475EE5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D4CC061F-A560-8FED-32DD-823602F08091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E3CC8E55-61D6-8FD6-0E7C-CA7F69CE1EEE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74971C7B-635D-9293-AD4D-2F07BA95F226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0374337D-2C53-DFF4-AD18-57C428714550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2D8CA690-A34E-72A8-3968-C3DBE15BB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36567CF7-E3F7-8553-4347-342622E1B16D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3E079105-B13A-5BA6-B4F0-8FAAE1D083AA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EF45142D-7BA3-EF8E-FB6C-0A73163E2F30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33C106A3-D236-1464-BDEA-6C64E0C3DEE5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93C1D591-77E4-A61D-87B2-BDEE565C37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57DD1743-7CEF-BA03-8123-87742E221867}"/>
              </a:ext>
            </a:extLst>
          </p:cNvPr>
          <p:cNvGrpSpPr/>
          <p:nvPr/>
        </p:nvGrpSpPr>
        <p:grpSpPr>
          <a:xfrm>
            <a:off x="-10610617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D8E8378E-0618-F86C-55D0-4690FAF27E05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7A317017-6E2E-C07A-2A69-437C6A080FF4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DB265795-CF10-0900-95FD-EF2290E5F4BE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EAED51FF-EBF5-FC81-CE75-32C97D5381C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8C7C435D-401F-8A76-2B4A-FE8A24D75D7A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E1661B1C-AA6B-4A84-AD74-91BE0AE1CD0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383652C9-6ACC-C47C-308B-0D68AD9655BF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62E0BCEB-0A24-73C0-1259-DED3A071FA34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B2604B15-5E22-DCD3-5DE5-137EEED8ECC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564578F7-1568-AC28-E46B-A9645F474798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FDDFA49B-A0E3-005F-5EC6-376294E1FF1F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86649D9C-ADBD-E2D9-925D-0B81BEE30CD5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0A46AE2D-71DB-37FB-DD2B-4BFF5E7F01BE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93C76F9D-FE59-90F8-DCE4-0AD2BC53027D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68D87A13-49A0-C721-0AAC-D7A76879B3D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8AB4AC9A-123F-B319-86A7-83383F393FF7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92340704-9CC6-2595-BAA9-A48E95E1A51D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51CDB2E9-4E0C-8251-7D12-AF48D42D4E4D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0D0C6F7B-DF4D-7051-2AE2-73E46F83BB3E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1F18796D-2FDF-4BA6-BD79-990773FF23BA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64B43299-722E-6281-D0D9-DB47875F55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grpSp>
        <p:nvGrpSpPr>
          <p:cNvPr id="2" name="Gruppo 1">
            <a:extLst>
              <a:ext uri="{FF2B5EF4-FFF2-40B4-BE49-F238E27FC236}">
                <a16:creationId xmlns:a16="http://schemas.microsoft.com/office/drawing/2014/main" id="{FA2C29D9-D390-899A-B77C-F4A68EC1604B}"/>
              </a:ext>
            </a:extLst>
          </p:cNvPr>
          <p:cNvGrpSpPr/>
          <p:nvPr/>
        </p:nvGrpSpPr>
        <p:grpSpPr>
          <a:xfrm>
            <a:off x="4487831" y="2645662"/>
            <a:ext cx="2960862" cy="2960863"/>
            <a:chOff x="4612814" y="1933845"/>
            <a:chExt cx="2960862" cy="2960863"/>
          </a:xfrm>
        </p:grpSpPr>
        <p:sp>
          <p:nvSpPr>
            <p:cNvPr id="3" name="Anello 29">
              <a:extLst>
                <a:ext uri="{FF2B5EF4-FFF2-40B4-BE49-F238E27FC236}">
                  <a16:creationId xmlns:a16="http://schemas.microsoft.com/office/drawing/2014/main" id="{938F6457-99CE-7816-2CA8-0B6E131751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2814" y="1933845"/>
              <a:ext cx="2960862" cy="2960862"/>
            </a:xfrm>
            <a:prstGeom prst="donut">
              <a:avLst>
                <a:gd name="adj" fmla="val 13623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5" name="Figura a mano libera 4">
              <a:extLst>
                <a:ext uri="{FF2B5EF4-FFF2-40B4-BE49-F238E27FC236}">
                  <a16:creationId xmlns:a16="http://schemas.microsoft.com/office/drawing/2014/main" id="{1E923BFA-0246-1417-E7C4-1EA867E0FAA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3559" y="3429001"/>
              <a:ext cx="2959375" cy="1465707"/>
            </a:xfrm>
            <a:custGeom>
              <a:avLst/>
              <a:gdLst>
                <a:gd name="connsiteX0" fmla="*/ 0 w 2959375"/>
                <a:gd name="connsiteY0" fmla="*/ 0 h 1465707"/>
                <a:gd name="connsiteX1" fmla="*/ 404099 w 2959375"/>
                <a:gd name="connsiteY1" fmla="*/ 0 h 1465707"/>
                <a:gd name="connsiteX2" fmla="*/ 424497 w 2959375"/>
                <a:gd name="connsiteY2" fmla="*/ 202344 h 1465707"/>
                <a:gd name="connsiteX3" fmla="*/ 1479687 w 2959375"/>
                <a:gd name="connsiteY3" fmla="*/ 1062349 h 1465707"/>
                <a:gd name="connsiteX4" fmla="*/ 2534878 w 2959375"/>
                <a:gd name="connsiteY4" fmla="*/ 202344 h 1465707"/>
                <a:gd name="connsiteX5" fmla="*/ 2555276 w 2959375"/>
                <a:gd name="connsiteY5" fmla="*/ 0 h 1465707"/>
                <a:gd name="connsiteX6" fmla="*/ 2959375 w 2959375"/>
                <a:gd name="connsiteY6" fmla="*/ 0 h 1465707"/>
                <a:gd name="connsiteX7" fmla="*/ 2952475 w 2959375"/>
                <a:gd name="connsiteY7" fmla="*/ 136642 h 1465707"/>
                <a:gd name="connsiteX8" fmla="*/ 1479687 w 2959375"/>
                <a:gd name="connsiteY8" fmla="*/ 1465707 h 1465707"/>
                <a:gd name="connsiteX9" fmla="*/ 6900 w 2959375"/>
                <a:gd name="connsiteY9" fmla="*/ 136642 h 1465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9375" h="1465707">
                  <a:moveTo>
                    <a:pt x="0" y="0"/>
                  </a:moveTo>
                  <a:lnTo>
                    <a:pt x="404099" y="0"/>
                  </a:lnTo>
                  <a:lnTo>
                    <a:pt x="424497" y="202344"/>
                  </a:lnTo>
                  <a:cubicBezTo>
                    <a:pt x="524930" y="693148"/>
                    <a:pt x="959193" y="1062349"/>
                    <a:pt x="1479687" y="1062349"/>
                  </a:cubicBezTo>
                  <a:cubicBezTo>
                    <a:pt x="2000182" y="1062349"/>
                    <a:pt x="2434445" y="693148"/>
                    <a:pt x="2534878" y="202344"/>
                  </a:cubicBezTo>
                  <a:lnTo>
                    <a:pt x="2555276" y="0"/>
                  </a:lnTo>
                  <a:lnTo>
                    <a:pt x="2959375" y="0"/>
                  </a:lnTo>
                  <a:lnTo>
                    <a:pt x="2952475" y="136642"/>
                  </a:lnTo>
                  <a:cubicBezTo>
                    <a:pt x="2876662" y="883158"/>
                    <a:pt x="2246205" y="1465707"/>
                    <a:pt x="1479687" y="1465707"/>
                  </a:cubicBezTo>
                  <a:cubicBezTo>
                    <a:pt x="713170" y="1465707"/>
                    <a:pt x="82713" y="883158"/>
                    <a:pt x="6900" y="136642"/>
                  </a:cubicBezTo>
                  <a:close/>
                </a:path>
              </a:pathLst>
            </a:cu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2A38E770-54E6-2800-D19B-0FD7656E34F7}"/>
              </a:ext>
            </a:extLst>
          </p:cNvPr>
          <p:cNvGrpSpPr/>
          <p:nvPr/>
        </p:nvGrpSpPr>
        <p:grpSpPr>
          <a:xfrm>
            <a:off x="3911752" y="2081552"/>
            <a:ext cx="4118530" cy="4118531"/>
            <a:chOff x="4036735" y="1369735"/>
            <a:chExt cx="4118530" cy="4118531"/>
          </a:xfrm>
        </p:grpSpPr>
        <p:sp>
          <p:nvSpPr>
            <p:cNvPr id="14" name="Anello 32">
              <a:extLst>
                <a:ext uri="{FF2B5EF4-FFF2-40B4-BE49-F238E27FC236}">
                  <a16:creationId xmlns:a16="http://schemas.microsoft.com/office/drawing/2014/main" id="{205E49EC-1B49-E937-A6B5-48D9CD26DC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36735" y="1369735"/>
              <a:ext cx="4118530" cy="4118530"/>
            </a:xfrm>
            <a:prstGeom prst="donut">
              <a:avLst>
                <a:gd name="adj" fmla="val 959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5" name="Figura a mano libera 14">
              <a:extLst>
                <a:ext uri="{FF2B5EF4-FFF2-40B4-BE49-F238E27FC236}">
                  <a16:creationId xmlns:a16="http://schemas.microsoft.com/office/drawing/2014/main" id="{9D484000-EE18-3559-0B4B-FDF5AF9A94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36735" y="3429001"/>
              <a:ext cx="4118530" cy="2059265"/>
            </a:xfrm>
            <a:custGeom>
              <a:avLst/>
              <a:gdLst>
                <a:gd name="connsiteX0" fmla="*/ 0 w 4118530"/>
                <a:gd name="connsiteY0" fmla="*/ 0 h 2059265"/>
                <a:gd name="connsiteX1" fmla="*/ 395214 w 4118530"/>
                <a:gd name="connsiteY1" fmla="*/ 0 h 2059265"/>
                <a:gd name="connsiteX2" fmla="*/ 2059265 w 4118530"/>
                <a:gd name="connsiteY2" fmla="*/ 1664051 h 2059265"/>
                <a:gd name="connsiteX3" fmla="*/ 3723316 w 4118530"/>
                <a:gd name="connsiteY3" fmla="*/ 0 h 2059265"/>
                <a:gd name="connsiteX4" fmla="*/ 4118530 w 4118530"/>
                <a:gd name="connsiteY4" fmla="*/ 0 h 2059265"/>
                <a:gd name="connsiteX5" fmla="*/ 2059265 w 4118530"/>
                <a:gd name="connsiteY5" fmla="*/ 2059265 h 2059265"/>
                <a:gd name="connsiteX6" fmla="*/ 0 w 4118530"/>
                <a:gd name="connsiteY6" fmla="*/ 0 h 205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18530" h="2059265">
                  <a:moveTo>
                    <a:pt x="0" y="0"/>
                  </a:moveTo>
                  <a:lnTo>
                    <a:pt x="395214" y="0"/>
                  </a:lnTo>
                  <a:cubicBezTo>
                    <a:pt x="395214" y="919030"/>
                    <a:pt x="1140235" y="1664051"/>
                    <a:pt x="2059265" y="1664051"/>
                  </a:cubicBezTo>
                  <a:cubicBezTo>
                    <a:pt x="2978295" y="1664051"/>
                    <a:pt x="3723316" y="919030"/>
                    <a:pt x="3723316" y="0"/>
                  </a:cubicBezTo>
                  <a:lnTo>
                    <a:pt x="4118530" y="0"/>
                  </a:lnTo>
                  <a:cubicBezTo>
                    <a:pt x="4118530" y="1137301"/>
                    <a:pt x="3196566" y="2059265"/>
                    <a:pt x="2059265" y="2059265"/>
                  </a:cubicBezTo>
                  <a:cubicBezTo>
                    <a:pt x="921964" y="2059265"/>
                    <a:pt x="0" y="1137301"/>
                    <a:pt x="0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0696867C-D1D0-352D-C36C-11DB15CC2C4E}"/>
              </a:ext>
            </a:extLst>
          </p:cNvPr>
          <p:cNvSpPr/>
          <p:nvPr/>
        </p:nvSpPr>
        <p:spPr>
          <a:xfrm>
            <a:off x="3845996" y="4140816"/>
            <a:ext cx="1095343" cy="139826"/>
          </a:xfrm>
          <a:prstGeom prst="roundRect">
            <a:avLst>
              <a:gd name="adj" fmla="val 29945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con angoli arrotondati 21">
            <a:extLst>
              <a:ext uri="{FF2B5EF4-FFF2-40B4-BE49-F238E27FC236}">
                <a16:creationId xmlns:a16="http://schemas.microsoft.com/office/drawing/2014/main" id="{A7B355B3-D21E-52F7-63FB-FE18566F02B7}"/>
              </a:ext>
            </a:extLst>
          </p:cNvPr>
          <p:cNvSpPr/>
          <p:nvPr/>
        </p:nvSpPr>
        <p:spPr>
          <a:xfrm>
            <a:off x="7003746" y="4140816"/>
            <a:ext cx="1095343" cy="139826"/>
          </a:xfrm>
          <a:prstGeom prst="roundRect">
            <a:avLst>
              <a:gd name="adj" fmla="val 29945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igura a mano libera 22">
            <a:extLst>
              <a:ext uri="{FF2B5EF4-FFF2-40B4-BE49-F238E27FC236}">
                <a16:creationId xmlns:a16="http://schemas.microsoft.com/office/drawing/2014/main" id="{9592E665-5C2F-0528-A948-3FA28DE4494C}"/>
              </a:ext>
            </a:extLst>
          </p:cNvPr>
          <p:cNvSpPr>
            <a:spLocks noChangeAspect="1"/>
          </p:cNvSpPr>
          <p:nvPr/>
        </p:nvSpPr>
        <p:spPr>
          <a:xfrm>
            <a:off x="3774138" y="4140816"/>
            <a:ext cx="4393758" cy="2226128"/>
          </a:xfrm>
          <a:custGeom>
            <a:avLst/>
            <a:gdLst>
              <a:gd name="connsiteX0" fmla="*/ 0 w 4393758"/>
              <a:gd name="connsiteY0" fmla="*/ 0 h 2226128"/>
              <a:gd name="connsiteX1" fmla="*/ 4393758 w 4393758"/>
              <a:gd name="connsiteY1" fmla="*/ 0 h 2226128"/>
              <a:gd name="connsiteX2" fmla="*/ 4393758 w 4393758"/>
              <a:gd name="connsiteY2" fmla="*/ 1 h 2226128"/>
              <a:gd name="connsiteX3" fmla="*/ 2196879 w 4393758"/>
              <a:gd name="connsiteY3" fmla="*/ 2226128 h 2226128"/>
              <a:gd name="connsiteX4" fmla="*/ 0 w 4393758"/>
              <a:gd name="connsiteY4" fmla="*/ 1 h 2226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93758" h="2226128">
                <a:moveTo>
                  <a:pt x="0" y="0"/>
                </a:moveTo>
                <a:lnTo>
                  <a:pt x="4393758" y="0"/>
                </a:lnTo>
                <a:lnTo>
                  <a:pt x="4393758" y="1"/>
                </a:lnTo>
                <a:cubicBezTo>
                  <a:pt x="4393758" y="1229457"/>
                  <a:pt x="3410182" y="2226128"/>
                  <a:pt x="2196879" y="2226128"/>
                </a:cubicBezTo>
                <a:cubicBezTo>
                  <a:pt x="983576" y="2226128"/>
                  <a:pt x="0" y="1229457"/>
                  <a:pt x="0" y="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60427D7E-0D1F-CEF7-7593-08B0D282E3F4}"/>
              </a:ext>
            </a:extLst>
          </p:cNvPr>
          <p:cNvGrpSpPr/>
          <p:nvPr/>
        </p:nvGrpSpPr>
        <p:grpSpPr>
          <a:xfrm>
            <a:off x="1288503" y="1864172"/>
            <a:ext cx="3101876" cy="1281109"/>
            <a:chOff x="1413486" y="473937"/>
            <a:chExt cx="3101876" cy="1281109"/>
          </a:xfrm>
        </p:grpSpPr>
        <p:sp>
          <p:nvSpPr>
            <p:cNvPr id="25" name="TextBox 79">
              <a:extLst>
                <a:ext uri="{FF2B5EF4-FFF2-40B4-BE49-F238E27FC236}">
                  <a16:creationId xmlns:a16="http://schemas.microsoft.com/office/drawing/2014/main" id="{F1BE0563-B1D7-0A36-77E4-5556CA996A9C}"/>
                </a:ext>
              </a:extLst>
            </p:cNvPr>
            <p:cNvSpPr txBox="1"/>
            <p:nvPr/>
          </p:nvSpPr>
          <p:spPr>
            <a:xfrm>
              <a:off x="1842682" y="473937"/>
              <a:ext cx="2243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DD5E3F"/>
                  </a:solidFill>
                  <a:latin typeface="Tw Cen MT" panose="020B0602020104020603" pitchFamily="34" charset="77"/>
                </a:rPr>
                <a:t>59.2 %</a:t>
              </a:r>
              <a:r>
                <a:rPr lang="en-US" sz="2400" b="1" dirty="0">
                  <a:solidFill>
                    <a:srgbClr val="DD5E3F"/>
                  </a:solidFill>
                  <a:latin typeface="Tw Cen MT" panose="020B0602020104020603" pitchFamily="34" charset="77"/>
                </a:rPr>
                <a:t>           </a:t>
              </a:r>
            </a:p>
          </p:txBody>
        </p:sp>
        <p:sp>
          <p:nvSpPr>
            <p:cNvPr id="26" name="TextBox 80">
              <a:extLst>
                <a:ext uri="{FF2B5EF4-FFF2-40B4-BE49-F238E27FC236}">
                  <a16:creationId xmlns:a16="http://schemas.microsoft.com/office/drawing/2014/main" id="{958A1BA4-5C00-BA0D-641F-612C7F4494DB}"/>
                </a:ext>
              </a:extLst>
            </p:cNvPr>
            <p:cNvSpPr txBox="1"/>
            <p:nvPr/>
          </p:nvSpPr>
          <p:spPr>
            <a:xfrm>
              <a:off x="1413486" y="985605"/>
              <a:ext cx="31018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DD5E3F"/>
                  </a:solidFill>
                  <a:latin typeface="Tw Cen MT" panose="020B0602020104020603" pitchFamily="34" charset="77"/>
                </a:rPr>
                <a:t>WITH PREVIOUS IMPRISONMENT</a:t>
              </a:r>
            </a:p>
          </p:txBody>
        </p:sp>
      </p:grpSp>
      <p:sp>
        <p:nvSpPr>
          <p:cNvPr id="27" name="TextBox 81">
            <a:extLst>
              <a:ext uri="{FF2B5EF4-FFF2-40B4-BE49-F238E27FC236}">
                <a16:creationId xmlns:a16="http://schemas.microsoft.com/office/drawing/2014/main" id="{3EC987EB-8840-09F4-CA82-5A80BC7CE4D6}"/>
              </a:ext>
            </a:extLst>
          </p:cNvPr>
          <p:cNvSpPr txBox="1"/>
          <p:nvPr/>
        </p:nvSpPr>
        <p:spPr>
          <a:xfrm>
            <a:off x="2884492" y="4209721"/>
            <a:ext cx="6167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Inmates in Italian prisons on 31 December 2025, by previous imprisonment experience</a:t>
            </a:r>
          </a:p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Sources. Statistical Office of the Italian Department for Administration of Prisons (DAP)</a:t>
            </a:r>
          </a:p>
        </p:txBody>
      </p: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CD622F21-31D0-9720-9960-673E5A9A2994}"/>
              </a:ext>
            </a:extLst>
          </p:cNvPr>
          <p:cNvGrpSpPr/>
          <p:nvPr/>
        </p:nvGrpSpPr>
        <p:grpSpPr>
          <a:xfrm>
            <a:off x="7455495" y="1858459"/>
            <a:ext cx="3101876" cy="1292614"/>
            <a:chOff x="7580478" y="468224"/>
            <a:chExt cx="3101876" cy="1292614"/>
          </a:xfrm>
        </p:grpSpPr>
        <p:sp>
          <p:nvSpPr>
            <p:cNvPr id="29" name="TextBox 79">
              <a:extLst>
                <a:ext uri="{FF2B5EF4-FFF2-40B4-BE49-F238E27FC236}">
                  <a16:creationId xmlns:a16="http://schemas.microsoft.com/office/drawing/2014/main" id="{6FDE50E8-E6C4-86F6-C46A-A1088C188142}"/>
                </a:ext>
              </a:extLst>
            </p:cNvPr>
            <p:cNvSpPr txBox="1"/>
            <p:nvPr/>
          </p:nvSpPr>
          <p:spPr>
            <a:xfrm>
              <a:off x="8009676" y="468224"/>
              <a:ext cx="2243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40.8 %           </a:t>
              </a:r>
            </a:p>
          </p:txBody>
        </p:sp>
        <p:sp>
          <p:nvSpPr>
            <p:cNvPr id="30" name="TextBox 80">
              <a:extLst>
                <a:ext uri="{FF2B5EF4-FFF2-40B4-BE49-F238E27FC236}">
                  <a16:creationId xmlns:a16="http://schemas.microsoft.com/office/drawing/2014/main" id="{35F16AAF-2238-3925-94B7-E8274EB36D14}"/>
                </a:ext>
              </a:extLst>
            </p:cNvPr>
            <p:cNvSpPr txBox="1"/>
            <p:nvPr/>
          </p:nvSpPr>
          <p:spPr>
            <a:xfrm>
              <a:off x="7580478" y="991397"/>
              <a:ext cx="31018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WITHOUT PREVIOUS IMPRISONMENT</a:t>
              </a:r>
            </a:p>
          </p:txBody>
        </p:sp>
      </p:grpSp>
      <p:grpSp>
        <p:nvGrpSpPr>
          <p:cNvPr id="35" name="Gruppo 34">
            <a:extLst>
              <a:ext uri="{FF2B5EF4-FFF2-40B4-BE49-F238E27FC236}">
                <a16:creationId xmlns:a16="http://schemas.microsoft.com/office/drawing/2014/main" id="{F4AC9436-2FF3-71CA-E3B4-B18C17AEDAFF}"/>
              </a:ext>
            </a:extLst>
          </p:cNvPr>
          <p:cNvGrpSpPr>
            <a:grpSpLocks noChangeAspect="1"/>
          </p:cNvGrpSpPr>
          <p:nvPr/>
        </p:nvGrpSpPr>
        <p:grpSpPr>
          <a:xfrm>
            <a:off x="1832400" y="396000"/>
            <a:ext cx="8410005" cy="6066000"/>
            <a:chOff x="1785257" y="348341"/>
            <a:chExt cx="8592457" cy="6197600"/>
          </a:xfrm>
        </p:grpSpPr>
        <p:grpSp>
          <p:nvGrpSpPr>
            <p:cNvPr id="36" name="Gruppo 35">
              <a:extLst>
                <a:ext uri="{FF2B5EF4-FFF2-40B4-BE49-F238E27FC236}">
                  <a16:creationId xmlns:a16="http://schemas.microsoft.com/office/drawing/2014/main" id="{55DAD3B7-506A-8915-DDA2-50A69097F0F5}"/>
                </a:ext>
              </a:extLst>
            </p:cNvPr>
            <p:cNvGrpSpPr/>
            <p:nvPr/>
          </p:nvGrpSpPr>
          <p:grpSpPr>
            <a:xfrm>
              <a:off x="1785257" y="348341"/>
              <a:ext cx="8592457" cy="6197600"/>
              <a:chOff x="1785257" y="348341"/>
              <a:chExt cx="8592457" cy="6197600"/>
            </a:xfrm>
          </p:grpSpPr>
          <p:sp>
            <p:nvSpPr>
              <p:cNvPr id="38" name="Rettangolo 37">
                <a:extLst>
                  <a:ext uri="{FF2B5EF4-FFF2-40B4-BE49-F238E27FC236}">
                    <a16:creationId xmlns:a16="http://schemas.microsoft.com/office/drawing/2014/main" id="{BA19EDE9-8202-DC6E-66E0-8DCB7B154569}"/>
                  </a:ext>
                </a:extLst>
              </p:cNvPr>
              <p:cNvSpPr/>
              <p:nvPr/>
            </p:nvSpPr>
            <p:spPr>
              <a:xfrm>
                <a:off x="1785257" y="348341"/>
                <a:ext cx="8592457" cy="6197600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ffectLst>
                <a:outerShdw blurRad="127000" sx="103000" sy="103000" algn="ctr" rotWithShape="0">
                  <a:schemeClr val="tx1">
                    <a:lumMod val="50000"/>
                    <a:lumOff val="50000"/>
                    <a:alpha val="23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9" name="Rettangolo 38">
                <a:extLst>
                  <a:ext uri="{FF2B5EF4-FFF2-40B4-BE49-F238E27FC236}">
                    <a16:creationId xmlns:a16="http://schemas.microsoft.com/office/drawing/2014/main" id="{22A1812C-5CDC-82EB-4398-CAB378E45A31}"/>
                  </a:ext>
                </a:extLst>
              </p:cNvPr>
              <p:cNvSpPr/>
              <p:nvPr/>
            </p:nvSpPr>
            <p:spPr>
              <a:xfrm>
                <a:off x="4829049" y="5705232"/>
                <a:ext cx="253389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737373"/>
                    </a:solidFill>
                    <a:latin typeface="Tw Cen MT" panose="020B0602020104020603" pitchFamily="34" charset="77"/>
                  </a:rPr>
                  <a:t>ITALIAN PRISON</a:t>
                </a:r>
                <a:endParaRPr lang="it-IT" sz="2800" dirty="0">
                  <a:solidFill>
                    <a:srgbClr val="737373"/>
                  </a:solidFill>
                </a:endParaRPr>
              </a:p>
            </p:txBody>
          </p:sp>
        </p:grpSp>
        <p:pic>
          <p:nvPicPr>
            <p:cNvPr id="37" name="Immagine 36" descr="Immagine che contiene interni, parete, tavolo, pavimento&#10;&#10;Descrizione generata automaticamente">
              <a:extLst>
                <a:ext uri="{FF2B5EF4-FFF2-40B4-BE49-F238E27FC236}">
                  <a16:creationId xmlns:a16="http://schemas.microsoft.com/office/drawing/2014/main" id="{3E28E0DA-A2AA-790B-2150-F6CD2B2A45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7949" t="8190" r="7852" b="-316"/>
            <a:stretch/>
          </p:blipFill>
          <p:spPr>
            <a:xfrm>
              <a:off x="2191657" y="667586"/>
              <a:ext cx="7817698" cy="482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53895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 L 0.00117 0.9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080000">
                                      <p:cBhvr>
                                        <p:cTn id="32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660000">
                                      <p:cBhvr>
                                        <p:cTn id="41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8FF005-0C14-CCD7-D951-098836D81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25555EC5-4899-00CF-54E5-0D866BDC0E06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BBCCF8AE-52F7-41FB-3D34-B8475C3F081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0E04E16A-1A83-4902-4345-39FCCD3F47C4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85234B8F-B6BB-3478-DB6F-D887FE8F8ACA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2A631CE0-F928-1C43-DD45-F54BC1F148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9279F712-9D01-1A2D-FB15-B4108D72145E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488DEDB9-B574-4761-E89A-F7794F8A0E65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C4926642-6DB4-1CE3-31FE-C3DBD95D7E96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809E2CCA-D9AC-8022-556B-563AC80C501C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9B4C410F-BB38-313D-C59C-80FD58F16A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CA28ECF1-BDB7-C4E6-E52B-837FADEEAEF0}"/>
              </a:ext>
            </a:extLst>
          </p:cNvPr>
          <p:cNvGrpSpPr/>
          <p:nvPr/>
        </p:nvGrpSpPr>
        <p:grpSpPr>
          <a:xfrm>
            <a:off x="-10610617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A42A7202-9923-52E0-E788-8C89DFC6EA6C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15042A09-BE71-39A8-8F1D-8F830A917C96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2AD06A67-30C2-8C26-9DB9-E0390F1F5F03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6B16DE28-3C5E-2838-3E0B-B6886674A3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BF818DCC-86DB-7D0C-AD34-787BE203F618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136EE6F0-22EE-A80B-C846-A3EE1559A15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0BF1B706-DE71-40C3-5B73-562750594BFB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CAC70E1F-E05F-1928-BD7E-C30C8FC70D83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1D92E5E0-4A3A-DBAA-9C23-5F6B1738C6D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47BCF34D-8A3C-23FF-B865-1617A3C3911D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ABEE6130-A677-B806-50E8-91CB3433120B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9AB7D647-6C06-7836-2C0A-D898E8381391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5110C6E1-BA3F-0D26-0BAF-A1D4A63B18F7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E1FD8A56-BFC9-E48A-FB5E-6A5DFB6A1832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21355E5B-4ABF-1863-22E0-2C0A273DB4F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1DDB92BD-64A9-2165-AC6D-AF7ABB032A6E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51B08CE2-C777-35C0-513C-76B352055952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A509C7C8-7EA5-9AB7-F5C8-766BC38B7720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E1994BAB-28CD-8C4C-067E-3E331143D428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3C795D1D-505D-90C8-7F3D-CC74F3BDAA8F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75D074DA-D302-1010-173A-B3B4F671099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grpSp>
        <p:nvGrpSpPr>
          <p:cNvPr id="2" name="Gruppo 1">
            <a:extLst>
              <a:ext uri="{FF2B5EF4-FFF2-40B4-BE49-F238E27FC236}">
                <a16:creationId xmlns:a16="http://schemas.microsoft.com/office/drawing/2014/main" id="{480FFD0F-CACB-0005-4C01-47C378F49BCA}"/>
              </a:ext>
            </a:extLst>
          </p:cNvPr>
          <p:cNvGrpSpPr/>
          <p:nvPr/>
        </p:nvGrpSpPr>
        <p:grpSpPr>
          <a:xfrm rot="17520000">
            <a:off x="4487831" y="1032022"/>
            <a:ext cx="2960862" cy="2960863"/>
            <a:chOff x="4612814" y="1933845"/>
            <a:chExt cx="2960862" cy="2960863"/>
          </a:xfrm>
        </p:grpSpPr>
        <p:sp>
          <p:nvSpPr>
            <p:cNvPr id="3" name="Anello 29">
              <a:extLst>
                <a:ext uri="{FF2B5EF4-FFF2-40B4-BE49-F238E27FC236}">
                  <a16:creationId xmlns:a16="http://schemas.microsoft.com/office/drawing/2014/main" id="{2A8AACD0-D826-369B-2F44-65FD0D0EF6A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2814" y="1933845"/>
              <a:ext cx="2960862" cy="2960862"/>
            </a:xfrm>
            <a:prstGeom prst="donut">
              <a:avLst>
                <a:gd name="adj" fmla="val 13623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5" name="Figura a mano libera 4">
              <a:extLst>
                <a:ext uri="{FF2B5EF4-FFF2-40B4-BE49-F238E27FC236}">
                  <a16:creationId xmlns:a16="http://schemas.microsoft.com/office/drawing/2014/main" id="{A81F13E5-E830-642B-B6FF-6810572188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3559" y="3429001"/>
              <a:ext cx="2959375" cy="1465707"/>
            </a:xfrm>
            <a:custGeom>
              <a:avLst/>
              <a:gdLst>
                <a:gd name="connsiteX0" fmla="*/ 0 w 2959375"/>
                <a:gd name="connsiteY0" fmla="*/ 0 h 1465707"/>
                <a:gd name="connsiteX1" fmla="*/ 404099 w 2959375"/>
                <a:gd name="connsiteY1" fmla="*/ 0 h 1465707"/>
                <a:gd name="connsiteX2" fmla="*/ 424497 w 2959375"/>
                <a:gd name="connsiteY2" fmla="*/ 202344 h 1465707"/>
                <a:gd name="connsiteX3" fmla="*/ 1479687 w 2959375"/>
                <a:gd name="connsiteY3" fmla="*/ 1062349 h 1465707"/>
                <a:gd name="connsiteX4" fmla="*/ 2534878 w 2959375"/>
                <a:gd name="connsiteY4" fmla="*/ 202344 h 1465707"/>
                <a:gd name="connsiteX5" fmla="*/ 2555276 w 2959375"/>
                <a:gd name="connsiteY5" fmla="*/ 0 h 1465707"/>
                <a:gd name="connsiteX6" fmla="*/ 2959375 w 2959375"/>
                <a:gd name="connsiteY6" fmla="*/ 0 h 1465707"/>
                <a:gd name="connsiteX7" fmla="*/ 2952475 w 2959375"/>
                <a:gd name="connsiteY7" fmla="*/ 136642 h 1465707"/>
                <a:gd name="connsiteX8" fmla="*/ 1479687 w 2959375"/>
                <a:gd name="connsiteY8" fmla="*/ 1465707 h 1465707"/>
                <a:gd name="connsiteX9" fmla="*/ 6900 w 2959375"/>
                <a:gd name="connsiteY9" fmla="*/ 136642 h 1465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9375" h="1465707">
                  <a:moveTo>
                    <a:pt x="0" y="0"/>
                  </a:moveTo>
                  <a:lnTo>
                    <a:pt x="404099" y="0"/>
                  </a:lnTo>
                  <a:lnTo>
                    <a:pt x="424497" y="202344"/>
                  </a:lnTo>
                  <a:cubicBezTo>
                    <a:pt x="524930" y="693148"/>
                    <a:pt x="959193" y="1062349"/>
                    <a:pt x="1479687" y="1062349"/>
                  </a:cubicBezTo>
                  <a:cubicBezTo>
                    <a:pt x="2000182" y="1062349"/>
                    <a:pt x="2434445" y="693148"/>
                    <a:pt x="2534878" y="202344"/>
                  </a:cubicBezTo>
                  <a:lnTo>
                    <a:pt x="2555276" y="0"/>
                  </a:lnTo>
                  <a:lnTo>
                    <a:pt x="2959375" y="0"/>
                  </a:lnTo>
                  <a:lnTo>
                    <a:pt x="2952475" y="136642"/>
                  </a:lnTo>
                  <a:cubicBezTo>
                    <a:pt x="2876662" y="883158"/>
                    <a:pt x="2246205" y="1465707"/>
                    <a:pt x="1479687" y="1465707"/>
                  </a:cubicBezTo>
                  <a:cubicBezTo>
                    <a:pt x="713170" y="1465707"/>
                    <a:pt x="82713" y="883158"/>
                    <a:pt x="6900" y="136642"/>
                  </a:cubicBezTo>
                  <a:close/>
                </a:path>
              </a:pathLst>
            </a:cu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C3D8F404-457A-8C4B-DC72-DACBAB6D7F5D}"/>
              </a:ext>
            </a:extLst>
          </p:cNvPr>
          <p:cNvGrpSpPr/>
          <p:nvPr/>
        </p:nvGrpSpPr>
        <p:grpSpPr>
          <a:xfrm rot="6660000">
            <a:off x="3911752" y="467912"/>
            <a:ext cx="4118530" cy="4118531"/>
            <a:chOff x="4036735" y="1369735"/>
            <a:chExt cx="4118530" cy="4118531"/>
          </a:xfrm>
        </p:grpSpPr>
        <p:sp>
          <p:nvSpPr>
            <p:cNvPr id="14" name="Anello 32">
              <a:extLst>
                <a:ext uri="{FF2B5EF4-FFF2-40B4-BE49-F238E27FC236}">
                  <a16:creationId xmlns:a16="http://schemas.microsoft.com/office/drawing/2014/main" id="{499236A6-72D6-CDAC-9537-AC88072A95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36735" y="1369735"/>
              <a:ext cx="4118530" cy="4118530"/>
            </a:xfrm>
            <a:prstGeom prst="donut">
              <a:avLst>
                <a:gd name="adj" fmla="val 959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5" name="Figura a mano libera 14">
              <a:extLst>
                <a:ext uri="{FF2B5EF4-FFF2-40B4-BE49-F238E27FC236}">
                  <a16:creationId xmlns:a16="http://schemas.microsoft.com/office/drawing/2014/main" id="{D02D1348-6D0B-E9C0-9A8C-46A07FDE8B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36735" y="3429001"/>
              <a:ext cx="4118530" cy="2059265"/>
            </a:xfrm>
            <a:custGeom>
              <a:avLst/>
              <a:gdLst>
                <a:gd name="connsiteX0" fmla="*/ 0 w 4118530"/>
                <a:gd name="connsiteY0" fmla="*/ 0 h 2059265"/>
                <a:gd name="connsiteX1" fmla="*/ 395214 w 4118530"/>
                <a:gd name="connsiteY1" fmla="*/ 0 h 2059265"/>
                <a:gd name="connsiteX2" fmla="*/ 2059265 w 4118530"/>
                <a:gd name="connsiteY2" fmla="*/ 1664051 h 2059265"/>
                <a:gd name="connsiteX3" fmla="*/ 3723316 w 4118530"/>
                <a:gd name="connsiteY3" fmla="*/ 0 h 2059265"/>
                <a:gd name="connsiteX4" fmla="*/ 4118530 w 4118530"/>
                <a:gd name="connsiteY4" fmla="*/ 0 h 2059265"/>
                <a:gd name="connsiteX5" fmla="*/ 2059265 w 4118530"/>
                <a:gd name="connsiteY5" fmla="*/ 2059265 h 2059265"/>
                <a:gd name="connsiteX6" fmla="*/ 0 w 4118530"/>
                <a:gd name="connsiteY6" fmla="*/ 0 h 205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18530" h="2059265">
                  <a:moveTo>
                    <a:pt x="0" y="0"/>
                  </a:moveTo>
                  <a:lnTo>
                    <a:pt x="395214" y="0"/>
                  </a:lnTo>
                  <a:cubicBezTo>
                    <a:pt x="395214" y="919030"/>
                    <a:pt x="1140235" y="1664051"/>
                    <a:pt x="2059265" y="1664051"/>
                  </a:cubicBezTo>
                  <a:cubicBezTo>
                    <a:pt x="2978295" y="1664051"/>
                    <a:pt x="3723316" y="919030"/>
                    <a:pt x="3723316" y="0"/>
                  </a:cubicBezTo>
                  <a:lnTo>
                    <a:pt x="4118530" y="0"/>
                  </a:lnTo>
                  <a:cubicBezTo>
                    <a:pt x="4118530" y="1137301"/>
                    <a:pt x="3196566" y="2059265"/>
                    <a:pt x="2059265" y="2059265"/>
                  </a:cubicBezTo>
                  <a:cubicBezTo>
                    <a:pt x="921964" y="2059265"/>
                    <a:pt x="0" y="1137301"/>
                    <a:pt x="0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6A243EAC-DD29-9AEE-EEC0-A0D15D20AD47}"/>
              </a:ext>
            </a:extLst>
          </p:cNvPr>
          <p:cNvSpPr/>
          <p:nvPr/>
        </p:nvSpPr>
        <p:spPr>
          <a:xfrm>
            <a:off x="3845996" y="2527176"/>
            <a:ext cx="1095343" cy="139826"/>
          </a:xfrm>
          <a:prstGeom prst="roundRect">
            <a:avLst>
              <a:gd name="adj" fmla="val 29945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con angoli arrotondati 21">
            <a:extLst>
              <a:ext uri="{FF2B5EF4-FFF2-40B4-BE49-F238E27FC236}">
                <a16:creationId xmlns:a16="http://schemas.microsoft.com/office/drawing/2014/main" id="{60C14F7F-ED65-8AA2-FCFF-A79C63A8D22C}"/>
              </a:ext>
            </a:extLst>
          </p:cNvPr>
          <p:cNvSpPr/>
          <p:nvPr/>
        </p:nvSpPr>
        <p:spPr>
          <a:xfrm>
            <a:off x="7003746" y="2527176"/>
            <a:ext cx="1095343" cy="139826"/>
          </a:xfrm>
          <a:prstGeom prst="roundRect">
            <a:avLst>
              <a:gd name="adj" fmla="val 29945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igura a mano libera 22">
            <a:extLst>
              <a:ext uri="{FF2B5EF4-FFF2-40B4-BE49-F238E27FC236}">
                <a16:creationId xmlns:a16="http://schemas.microsoft.com/office/drawing/2014/main" id="{DFC15828-7B5C-2193-5228-3D3CBA928A6B}"/>
              </a:ext>
            </a:extLst>
          </p:cNvPr>
          <p:cNvSpPr>
            <a:spLocks noChangeAspect="1"/>
          </p:cNvSpPr>
          <p:nvPr/>
        </p:nvSpPr>
        <p:spPr>
          <a:xfrm>
            <a:off x="3774138" y="2527176"/>
            <a:ext cx="4393758" cy="2226128"/>
          </a:xfrm>
          <a:custGeom>
            <a:avLst/>
            <a:gdLst>
              <a:gd name="connsiteX0" fmla="*/ 0 w 4393758"/>
              <a:gd name="connsiteY0" fmla="*/ 0 h 2226128"/>
              <a:gd name="connsiteX1" fmla="*/ 4393758 w 4393758"/>
              <a:gd name="connsiteY1" fmla="*/ 0 h 2226128"/>
              <a:gd name="connsiteX2" fmla="*/ 4393758 w 4393758"/>
              <a:gd name="connsiteY2" fmla="*/ 1 h 2226128"/>
              <a:gd name="connsiteX3" fmla="*/ 2196879 w 4393758"/>
              <a:gd name="connsiteY3" fmla="*/ 2226128 h 2226128"/>
              <a:gd name="connsiteX4" fmla="*/ 0 w 4393758"/>
              <a:gd name="connsiteY4" fmla="*/ 1 h 2226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93758" h="2226128">
                <a:moveTo>
                  <a:pt x="0" y="0"/>
                </a:moveTo>
                <a:lnTo>
                  <a:pt x="4393758" y="0"/>
                </a:lnTo>
                <a:lnTo>
                  <a:pt x="4393758" y="1"/>
                </a:lnTo>
                <a:cubicBezTo>
                  <a:pt x="4393758" y="1229457"/>
                  <a:pt x="3410182" y="2226128"/>
                  <a:pt x="2196879" y="2226128"/>
                </a:cubicBezTo>
                <a:cubicBezTo>
                  <a:pt x="983576" y="2226128"/>
                  <a:pt x="0" y="1229457"/>
                  <a:pt x="0" y="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684AD024-159F-667C-B071-2F5E713F1F86}"/>
              </a:ext>
            </a:extLst>
          </p:cNvPr>
          <p:cNvGrpSpPr/>
          <p:nvPr/>
        </p:nvGrpSpPr>
        <p:grpSpPr>
          <a:xfrm>
            <a:off x="1288503" y="250532"/>
            <a:ext cx="3101876" cy="1281109"/>
            <a:chOff x="1413486" y="473937"/>
            <a:chExt cx="3101876" cy="1281109"/>
          </a:xfrm>
        </p:grpSpPr>
        <p:sp>
          <p:nvSpPr>
            <p:cNvPr id="25" name="TextBox 79">
              <a:extLst>
                <a:ext uri="{FF2B5EF4-FFF2-40B4-BE49-F238E27FC236}">
                  <a16:creationId xmlns:a16="http://schemas.microsoft.com/office/drawing/2014/main" id="{472C371D-2216-932A-229C-58741AC79AF4}"/>
                </a:ext>
              </a:extLst>
            </p:cNvPr>
            <p:cNvSpPr txBox="1"/>
            <p:nvPr/>
          </p:nvSpPr>
          <p:spPr>
            <a:xfrm>
              <a:off x="1842682" y="473937"/>
              <a:ext cx="2243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DD5E3F"/>
                  </a:solidFill>
                  <a:latin typeface="Tw Cen MT" panose="020B0602020104020603" pitchFamily="34" charset="77"/>
                </a:rPr>
                <a:t>59.2 %</a:t>
              </a:r>
              <a:r>
                <a:rPr lang="en-US" sz="2400" b="1" dirty="0">
                  <a:solidFill>
                    <a:srgbClr val="DD5E3F"/>
                  </a:solidFill>
                  <a:latin typeface="Tw Cen MT" panose="020B0602020104020603" pitchFamily="34" charset="77"/>
                </a:rPr>
                <a:t>           </a:t>
              </a:r>
            </a:p>
          </p:txBody>
        </p:sp>
        <p:sp>
          <p:nvSpPr>
            <p:cNvPr id="26" name="TextBox 80">
              <a:extLst>
                <a:ext uri="{FF2B5EF4-FFF2-40B4-BE49-F238E27FC236}">
                  <a16:creationId xmlns:a16="http://schemas.microsoft.com/office/drawing/2014/main" id="{276906A4-E124-7A0E-3C02-54B9D9568EB6}"/>
                </a:ext>
              </a:extLst>
            </p:cNvPr>
            <p:cNvSpPr txBox="1"/>
            <p:nvPr/>
          </p:nvSpPr>
          <p:spPr>
            <a:xfrm>
              <a:off x="1413486" y="985605"/>
              <a:ext cx="31018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DD5E3F"/>
                  </a:solidFill>
                  <a:latin typeface="Tw Cen MT" panose="020B0602020104020603" pitchFamily="34" charset="77"/>
                </a:rPr>
                <a:t>WITH PREVIOUS IMPRISONMENT</a:t>
              </a:r>
            </a:p>
          </p:txBody>
        </p:sp>
      </p:grpSp>
      <p:sp>
        <p:nvSpPr>
          <p:cNvPr id="27" name="TextBox 81">
            <a:extLst>
              <a:ext uri="{FF2B5EF4-FFF2-40B4-BE49-F238E27FC236}">
                <a16:creationId xmlns:a16="http://schemas.microsoft.com/office/drawing/2014/main" id="{7191C259-6B25-C2BD-B9E5-37BC64A7737A}"/>
              </a:ext>
            </a:extLst>
          </p:cNvPr>
          <p:cNvSpPr txBox="1"/>
          <p:nvPr/>
        </p:nvSpPr>
        <p:spPr>
          <a:xfrm>
            <a:off x="2884492" y="2596081"/>
            <a:ext cx="6167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Inmates in Italian prisons on 31 December 2025, by previous imprisonment experience</a:t>
            </a:r>
          </a:p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Sources. Statistical Office of the Italian Department for Administration of Prisons (DAP)</a:t>
            </a:r>
          </a:p>
        </p:txBody>
      </p: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AAD935D1-7AC7-E1A9-2CEB-763E8A4577C1}"/>
              </a:ext>
            </a:extLst>
          </p:cNvPr>
          <p:cNvGrpSpPr/>
          <p:nvPr/>
        </p:nvGrpSpPr>
        <p:grpSpPr>
          <a:xfrm>
            <a:off x="7455495" y="244819"/>
            <a:ext cx="3101876" cy="1292614"/>
            <a:chOff x="7580478" y="468224"/>
            <a:chExt cx="3101876" cy="1292614"/>
          </a:xfrm>
        </p:grpSpPr>
        <p:sp>
          <p:nvSpPr>
            <p:cNvPr id="29" name="TextBox 79">
              <a:extLst>
                <a:ext uri="{FF2B5EF4-FFF2-40B4-BE49-F238E27FC236}">
                  <a16:creationId xmlns:a16="http://schemas.microsoft.com/office/drawing/2014/main" id="{F2FA3E0C-87C7-6995-21EA-655FE7B4EAA9}"/>
                </a:ext>
              </a:extLst>
            </p:cNvPr>
            <p:cNvSpPr txBox="1"/>
            <p:nvPr/>
          </p:nvSpPr>
          <p:spPr>
            <a:xfrm>
              <a:off x="8009676" y="468224"/>
              <a:ext cx="2243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40.8 %           </a:t>
              </a:r>
            </a:p>
          </p:txBody>
        </p:sp>
        <p:sp>
          <p:nvSpPr>
            <p:cNvPr id="30" name="TextBox 80">
              <a:extLst>
                <a:ext uri="{FF2B5EF4-FFF2-40B4-BE49-F238E27FC236}">
                  <a16:creationId xmlns:a16="http://schemas.microsoft.com/office/drawing/2014/main" id="{AA358635-435F-9F8A-EA5D-605877A30660}"/>
                </a:ext>
              </a:extLst>
            </p:cNvPr>
            <p:cNvSpPr txBox="1"/>
            <p:nvPr/>
          </p:nvSpPr>
          <p:spPr>
            <a:xfrm>
              <a:off x="7580478" y="991397"/>
              <a:ext cx="31018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WITHOUT PREVIOUS IMPRISONMENT</a:t>
              </a:r>
            </a:p>
          </p:txBody>
        </p:sp>
      </p:grpSp>
      <p:sp>
        <p:nvSpPr>
          <p:cNvPr id="8" name="TextBox 79">
            <a:extLst>
              <a:ext uri="{FF2B5EF4-FFF2-40B4-BE49-F238E27FC236}">
                <a16:creationId xmlns:a16="http://schemas.microsoft.com/office/drawing/2014/main" id="{05F44661-E71E-7268-62C0-AE54081200C1}"/>
              </a:ext>
            </a:extLst>
          </p:cNvPr>
          <p:cNvSpPr txBox="1"/>
          <p:nvPr/>
        </p:nvSpPr>
        <p:spPr>
          <a:xfrm>
            <a:off x="1883422" y="4851459"/>
            <a:ext cx="300851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DD5E3F"/>
                </a:solidFill>
                <a:latin typeface="Tw Cen MT" panose="020B0602020104020603" pitchFamily="34" charset="77"/>
              </a:rPr>
              <a:t>68.45 %</a:t>
            </a:r>
          </a:p>
          <a:p>
            <a:r>
              <a:rPr lang="en-US" sz="2300" b="1" dirty="0">
                <a:solidFill>
                  <a:srgbClr val="DD5E3F"/>
                </a:solidFill>
                <a:latin typeface="Tw Cen MT" panose="020B0602020104020603" pitchFamily="34" charset="77"/>
              </a:rPr>
              <a:t>RETURNED TO PRISON           </a:t>
            </a:r>
          </a:p>
        </p:txBody>
      </p:sp>
      <p:sp>
        <p:nvSpPr>
          <p:cNvPr id="9" name="TextBox 79">
            <a:extLst>
              <a:ext uri="{FF2B5EF4-FFF2-40B4-BE49-F238E27FC236}">
                <a16:creationId xmlns:a16="http://schemas.microsoft.com/office/drawing/2014/main" id="{B64CB563-0D8D-89CA-0431-1201C3256CCA}"/>
              </a:ext>
            </a:extLst>
          </p:cNvPr>
          <p:cNvSpPr txBox="1"/>
          <p:nvPr/>
        </p:nvSpPr>
        <p:spPr>
          <a:xfrm>
            <a:off x="7387088" y="4851459"/>
            <a:ext cx="2462114" cy="112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solidFill>
                  <a:srgbClr val="2B6A6C"/>
                </a:solidFill>
                <a:latin typeface="Tw Cen MT" panose="020B0602020104020603" pitchFamily="34" charset="77"/>
              </a:rPr>
              <a:t>31.55 %</a:t>
            </a:r>
          </a:p>
          <a:p>
            <a:pPr algn="r">
              <a:lnSpc>
                <a:spcPct val="130000"/>
              </a:lnSpc>
            </a:pPr>
            <a:r>
              <a:rPr lang="en-US" sz="2300" b="1" dirty="0">
                <a:solidFill>
                  <a:srgbClr val="2B6A6C"/>
                </a:solidFill>
                <a:latin typeface="Tw Cen MT" panose="020B0602020104020603" pitchFamily="34" charset="77"/>
              </a:rPr>
              <a:t>DID NOT RETURN           </a:t>
            </a:r>
          </a:p>
        </p:txBody>
      </p:sp>
      <p:sp>
        <p:nvSpPr>
          <p:cNvPr id="10" name="TextBox 81">
            <a:extLst>
              <a:ext uri="{FF2B5EF4-FFF2-40B4-BE49-F238E27FC236}">
                <a16:creationId xmlns:a16="http://schemas.microsoft.com/office/drawing/2014/main" id="{3A251E72-2023-9EDA-3933-8E2E6C3FA29E}"/>
              </a:ext>
            </a:extLst>
          </p:cNvPr>
          <p:cNvSpPr txBox="1"/>
          <p:nvPr/>
        </p:nvSpPr>
        <p:spPr>
          <a:xfrm>
            <a:off x="2785109" y="6158438"/>
            <a:ext cx="6167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Convicted prisoners released in 1998 and followed until 2005: return to prison with final conviction.</a:t>
            </a:r>
          </a:p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Sources. F. Leonardi (2007), based on DAP Statistical Office data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1F18FA3B-23CC-B97E-686B-F0942BB0E1C8}"/>
              </a:ext>
            </a:extLst>
          </p:cNvPr>
          <p:cNvGrpSpPr/>
          <p:nvPr/>
        </p:nvGrpSpPr>
        <p:grpSpPr>
          <a:xfrm>
            <a:off x="1937887" y="3417517"/>
            <a:ext cx="7861982" cy="1285259"/>
            <a:chOff x="2110543" y="2143741"/>
            <a:chExt cx="7861982" cy="1285259"/>
          </a:xfrm>
        </p:grpSpPr>
        <p:sp>
          <p:nvSpPr>
            <p:cNvPr id="12" name="Figura a mano libera 11">
              <a:extLst>
                <a:ext uri="{FF2B5EF4-FFF2-40B4-BE49-F238E27FC236}">
                  <a16:creationId xmlns:a16="http://schemas.microsoft.com/office/drawing/2014/main" id="{7D34F1FB-B6C0-E44D-5250-BDBCBA98425F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110543" y="2143741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Figura a mano libera 16">
              <a:extLst>
                <a:ext uri="{FF2B5EF4-FFF2-40B4-BE49-F238E27FC236}">
                  <a16:creationId xmlns:a16="http://schemas.microsoft.com/office/drawing/2014/main" id="{E0B0F90A-33D3-F422-31C2-E9DA32DB4D1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09133" y="2143741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Figura a mano libera 18">
              <a:extLst>
                <a:ext uri="{FF2B5EF4-FFF2-40B4-BE49-F238E27FC236}">
                  <a16:creationId xmlns:a16="http://schemas.microsoft.com/office/drawing/2014/main" id="{DFE10800-D6D2-750B-735D-1D11CA4C5B75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3707723" y="2143741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Figura a mano libera 19">
              <a:extLst>
                <a:ext uri="{FF2B5EF4-FFF2-40B4-BE49-F238E27FC236}">
                  <a16:creationId xmlns:a16="http://schemas.microsoft.com/office/drawing/2014/main" id="{8353C2F2-A3E8-8B01-D575-A12084AB34E4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4605446" y="2143741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Figura a mano libera 20">
              <a:extLst>
                <a:ext uri="{FF2B5EF4-FFF2-40B4-BE49-F238E27FC236}">
                  <a16:creationId xmlns:a16="http://schemas.microsoft.com/office/drawing/2014/main" id="{46FC0A01-1067-A19B-4BFB-455D2D60F0D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409707" y="2143741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" name="Figura a mano libera 30">
              <a:extLst>
                <a:ext uri="{FF2B5EF4-FFF2-40B4-BE49-F238E27FC236}">
                  <a16:creationId xmlns:a16="http://schemas.microsoft.com/office/drawing/2014/main" id="{4E9505B3-C9F3-03F1-BCBA-7F2281CED8E5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6218216" y="2144108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Figura a mano libera 31">
              <a:extLst>
                <a:ext uri="{FF2B5EF4-FFF2-40B4-BE49-F238E27FC236}">
                  <a16:creationId xmlns:a16="http://schemas.microsoft.com/office/drawing/2014/main" id="{24BE5409-133B-E632-2E63-9B89C380FEF6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7023446" y="2144108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Figura a mano libera 32">
              <a:extLst>
                <a:ext uri="{FF2B5EF4-FFF2-40B4-BE49-F238E27FC236}">
                  <a16:creationId xmlns:a16="http://schemas.microsoft.com/office/drawing/2014/main" id="{775CA2E9-C99A-E116-EA8A-DC5271884C69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7827707" y="2143741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Figura a mano libera 33">
              <a:extLst>
                <a:ext uri="{FF2B5EF4-FFF2-40B4-BE49-F238E27FC236}">
                  <a16:creationId xmlns:a16="http://schemas.microsoft.com/office/drawing/2014/main" id="{D9BD7B42-F787-0491-5F81-3510FCF90F17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8631968" y="2144108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Figura a mano libera 39">
              <a:extLst>
                <a:ext uri="{FF2B5EF4-FFF2-40B4-BE49-F238E27FC236}">
                  <a16:creationId xmlns:a16="http://schemas.microsoft.com/office/drawing/2014/main" id="{BB16F256-F6EB-2D3C-599D-AF4D08E8C38D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9436229" y="2144108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6BEF38E1-0E14-D692-208B-3122A835DED5}"/>
              </a:ext>
            </a:extLst>
          </p:cNvPr>
          <p:cNvGrpSpPr/>
          <p:nvPr/>
        </p:nvGrpSpPr>
        <p:grpSpPr>
          <a:xfrm>
            <a:off x="1937888" y="3420498"/>
            <a:ext cx="5449199" cy="1285259"/>
            <a:chOff x="2165009" y="3697200"/>
            <a:chExt cx="5449199" cy="1285259"/>
          </a:xfrm>
        </p:grpSpPr>
        <p:sp>
          <p:nvSpPr>
            <p:cNvPr id="42" name="Figura a mano libera 41">
              <a:extLst>
                <a:ext uri="{FF2B5EF4-FFF2-40B4-BE49-F238E27FC236}">
                  <a16:creationId xmlns:a16="http://schemas.microsoft.com/office/drawing/2014/main" id="{B68580D4-7C33-6883-B8D1-65D7F81559D7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165009" y="3697200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3" name="Figura a mano libera 42">
              <a:extLst>
                <a:ext uri="{FF2B5EF4-FFF2-40B4-BE49-F238E27FC236}">
                  <a16:creationId xmlns:a16="http://schemas.microsoft.com/office/drawing/2014/main" id="{FE397573-62FB-1679-FCBC-DF06F2CF9A02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63599" y="3697200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Figura a mano libera 43">
              <a:extLst>
                <a:ext uri="{FF2B5EF4-FFF2-40B4-BE49-F238E27FC236}">
                  <a16:creationId xmlns:a16="http://schemas.microsoft.com/office/drawing/2014/main" id="{9A0112C2-24A1-AC28-7734-153CB74FB0C4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3762189" y="3697200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Figura a mano libera 44">
              <a:extLst>
                <a:ext uri="{FF2B5EF4-FFF2-40B4-BE49-F238E27FC236}">
                  <a16:creationId xmlns:a16="http://schemas.microsoft.com/office/drawing/2014/main" id="{24746DA0-8B37-7D4E-37FB-154B951387A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4659912" y="3697200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Figura a mano libera 45">
              <a:extLst>
                <a:ext uri="{FF2B5EF4-FFF2-40B4-BE49-F238E27FC236}">
                  <a16:creationId xmlns:a16="http://schemas.microsoft.com/office/drawing/2014/main" id="{DAE31637-C854-ED8D-721F-5C99691AFADE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464173" y="3697200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Figura a mano libera 46">
              <a:extLst>
                <a:ext uri="{FF2B5EF4-FFF2-40B4-BE49-F238E27FC236}">
                  <a16:creationId xmlns:a16="http://schemas.microsoft.com/office/drawing/2014/main" id="{8EC98654-2CE6-6B73-ACBA-5DF6B64B77C2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6272682" y="3697567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Figura a mano libera 47">
              <a:extLst>
                <a:ext uri="{FF2B5EF4-FFF2-40B4-BE49-F238E27FC236}">
                  <a16:creationId xmlns:a16="http://schemas.microsoft.com/office/drawing/2014/main" id="{F17A12D6-470E-E244-2CF0-408F92DB10D2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7077912" y="3697567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9" name="Gruppo 48">
            <a:extLst>
              <a:ext uri="{FF2B5EF4-FFF2-40B4-BE49-F238E27FC236}">
                <a16:creationId xmlns:a16="http://schemas.microsoft.com/office/drawing/2014/main" id="{DB11C8D4-F2CA-3D67-14AC-F6DDE15B9476}"/>
              </a:ext>
            </a:extLst>
          </p:cNvPr>
          <p:cNvGrpSpPr/>
          <p:nvPr/>
        </p:nvGrpSpPr>
        <p:grpSpPr>
          <a:xfrm>
            <a:off x="7655052" y="3420498"/>
            <a:ext cx="2144818" cy="1285259"/>
            <a:chOff x="7882173" y="3697200"/>
            <a:chExt cx="2144818" cy="1285259"/>
          </a:xfrm>
        </p:grpSpPr>
        <p:sp>
          <p:nvSpPr>
            <p:cNvPr id="50" name="Figura a mano libera 49">
              <a:extLst>
                <a:ext uri="{FF2B5EF4-FFF2-40B4-BE49-F238E27FC236}">
                  <a16:creationId xmlns:a16="http://schemas.microsoft.com/office/drawing/2014/main" id="{964F78C2-4055-9B07-94BA-5350BAED494C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7882173" y="3697200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Figura a mano libera 50">
              <a:extLst>
                <a:ext uri="{FF2B5EF4-FFF2-40B4-BE49-F238E27FC236}">
                  <a16:creationId xmlns:a16="http://schemas.microsoft.com/office/drawing/2014/main" id="{7A2CA85A-6C8E-9562-A5F9-4A6D9B9CFAF6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8686434" y="3697567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Figura a mano libera 51">
              <a:extLst>
                <a:ext uri="{FF2B5EF4-FFF2-40B4-BE49-F238E27FC236}">
                  <a16:creationId xmlns:a16="http://schemas.microsoft.com/office/drawing/2014/main" id="{5CEF5DA8-61A5-C9D1-CFED-C08D2BC93FC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9490695" y="3697567"/>
              <a:ext cx="536296" cy="1284892"/>
            </a:xfrm>
            <a:custGeom>
              <a:avLst/>
              <a:gdLst>
                <a:gd name="connsiteX0" fmla="*/ 306416 w 1844680"/>
                <a:gd name="connsiteY0" fmla="*/ 875714 h 4419600"/>
                <a:gd name="connsiteX1" fmla="*/ 419385 w 1844680"/>
                <a:gd name="connsiteY1" fmla="*/ 875714 h 4419600"/>
                <a:gd name="connsiteX2" fmla="*/ 1425293 w 1844680"/>
                <a:gd name="connsiteY2" fmla="*/ 875714 h 4419600"/>
                <a:gd name="connsiteX3" fmla="*/ 1538263 w 1844680"/>
                <a:gd name="connsiteY3" fmla="*/ 875714 h 4419600"/>
                <a:gd name="connsiteX4" fmla="*/ 1844678 w 1844680"/>
                <a:gd name="connsiteY4" fmla="*/ 1182130 h 4419600"/>
                <a:gd name="connsiteX5" fmla="*/ 1844676 w 1844680"/>
                <a:gd name="connsiteY5" fmla="*/ 1182130 h 4419600"/>
                <a:gd name="connsiteX6" fmla="*/ 1836790 w 1844680"/>
                <a:gd name="connsiteY6" fmla="*/ 1221197 h 4419600"/>
                <a:gd name="connsiteX7" fmla="*/ 1844680 w 1844680"/>
                <a:gd name="connsiteY7" fmla="*/ 1260282 h 4419600"/>
                <a:gd name="connsiteX8" fmla="*/ 1844678 w 1844680"/>
                <a:gd name="connsiteY8" fmla="*/ 2490575 h 4419600"/>
                <a:gd name="connsiteX9" fmla="*/ 1741180 w 1844680"/>
                <a:gd name="connsiteY9" fmla="*/ 2646718 h 4419600"/>
                <a:gd name="connsiteX10" fmla="*/ 1675221 w 1844680"/>
                <a:gd name="connsiteY10" fmla="*/ 2660034 h 4419600"/>
                <a:gd name="connsiteX11" fmla="*/ 1609260 w 1844680"/>
                <a:gd name="connsiteY11" fmla="*/ 2646718 h 4419600"/>
                <a:gd name="connsiteX12" fmla="*/ 1505762 w 1844680"/>
                <a:gd name="connsiteY12" fmla="*/ 2490575 h 4419600"/>
                <a:gd name="connsiteX13" fmla="*/ 1505762 w 1844680"/>
                <a:gd name="connsiteY13" fmla="*/ 1488545 h 4419600"/>
                <a:gd name="connsiteX14" fmla="*/ 1425293 w 1844680"/>
                <a:gd name="connsiteY14" fmla="*/ 1488545 h 4419600"/>
                <a:gd name="connsiteX15" fmla="*/ 1425293 w 1844680"/>
                <a:gd name="connsiteY15" fmla="*/ 2536123 h 4419600"/>
                <a:gd name="connsiteX16" fmla="*/ 1425297 w 1844680"/>
                <a:gd name="connsiteY16" fmla="*/ 2536138 h 4419600"/>
                <a:gd name="connsiteX17" fmla="*/ 1425295 w 1844680"/>
                <a:gd name="connsiteY17" fmla="*/ 4192883 h 4419600"/>
                <a:gd name="connsiteX18" fmla="*/ 1286826 w 1844680"/>
                <a:gd name="connsiteY18" fmla="*/ 4401782 h 4419600"/>
                <a:gd name="connsiteX19" fmla="*/ 1198578 w 1844680"/>
                <a:gd name="connsiteY19" fmla="*/ 4419600 h 4419600"/>
                <a:gd name="connsiteX20" fmla="*/ 1110332 w 1844680"/>
                <a:gd name="connsiteY20" fmla="*/ 4401782 h 4419600"/>
                <a:gd name="connsiteX21" fmla="*/ 971863 w 1844680"/>
                <a:gd name="connsiteY21" fmla="*/ 4192883 h 4419600"/>
                <a:gd name="connsiteX22" fmla="*/ 971863 w 1844680"/>
                <a:gd name="connsiteY22" fmla="*/ 2559447 h 4419600"/>
                <a:gd name="connsiteX23" fmla="*/ 872820 w 1844680"/>
                <a:gd name="connsiteY23" fmla="*/ 2559447 h 4419600"/>
                <a:gd name="connsiteX24" fmla="*/ 872818 w 1844680"/>
                <a:gd name="connsiteY24" fmla="*/ 4192883 h 4419600"/>
                <a:gd name="connsiteX25" fmla="*/ 734348 w 1844680"/>
                <a:gd name="connsiteY25" fmla="*/ 4401782 h 4419600"/>
                <a:gd name="connsiteX26" fmla="*/ 646101 w 1844680"/>
                <a:gd name="connsiteY26" fmla="*/ 4419600 h 4419600"/>
                <a:gd name="connsiteX27" fmla="*/ 557855 w 1844680"/>
                <a:gd name="connsiteY27" fmla="*/ 4401782 h 4419600"/>
                <a:gd name="connsiteX28" fmla="*/ 419383 w 1844680"/>
                <a:gd name="connsiteY28" fmla="*/ 4192883 h 4419600"/>
                <a:gd name="connsiteX29" fmla="*/ 419383 w 1844680"/>
                <a:gd name="connsiteY29" fmla="*/ 2536136 h 4419600"/>
                <a:gd name="connsiteX30" fmla="*/ 419385 w 1844680"/>
                <a:gd name="connsiteY30" fmla="*/ 2536130 h 4419600"/>
                <a:gd name="connsiteX31" fmla="*/ 419385 w 1844680"/>
                <a:gd name="connsiteY31" fmla="*/ 1488543 h 4419600"/>
                <a:gd name="connsiteX32" fmla="*/ 338919 w 1844680"/>
                <a:gd name="connsiteY32" fmla="*/ 1488543 h 4419600"/>
                <a:gd name="connsiteX33" fmla="*/ 338917 w 1844680"/>
                <a:gd name="connsiteY33" fmla="*/ 2490575 h 4419600"/>
                <a:gd name="connsiteX34" fmla="*/ 235419 w 1844680"/>
                <a:gd name="connsiteY34" fmla="*/ 2646718 h 4419600"/>
                <a:gd name="connsiteX35" fmla="*/ 169458 w 1844680"/>
                <a:gd name="connsiteY35" fmla="*/ 2660034 h 4419600"/>
                <a:gd name="connsiteX36" fmla="*/ 103498 w 1844680"/>
                <a:gd name="connsiteY36" fmla="*/ 2646718 h 4419600"/>
                <a:gd name="connsiteX37" fmla="*/ 0 w 1844680"/>
                <a:gd name="connsiteY37" fmla="*/ 2490575 h 4419600"/>
                <a:gd name="connsiteX38" fmla="*/ 0 w 1844680"/>
                <a:gd name="connsiteY38" fmla="*/ 1260280 h 4419600"/>
                <a:gd name="connsiteX39" fmla="*/ 7889 w 1844680"/>
                <a:gd name="connsiteY39" fmla="*/ 1221205 h 4419600"/>
                <a:gd name="connsiteX40" fmla="*/ 0 w 1844680"/>
                <a:gd name="connsiteY40" fmla="*/ 1182130 h 4419600"/>
                <a:gd name="connsiteX41" fmla="*/ 24079 w 1844680"/>
                <a:gd name="connsiteY41" fmla="*/ 1062859 h 4419600"/>
                <a:gd name="connsiteX42" fmla="*/ 306416 w 1844680"/>
                <a:gd name="connsiteY42" fmla="*/ 875714 h 4419600"/>
                <a:gd name="connsiteX43" fmla="*/ 922337 w 1844680"/>
                <a:gd name="connsiteY43" fmla="*/ 0 h 4419600"/>
                <a:gd name="connsiteX44" fmla="*/ 1323828 w 1844680"/>
                <a:gd name="connsiteY44" fmla="*/ 401491 h 4419600"/>
                <a:gd name="connsiteX45" fmla="*/ 922337 w 1844680"/>
                <a:gd name="connsiteY45" fmla="*/ 802982 h 4419600"/>
                <a:gd name="connsiteX46" fmla="*/ 520846 w 1844680"/>
                <a:gd name="connsiteY46" fmla="*/ 401491 h 4419600"/>
                <a:gd name="connsiteX47" fmla="*/ 922337 w 1844680"/>
                <a:gd name="connsiteY47" fmla="*/ 0 h 441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44680" h="4419600">
                  <a:moveTo>
                    <a:pt x="306416" y="875714"/>
                  </a:moveTo>
                  <a:lnTo>
                    <a:pt x="419385" y="875714"/>
                  </a:lnTo>
                  <a:lnTo>
                    <a:pt x="1425293" y="875714"/>
                  </a:lnTo>
                  <a:lnTo>
                    <a:pt x="1538263" y="875714"/>
                  </a:lnTo>
                  <a:cubicBezTo>
                    <a:pt x="1707492" y="875714"/>
                    <a:pt x="1844678" y="1012901"/>
                    <a:pt x="1844678" y="1182130"/>
                  </a:cubicBezTo>
                  <a:lnTo>
                    <a:pt x="1844676" y="1182130"/>
                  </a:lnTo>
                  <a:lnTo>
                    <a:pt x="1836790" y="1221197"/>
                  </a:lnTo>
                  <a:lnTo>
                    <a:pt x="1844680" y="1260282"/>
                  </a:lnTo>
                  <a:lnTo>
                    <a:pt x="1844678" y="2490575"/>
                  </a:lnTo>
                  <a:cubicBezTo>
                    <a:pt x="1844678" y="2560766"/>
                    <a:pt x="1802002" y="2620992"/>
                    <a:pt x="1741180" y="2646718"/>
                  </a:cubicBezTo>
                  <a:lnTo>
                    <a:pt x="1675221" y="2660034"/>
                  </a:lnTo>
                  <a:lnTo>
                    <a:pt x="1609260" y="2646718"/>
                  </a:lnTo>
                  <a:cubicBezTo>
                    <a:pt x="1548438" y="2620992"/>
                    <a:pt x="1505762" y="2560766"/>
                    <a:pt x="1505762" y="2490575"/>
                  </a:cubicBezTo>
                  <a:lnTo>
                    <a:pt x="1505762" y="1488545"/>
                  </a:lnTo>
                  <a:lnTo>
                    <a:pt x="1425293" y="1488545"/>
                  </a:lnTo>
                  <a:lnTo>
                    <a:pt x="1425293" y="2536123"/>
                  </a:lnTo>
                  <a:lnTo>
                    <a:pt x="1425297" y="2536138"/>
                  </a:lnTo>
                  <a:lnTo>
                    <a:pt x="1425295" y="4192883"/>
                  </a:lnTo>
                  <a:cubicBezTo>
                    <a:pt x="1425295" y="4286791"/>
                    <a:pt x="1368197" y="4367365"/>
                    <a:pt x="1286826" y="4401782"/>
                  </a:cubicBezTo>
                  <a:lnTo>
                    <a:pt x="1198578" y="4419600"/>
                  </a:lnTo>
                  <a:lnTo>
                    <a:pt x="1110332" y="4401782"/>
                  </a:lnTo>
                  <a:cubicBezTo>
                    <a:pt x="1028959" y="4367365"/>
                    <a:pt x="971863" y="4286791"/>
                    <a:pt x="971863" y="4192883"/>
                  </a:cubicBezTo>
                  <a:lnTo>
                    <a:pt x="971863" y="2559447"/>
                  </a:lnTo>
                  <a:lnTo>
                    <a:pt x="872820" y="2559447"/>
                  </a:lnTo>
                  <a:lnTo>
                    <a:pt x="872818" y="4192883"/>
                  </a:lnTo>
                  <a:cubicBezTo>
                    <a:pt x="872818" y="4286791"/>
                    <a:pt x="815720" y="4367365"/>
                    <a:pt x="734348" y="4401782"/>
                  </a:cubicBezTo>
                  <a:lnTo>
                    <a:pt x="646101" y="4419600"/>
                  </a:lnTo>
                  <a:lnTo>
                    <a:pt x="557855" y="4401782"/>
                  </a:lnTo>
                  <a:cubicBezTo>
                    <a:pt x="476481" y="4367365"/>
                    <a:pt x="419383" y="4286791"/>
                    <a:pt x="419383" y="4192883"/>
                  </a:cubicBezTo>
                  <a:lnTo>
                    <a:pt x="419383" y="2536136"/>
                  </a:lnTo>
                  <a:lnTo>
                    <a:pt x="419385" y="2536130"/>
                  </a:lnTo>
                  <a:lnTo>
                    <a:pt x="419385" y="1488543"/>
                  </a:lnTo>
                  <a:lnTo>
                    <a:pt x="338919" y="1488543"/>
                  </a:lnTo>
                  <a:lnTo>
                    <a:pt x="338917" y="2490575"/>
                  </a:lnTo>
                  <a:cubicBezTo>
                    <a:pt x="338917" y="2560766"/>
                    <a:pt x="296241" y="2620992"/>
                    <a:pt x="235419" y="2646718"/>
                  </a:cubicBezTo>
                  <a:lnTo>
                    <a:pt x="169458" y="2660034"/>
                  </a:lnTo>
                  <a:lnTo>
                    <a:pt x="103498" y="2646718"/>
                  </a:lnTo>
                  <a:cubicBezTo>
                    <a:pt x="42676" y="2620992"/>
                    <a:pt x="0" y="2560766"/>
                    <a:pt x="0" y="2490575"/>
                  </a:cubicBezTo>
                  <a:lnTo>
                    <a:pt x="0" y="1260280"/>
                  </a:lnTo>
                  <a:lnTo>
                    <a:pt x="7889" y="1221205"/>
                  </a:lnTo>
                  <a:lnTo>
                    <a:pt x="0" y="1182130"/>
                  </a:lnTo>
                  <a:lnTo>
                    <a:pt x="24079" y="1062859"/>
                  </a:lnTo>
                  <a:cubicBezTo>
                    <a:pt x="70596" y="952882"/>
                    <a:pt x="179494" y="875714"/>
                    <a:pt x="306416" y="875714"/>
                  </a:cubicBezTo>
                  <a:close/>
                  <a:moveTo>
                    <a:pt x="922337" y="0"/>
                  </a:moveTo>
                  <a:cubicBezTo>
                    <a:pt x="1144075" y="0"/>
                    <a:pt x="1323828" y="179754"/>
                    <a:pt x="1323828" y="401491"/>
                  </a:cubicBezTo>
                  <a:cubicBezTo>
                    <a:pt x="1323828" y="623229"/>
                    <a:pt x="1144075" y="802982"/>
                    <a:pt x="922337" y="802982"/>
                  </a:cubicBezTo>
                  <a:cubicBezTo>
                    <a:pt x="700600" y="802982"/>
                    <a:pt x="520846" y="623229"/>
                    <a:pt x="520846" y="401491"/>
                  </a:cubicBezTo>
                  <a:cubicBezTo>
                    <a:pt x="520846" y="179754"/>
                    <a:pt x="700600" y="0"/>
                    <a:pt x="922337" y="0"/>
                  </a:cubicBezTo>
                  <a:close/>
                </a:path>
              </a:pathLst>
            </a:cu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42840588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51C2D-6D0D-3632-D726-CE112A241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0F0C5DD9-F43B-7541-75C9-BFC6B33EC0FD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2F3B84A5-2BE0-F9E6-5F5D-D5D14FE5B3D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9BD7DD4F-127C-9660-B0B6-744980588C24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15D75654-C63B-7249-C125-936A0CBD2F88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9B95652D-EE09-655D-1D6C-4B97389C4F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189BFF8F-2D22-2DEB-A336-13EB848B9E9F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2261D7F1-936C-B2B4-A5D7-588443E127D1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D9575489-D357-9A39-8805-61E1A5951615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14576F69-308A-7789-1B51-9B645D7D428B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8CB2B8C7-0E7C-AA9E-2852-C6923EE630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0A4E7BAD-6C59-4152-8810-D7822C205EDF}"/>
              </a:ext>
            </a:extLst>
          </p:cNvPr>
          <p:cNvGrpSpPr/>
          <p:nvPr/>
        </p:nvGrpSpPr>
        <p:grpSpPr>
          <a:xfrm>
            <a:off x="-1051200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E4F20689-750E-4EB2-7118-E22123793C9A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2DA94CA0-47B6-6A6C-C244-128013DED11D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EB5E5F0E-D1D0-ABDD-AE2E-51DB8E031CCD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2ACE8177-5607-DE19-1A38-ADD36CF75E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3838087A-1827-3AB4-65F1-ACC56DC8DEE7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6C9131FE-83AF-E616-77AC-1B51E317CBC5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C7942E48-5068-DE31-0303-FCD196C0AB26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5BE7EC10-1AC1-6360-570C-335519B7CAB8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588A9A9F-549B-067D-405B-CE4112C101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60959254-8578-6DE8-0C55-5481E5619399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8C6F3F2D-FB5D-BA61-1158-B1727528E473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ED8743D2-AE74-14BF-3DCC-0A4FD1878D86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D425C4CD-BCA2-73FE-A6AD-02BACDD44993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82A50FC9-7086-FAC1-1202-8A1B929225E3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A4074E8A-5FA3-72CB-D533-95288AD60B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837D304F-99B3-D0A8-0513-D9FC6845CD49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11A4EF27-5E87-5E8A-0F70-B36E94AC6086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7D7FB0FD-B275-8DD0-EBB5-11BC80F27B2B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A78FB191-4ACC-9B44-B94F-9E529F0E2DC3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B3763498-3CF5-D1C0-BF89-2CBDCE1F39C8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7557EB9B-CBF4-CF67-DFF9-C6DEC99B9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sp>
        <p:nvSpPr>
          <p:cNvPr id="35" name="Figura a mano libera 34">
            <a:extLst>
              <a:ext uri="{FF2B5EF4-FFF2-40B4-BE49-F238E27FC236}">
                <a16:creationId xmlns:a16="http://schemas.microsoft.com/office/drawing/2014/main" id="{0721409F-0B41-BB6F-7F3B-F6A5C17722AC}"/>
              </a:ext>
            </a:extLst>
          </p:cNvPr>
          <p:cNvSpPr>
            <a:spLocks/>
          </p:cNvSpPr>
          <p:nvPr/>
        </p:nvSpPr>
        <p:spPr>
          <a:xfrm>
            <a:off x="1750575" y="2671186"/>
            <a:ext cx="355886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6" name="Figura a mano libera 35">
            <a:extLst>
              <a:ext uri="{FF2B5EF4-FFF2-40B4-BE49-F238E27FC236}">
                <a16:creationId xmlns:a16="http://schemas.microsoft.com/office/drawing/2014/main" id="{5487E7F6-B6F9-E187-1010-1E46CAF110E6}"/>
              </a:ext>
            </a:extLst>
          </p:cNvPr>
          <p:cNvSpPr>
            <a:spLocks/>
          </p:cNvSpPr>
          <p:nvPr/>
        </p:nvSpPr>
        <p:spPr>
          <a:xfrm>
            <a:off x="2092457" y="1827771"/>
            <a:ext cx="477054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7" name="Figura a mano libera 36">
            <a:extLst>
              <a:ext uri="{FF2B5EF4-FFF2-40B4-BE49-F238E27FC236}">
                <a16:creationId xmlns:a16="http://schemas.microsoft.com/office/drawing/2014/main" id="{45E53AD7-868B-E95D-6204-ABD8323270CB}"/>
              </a:ext>
            </a:extLst>
          </p:cNvPr>
          <p:cNvSpPr>
            <a:spLocks/>
          </p:cNvSpPr>
          <p:nvPr/>
        </p:nvSpPr>
        <p:spPr>
          <a:xfrm>
            <a:off x="2468108" y="1577908"/>
            <a:ext cx="470862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8" name="Figura a mano libera 37">
            <a:extLst>
              <a:ext uri="{FF2B5EF4-FFF2-40B4-BE49-F238E27FC236}">
                <a16:creationId xmlns:a16="http://schemas.microsoft.com/office/drawing/2014/main" id="{8A1352FB-0E7F-E2F7-0255-6A98B432786A}"/>
              </a:ext>
            </a:extLst>
          </p:cNvPr>
          <p:cNvSpPr>
            <a:spLocks/>
          </p:cNvSpPr>
          <p:nvPr/>
        </p:nvSpPr>
        <p:spPr>
          <a:xfrm>
            <a:off x="1845973" y="2204963"/>
            <a:ext cx="435706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Figura a mano libera 38">
            <a:extLst>
              <a:ext uri="{FF2B5EF4-FFF2-40B4-BE49-F238E27FC236}">
                <a16:creationId xmlns:a16="http://schemas.microsoft.com/office/drawing/2014/main" id="{9C4BB0C9-13E5-BF45-2179-58148D128C71}"/>
              </a:ext>
            </a:extLst>
          </p:cNvPr>
          <p:cNvSpPr>
            <a:spLocks/>
          </p:cNvSpPr>
          <p:nvPr/>
        </p:nvSpPr>
        <p:spPr>
          <a:xfrm>
            <a:off x="2937085" y="1480812"/>
            <a:ext cx="428202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Figura a mano libera 52">
            <a:extLst>
              <a:ext uri="{FF2B5EF4-FFF2-40B4-BE49-F238E27FC236}">
                <a16:creationId xmlns:a16="http://schemas.microsoft.com/office/drawing/2014/main" id="{F4323E15-29F1-608B-647F-984A9C40BA48}"/>
              </a:ext>
            </a:extLst>
          </p:cNvPr>
          <p:cNvSpPr>
            <a:spLocks/>
          </p:cNvSpPr>
          <p:nvPr/>
        </p:nvSpPr>
        <p:spPr>
          <a:xfrm flipH="1">
            <a:off x="4703544" y="2671186"/>
            <a:ext cx="356258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4" name="Figura a mano libera 53">
            <a:extLst>
              <a:ext uri="{FF2B5EF4-FFF2-40B4-BE49-F238E27FC236}">
                <a16:creationId xmlns:a16="http://schemas.microsoft.com/office/drawing/2014/main" id="{4BBF3CC1-C0FF-DAF5-A547-DFCCA1EDDBD6}"/>
              </a:ext>
            </a:extLst>
          </p:cNvPr>
          <p:cNvSpPr>
            <a:spLocks/>
          </p:cNvSpPr>
          <p:nvPr/>
        </p:nvSpPr>
        <p:spPr>
          <a:xfrm flipH="1">
            <a:off x="4240010" y="1827771"/>
            <a:ext cx="477553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5" name="Figura a mano libera 54">
            <a:extLst>
              <a:ext uri="{FF2B5EF4-FFF2-40B4-BE49-F238E27FC236}">
                <a16:creationId xmlns:a16="http://schemas.microsoft.com/office/drawing/2014/main" id="{00D472D2-7520-61D6-B41C-AFBEB998C382}"/>
              </a:ext>
            </a:extLst>
          </p:cNvPr>
          <p:cNvSpPr>
            <a:spLocks/>
          </p:cNvSpPr>
          <p:nvPr/>
        </p:nvSpPr>
        <p:spPr>
          <a:xfrm flipH="1">
            <a:off x="3870165" y="1577908"/>
            <a:ext cx="471354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6" name="Figura a mano libera 55">
            <a:extLst>
              <a:ext uri="{FF2B5EF4-FFF2-40B4-BE49-F238E27FC236}">
                <a16:creationId xmlns:a16="http://schemas.microsoft.com/office/drawing/2014/main" id="{5E709FB4-C47C-87D4-F548-E81168366AC2}"/>
              </a:ext>
            </a:extLst>
          </p:cNvPr>
          <p:cNvSpPr>
            <a:spLocks/>
          </p:cNvSpPr>
          <p:nvPr/>
        </p:nvSpPr>
        <p:spPr>
          <a:xfrm flipH="1">
            <a:off x="4528143" y="2204963"/>
            <a:ext cx="436161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7" name="Figura a mano libera 56">
            <a:extLst>
              <a:ext uri="{FF2B5EF4-FFF2-40B4-BE49-F238E27FC236}">
                <a16:creationId xmlns:a16="http://schemas.microsoft.com/office/drawing/2014/main" id="{D52A6DC9-E782-42E2-4673-1CBB645E0604}"/>
              </a:ext>
            </a:extLst>
          </p:cNvPr>
          <p:cNvSpPr>
            <a:spLocks/>
          </p:cNvSpPr>
          <p:nvPr/>
        </p:nvSpPr>
        <p:spPr>
          <a:xfrm flipH="1">
            <a:off x="3443402" y="1480812"/>
            <a:ext cx="428650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Figura a mano libera 58">
            <a:extLst>
              <a:ext uri="{FF2B5EF4-FFF2-40B4-BE49-F238E27FC236}">
                <a16:creationId xmlns:a16="http://schemas.microsoft.com/office/drawing/2014/main" id="{6A75DE95-B034-7314-5575-26CA8AB5F400}"/>
              </a:ext>
            </a:extLst>
          </p:cNvPr>
          <p:cNvSpPr>
            <a:spLocks/>
          </p:cNvSpPr>
          <p:nvPr/>
        </p:nvSpPr>
        <p:spPr>
          <a:xfrm>
            <a:off x="5938300" y="2671186"/>
            <a:ext cx="355886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0" name="Figura a mano libera 59">
            <a:extLst>
              <a:ext uri="{FF2B5EF4-FFF2-40B4-BE49-F238E27FC236}">
                <a16:creationId xmlns:a16="http://schemas.microsoft.com/office/drawing/2014/main" id="{86C63BCD-9020-957F-5625-F16408527B0F}"/>
              </a:ext>
            </a:extLst>
          </p:cNvPr>
          <p:cNvSpPr>
            <a:spLocks/>
          </p:cNvSpPr>
          <p:nvPr/>
        </p:nvSpPr>
        <p:spPr>
          <a:xfrm>
            <a:off x="6280182" y="1827771"/>
            <a:ext cx="477054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1" name="Figura a mano libera 60">
            <a:extLst>
              <a:ext uri="{FF2B5EF4-FFF2-40B4-BE49-F238E27FC236}">
                <a16:creationId xmlns:a16="http://schemas.microsoft.com/office/drawing/2014/main" id="{188D07A1-1FCB-7D4E-59E3-4976207B1A31}"/>
              </a:ext>
            </a:extLst>
          </p:cNvPr>
          <p:cNvSpPr>
            <a:spLocks/>
          </p:cNvSpPr>
          <p:nvPr/>
        </p:nvSpPr>
        <p:spPr>
          <a:xfrm>
            <a:off x="6655833" y="1577908"/>
            <a:ext cx="470862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2" name="Figura a mano libera 61">
            <a:extLst>
              <a:ext uri="{FF2B5EF4-FFF2-40B4-BE49-F238E27FC236}">
                <a16:creationId xmlns:a16="http://schemas.microsoft.com/office/drawing/2014/main" id="{FC9B3D07-42C9-7745-A029-46BDA25831AE}"/>
              </a:ext>
            </a:extLst>
          </p:cNvPr>
          <p:cNvSpPr>
            <a:spLocks/>
          </p:cNvSpPr>
          <p:nvPr/>
        </p:nvSpPr>
        <p:spPr>
          <a:xfrm>
            <a:off x="6033698" y="2204963"/>
            <a:ext cx="435706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Figura a mano libera 62">
            <a:extLst>
              <a:ext uri="{FF2B5EF4-FFF2-40B4-BE49-F238E27FC236}">
                <a16:creationId xmlns:a16="http://schemas.microsoft.com/office/drawing/2014/main" id="{1EDB1E0F-B85E-9859-1ECF-F7F4621CE3D5}"/>
              </a:ext>
            </a:extLst>
          </p:cNvPr>
          <p:cNvSpPr>
            <a:spLocks/>
          </p:cNvSpPr>
          <p:nvPr/>
        </p:nvSpPr>
        <p:spPr>
          <a:xfrm>
            <a:off x="7124810" y="1480812"/>
            <a:ext cx="428202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4" name="Figura a mano libera 63">
            <a:extLst>
              <a:ext uri="{FF2B5EF4-FFF2-40B4-BE49-F238E27FC236}">
                <a16:creationId xmlns:a16="http://schemas.microsoft.com/office/drawing/2014/main" id="{B4AFF21A-562A-C3EC-729A-1FA1A7B07CC3}"/>
              </a:ext>
            </a:extLst>
          </p:cNvPr>
          <p:cNvSpPr>
            <a:spLocks/>
          </p:cNvSpPr>
          <p:nvPr/>
        </p:nvSpPr>
        <p:spPr>
          <a:xfrm flipH="1">
            <a:off x="8891269" y="2671186"/>
            <a:ext cx="356258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2" name="Figura a mano libera 91">
            <a:extLst>
              <a:ext uri="{FF2B5EF4-FFF2-40B4-BE49-F238E27FC236}">
                <a16:creationId xmlns:a16="http://schemas.microsoft.com/office/drawing/2014/main" id="{30AC77CF-15D1-124C-366A-19E243D545AA}"/>
              </a:ext>
            </a:extLst>
          </p:cNvPr>
          <p:cNvSpPr>
            <a:spLocks/>
          </p:cNvSpPr>
          <p:nvPr/>
        </p:nvSpPr>
        <p:spPr>
          <a:xfrm flipH="1">
            <a:off x="8427735" y="1827771"/>
            <a:ext cx="477553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3" name="Figura a mano libera 92">
            <a:extLst>
              <a:ext uri="{FF2B5EF4-FFF2-40B4-BE49-F238E27FC236}">
                <a16:creationId xmlns:a16="http://schemas.microsoft.com/office/drawing/2014/main" id="{D86EE264-FD43-86A2-95DB-E34929916878}"/>
              </a:ext>
            </a:extLst>
          </p:cNvPr>
          <p:cNvSpPr>
            <a:spLocks/>
          </p:cNvSpPr>
          <p:nvPr/>
        </p:nvSpPr>
        <p:spPr>
          <a:xfrm flipH="1">
            <a:off x="8057890" y="1577908"/>
            <a:ext cx="471354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4" name="Figura a mano libera 93">
            <a:extLst>
              <a:ext uri="{FF2B5EF4-FFF2-40B4-BE49-F238E27FC236}">
                <a16:creationId xmlns:a16="http://schemas.microsoft.com/office/drawing/2014/main" id="{E382F986-3A7A-A21D-A3E6-9BE4902BED9C}"/>
              </a:ext>
            </a:extLst>
          </p:cNvPr>
          <p:cNvSpPr>
            <a:spLocks/>
          </p:cNvSpPr>
          <p:nvPr/>
        </p:nvSpPr>
        <p:spPr>
          <a:xfrm flipH="1">
            <a:off x="8715868" y="2204963"/>
            <a:ext cx="436161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5" name="Figura a mano libera 94">
            <a:extLst>
              <a:ext uri="{FF2B5EF4-FFF2-40B4-BE49-F238E27FC236}">
                <a16:creationId xmlns:a16="http://schemas.microsoft.com/office/drawing/2014/main" id="{0137F0B8-9AF0-F85B-5ED8-A8E522599095}"/>
              </a:ext>
            </a:extLst>
          </p:cNvPr>
          <p:cNvSpPr>
            <a:spLocks/>
          </p:cNvSpPr>
          <p:nvPr/>
        </p:nvSpPr>
        <p:spPr>
          <a:xfrm flipH="1">
            <a:off x="7631127" y="1480812"/>
            <a:ext cx="428650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96" name="Gruppo 95">
            <a:extLst>
              <a:ext uri="{FF2B5EF4-FFF2-40B4-BE49-F238E27FC236}">
                <a16:creationId xmlns:a16="http://schemas.microsoft.com/office/drawing/2014/main" id="{09B33CEC-3C3F-8618-EAC0-46F8EF1B4D63}"/>
              </a:ext>
            </a:extLst>
          </p:cNvPr>
          <p:cNvGrpSpPr/>
          <p:nvPr/>
        </p:nvGrpSpPr>
        <p:grpSpPr>
          <a:xfrm>
            <a:off x="6022265" y="3706788"/>
            <a:ext cx="3269226" cy="1576617"/>
            <a:chOff x="6669998" y="3924212"/>
            <a:chExt cx="3269226" cy="1576617"/>
          </a:xfrm>
        </p:grpSpPr>
        <p:sp>
          <p:nvSpPr>
            <p:cNvPr id="97" name="TextBox 79">
              <a:extLst>
                <a:ext uri="{FF2B5EF4-FFF2-40B4-BE49-F238E27FC236}">
                  <a16:creationId xmlns:a16="http://schemas.microsoft.com/office/drawing/2014/main" id="{7FCB74A5-ED49-53CF-6B74-DBA6C4F1F155}"/>
                </a:ext>
              </a:extLst>
            </p:cNvPr>
            <p:cNvSpPr txBox="1"/>
            <p:nvPr/>
          </p:nvSpPr>
          <p:spPr>
            <a:xfrm>
              <a:off x="7269805" y="3924212"/>
              <a:ext cx="20696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C7255A"/>
                  </a:solidFill>
                  <a:latin typeface="Tw Cen MT" panose="020B0602020104020603" pitchFamily="34" charset="77"/>
                </a:rPr>
                <a:t>68.45 %</a:t>
              </a:r>
              <a:r>
                <a:rPr lang="en-US" sz="2400" b="1" dirty="0">
                  <a:solidFill>
                    <a:srgbClr val="C7255A"/>
                  </a:solidFill>
                  <a:latin typeface="Tw Cen MT" panose="020B0602020104020603" pitchFamily="34" charset="77"/>
                </a:rPr>
                <a:t>           </a:t>
              </a:r>
            </a:p>
          </p:txBody>
        </p:sp>
        <p:sp>
          <p:nvSpPr>
            <p:cNvPr id="98" name="TextBox 80">
              <a:extLst>
                <a:ext uri="{FF2B5EF4-FFF2-40B4-BE49-F238E27FC236}">
                  <a16:creationId xmlns:a16="http://schemas.microsoft.com/office/drawing/2014/main" id="{E07B021F-D463-684C-6FFC-C88F8879FCCF}"/>
                </a:ext>
              </a:extLst>
            </p:cNvPr>
            <p:cNvSpPr txBox="1"/>
            <p:nvPr/>
          </p:nvSpPr>
          <p:spPr>
            <a:xfrm>
              <a:off x="6669998" y="4792943"/>
              <a:ext cx="326922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INCAPACITATION-ORIENTED IMPRISOMENT </a:t>
              </a:r>
            </a:p>
          </p:txBody>
        </p:sp>
        <p:sp>
          <p:nvSpPr>
            <p:cNvPr id="99" name="TextBox 81">
              <a:extLst>
                <a:ext uri="{FF2B5EF4-FFF2-40B4-BE49-F238E27FC236}">
                  <a16:creationId xmlns:a16="http://schemas.microsoft.com/office/drawing/2014/main" id="{2CE77F16-3E4B-525C-20B4-244AC56947E3}"/>
                </a:ext>
              </a:extLst>
            </p:cNvPr>
            <p:cNvSpPr txBox="1"/>
            <p:nvPr/>
          </p:nvSpPr>
          <p:spPr>
            <a:xfrm>
              <a:off x="6858871" y="4481730"/>
              <a:ext cx="28914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7255A"/>
                  </a:solidFill>
                  <a:latin typeface="Tw Cen MT" panose="020B0602020104020603" pitchFamily="34" charset="77"/>
                </a:rPr>
                <a:t>RECIDIVISTS</a:t>
              </a:r>
            </a:p>
          </p:txBody>
        </p:sp>
      </p:grpSp>
      <p:grpSp>
        <p:nvGrpSpPr>
          <p:cNvPr id="100" name="Gruppo 99">
            <a:extLst>
              <a:ext uri="{FF2B5EF4-FFF2-40B4-BE49-F238E27FC236}">
                <a16:creationId xmlns:a16="http://schemas.microsoft.com/office/drawing/2014/main" id="{FF321A6C-024D-540B-CBA9-9216F74E4DF6}"/>
              </a:ext>
            </a:extLst>
          </p:cNvPr>
          <p:cNvGrpSpPr/>
          <p:nvPr/>
        </p:nvGrpSpPr>
        <p:grpSpPr>
          <a:xfrm>
            <a:off x="1845838" y="3706788"/>
            <a:ext cx="3269226" cy="1576617"/>
            <a:chOff x="2493571" y="3924212"/>
            <a:chExt cx="3269226" cy="1576617"/>
          </a:xfrm>
        </p:grpSpPr>
        <p:sp>
          <p:nvSpPr>
            <p:cNvPr id="101" name="TextBox 79">
              <a:extLst>
                <a:ext uri="{FF2B5EF4-FFF2-40B4-BE49-F238E27FC236}">
                  <a16:creationId xmlns:a16="http://schemas.microsoft.com/office/drawing/2014/main" id="{7B179FD1-0359-2F1B-F0A8-6A3F7CE258E0}"/>
                </a:ext>
              </a:extLst>
            </p:cNvPr>
            <p:cNvSpPr txBox="1"/>
            <p:nvPr/>
          </p:nvSpPr>
          <p:spPr>
            <a:xfrm>
              <a:off x="3006444" y="3924212"/>
              <a:ext cx="2243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19 %</a:t>
              </a:r>
              <a:r>
                <a:rPr lang="en-US" sz="24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           </a:t>
              </a:r>
            </a:p>
          </p:txBody>
        </p:sp>
        <p:sp>
          <p:nvSpPr>
            <p:cNvPr id="102" name="TextBox 80">
              <a:extLst>
                <a:ext uri="{FF2B5EF4-FFF2-40B4-BE49-F238E27FC236}">
                  <a16:creationId xmlns:a16="http://schemas.microsoft.com/office/drawing/2014/main" id="{A4B5748A-167C-C08A-66C1-F4D763D6C36F}"/>
                </a:ext>
              </a:extLst>
            </p:cNvPr>
            <p:cNvSpPr txBox="1"/>
            <p:nvPr/>
          </p:nvSpPr>
          <p:spPr>
            <a:xfrm>
              <a:off x="2493571" y="4792943"/>
              <a:ext cx="326922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ALTERNATIVE MEASURE (</a:t>
              </a:r>
              <a:r>
                <a:rPr lang="en-US" sz="2000" b="1" i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AFFIDAMENTO IN PROVA</a:t>
              </a:r>
              <a:r>
                <a:rPr lang="en-US" sz="2000" b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) </a:t>
              </a:r>
            </a:p>
          </p:txBody>
        </p:sp>
        <p:sp>
          <p:nvSpPr>
            <p:cNvPr id="103" name="TextBox 81">
              <a:extLst>
                <a:ext uri="{FF2B5EF4-FFF2-40B4-BE49-F238E27FC236}">
                  <a16:creationId xmlns:a16="http://schemas.microsoft.com/office/drawing/2014/main" id="{9E2E8773-DE65-4077-1ECC-E83D6D96DF00}"/>
                </a:ext>
              </a:extLst>
            </p:cNvPr>
            <p:cNvSpPr txBox="1"/>
            <p:nvPr/>
          </p:nvSpPr>
          <p:spPr>
            <a:xfrm>
              <a:off x="2682444" y="4481730"/>
              <a:ext cx="28914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RECIDIVISTS</a:t>
              </a:r>
            </a:p>
          </p:txBody>
        </p:sp>
      </p:grpSp>
      <p:grpSp>
        <p:nvGrpSpPr>
          <p:cNvPr id="104" name="Group 3">
            <a:extLst>
              <a:ext uri="{FF2B5EF4-FFF2-40B4-BE49-F238E27FC236}">
                <a16:creationId xmlns:a16="http://schemas.microsoft.com/office/drawing/2014/main" id="{5909C812-153A-6CF2-39EB-1124986958E8}"/>
              </a:ext>
            </a:extLst>
          </p:cNvPr>
          <p:cNvGrpSpPr/>
          <p:nvPr/>
        </p:nvGrpSpPr>
        <p:grpSpPr>
          <a:xfrm rot="16200000">
            <a:off x="1732108" y="1526685"/>
            <a:ext cx="3300628" cy="3300628"/>
            <a:chOff x="5169242" y="1982572"/>
            <a:chExt cx="3300628" cy="3300628"/>
          </a:xfrm>
        </p:grpSpPr>
        <p:sp>
          <p:nvSpPr>
            <p:cNvPr id="105" name="Circle: Hollow 77">
              <a:extLst>
                <a:ext uri="{FF2B5EF4-FFF2-40B4-BE49-F238E27FC236}">
                  <a16:creationId xmlns:a16="http://schemas.microsoft.com/office/drawing/2014/main" id="{8A3F5926-F3C5-FD75-A621-D33E48F63A23}"/>
                </a:ext>
              </a:extLst>
            </p:cNvPr>
            <p:cNvSpPr/>
            <p:nvPr/>
          </p:nvSpPr>
          <p:spPr>
            <a:xfrm>
              <a:off x="5169242" y="1982572"/>
              <a:ext cx="3300628" cy="3300628"/>
            </a:xfrm>
            <a:prstGeom prst="donut">
              <a:avLst>
                <a:gd name="adj" fmla="val 11632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06" name="Group 2">
              <a:extLst>
                <a:ext uri="{FF2B5EF4-FFF2-40B4-BE49-F238E27FC236}">
                  <a16:creationId xmlns:a16="http://schemas.microsoft.com/office/drawing/2014/main" id="{F26585F9-0635-DD13-6D69-73485AC67D61}"/>
                </a:ext>
              </a:extLst>
            </p:cNvPr>
            <p:cNvGrpSpPr/>
            <p:nvPr/>
          </p:nvGrpSpPr>
          <p:grpSpPr>
            <a:xfrm>
              <a:off x="6520420" y="2113155"/>
              <a:ext cx="598272" cy="1818867"/>
              <a:chOff x="6520420" y="2113155"/>
              <a:chExt cx="598272" cy="1818867"/>
            </a:xfrm>
          </p:grpSpPr>
          <p:sp>
            <p:nvSpPr>
              <p:cNvPr id="107" name="Circle: Hollow 78">
                <a:extLst>
                  <a:ext uri="{FF2B5EF4-FFF2-40B4-BE49-F238E27FC236}">
                    <a16:creationId xmlns:a16="http://schemas.microsoft.com/office/drawing/2014/main" id="{A944BA03-1953-B9F7-3422-387DF3191CDC}"/>
                  </a:ext>
                </a:extLst>
              </p:cNvPr>
              <p:cNvSpPr/>
              <p:nvPr/>
            </p:nvSpPr>
            <p:spPr>
              <a:xfrm>
                <a:off x="6520420" y="3333750"/>
                <a:ext cx="598272" cy="598272"/>
              </a:xfrm>
              <a:prstGeom prst="donut">
                <a:avLst>
                  <a:gd name="adj" fmla="val 41736"/>
                </a:avLst>
              </a:pr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Freeform: Shape 14">
                <a:extLst>
                  <a:ext uri="{FF2B5EF4-FFF2-40B4-BE49-F238E27FC236}">
                    <a16:creationId xmlns:a16="http://schemas.microsoft.com/office/drawing/2014/main" id="{99204CD9-3DB9-4D2E-33BE-B612474205B8}"/>
                  </a:ext>
                </a:extLst>
              </p:cNvPr>
              <p:cNvSpPr/>
              <p:nvPr/>
            </p:nvSpPr>
            <p:spPr>
              <a:xfrm flipH="1">
                <a:off x="6687750" y="2113155"/>
                <a:ext cx="263612" cy="1605592"/>
              </a:xfrm>
              <a:custGeom>
                <a:avLst/>
                <a:gdLst>
                  <a:gd name="connsiteX0" fmla="*/ 131806 w 263612"/>
                  <a:gd name="connsiteY0" fmla="*/ 0 h 1605592"/>
                  <a:gd name="connsiteX1" fmla="*/ 0 w 263612"/>
                  <a:gd name="connsiteY1" fmla="*/ 1473786 h 1605592"/>
                  <a:gd name="connsiteX2" fmla="*/ 131806 w 263612"/>
                  <a:gd name="connsiteY2" fmla="*/ 1605592 h 1605592"/>
                  <a:gd name="connsiteX3" fmla="*/ 263612 w 263612"/>
                  <a:gd name="connsiteY3" fmla="*/ 1473786 h 160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3612" h="1605592">
                    <a:moveTo>
                      <a:pt x="131806" y="0"/>
                    </a:moveTo>
                    <a:lnTo>
                      <a:pt x="0" y="1473786"/>
                    </a:lnTo>
                    <a:cubicBezTo>
                      <a:pt x="0" y="1546580"/>
                      <a:pt x="59012" y="1605592"/>
                      <a:pt x="131806" y="1605592"/>
                    </a:cubicBezTo>
                    <a:cubicBezTo>
                      <a:pt x="204600" y="1605592"/>
                      <a:pt x="263612" y="1546580"/>
                      <a:pt x="263612" y="1473786"/>
                    </a:cubicBezTo>
                    <a:close/>
                  </a:path>
                </a:pathLst>
              </a:cu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">
                <a:extLst>
                  <a:ext uri="{FF2B5EF4-FFF2-40B4-BE49-F238E27FC236}">
                    <a16:creationId xmlns:a16="http://schemas.microsoft.com/office/drawing/2014/main" id="{F8541D62-7190-55C1-DDDF-22862500315D}"/>
                  </a:ext>
                </a:extLst>
              </p:cNvPr>
              <p:cNvSpPr/>
              <p:nvPr/>
            </p:nvSpPr>
            <p:spPr>
              <a:xfrm>
                <a:off x="6666254" y="3479584"/>
                <a:ext cx="306604" cy="30660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0" name="Group 3">
            <a:extLst>
              <a:ext uri="{FF2B5EF4-FFF2-40B4-BE49-F238E27FC236}">
                <a16:creationId xmlns:a16="http://schemas.microsoft.com/office/drawing/2014/main" id="{69528131-AC78-9014-D3F8-0C4CE0ED1F8D}"/>
              </a:ext>
            </a:extLst>
          </p:cNvPr>
          <p:cNvGrpSpPr/>
          <p:nvPr/>
        </p:nvGrpSpPr>
        <p:grpSpPr>
          <a:xfrm rot="16200000">
            <a:off x="5919852" y="1526685"/>
            <a:ext cx="3300628" cy="3300628"/>
            <a:chOff x="5169242" y="1982572"/>
            <a:chExt cx="3300628" cy="3300628"/>
          </a:xfrm>
        </p:grpSpPr>
        <p:sp>
          <p:nvSpPr>
            <p:cNvPr id="111" name="Circle: Hollow 77">
              <a:extLst>
                <a:ext uri="{FF2B5EF4-FFF2-40B4-BE49-F238E27FC236}">
                  <a16:creationId xmlns:a16="http://schemas.microsoft.com/office/drawing/2014/main" id="{08CFC613-9AD2-C9E8-5AC9-0BE951B7749E}"/>
                </a:ext>
              </a:extLst>
            </p:cNvPr>
            <p:cNvSpPr/>
            <p:nvPr/>
          </p:nvSpPr>
          <p:spPr>
            <a:xfrm>
              <a:off x="5169242" y="1982572"/>
              <a:ext cx="3300628" cy="3300628"/>
            </a:xfrm>
            <a:prstGeom prst="donut">
              <a:avLst>
                <a:gd name="adj" fmla="val 11632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12" name="Group 2">
              <a:extLst>
                <a:ext uri="{FF2B5EF4-FFF2-40B4-BE49-F238E27FC236}">
                  <a16:creationId xmlns:a16="http://schemas.microsoft.com/office/drawing/2014/main" id="{D0B09AF5-854F-01BD-290B-7A08BA6493D4}"/>
                </a:ext>
              </a:extLst>
            </p:cNvPr>
            <p:cNvGrpSpPr/>
            <p:nvPr/>
          </p:nvGrpSpPr>
          <p:grpSpPr>
            <a:xfrm>
              <a:off x="6520420" y="2113155"/>
              <a:ext cx="598272" cy="1818867"/>
              <a:chOff x="6520420" y="2113155"/>
              <a:chExt cx="598272" cy="1818867"/>
            </a:xfrm>
          </p:grpSpPr>
          <p:sp>
            <p:nvSpPr>
              <p:cNvPr id="113" name="Circle: Hollow 78">
                <a:extLst>
                  <a:ext uri="{FF2B5EF4-FFF2-40B4-BE49-F238E27FC236}">
                    <a16:creationId xmlns:a16="http://schemas.microsoft.com/office/drawing/2014/main" id="{D54A9A85-542D-3772-493F-C73EEB4E9BD1}"/>
                  </a:ext>
                </a:extLst>
              </p:cNvPr>
              <p:cNvSpPr/>
              <p:nvPr/>
            </p:nvSpPr>
            <p:spPr>
              <a:xfrm>
                <a:off x="6520420" y="3333750"/>
                <a:ext cx="598272" cy="598272"/>
              </a:xfrm>
              <a:prstGeom prst="donut">
                <a:avLst>
                  <a:gd name="adj" fmla="val 41736"/>
                </a:avLst>
              </a:pr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4" name="Freeform: Shape 14">
                <a:extLst>
                  <a:ext uri="{FF2B5EF4-FFF2-40B4-BE49-F238E27FC236}">
                    <a16:creationId xmlns:a16="http://schemas.microsoft.com/office/drawing/2014/main" id="{E43D270C-3B33-ECEF-4934-EBE97F4E7CD4}"/>
                  </a:ext>
                </a:extLst>
              </p:cNvPr>
              <p:cNvSpPr/>
              <p:nvPr/>
            </p:nvSpPr>
            <p:spPr>
              <a:xfrm flipH="1">
                <a:off x="6687750" y="2113155"/>
                <a:ext cx="263612" cy="1605592"/>
              </a:xfrm>
              <a:custGeom>
                <a:avLst/>
                <a:gdLst>
                  <a:gd name="connsiteX0" fmla="*/ 131806 w 263612"/>
                  <a:gd name="connsiteY0" fmla="*/ 0 h 1605592"/>
                  <a:gd name="connsiteX1" fmla="*/ 0 w 263612"/>
                  <a:gd name="connsiteY1" fmla="*/ 1473786 h 1605592"/>
                  <a:gd name="connsiteX2" fmla="*/ 131806 w 263612"/>
                  <a:gd name="connsiteY2" fmla="*/ 1605592 h 1605592"/>
                  <a:gd name="connsiteX3" fmla="*/ 263612 w 263612"/>
                  <a:gd name="connsiteY3" fmla="*/ 1473786 h 160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3612" h="1605592">
                    <a:moveTo>
                      <a:pt x="131806" y="0"/>
                    </a:moveTo>
                    <a:lnTo>
                      <a:pt x="0" y="1473786"/>
                    </a:lnTo>
                    <a:cubicBezTo>
                      <a:pt x="0" y="1546580"/>
                      <a:pt x="59012" y="1605592"/>
                      <a:pt x="131806" y="1605592"/>
                    </a:cubicBezTo>
                    <a:cubicBezTo>
                      <a:pt x="204600" y="1605592"/>
                      <a:pt x="263612" y="1546580"/>
                      <a:pt x="263612" y="1473786"/>
                    </a:cubicBezTo>
                    <a:close/>
                  </a:path>
                </a:pathLst>
              </a:cu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">
                <a:extLst>
                  <a:ext uri="{FF2B5EF4-FFF2-40B4-BE49-F238E27FC236}">
                    <a16:creationId xmlns:a16="http://schemas.microsoft.com/office/drawing/2014/main" id="{1C7639D1-AFEC-1B57-187F-60A553B411DA}"/>
                  </a:ext>
                </a:extLst>
              </p:cNvPr>
              <p:cNvSpPr/>
              <p:nvPr/>
            </p:nvSpPr>
            <p:spPr>
              <a:xfrm>
                <a:off x="6666254" y="3479584"/>
                <a:ext cx="306604" cy="30660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16" name="TextBox 81">
            <a:extLst>
              <a:ext uri="{FF2B5EF4-FFF2-40B4-BE49-F238E27FC236}">
                <a16:creationId xmlns:a16="http://schemas.microsoft.com/office/drawing/2014/main" id="{98336AFC-803B-6060-03EF-021B5DA72132}"/>
              </a:ext>
            </a:extLst>
          </p:cNvPr>
          <p:cNvSpPr txBox="1"/>
          <p:nvPr/>
        </p:nvSpPr>
        <p:spPr>
          <a:xfrm>
            <a:off x="2364497" y="6217716"/>
            <a:ext cx="6167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Recidivism after alternative measure (</a:t>
            </a:r>
            <a:r>
              <a:rPr lang="en-US" sz="1200" dirty="0" err="1">
                <a:solidFill>
                  <a:srgbClr val="737373"/>
                </a:solidFill>
                <a:latin typeface="Tw Cen MT" panose="020B0602020104020603" pitchFamily="34" charset="77"/>
              </a:rPr>
              <a:t>affidamento</a:t>
            </a:r>
            <a:r>
              <a:rPr lang="en-US" sz="1200" dirty="0">
                <a:solidFill>
                  <a:srgbClr val="737373"/>
                </a:solidFill>
                <a:latin typeface="Tw Cen MT" panose="020B0602020104020603" pitchFamily="34" charset="77"/>
              </a:rPr>
              <a:t> in </a:t>
            </a:r>
            <a:r>
              <a:rPr lang="en-US" sz="1200" dirty="0" err="1">
                <a:solidFill>
                  <a:srgbClr val="737373"/>
                </a:solidFill>
                <a:latin typeface="Tw Cen MT" panose="020B0602020104020603" pitchFamily="34" charset="77"/>
              </a:rPr>
              <a:t>prova</a:t>
            </a:r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) and ordinary imprisonment</a:t>
            </a:r>
          </a:p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Sources. Sources. F. Leonardi (2007), based on DAP Statistical Office data and criminal records data</a:t>
            </a:r>
          </a:p>
        </p:txBody>
      </p:sp>
    </p:spTree>
    <p:extLst>
      <p:ext uri="{BB962C8B-B14F-4D97-AF65-F5344CB8AC3E}">
        <p14:creationId xmlns:p14="http://schemas.microsoft.com/office/powerpoint/2010/main" val="37245114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00000">
                                      <p:cBhvr>
                                        <p:cTn id="9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B6A6C"/>
                                      </p:to>
                                    </p:animClr>
                                    <p:set>
                                      <p:cBhvr>
                                        <p:cTn id="99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mph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B6A6C"/>
                                      </p:to>
                                    </p:animClr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380000">
                                      <p:cBhvr>
                                        <p:cTn id="114" dur="1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7255A"/>
                                      </p:to>
                                    </p:animClr>
                                    <p:set>
                                      <p:cBhvr>
                                        <p:cTn id="117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mph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7255A"/>
                                      </p:to>
                                    </p:animClr>
                                    <p:set>
                                      <p:cBhvr>
                                        <p:cTn id="121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7255A"/>
                                      </p:to>
                                    </p:animClr>
                                    <p:set>
                                      <p:cBhvr>
                                        <p:cTn id="12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7255A"/>
                                      </p:to>
                                    </p:animClr>
                                    <p:set>
                                      <p:cBhvr>
                                        <p:cTn id="129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7255A"/>
                                      </p:to>
                                    </p:animClr>
                                    <p:set>
                                      <p:cBhvr>
                                        <p:cTn id="133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7255A"/>
                                      </p:to>
                                    </p:animClr>
                                    <p:set>
                                      <p:cBhvr>
                                        <p:cTn id="137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mph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2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7255A"/>
                                      </p:to>
                                    </p:animClr>
                                    <p:set>
                                      <p:cBhvr>
                                        <p:cTn id="141" dur="2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2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250"/>
                            </p:stCondLst>
                            <p:childTnLst>
                              <p:par>
                                <p:cTn id="15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92" grpId="0" animBg="1"/>
      <p:bldP spid="93" grpId="0" animBg="1"/>
      <p:bldP spid="94" grpId="0" animBg="1"/>
      <p:bldP spid="95" grpId="0" animBg="1"/>
      <p:bldP spid="1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DC5799-F063-4434-8A54-2E3E3F8EC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978F9CE2-CD98-DEC9-9CC4-8EE2D7AF9E0D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A196734E-7EEB-2942-FDB6-6B7E3B3C7198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D049826D-805D-15F3-C785-AC93A9BB00C9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51908198-6842-EE40-A4FB-2EB8005CFE76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7B4998C9-B9E1-8674-7BC5-2D6CDD184E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45C07C03-8417-B137-CEC7-F49013CF7E1B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1A4EB388-B261-D1DF-D909-0A35C4BC77CF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F7725417-66EA-E256-ECAA-082BE9F79334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D8F7342C-F8B2-E96D-10A5-E8606C479A35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341372FD-A877-98FE-93AD-A52BE65AE9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2301CF7A-14D7-D078-E464-C6D87A50AA19}"/>
              </a:ext>
            </a:extLst>
          </p:cNvPr>
          <p:cNvGrpSpPr/>
          <p:nvPr/>
        </p:nvGrpSpPr>
        <p:grpSpPr>
          <a:xfrm>
            <a:off x="-1051200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15CF44A-55A6-5A47-4724-08AB08099A45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80C27822-2E33-7896-85A1-5811EE8367D2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6DB016DB-76A8-42EC-6843-9630F270B5A0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26E69900-3BF1-D1C4-DA35-A2F5B375C8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8C388C4D-C039-BFEA-3C31-CDF29CB872A4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7AC32241-77CE-E627-4EC5-06FF1001145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E85FE026-5C5A-67FF-ADA5-BF2A12B89E31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29626605-38AB-C198-6E24-17A29EE03388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3C54D4C0-D7A4-029C-1F20-6A0733814A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4BC0EFF1-D6F8-9E2A-2F33-E946B5082462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C7466E85-8DA3-DB19-A698-9D4AE5EA4947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210702B5-E019-18C9-5E7E-E7EA02EFC671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2E3DD152-01EE-6E98-7E0B-FC5B788A5DC2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EB4F56D3-9C89-48EE-D52F-1AE639D22138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CC21BEA1-9B54-A95C-663F-82B70739BA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42F9B8D6-8A83-CD4A-5558-D0455A1692E5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5C854CD7-59B7-C3A1-F1F2-D1D93AAEE48C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07E127A0-E349-53D4-1F82-B34915D90C93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64D44636-F99E-1DE4-371D-0FA5A6FF23C2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E6FA8132-3A22-23BC-1E8B-34E7292C0DCC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9FAFE5AB-138A-793F-A62A-D01C6C7C193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grpSp>
        <p:nvGrpSpPr>
          <p:cNvPr id="96" name="Gruppo 95">
            <a:extLst>
              <a:ext uri="{FF2B5EF4-FFF2-40B4-BE49-F238E27FC236}">
                <a16:creationId xmlns:a16="http://schemas.microsoft.com/office/drawing/2014/main" id="{397C7713-BEF1-68F8-EB37-B315212BD4DD}"/>
              </a:ext>
            </a:extLst>
          </p:cNvPr>
          <p:cNvGrpSpPr/>
          <p:nvPr/>
        </p:nvGrpSpPr>
        <p:grpSpPr>
          <a:xfrm>
            <a:off x="6022265" y="3706788"/>
            <a:ext cx="3269226" cy="1576617"/>
            <a:chOff x="6669998" y="3924212"/>
            <a:chExt cx="3269226" cy="1576617"/>
          </a:xfrm>
        </p:grpSpPr>
        <p:sp>
          <p:nvSpPr>
            <p:cNvPr id="97" name="TextBox 79">
              <a:extLst>
                <a:ext uri="{FF2B5EF4-FFF2-40B4-BE49-F238E27FC236}">
                  <a16:creationId xmlns:a16="http://schemas.microsoft.com/office/drawing/2014/main" id="{81C735F7-7C19-E01B-EE2D-3E9FC7606038}"/>
                </a:ext>
              </a:extLst>
            </p:cNvPr>
            <p:cNvSpPr txBox="1"/>
            <p:nvPr/>
          </p:nvSpPr>
          <p:spPr>
            <a:xfrm>
              <a:off x="7269805" y="3924212"/>
              <a:ext cx="20696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C7255A"/>
                  </a:solidFill>
                  <a:latin typeface="Tw Cen MT" panose="020B0602020104020603" pitchFamily="34" charset="77"/>
                </a:rPr>
                <a:t>68.45 %</a:t>
              </a:r>
              <a:r>
                <a:rPr lang="en-US" sz="2400" b="1" dirty="0">
                  <a:solidFill>
                    <a:srgbClr val="C7255A"/>
                  </a:solidFill>
                  <a:latin typeface="Tw Cen MT" panose="020B0602020104020603" pitchFamily="34" charset="77"/>
                </a:rPr>
                <a:t>           </a:t>
              </a:r>
            </a:p>
          </p:txBody>
        </p:sp>
        <p:sp>
          <p:nvSpPr>
            <p:cNvPr id="98" name="TextBox 80">
              <a:extLst>
                <a:ext uri="{FF2B5EF4-FFF2-40B4-BE49-F238E27FC236}">
                  <a16:creationId xmlns:a16="http://schemas.microsoft.com/office/drawing/2014/main" id="{77D3AD94-DD76-EA52-D278-092CFD13011E}"/>
                </a:ext>
              </a:extLst>
            </p:cNvPr>
            <p:cNvSpPr txBox="1"/>
            <p:nvPr/>
          </p:nvSpPr>
          <p:spPr>
            <a:xfrm>
              <a:off x="6669998" y="4792943"/>
              <a:ext cx="326922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INCAPACITATION-ORIENTED IMPRISOMENT </a:t>
              </a:r>
            </a:p>
          </p:txBody>
        </p:sp>
        <p:sp>
          <p:nvSpPr>
            <p:cNvPr id="99" name="TextBox 81">
              <a:extLst>
                <a:ext uri="{FF2B5EF4-FFF2-40B4-BE49-F238E27FC236}">
                  <a16:creationId xmlns:a16="http://schemas.microsoft.com/office/drawing/2014/main" id="{C7BC6887-124A-702D-16A6-71A2AB6F46A0}"/>
                </a:ext>
              </a:extLst>
            </p:cNvPr>
            <p:cNvSpPr txBox="1"/>
            <p:nvPr/>
          </p:nvSpPr>
          <p:spPr>
            <a:xfrm>
              <a:off x="6858871" y="4481730"/>
              <a:ext cx="28914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7255A"/>
                  </a:solidFill>
                  <a:latin typeface="Tw Cen MT" panose="020B0602020104020603" pitchFamily="34" charset="77"/>
                </a:rPr>
                <a:t>RECIDIVISTS</a:t>
              </a:r>
            </a:p>
          </p:txBody>
        </p:sp>
      </p:grpSp>
      <p:grpSp>
        <p:nvGrpSpPr>
          <p:cNvPr id="100" name="Gruppo 99">
            <a:extLst>
              <a:ext uri="{FF2B5EF4-FFF2-40B4-BE49-F238E27FC236}">
                <a16:creationId xmlns:a16="http://schemas.microsoft.com/office/drawing/2014/main" id="{4B079049-3DA1-9BC7-EC0A-FA139340973D}"/>
              </a:ext>
            </a:extLst>
          </p:cNvPr>
          <p:cNvGrpSpPr/>
          <p:nvPr/>
        </p:nvGrpSpPr>
        <p:grpSpPr>
          <a:xfrm>
            <a:off x="1845838" y="3706788"/>
            <a:ext cx="3269226" cy="1576617"/>
            <a:chOff x="2493571" y="3924212"/>
            <a:chExt cx="3269226" cy="1576617"/>
          </a:xfrm>
        </p:grpSpPr>
        <p:sp>
          <p:nvSpPr>
            <p:cNvPr id="101" name="TextBox 79">
              <a:extLst>
                <a:ext uri="{FF2B5EF4-FFF2-40B4-BE49-F238E27FC236}">
                  <a16:creationId xmlns:a16="http://schemas.microsoft.com/office/drawing/2014/main" id="{9FA5B1BB-1EC5-EF36-DEC9-58425A99FBF7}"/>
                </a:ext>
              </a:extLst>
            </p:cNvPr>
            <p:cNvSpPr txBox="1"/>
            <p:nvPr/>
          </p:nvSpPr>
          <p:spPr>
            <a:xfrm>
              <a:off x="3006444" y="3924212"/>
              <a:ext cx="2243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19 %</a:t>
              </a:r>
              <a:r>
                <a:rPr lang="en-US" sz="2400" b="1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           </a:t>
              </a:r>
            </a:p>
          </p:txBody>
        </p:sp>
        <p:sp>
          <p:nvSpPr>
            <p:cNvPr id="102" name="TextBox 80">
              <a:extLst>
                <a:ext uri="{FF2B5EF4-FFF2-40B4-BE49-F238E27FC236}">
                  <a16:creationId xmlns:a16="http://schemas.microsoft.com/office/drawing/2014/main" id="{26512CC5-BEB0-684C-D35D-18CE663282B5}"/>
                </a:ext>
              </a:extLst>
            </p:cNvPr>
            <p:cNvSpPr txBox="1"/>
            <p:nvPr/>
          </p:nvSpPr>
          <p:spPr>
            <a:xfrm>
              <a:off x="2493571" y="4792943"/>
              <a:ext cx="326922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ALTERNATIVE MEASURE (</a:t>
              </a:r>
              <a:r>
                <a:rPr lang="en-US" sz="2000" b="1" i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AFFIDAMENTO IN PROVA</a:t>
              </a:r>
              <a:r>
                <a:rPr lang="en-US" sz="2000" b="1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) </a:t>
              </a:r>
            </a:p>
          </p:txBody>
        </p:sp>
        <p:sp>
          <p:nvSpPr>
            <p:cNvPr id="103" name="TextBox 81">
              <a:extLst>
                <a:ext uri="{FF2B5EF4-FFF2-40B4-BE49-F238E27FC236}">
                  <a16:creationId xmlns:a16="http://schemas.microsoft.com/office/drawing/2014/main" id="{EE9B5AAE-025B-2D5B-D1A4-BAF95855BF66}"/>
                </a:ext>
              </a:extLst>
            </p:cNvPr>
            <p:cNvSpPr txBox="1"/>
            <p:nvPr/>
          </p:nvSpPr>
          <p:spPr>
            <a:xfrm>
              <a:off x="2682444" y="4481730"/>
              <a:ext cx="28914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B6A6C"/>
                  </a:solidFill>
                  <a:latin typeface="Tw Cen MT" panose="020B0602020104020603" pitchFamily="34" charset="77"/>
                </a:rPr>
                <a:t>RECIDIVISTS</a:t>
              </a:r>
            </a:p>
          </p:txBody>
        </p:sp>
      </p:grpSp>
      <p:sp>
        <p:nvSpPr>
          <p:cNvPr id="116" name="TextBox 81">
            <a:extLst>
              <a:ext uri="{FF2B5EF4-FFF2-40B4-BE49-F238E27FC236}">
                <a16:creationId xmlns:a16="http://schemas.microsoft.com/office/drawing/2014/main" id="{BCF436D0-51E6-8B44-ED56-17A01A50861A}"/>
              </a:ext>
            </a:extLst>
          </p:cNvPr>
          <p:cNvSpPr txBox="1"/>
          <p:nvPr/>
        </p:nvSpPr>
        <p:spPr>
          <a:xfrm>
            <a:off x="2364497" y="6217716"/>
            <a:ext cx="6167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Recidivism after alternative measure (</a:t>
            </a:r>
            <a:r>
              <a:rPr lang="en-US" sz="1200" dirty="0" err="1">
                <a:solidFill>
                  <a:srgbClr val="737373"/>
                </a:solidFill>
                <a:latin typeface="Tw Cen MT" panose="020B0602020104020603" pitchFamily="34" charset="77"/>
              </a:rPr>
              <a:t>affidamento</a:t>
            </a:r>
            <a:r>
              <a:rPr lang="en-US" sz="1200" dirty="0">
                <a:solidFill>
                  <a:srgbClr val="737373"/>
                </a:solidFill>
                <a:latin typeface="Tw Cen MT" panose="020B0602020104020603" pitchFamily="34" charset="77"/>
              </a:rPr>
              <a:t> in </a:t>
            </a:r>
            <a:r>
              <a:rPr lang="en-US" sz="1200" dirty="0" err="1">
                <a:solidFill>
                  <a:srgbClr val="737373"/>
                </a:solidFill>
                <a:latin typeface="Tw Cen MT" panose="020B0602020104020603" pitchFamily="34" charset="77"/>
              </a:rPr>
              <a:t>prova</a:t>
            </a:r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) and ordinary imprisonment</a:t>
            </a:r>
          </a:p>
          <a:p>
            <a:pPr algn="ctr"/>
            <a:r>
              <a:rPr lang="en-US" sz="1200" i="1" dirty="0">
                <a:solidFill>
                  <a:srgbClr val="737373"/>
                </a:solidFill>
                <a:latin typeface="Tw Cen MT" panose="020B0602020104020603" pitchFamily="34" charset="77"/>
              </a:rPr>
              <a:t>Sources. Sources. F. Leonardi (2007), based on DAP Statistical Office data and criminal records data</a:t>
            </a:r>
          </a:p>
        </p:txBody>
      </p:sp>
      <p:sp>
        <p:nvSpPr>
          <p:cNvPr id="120" name="Figura a mano libera 119">
            <a:extLst>
              <a:ext uri="{FF2B5EF4-FFF2-40B4-BE49-F238E27FC236}">
                <a16:creationId xmlns:a16="http://schemas.microsoft.com/office/drawing/2014/main" id="{AEE978B8-C84B-B4DA-4153-2713DFF8BE52}"/>
              </a:ext>
            </a:extLst>
          </p:cNvPr>
          <p:cNvSpPr>
            <a:spLocks/>
          </p:cNvSpPr>
          <p:nvPr/>
        </p:nvSpPr>
        <p:spPr>
          <a:xfrm>
            <a:off x="1749975" y="2666527"/>
            <a:ext cx="355886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rgbClr val="2B6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1" name="Figura a mano libera 120">
            <a:extLst>
              <a:ext uri="{FF2B5EF4-FFF2-40B4-BE49-F238E27FC236}">
                <a16:creationId xmlns:a16="http://schemas.microsoft.com/office/drawing/2014/main" id="{91643D82-4658-BB5F-6E98-456C0CF3A286}"/>
              </a:ext>
            </a:extLst>
          </p:cNvPr>
          <p:cNvSpPr>
            <a:spLocks/>
          </p:cNvSpPr>
          <p:nvPr/>
        </p:nvSpPr>
        <p:spPr>
          <a:xfrm>
            <a:off x="2091857" y="1823112"/>
            <a:ext cx="477054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2" name="Figura a mano libera 121">
            <a:extLst>
              <a:ext uri="{FF2B5EF4-FFF2-40B4-BE49-F238E27FC236}">
                <a16:creationId xmlns:a16="http://schemas.microsoft.com/office/drawing/2014/main" id="{453B879C-FC0F-D304-0A7D-53D7CA0907D9}"/>
              </a:ext>
            </a:extLst>
          </p:cNvPr>
          <p:cNvSpPr>
            <a:spLocks/>
          </p:cNvSpPr>
          <p:nvPr/>
        </p:nvSpPr>
        <p:spPr>
          <a:xfrm>
            <a:off x="2467508" y="1573249"/>
            <a:ext cx="470862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3" name="Figura a mano libera 122">
            <a:extLst>
              <a:ext uri="{FF2B5EF4-FFF2-40B4-BE49-F238E27FC236}">
                <a16:creationId xmlns:a16="http://schemas.microsoft.com/office/drawing/2014/main" id="{F2802F4B-9C01-2906-B66C-1C4E71DC67A8}"/>
              </a:ext>
            </a:extLst>
          </p:cNvPr>
          <p:cNvSpPr>
            <a:spLocks/>
          </p:cNvSpPr>
          <p:nvPr/>
        </p:nvSpPr>
        <p:spPr>
          <a:xfrm>
            <a:off x="1845373" y="2200304"/>
            <a:ext cx="435706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rgbClr val="2B6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4" name="Figura a mano libera 123">
            <a:extLst>
              <a:ext uri="{FF2B5EF4-FFF2-40B4-BE49-F238E27FC236}">
                <a16:creationId xmlns:a16="http://schemas.microsoft.com/office/drawing/2014/main" id="{9F16FA98-0D8C-07D8-6AAC-BE971B3D8D25}"/>
              </a:ext>
            </a:extLst>
          </p:cNvPr>
          <p:cNvSpPr>
            <a:spLocks/>
          </p:cNvSpPr>
          <p:nvPr/>
        </p:nvSpPr>
        <p:spPr>
          <a:xfrm>
            <a:off x="2936485" y="1476153"/>
            <a:ext cx="428202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5" name="Figura a mano libera 124">
            <a:extLst>
              <a:ext uri="{FF2B5EF4-FFF2-40B4-BE49-F238E27FC236}">
                <a16:creationId xmlns:a16="http://schemas.microsoft.com/office/drawing/2014/main" id="{B28FA046-2D46-E1C1-5D4C-B777C6CCBC12}"/>
              </a:ext>
            </a:extLst>
          </p:cNvPr>
          <p:cNvSpPr>
            <a:spLocks/>
          </p:cNvSpPr>
          <p:nvPr/>
        </p:nvSpPr>
        <p:spPr>
          <a:xfrm flipH="1">
            <a:off x="4702944" y="2666527"/>
            <a:ext cx="356258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6" name="Figura a mano libera 125">
            <a:extLst>
              <a:ext uri="{FF2B5EF4-FFF2-40B4-BE49-F238E27FC236}">
                <a16:creationId xmlns:a16="http://schemas.microsoft.com/office/drawing/2014/main" id="{89152F29-BFAB-7322-2A49-0003F96EAC66}"/>
              </a:ext>
            </a:extLst>
          </p:cNvPr>
          <p:cNvSpPr>
            <a:spLocks/>
          </p:cNvSpPr>
          <p:nvPr/>
        </p:nvSpPr>
        <p:spPr>
          <a:xfrm flipH="1">
            <a:off x="4239410" y="1823112"/>
            <a:ext cx="477553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7" name="Figura a mano libera 126">
            <a:extLst>
              <a:ext uri="{FF2B5EF4-FFF2-40B4-BE49-F238E27FC236}">
                <a16:creationId xmlns:a16="http://schemas.microsoft.com/office/drawing/2014/main" id="{81B58772-A951-12FB-C601-55BDEAFA06D9}"/>
              </a:ext>
            </a:extLst>
          </p:cNvPr>
          <p:cNvSpPr>
            <a:spLocks/>
          </p:cNvSpPr>
          <p:nvPr/>
        </p:nvSpPr>
        <p:spPr>
          <a:xfrm flipH="1">
            <a:off x="3869565" y="1573249"/>
            <a:ext cx="471354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8" name="Figura a mano libera 127">
            <a:extLst>
              <a:ext uri="{FF2B5EF4-FFF2-40B4-BE49-F238E27FC236}">
                <a16:creationId xmlns:a16="http://schemas.microsoft.com/office/drawing/2014/main" id="{40F33DE3-8A86-3056-D68E-350B45EF996A}"/>
              </a:ext>
            </a:extLst>
          </p:cNvPr>
          <p:cNvSpPr>
            <a:spLocks/>
          </p:cNvSpPr>
          <p:nvPr/>
        </p:nvSpPr>
        <p:spPr>
          <a:xfrm flipH="1">
            <a:off x="4527543" y="2200304"/>
            <a:ext cx="436161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9" name="Figura a mano libera 128">
            <a:extLst>
              <a:ext uri="{FF2B5EF4-FFF2-40B4-BE49-F238E27FC236}">
                <a16:creationId xmlns:a16="http://schemas.microsoft.com/office/drawing/2014/main" id="{E595B83A-42D1-1F9D-4326-9680F33A017B}"/>
              </a:ext>
            </a:extLst>
          </p:cNvPr>
          <p:cNvSpPr>
            <a:spLocks/>
          </p:cNvSpPr>
          <p:nvPr/>
        </p:nvSpPr>
        <p:spPr>
          <a:xfrm flipH="1">
            <a:off x="3442802" y="1476153"/>
            <a:ext cx="428650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0" name="Figura a mano libera 129">
            <a:extLst>
              <a:ext uri="{FF2B5EF4-FFF2-40B4-BE49-F238E27FC236}">
                <a16:creationId xmlns:a16="http://schemas.microsoft.com/office/drawing/2014/main" id="{B2C2C47A-D9FD-36A7-AA5F-43C64C84872F}"/>
              </a:ext>
            </a:extLst>
          </p:cNvPr>
          <p:cNvSpPr>
            <a:spLocks/>
          </p:cNvSpPr>
          <p:nvPr/>
        </p:nvSpPr>
        <p:spPr>
          <a:xfrm>
            <a:off x="5937700" y="2666527"/>
            <a:ext cx="355886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rgbClr val="C72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1" name="Figura a mano libera 130">
            <a:extLst>
              <a:ext uri="{FF2B5EF4-FFF2-40B4-BE49-F238E27FC236}">
                <a16:creationId xmlns:a16="http://schemas.microsoft.com/office/drawing/2014/main" id="{C7477649-6BD7-AF24-7444-51235F55563B}"/>
              </a:ext>
            </a:extLst>
          </p:cNvPr>
          <p:cNvSpPr>
            <a:spLocks/>
          </p:cNvSpPr>
          <p:nvPr/>
        </p:nvSpPr>
        <p:spPr>
          <a:xfrm>
            <a:off x="6279582" y="1823112"/>
            <a:ext cx="477054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rgbClr val="C72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2" name="Figura a mano libera 131">
            <a:extLst>
              <a:ext uri="{FF2B5EF4-FFF2-40B4-BE49-F238E27FC236}">
                <a16:creationId xmlns:a16="http://schemas.microsoft.com/office/drawing/2014/main" id="{88D0672E-6429-A4A0-EA95-72DC9391E2BE}"/>
              </a:ext>
            </a:extLst>
          </p:cNvPr>
          <p:cNvSpPr>
            <a:spLocks/>
          </p:cNvSpPr>
          <p:nvPr/>
        </p:nvSpPr>
        <p:spPr>
          <a:xfrm>
            <a:off x="6655233" y="1573249"/>
            <a:ext cx="470862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rgbClr val="C72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3" name="Figura a mano libera 132">
            <a:extLst>
              <a:ext uri="{FF2B5EF4-FFF2-40B4-BE49-F238E27FC236}">
                <a16:creationId xmlns:a16="http://schemas.microsoft.com/office/drawing/2014/main" id="{283A94A7-DF99-954D-F986-E610989694B4}"/>
              </a:ext>
            </a:extLst>
          </p:cNvPr>
          <p:cNvSpPr>
            <a:spLocks/>
          </p:cNvSpPr>
          <p:nvPr/>
        </p:nvSpPr>
        <p:spPr>
          <a:xfrm>
            <a:off x="6033098" y="2200304"/>
            <a:ext cx="435706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rgbClr val="C72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4" name="Figura a mano libera 133">
            <a:extLst>
              <a:ext uri="{FF2B5EF4-FFF2-40B4-BE49-F238E27FC236}">
                <a16:creationId xmlns:a16="http://schemas.microsoft.com/office/drawing/2014/main" id="{DE29FE38-D807-C019-E68A-F57F68384B18}"/>
              </a:ext>
            </a:extLst>
          </p:cNvPr>
          <p:cNvSpPr>
            <a:spLocks/>
          </p:cNvSpPr>
          <p:nvPr/>
        </p:nvSpPr>
        <p:spPr>
          <a:xfrm>
            <a:off x="7124210" y="1476153"/>
            <a:ext cx="428202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rgbClr val="C72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5" name="Figura a mano libera 134">
            <a:extLst>
              <a:ext uri="{FF2B5EF4-FFF2-40B4-BE49-F238E27FC236}">
                <a16:creationId xmlns:a16="http://schemas.microsoft.com/office/drawing/2014/main" id="{EC3FAED4-3663-814E-EE3E-60630DA2AA23}"/>
              </a:ext>
            </a:extLst>
          </p:cNvPr>
          <p:cNvSpPr>
            <a:spLocks/>
          </p:cNvSpPr>
          <p:nvPr/>
        </p:nvSpPr>
        <p:spPr>
          <a:xfrm flipH="1">
            <a:off x="8890669" y="2666527"/>
            <a:ext cx="356258" cy="414797"/>
          </a:xfrm>
          <a:custGeom>
            <a:avLst/>
            <a:gdLst>
              <a:gd name="connsiteX0" fmla="*/ 64583 w 355886"/>
              <a:gd name="connsiteY0" fmla="*/ 0 h 414797"/>
              <a:gd name="connsiteX1" fmla="*/ 355886 w 355886"/>
              <a:gd name="connsiteY1" fmla="*/ 94650 h 414797"/>
              <a:gd name="connsiteX2" fmla="*/ 330959 w 355886"/>
              <a:gd name="connsiteY2" fmla="*/ 191594 h 414797"/>
              <a:gd name="connsiteX3" fmla="*/ 310502 w 355886"/>
              <a:gd name="connsiteY3" fmla="*/ 325637 h 414797"/>
              <a:gd name="connsiteX4" fmla="*/ 306000 w 355886"/>
              <a:gd name="connsiteY4" fmla="*/ 414797 h 414797"/>
              <a:gd name="connsiteX5" fmla="*/ 0 w 355886"/>
              <a:gd name="connsiteY5" fmla="*/ 414797 h 414797"/>
              <a:gd name="connsiteX6" fmla="*/ 6082 w 355886"/>
              <a:gd name="connsiteY6" fmla="*/ 294350 h 414797"/>
              <a:gd name="connsiteX7" fmla="*/ 31176 w 355886"/>
              <a:gd name="connsiteY7" fmla="*/ 129924 h 414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886" h="414797">
                <a:moveTo>
                  <a:pt x="64583" y="0"/>
                </a:moveTo>
                <a:lnTo>
                  <a:pt x="355886" y="94650"/>
                </a:lnTo>
                <a:lnTo>
                  <a:pt x="330959" y="191594"/>
                </a:lnTo>
                <a:cubicBezTo>
                  <a:pt x="321968" y="235535"/>
                  <a:pt x="315111" y="280254"/>
                  <a:pt x="310502" y="325637"/>
                </a:cubicBezTo>
                <a:lnTo>
                  <a:pt x="306000" y="414797"/>
                </a:lnTo>
                <a:lnTo>
                  <a:pt x="0" y="414797"/>
                </a:lnTo>
                <a:lnTo>
                  <a:pt x="6082" y="294350"/>
                </a:lnTo>
                <a:cubicBezTo>
                  <a:pt x="11736" y="238680"/>
                  <a:pt x="20147" y="183825"/>
                  <a:pt x="31176" y="1299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6" name="Figura a mano libera 135">
            <a:extLst>
              <a:ext uri="{FF2B5EF4-FFF2-40B4-BE49-F238E27FC236}">
                <a16:creationId xmlns:a16="http://schemas.microsoft.com/office/drawing/2014/main" id="{71C4BDFF-28AF-5A47-002A-1130FBAC2E9D}"/>
              </a:ext>
            </a:extLst>
          </p:cNvPr>
          <p:cNvSpPr>
            <a:spLocks/>
          </p:cNvSpPr>
          <p:nvPr/>
        </p:nvSpPr>
        <p:spPr>
          <a:xfrm flipH="1">
            <a:off x="8427135" y="1823112"/>
            <a:ext cx="477553" cy="478595"/>
          </a:xfrm>
          <a:custGeom>
            <a:avLst/>
            <a:gdLst>
              <a:gd name="connsiteX0" fmla="*/ 297371 w 477054"/>
              <a:gd name="connsiteY0" fmla="*/ 0 h 478595"/>
              <a:gd name="connsiteX1" fmla="*/ 477054 w 477054"/>
              <a:gd name="connsiteY1" fmla="*/ 247313 h 478595"/>
              <a:gd name="connsiteX2" fmla="*/ 452926 w 477054"/>
              <a:gd name="connsiteY2" fmla="*/ 265356 h 478595"/>
              <a:gd name="connsiteX3" fmla="*/ 269926 w 477054"/>
              <a:gd name="connsiteY3" fmla="*/ 448356 h 478595"/>
              <a:gd name="connsiteX4" fmla="*/ 247313 w 477054"/>
              <a:gd name="connsiteY4" fmla="*/ 478595 h 478595"/>
              <a:gd name="connsiteX5" fmla="*/ 0 w 477054"/>
              <a:gd name="connsiteY5" fmla="*/ 298912 h 478595"/>
              <a:gd name="connsiteX6" fmla="*/ 33801 w 477054"/>
              <a:gd name="connsiteY6" fmla="*/ 253711 h 478595"/>
              <a:gd name="connsiteX7" fmla="*/ 258281 w 477054"/>
              <a:gd name="connsiteY7" fmla="*/ 29231 h 47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7054" h="478595">
                <a:moveTo>
                  <a:pt x="297371" y="0"/>
                </a:moveTo>
                <a:lnTo>
                  <a:pt x="477054" y="247313"/>
                </a:lnTo>
                <a:lnTo>
                  <a:pt x="452926" y="265356"/>
                </a:lnTo>
                <a:cubicBezTo>
                  <a:pt x="386252" y="320380"/>
                  <a:pt x="324950" y="381682"/>
                  <a:pt x="269926" y="448356"/>
                </a:cubicBezTo>
                <a:lnTo>
                  <a:pt x="247313" y="478595"/>
                </a:lnTo>
                <a:lnTo>
                  <a:pt x="0" y="298912"/>
                </a:lnTo>
                <a:lnTo>
                  <a:pt x="33801" y="253711"/>
                </a:lnTo>
                <a:cubicBezTo>
                  <a:pt x="101298" y="171924"/>
                  <a:pt x="176494" y="96728"/>
                  <a:pt x="258281" y="292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7" name="Figura a mano libera 136">
            <a:extLst>
              <a:ext uri="{FF2B5EF4-FFF2-40B4-BE49-F238E27FC236}">
                <a16:creationId xmlns:a16="http://schemas.microsoft.com/office/drawing/2014/main" id="{45EC51E0-A684-107E-64C9-FC7A534DD787}"/>
              </a:ext>
            </a:extLst>
          </p:cNvPr>
          <p:cNvSpPr>
            <a:spLocks/>
          </p:cNvSpPr>
          <p:nvPr/>
        </p:nvSpPr>
        <p:spPr>
          <a:xfrm flipH="1">
            <a:off x="8057290" y="1573249"/>
            <a:ext cx="471354" cy="438638"/>
          </a:xfrm>
          <a:custGeom>
            <a:avLst/>
            <a:gdLst>
              <a:gd name="connsiteX0" fmla="*/ 376327 w 470862"/>
              <a:gd name="connsiteY0" fmla="*/ 0 h 438638"/>
              <a:gd name="connsiteX1" fmla="*/ 470862 w 470862"/>
              <a:gd name="connsiteY1" fmla="*/ 290948 h 438638"/>
              <a:gd name="connsiteX2" fmla="*/ 410518 w 470862"/>
              <a:gd name="connsiteY2" fmla="*/ 313034 h 438638"/>
              <a:gd name="connsiteX3" fmla="*/ 181202 w 470862"/>
              <a:gd name="connsiteY3" fmla="*/ 437503 h 438638"/>
              <a:gd name="connsiteX4" fmla="*/ 179683 w 470862"/>
              <a:gd name="connsiteY4" fmla="*/ 438638 h 438638"/>
              <a:gd name="connsiteX5" fmla="*/ 0 w 470862"/>
              <a:gd name="connsiteY5" fmla="*/ 191325 h 438638"/>
              <a:gd name="connsiteX6" fmla="*/ 10114 w 470862"/>
              <a:gd name="connsiteY6" fmla="*/ 183763 h 438638"/>
              <a:gd name="connsiteX7" fmla="*/ 291409 w 470862"/>
              <a:gd name="connsiteY7" fmla="*/ 31081 h 43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862" h="438638">
                <a:moveTo>
                  <a:pt x="376327" y="0"/>
                </a:moveTo>
                <a:lnTo>
                  <a:pt x="470862" y="290948"/>
                </a:lnTo>
                <a:lnTo>
                  <a:pt x="410518" y="313034"/>
                </a:lnTo>
                <a:cubicBezTo>
                  <a:pt x="329763" y="347191"/>
                  <a:pt x="253022" y="388982"/>
                  <a:pt x="181202" y="437503"/>
                </a:cubicBezTo>
                <a:lnTo>
                  <a:pt x="179683" y="438638"/>
                </a:lnTo>
                <a:lnTo>
                  <a:pt x="0" y="191325"/>
                </a:lnTo>
                <a:lnTo>
                  <a:pt x="10114" y="183763"/>
                </a:lnTo>
                <a:cubicBezTo>
                  <a:pt x="98213" y="124244"/>
                  <a:pt x="192348" y="72980"/>
                  <a:pt x="291409" y="31081"/>
                </a:cubicBezTo>
                <a:close/>
              </a:path>
            </a:pathLst>
          </a:custGeom>
          <a:solidFill>
            <a:srgbClr val="C72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8" name="Figura a mano libera 137">
            <a:extLst>
              <a:ext uri="{FF2B5EF4-FFF2-40B4-BE49-F238E27FC236}">
                <a16:creationId xmlns:a16="http://schemas.microsoft.com/office/drawing/2014/main" id="{BCBDF3A4-D5F6-90EC-1B96-0FDC5BB1D95A}"/>
              </a:ext>
            </a:extLst>
          </p:cNvPr>
          <p:cNvSpPr>
            <a:spLocks/>
          </p:cNvSpPr>
          <p:nvPr/>
        </p:nvSpPr>
        <p:spPr>
          <a:xfrm flipH="1">
            <a:off x="8715268" y="2200304"/>
            <a:ext cx="436161" cy="468003"/>
          </a:xfrm>
          <a:custGeom>
            <a:avLst/>
            <a:gdLst>
              <a:gd name="connsiteX0" fmla="*/ 187947 w 435706"/>
              <a:gd name="connsiteY0" fmla="*/ 0 h 468003"/>
              <a:gd name="connsiteX1" fmla="*/ 435706 w 435706"/>
              <a:gd name="connsiteY1" fmla="*/ 180008 h 468003"/>
              <a:gd name="connsiteX2" fmla="*/ 371072 w 435706"/>
              <a:gd name="connsiteY2" fmla="*/ 286399 h 468003"/>
              <a:gd name="connsiteX3" fmla="*/ 314224 w 435706"/>
              <a:gd name="connsiteY3" fmla="*/ 404408 h 468003"/>
              <a:gd name="connsiteX4" fmla="*/ 290948 w 435706"/>
              <a:gd name="connsiteY4" fmla="*/ 468003 h 468003"/>
              <a:gd name="connsiteX5" fmla="*/ 0 w 435706"/>
              <a:gd name="connsiteY5" fmla="*/ 373468 h 468003"/>
              <a:gd name="connsiteX6" fmla="*/ 32271 w 435706"/>
              <a:gd name="connsiteY6" fmla="*/ 285299 h 468003"/>
              <a:gd name="connsiteX7" fmla="*/ 184953 w 435706"/>
              <a:gd name="connsiteY7" fmla="*/ 4004 h 4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706" h="468003">
                <a:moveTo>
                  <a:pt x="187947" y="0"/>
                </a:moveTo>
                <a:lnTo>
                  <a:pt x="435706" y="180008"/>
                </a:lnTo>
                <a:lnTo>
                  <a:pt x="371072" y="286399"/>
                </a:lnTo>
                <a:cubicBezTo>
                  <a:pt x="350289" y="324656"/>
                  <a:pt x="331302" y="364030"/>
                  <a:pt x="314224" y="404408"/>
                </a:cubicBezTo>
                <a:lnTo>
                  <a:pt x="290948" y="468003"/>
                </a:lnTo>
                <a:lnTo>
                  <a:pt x="0" y="373468"/>
                </a:lnTo>
                <a:lnTo>
                  <a:pt x="32271" y="285299"/>
                </a:lnTo>
                <a:cubicBezTo>
                  <a:pt x="74170" y="186238"/>
                  <a:pt x="125434" y="92103"/>
                  <a:pt x="184953" y="40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9" name="Figura a mano libera 138">
            <a:extLst>
              <a:ext uri="{FF2B5EF4-FFF2-40B4-BE49-F238E27FC236}">
                <a16:creationId xmlns:a16="http://schemas.microsoft.com/office/drawing/2014/main" id="{10B2A867-5267-CA9E-DDFB-00EC39F47501}"/>
              </a:ext>
            </a:extLst>
          </p:cNvPr>
          <p:cNvSpPr>
            <a:spLocks/>
          </p:cNvSpPr>
          <p:nvPr/>
        </p:nvSpPr>
        <p:spPr>
          <a:xfrm flipH="1">
            <a:off x="7630527" y="1476153"/>
            <a:ext cx="428650" cy="357257"/>
          </a:xfrm>
          <a:custGeom>
            <a:avLst/>
            <a:gdLst>
              <a:gd name="connsiteX0" fmla="*/ 428202 w 428202"/>
              <a:gd name="connsiteY0" fmla="*/ 0 h 357257"/>
              <a:gd name="connsiteX1" fmla="*/ 428202 w 428202"/>
              <a:gd name="connsiteY1" fmla="*/ 306000 h 357257"/>
              <a:gd name="connsiteX2" fmla="*/ 328993 w 428202"/>
              <a:gd name="connsiteY2" fmla="*/ 311010 h 357257"/>
              <a:gd name="connsiteX3" fmla="*/ 194950 w 428202"/>
              <a:gd name="connsiteY3" fmla="*/ 331467 h 357257"/>
              <a:gd name="connsiteX4" fmla="*/ 94650 w 428202"/>
              <a:gd name="connsiteY4" fmla="*/ 357257 h 357257"/>
              <a:gd name="connsiteX5" fmla="*/ 0 w 428202"/>
              <a:gd name="connsiteY5" fmla="*/ 65954 h 357257"/>
              <a:gd name="connsiteX6" fmla="*/ 133280 w 428202"/>
              <a:gd name="connsiteY6" fmla="*/ 31684 h 357257"/>
              <a:gd name="connsiteX7" fmla="*/ 297706 w 428202"/>
              <a:gd name="connsiteY7" fmla="*/ 6590 h 3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202" h="357257">
                <a:moveTo>
                  <a:pt x="428202" y="0"/>
                </a:moveTo>
                <a:lnTo>
                  <a:pt x="428202" y="306000"/>
                </a:lnTo>
                <a:lnTo>
                  <a:pt x="328993" y="311010"/>
                </a:lnTo>
                <a:cubicBezTo>
                  <a:pt x="283610" y="315619"/>
                  <a:pt x="238891" y="322476"/>
                  <a:pt x="194950" y="331467"/>
                </a:cubicBezTo>
                <a:lnTo>
                  <a:pt x="94650" y="357257"/>
                </a:lnTo>
                <a:lnTo>
                  <a:pt x="0" y="65954"/>
                </a:lnTo>
                <a:lnTo>
                  <a:pt x="133280" y="31684"/>
                </a:lnTo>
                <a:cubicBezTo>
                  <a:pt x="187181" y="20654"/>
                  <a:pt x="242036" y="12243"/>
                  <a:pt x="297706" y="6590"/>
                </a:cubicBezTo>
                <a:close/>
              </a:path>
            </a:pathLst>
          </a:custGeom>
          <a:solidFill>
            <a:srgbClr val="C72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48" name="Group 3">
            <a:extLst>
              <a:ext uri="{FF2B5EF4-FFF2-40B4-BE49-F238E27FC236}">
                <a16:creationId xmlns:a16="http://schemas.microsoft.com/office/drawing/2014/main" id="{E8978D87-B793-47EB-E857-56A3E7868914}"/>
              </a:ext>
            </a:extLst>
          </p:cNvPr>
          <p:cNvGrpSpPr/>
          <p:nvPr/>
        </p:nvGrpSpPr>
        <p:grpSpPr>
          <a:xfrm rot="18300000">
            <a:off x="1731508" y="1522026"/>
            <a:ext cx="3300628" cy="3300628"/>
            <a:chOff x="5169242" y="1982572"/>
            <a:chExt cx="3300628" cy="3300628"/>
          </a:xfrm>
        </p:grpSpPr>
        <p:sp>
          <p:nvSpPr>
            <p:cNvPr id="149" name="Circle: Hollow 77">
              <a:extLst>
                <a:ext uri="{FF2B5EF4-FFF2-40B4-BE49-F238E27FC236}">
                  <a16:creationId xmlns:a16="http://schemas.microsoft.com/office/drawing/2014/main" id="{EFDF9F06-8E78-E599-7F02-4F8F383ED1B2}"/>
                </a:ext>
              </a:extLst>
            </p:cNvPr>
            <p:cNvSpPr/>
            <p:nvPr/>
          </p:nvSpPr>
          <p:spPr>
            <a:xfrm>
              <a:off x="5169242" y="1982572"/>
              <a:ext cx="3300628" cy="3300628"/>
            </a:xfrm>
            <a:prstGeom prst="donut">
              <a:avLst>
                <a:gd name="adj" fmla="val 11632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50" name="Group 2">
              <a:extLst>
                <a:ext uri="{FF2B5EF4-FFF2-40B4-BE49-F238E27FC236}">
                  <a16:creationId xmlns:a16="http://schemas.microsoft.com/office/drawing/2014/main" id="{CCC04F39-DB98-BB49-AE4F-94570616159F}"/>
                </a:ext>
              </a:extLst>
            </p:cNvPr>
            <p:cNvGrpSpPr/>
            <p:nvPr/>
          </p:nvGrpSpPr>
          <p:grpSpPr>
            <a:xfrm>
              <a:off x="6520420" y="2113155"/>
              <a:ext cx="598272" cy="1818867"/>
              <a:chOff x="6520420" y="2113155"/>
              <a:chExt cx="598272" cy="1818867"/>
            </a:xfrm>
          </p:grpSpPr>
          <p:sp>
            <p:nvSpPr>
              <p:cNvPr id="151" name="Circle: Hollow 78">
                <a:extLst>
                  <a:ext uri="{FF2B5EF4-FFF2-40B4-BE49-F238E27FC236}">
                    <a16:creationId xmlns:a16="http://schemas.microsoft.com/office/drawing/2014/main" id="{74D80355-C6EB-E8C7-D047-7F548883BD99}"/>
                  </a:ext>
                </a:extLst>
              </p:cNvPr>
              <p:cNvSpPr/>
              <p:nvPr/>
            </p:nvSpPr>
            <p:spPr>
              <a:xfrm>
                <a:off x="6520420" y="3333750"/>
                <a:ext cx="598272" cy="598272"/>
              </a:xfrm>
              <a:prstGeom prst="donut">
                <a:avLst>
                  <a:gd name="adj" fmla="val 41736"/>
                </a:avLst>
              </a:pr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Freeform: Shape 14">
                <a:extLst>
                  <a:ext uri="{FF2B5EF4-FFF2-40B4-BE49-F238E27FC236}">
                    <a16:creationId xmlns:a16="http://schemas.microsoft.com/office/drawing/2014/main" id="{386142AA-AD69-6EE9-6721-3FDB5C2AAD18}"/>
                  </a:ext>
                </a:extLst>
              </p:cNvPr>
              <p:cNvSpPr/>
              <p:nvPr/>
            </p:nvSpPr>
            <p:spPr>
              <a:xfrm flipH="1">
                <a:off x="6687750" y="2113155"/>
                <a:ext cx="263612" cy="1605592"/>
              </a:xfrm>
              <a:custGeom>
                <a:avLst/>
                <a:gdLst>
                  <a:gd name="connsiteX0" fmla="*/ 131806 w 263612"/>
                  <a:gd name="connsiteY0" fmla="*/ 0 h 1605592"/>
                  <a:gd name="connsiteX1" fmla="*/ 0 w 263612"/>
                  <a:gd name="connsiteY1" fmla="*/ 1473786 h 1605592"/>
                  <a:gd name="connsiteX2" fmla="*/ 131806 w 263612"/>
                  <a:gd name="connsiteY2" fmla="*/ 1605592 h 1605592"/>
                  <a:gd name="connsiteX3" fmla="*/ 263612 w 263612"/>
                  <a:gd name="connsiteY3" fmla="*/ 1473786 h 160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3612" h="1605592">
                    <a:moveTo>
                      <a:pt x="131806" y="0"/>
                    </a:moveTo>
                    <a:lnTo>
                      <a:pt x="0" y="1473786"/>
                    </a:lnTo>
                    <a:cubicBezTo>
                      <a:pt x="0" y="1546580"/>
                      <a:pt x="59012" y="1605592"/>
                      <a:pt x="131806" y="1605592"/>
                    </a:cubicBezTo>
                    <a:cubicBezTo>
                      <a:pt x="204600" y="1605592"/>
                      <a:pt x="263612" y="1546580"/>
                      <a:pt x="263612" y="1473786"/>
                    </a:cubicBezTo>
                    <a:close/>
                  </a:path>
                </a:pathLst>
              </a:cu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">
                <a:extLst>
                  <a:ext uri="{FF2B5EF4-FFF2-40B4-BE49-F238E27FC236}">
                    <a16:creationId xmlns:a16="http://schemas.microsoft.com/office/drawing/2014/main" id="{F714C22F-349A-DBA0-8F77-F697F7982759}"/>
                  </a:ext>
                </a:extLst>
              </p:cNvPr>
              <p:cNvSpPr/>
              <p:nvPr/>
            </p:nvSpPr>
            <p:spPr>
              <a:xfrm>
                <a:off x="6666254" y="3479584"/>
                <a:ext cx="306604" cy="30660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4" name="Group 3">
            <a:extLst>
              <a:ext uri="{FF2B5EF4-FFF2-40B4-BE49-F238E27FC236}">
                <a16:creationId xmlns:a16="http://schemas.microsoft.com/office/drawing/2014/main" id="{794F8D2F-A70A-9467-C0C6-E03D17E40B7E}"/>
              </a:ext>
            </a:extLst>
          </p:cNvPr>
          <p:cNvGrpSpPr/>
          <p:nvPr/>
        </p:nvGrpSpPr>
        <p:grpSpPr>
          <a:xfrm rot="23580000">
            <a:off x="5919252" y="1522026"/>
            <a:ext cx="3300628" cy="3300628"/>
            <a:chOff x="5169242" y="1982572"/>
            <a:chExt cx="3300628" cy="3300628"/>
          </a:xfrm>
        </p:grpSpPr>
        <p:sp>
          <p:nvSpPr>
            <p:cNvPr id="155" name="Circle: Hollow 77">
              <a:extLst>
                <a:ext uri="{FF2B5EF4-FFF2-40B4-BE49-F238E27FC236}">
                  <a16:creationId xmlns:a16="http://schemas.microsoft.com/office/drawing/2014/main" id="{80EC6F43-979B-CC28-0189-54B2CC05542D}"/>
                </a:ext>
              </a:extLst>
            </p:cNvPr>
            <p:cNvSpPr/>
            <p:nvPr/>
          </p:nvSpPr>
          <p:spPr>
            <a:xfrm>
              <a:off x="5169242" y="1982572"/>
              <a:ext cx="3300628" cy="3300628"/>
            </a:xfrm>
            <a:prstGeom prst="donut">
              <a:avLst>
                <a:gd name="adj" fmla="val 11632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56" name="Group 2">
              <a:extLst>
                <a:ext uri="{FF2B5EF4-FFF2-40B4-BE49-F238E27FC236}">
                  <a16:creationId xmlns:a16="http://schemas.microsoft.com/office/drawing/2014/main" id="{F1034524-A2FD-553C-3E7E-347FEDE3C99C}"/>
                </a:ext>
              </a:extLst>
            </p:cNvPr>
            <p:cNvGrpSpPr/>
            <p:nvPr/>
          </p:nvGrpSpPr>
          <p:grpSpPr>
            <a:xfrm>
              <a:off x="6520420" y="2113155"/>
              <a:ext cx="598272" cy="1818867"/>
              <a:chOff x="6520420" y="2113155"/>
              <a:chExt cx="598272" cy="1818867"/>
            </a:xfrm>
          </p:grpSpPr>
          <p:sp>
            <p:nvSpPr>
              <p:cNvPr id="157" name="Circle: Hollow 78">
                <a:extLst>
                  <a:ext uri="{FF2B5EF4-FFF2-40B4-BE49-F238E27FC236}">
                    <a16:creationId xmlns:a16="http://schemas.microsoft.com/office/drawing/2014/main" id="{D9CB5E66-3AD6-3168-2331-5F4526F1CB92}"/>
                  </a:ext>
                </a:extLst>
              </p:cNvPr>
              <p:cNvSpPr/>
              <p:nvPr/>
            </p:nvSpPr>
            <p:spPr>
              <a:xfrm>
                <a:off x="6520420" y="3333750"/>
                <a:ext cx="598272" cy="598272"/>
              </a:xfrm>
              <a:prstGeom prst="donut">
                <a:avLst>
                  <a:gd name="adj" fmla="val 41736"/>
                </a:avLst>
              </a:pr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8" name="Freeform: Shape 14">
                <a:extLst>
                  <a:ext uri="{FF2B5EF4-FFF2-40B4-BE49-F238E27FC236}">
                    <a16:creationId xmlns:a16="http://schemas.microsoft.com/office/drawing/2014/main" id="{9B4E6E8E-DEB4-2E70-03EC-5E124D18B5C1}"/>
                  </a:ext>
                </a:extLst>
              </p:cNvPr>
              <p:cNvSpPr/>
              <p:nvPr/>
            </p:nvSpPr>
            <p:spPr>
              <a:xfrm flipH="1">
                <a:off x="6687750" y="2113155"/>
                <a:ext cx="263612" cy="1605592"/>
              </a:xfrm>
              <a:custGeom>
                <a:avLst/>
                <a:gdLst>
                  <a:gd name="connsiteX0" fmla="*/ 131806 w 263612"/>
                  <a:gd name="connsiteY0" fmla="*/ 0 h 1605592"/>
                  <a:gd name="connsiteX1" fmla="*/ 0 w 263612"/>
                  <a:gd name="connsiteY1" fmla="*/ 1473786 h 1605592"/>
                  <a:gd name="connsiteX2" fmla="*/ 131806 w 263612"/>
                  <a:gd name="connsiteY2" fmla="*/ 1605592 h 1605592"/>
                  <a:gd name="connsiteX3" fmla="*/ 263612 w 263612"/>
                  <a:gd name="connsiteY3" fmla="*/ 1473786 h 160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3612" h="1605592">
                    <a:moveTo>
                      <a:pt x="131806" y="0"/>
                    </a:moveTo>
                    <a:lnTo>
                      <a:pt x="0" y="1473786"/>
                    </a:lnTo>
                    <a:cubicBezTo>
                      <a:pt x="0" y="1546580"/>
                      <a:pt x="59012" y="1605592"/>
                      <a:pt x="131806" y="1605592"/>
                    </a:cubicBezTo>
                    <a:cubicBezTo>
                      <a:pt x="204600" y="1605592"/>
                      <a:pt x="263612" y="1546580"/>
                      <a:pt x="263612" y="1473786"/>
                    </a:cubicBezTo>
                    <a:close/>
                  </a:path>
                </a:pathLst>
              </a:custGeom>
              <a:solidFill>
                <a:srgbClr val="55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Oval 1">
                <a:extLst>
                  <a:ext uri="{FF2B5EF4-FFF2-40B4-BE49-F238E27FC236}">
                    <a16:creationId xmlns:a16="http://schemas.microsoft.com/office/drawing/2014/main" id="{F44423D2-B025-A552-E9FA-4E026F8F2EEA}"/>
                  </a:ext>
                </a:extLst>
              </p:cNvPr>
              <p:cNvSpPr/>
              <p:nvPr/>
            </p:nvSpPr>
            <p:spPr>
              <a:xfrm>
                <a:off x="6666254" y="3479584"/>
                <a:ext cx="306604" cy="30660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1" name="Gruppo 160">
            <a:extLst>
              <a:ext uri="{FF2B5EF4-FFF2-40B4-BE49-F238E27FC236}">
                <a16:creationId xmlns:a16="http://schemas.microsoft.com/office/drawing/2014/main" id="{E02ECCFB-70A3-EAA7-30A6-A13683F8AD7F}"/>
              </a:ext>
            </a:extLst>
          </p:cNvPr>
          <p:cNvGrpSpPr/>
          <p:nvPr/>
        </p:nvGrpSpPr>
        <p:grpSpPr>
          <a:xfrm>
            <a:off x="1233152" y="417308"/>
            <a:ext cx="8592457" cy="6197600"/>
            <a:chOff x="1785257" y="348341"/>
            <a:chExt cx="8592457" cy="6197600"/>
          </a:xfrm>
        </p:grpSpPr>
        <p:sp>
          <p:nvSpPr>
            <p:cNvPr id="162" name="Rettangolo 161">
              <a:extLst>
                <a:ext uri="{FF2B5EF4-FFF2-40B4-BE49-F238E27FC236}">
                  <a16:creationId xmlns:a16="http://schemas.microsoft.com/office/drawing/2014/main" id="{848E13E2-6458-F606-8FB7-120B7ACC35D3}"/>
                </a:ext>
              </a:extLst>
            </p:cNvPr>
            <p:cNvSpPr/>
            <p:nvPr/>
          </p:nvSpPr>
          <p:spPr>
            <a:xfrm>
              <a:off x="1785257" y="348341"/>
              <a:ext cx="8592457" cy="6197600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ffectLst>
              <a:outerShdw blurRad="127000" sx="103000" sy="103000" algn="ctr" rotWithShape="0">
                <a:schemeClr val="tx1">
                  <a:lumMod val="50000"/>
                  <a:lumOff val="50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63" name="Immagine 162" descr="Immagine che contiene pavimento, interni, parete, edificio&#10;&#10;Descrizione generata automaticamente">
              <a:extLst>
                <a:ext uri="{FF2B5EF4-FFF2-40B4-BE49-F238E27FC236}">
                  <a16:creationId xmlns:a16="http://schemas.microsoft.com/office/drawing/2014/main" id="{E74FFF74-D4DB-CBA8-3324-9E8FE5E74AA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3979" r="4426"/>
            <a:stretch/>
          </p:blipFill>
          <p:spPr>
            <a:xfrm>
              <a:off x="2191656" y="659234"/>
              <a:ext cx="7808685" cy="4795479"/>
            </a:xfrm>
            <a:prstGeom prst="rect">
              <a:avLst/>
            </a:prstGeom>
          </p:spPr>
        </p:pic>
        <p:sp>
          <p:nvSpPr>
            <p:cNvPr id="164" name="Rettangolo 163">
              <a:extLst>
                <a:ext uri="{FF2B5EF4-FFF2-40B4-BE49-F238E27FC236}">
                  <a16:creationId xmlns:a16="http://schemas.microsoft.com/office/drawing/2014/main" id="{2DD4387E-F3C1-F157-B9D0-D0745332174A}"/>
                </a:ext>
              </a:extLst>
            </p:cNvPr>
            <p:cNvSpPr/>
            <p:nvPr/>
          </p:nvSpPr>
          <p:spPr>
            <a:xfrm>
              <a:off x="4764672" y="5705232"/>
              <a:ext cx="266265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BOLLATE PRISON</a:t>
              </a:r>
              <a:endParaRPr lang="it-IT" sz="2800" dirty="0">
                <a:solidFill>
                  <a:srgbClr val="73737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2815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1 -0.9618 L 0.00052 -0.00254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4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5D1323-9AA8-211D-B586-A18D6F907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8A244BD1-B167-7FCC-100F-525F137D4D11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0B707575-0CFA-3847-224C-1B97E7B3668D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83360B3D-2698-6354-19FB-37DD077A32DF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1F6518B3-950D-A3B4-1CDD-C18A690EDD1A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A4AE8A5C-EDBE-E2B5-0417-B404AC5547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0EF91E10-F48D-BE07-48FE-C7404BF2B87D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3CEB1AE0-5ADB-808F-7012-B8527896AC30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7D7E8260-B4DB-490C-B771-98BE1D0B0C31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A552B745-5F7F-9C05-5710-C397B905CB5B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E4862EAF-598C-4252-D5D7-922D0A45F8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933C0C91-0188-2398-5823-BBC8563ED575}"/>
              </a:ext>
            </a:extLst>
          </p:cNvPr>
          <p:cNvGrpSpPr/>
          <p:nvPr/>
        </p:nvGrpSpPr>
        <p:grpSpPr>
          <a:xfrm>
            <a:off x="-1051200" y="0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815CC763-8074-1F95-4C65-81863EDFC2C2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C8DF2DC8-FAD0-93F0-A639-DC214EDF93A5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7CDB19AD-1C73-317B-D3A7-3337D35FFF3D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4022A6C3-6B4F-B4DC-6E7D-8522D61158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E6DAA9D3-ED72-5C40-0F87-BFC0F312EDCC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4433E588-08C7-1FDC-30E3-CF7ABD437397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7C21E98F-EC8C-A4CF-C821-84570F188618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A02AA95A-D670-6334-75D1-49C4BF462AFF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CDDF603B-4B0D-2681-986C-FB6406BE66D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3EF3C649-DE49-6323-867B-0E94419073BC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BE0C2303-763B-4751-B3BF-CF18894DE6DF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0E2F206D-29A7-F3A2-163A-5EEBB7DB2169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993511D4-ADF6-7057-6DBC-7A1AF4A699AE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55D1A451-BB36-3202-A687-BEFF23D2D27B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7BBAADDE-8DC6-01F7-477B-113923908DC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74D96A32-973A-1FD6-3915-46B4EB548205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0630FDCD-3267-04B3-0550-E72579ED1968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249B28DF-291B-E5F5-47B2-D42DFB8C3951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5B3A3BFF-C6E4-003D-35D0-CF2460904053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D13994BB-D0AF-D4B9-20DC-6582E5EF02BC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F34695C9-3FEF-9444-2026-149E6CBDE61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sp>
        <p:nvSpPr>
          <p:cNvPr id="44" name="Rectangle 5">
            <a:extLst>
              <a:ext uri="{FF2B5EF4-FFF2-40B4-BE49-F238E27FC236}">
                <a16:creationId xmlns:a16="http://schemas.microsoft.com/office/drawing/2014/main" id="{55A404BF-77E9-C00C-4865-4ADD87624802}"/>
              </a:ext>
            </a:extLst>
          </p:cNvPr>
          <p:cNvSpPr/>
          <p:nvPr/>
        </p:nvSpPr>
        <p:spPr>
          <a:xfrm>
            <a:off x="5271091" y="1581529"/>
            <a:ext cx="4421496" cy="360000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12">
            <a:extLst>
              <a:ext uri="{FF2B5EF4-FFF2-40B4-BE49-F238E27FC236}">
                <a16:creationId xmlns:a16="http://schemas.microsoft.com/office/drawing/2014/main" id="{E5D5D53E-8BAC-9E7F-FBE2-560A9313B8CC}"/>
              </a:ext>
            </a:extLst>
          </p:cNvPr>
          <p:cNvSpPr/>
          <p:nvPr/>
        </p:nvSpPr>
        <p:spPr>
          <a:xfrm>
            <a:off x="5271091" y="3411352"/>
            <a:ext cx="4421496" cy="360000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13">
            <a:extLst>
              <a:ext uri="{FF2B5EF4-FFF2-40B4-BE49-F238E27FC236}">
                <a16:creationId xmlns:a16="http://schemas.microsoft.com/office/drawing/2014/main" id="{B9FB08F3-F141-DD4F-15AA-CAAA6E4404C1}"/>
              </a:ext>
            </a:extLst>
          </p:cNvPr>
          <p:cNvGrpSpPr/>
          <p:nvPr/>
        </p:nvGrpSpPr>
        <p:grpSpPr>
          <a:xfrm>
            <a:off x="2868522" y="2655094"/>
            <a:ext cx="2513174" cy="1112286"/>
            <a:chOff x="7235041" y="2355242"/>
            <a:chExt cx="2513174" cy="1112286"/>
          </a:xfrm>
        </p:grpSpPr>
        <p:sp>
          <p:nvSpPr>
            <p:cNvPr id="52" name="Rectangle 14">
              <a:extLst>
                <a:ext uri="{FF2B5EF4-FFF2-40B4-BE49-F238E27FC236}">
                  <a16:creationId xmlns:a16="http://schemas.microsoft.com/office/drawing/2014/main" id="{EB60B3A9-7329-2A65-65CA-DDE388B547AC}"/>
                </a:ext>
              </a:extLst>
            </p:cNvPr>
            <p:cNvSpPr/>
            <p:nvPr/>
          </p:nvSpPr>
          <p:spPr>
            <a:xfrm>
              <a:off x="7235041" y="3107528"/>
              <a:ext cx="1952199" cy="360000"/>
            </a:xfrm>
            <a:prstGeom prst="rect">
              <a:avLst/>
            </a:pr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3" name="Group 15">
              <a:extLst>
                <a:ext uri="{FF2B5EF4-FFF2-40B4-BE49-F238E27FC236}">
                  <a16:creationId xmlns:a16="http://schemas.microsoft.com/office/drawing/2014/main" id="{C1432FAB-4A72-0746-48B4-7BA04AD313F4}"/>
                </a:ext>
              </a:extLst>
            </p:cNvPr>
            <p:cNvGrpSpPr/>
            <p:nvPr/>
          </p:nvGrpSpPr>
          <p:grpSpPr>
            <a:xfrm>
              <a:off x="8635033" y="2355242"/>
              <a:ext cx="1113182" cy="690300"/>
              <a:chOff x="8635033" y="2355242"/>
              <a:chExt cx="1113182" cy="690300"/>
            </a:xfrm>
          </p:grpSpPr>
          <p:sp>
            <p:nvSpPr>
              <p:cNvPr id="54" name="Freeform: Shape 16">
                <a:extLst>
                  <a:ext uri="{FF2B5EF4-FFF2-40B4-BE49-F238E27FC236}">
                    <a16:creationId xmlns:a16="http://schemas.microsoft.com/office/drawing/2014/main" id="{5AA948B1-EA3D-9AFD-CF84-5BD76A640CC4}"/>
                  </a:ext>
                </a:extLst>
              </p:cNvPr>
              <p:cNvSpPr/>
              <p:nvPr/>
            </p:nvSpPr>
            <p:spPr>
              <a:xfrm flipV="1">
                <a:off x="8796751" y="2355242"/>
                <a:ext cx="789747" cy="690300"/>
              </a:xfrm>
              <a:custGeom>
                <a:avLst/>
                <a:gdLst>
                  <a:gd name="connsiteX0" fmla="*/ 79515 w 789747"/>
                  <a:gd name="connsiteY0" fmla="*/ 690300 h 690300"/>
                  <a:gd name="connsiteX1" fmla="*/ 710232 w 789747"/>
                  <a:gd name="connsiteY1" fmla="*/ 690300 h 690300"/>
                  <a:gd name="connsiteX2" fmla="*/ 789747 w 789747"/>
                  <a:gd name="connsiteY2" fmla="*/ 610785 h 690300"/>
                  <a:gd name="connsiteX3" fmla="*/ 789747 w 789747"/>
                  <a:gd name="connsiteY3" fmla="*/ 292737 h 690300"/>
                  <a:gd name="connsiteX4" fmla="*/ 710232 w 789747"/>
                  <a:gd name="connsiteY4" fmla="*/ 213222 h 690300"/>
                  <a:gd name="connsiteX5" fmla="*/ 504555 w 789747"/>
                  <a:gd name="connsiteY5" fmla="*/ 213222 h 690300"/>
                  <a:gd name="connsiteX6" fmla="*/ 394873 w 789747"/>
                  <a:gd name="connsiteY6" fmla="*/ 0 h 690300"/>
                  <a:gd name="connsiteX7" fmla="*/ 285190 w 789747"/>
                  <a:gd name="connsiteY7" fmla="*/ 213222 h 690300"/>
                  <a:gd name="connsiteX8" fmla="*/ 79515 w 789747"/>
                  <a:gd name="connsiteY8" fmla="*/ 213222 h 690300"/>
                  <a:gd name="connsiteX9" fmla="*/ 0 w 789747"/>
                  <a:gd name="connsiteY9" fmla="*/ 292737 h 690300"/>
                  <a:gd name="connsiteX10" fmla="*/ 0 w 789747"/>
                  <a:gd name="connsiteY10" fmla="*/ 610785 h 690300"/>
                  <a:gd name="connsiteX11" fmla="*/ 79515 w 789747"/>
                  <a:gd name="connsiteY11" fmla="*/ 690300 h 69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89747" h="690300">
                    <a:moveTo>
                      <a:pt x="79515" y="690300"/>
                    </a:moveTo>
                    <a:lnTo>
                      <a:pt x="710232" y="690300"/>
                    </a:lnTo>
                    <a:cubicBezTo>
                      <a:pt x="754147" y="690300"/>
                      <a:pt x="789747" y="654700"/>
                      <a:pt x="789747" y="610785"/>
                    </a:cubicBezTo>
                    <a:lnTo>
                      <a:pt x="789747" y="292737"/>
                    </a:lnTo>
                    <a:cubicBezTo>
                      <a:pt x="789747" y="248822"/>
                      <a:pt x="754147" y="213222"/>
                      <a:pt x="710232" y="213222"/>
                    </a:cubicBezTo>
                    <a:lnTo>
                      <a:pt x="504555" y="213222"/>
                    </a:lnTo>
                    <a:lnTo>
                      <a:pt x="394873" y="0"/>
                    </a:lnTo>
                    <a:lnTo>
                      <a:pt x="285190" y="213222"/>
                    </a:lnTo>
                    <a:lnTo>
                      <a:pt x="79515" y="213222"/>
                    </a:lnTo>
                    <a:cubicBezTo>
                      <a:pt x="35600" y="213222"/>
                      <a:pt x="0" y="248822"/>
                      <a:pt x="0" y="292737"/>
                    </a:cubicBezTo>
                    <a:lnTo>
                      <a:pt x="0" y="610785"/>
                    </a:lnTo>
                    <a:cubicBezTo>
                      <a:pt x="0" y="654700"/>
                      <a:pt x="35600" y="690300"/>
                      <a:pt x="79515" y="690300"/>
                    </a:cubicBezTo>
                    <a:close/>
                  </a:path>
                </a:pathLst>
              </a:custGeom>
              <a:solidFill>
                <a:srgbClr val="DD5E3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TextBox 17">
                <a:extLst>
                  <a:ext uri="{FF2B5EF4-FFF2-40B4-BE49-F238E27FC236}">
                    <a16:creationId xmlns:a16="http://schemas.microsoft.com/office/drawing/2014/main" id="{CE2A09F4-95F6-7438-6B18-9CB445841FA9}"/>
                  </a:ext>
                </a:extLst>
              </p:cNvPr>
              <p:cNvSpPr txBox="1"/>
              <p:nvPr/>
            </p:nvSpPr>
            <p:spPr>
              <a:xfrm>
                <a:off x="8635033" y="2355242"/>
                <a:ext cx="1113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40</a:t>
                </a:r>
                <a:r>
                  <a:rPr lang="en-US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%</a:t>
                </a:r>
                <a:endPara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4" name="Group 27">
            <a:extLst>
              <a:ext uri="{FF2B5EF4-FFF2-40B4-BE49-F238E27FC236}">
                <a16:creationId xmlns:a16="http://schemas.microsoft.com/office/drawing/2014/main" id="{60EF654E-D49C-CB4A-D7F5-A769A0147107}"/>
              </a:ext>
            </a:extLst>
          </p:cNvPr>
          <p:cNvGrpSpPr/>
          <p:nvPr/>
        </p:nvGrpSpPr>
        <p:grpSpPr>
          <a:xfrm>
            <a:off x="1398496" y="825473"/>
            <a:ext cx="3978816" cy="1116258"/>
            <a:chOff x="5769399" y="2355242"/>
            <a:chExt cx="3978816" cy="1116258"/>
          </a:xfrm>
        </p:grpSpPr>
        <p:sp>
          <p:nvSpPr>
            <p:cNvPr id="92" name="Rectangle 28">
              <a:extLst>
                <a:ext uri="{FF2B5EF4-FFF2-40B4-BE49-F238E27FC236}">
                  <a16:creationId xmlns:a16="http://schemas.microsoft.com/office/drawing/2014/main" id="{CA51E985-0626-5F76-4673-B5AD8908DE69}"/>
                </a:ext>
              </a:extLst>
            </p:cNvPr>
            <p:cNvSpPr/>
            <p:nvPr/>
          </p:nvSpPr>
          <p:spPr>
            <a:xfrm>
              <a:off x="5769399" y="3111500"/>
              <a:ext cx="3422225" cy="360000"/>
            </a:xfrm>
            <a:prstGeom prst="rect">
              <a:avLst/>
            </a:pr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3" name="Group 29">
              <a:extLst>
                <a:ext uri="{FF2B5EF4-FFF2-40B4-BE49-F238E27FC236}">
                  <a16:creationId xmlns:a16="http://schemas.microsoft.com/office/drawing/2014/main" id="{6000EB0B-AB8E-1572-2960-193A1C35494F}"/>
                </a:ext>
              </a:extLst>
            </p:cNvPr>
            <p:cNvGrpSpPr/>
            <p:nvPr/>
          </p:nvGrpSpPr>
          <p:grpSpPr>
            <a:xfrm>
              <a:off x="8635033" y="2355242"/>
              <a:ext cx="1113182" cy="690300"/>
              <a:chOff x="8635033" y="2355242"/>
              <a:chExt cx="1113182" cy="690300"/>
            </a:xfrm>
          </p:grpSpPr>
          <p:sp>
            <p:nvSpPr>
              <p:cNvPr id="94" name="Freeform: Shape 30">
                <a:extLst>
                  <a:ext uri="{FF2B5EF4-FFF2-40B4-BE49-F238E27FC236}">
                    <a16:creationId xmlns:a16="http://schemas.microsoft.com/office/drawing/2014/main" id="{24AC2496-22CD-3070-0C6C-4B2FF6C3CFA5}"/>
                  </a:ext>
                </a:extLst>
              </p:cNvPr>
              <p:cNvSpPr/>
              <p:nvPr/>
            </p:nvSpPr>
            <p:spPr>
              <a:xfrm flipV="1">
                <a:off x="8796751" y="2355242"/>
                <a:ext cx="789747" cy="690300"/>
              </a:xfrm>
              <a:custGeom>
                <a:avLst/>
                <a:gdLst>
                  <a:gd name="connsiteX0" fmla="*/ 79515 w 789747"/>
                  <a:gd name="connsiteY0" fmla="*/ 690300 h 690300"/>
                  <a:gd name="connsiteX1" fmla="*/ 710232 w 789747"/>
                  <a:gd name="connsiteY1" fmla="*/ 690300 h 690300"/>
                  <a:gd name="connsiteX2" fmla="*/ 789747 w 789747"/>
                  <a:gd name="connsiteY2" fmla="*/ 610785 h 690300"/>
                  <a:gd name="connsiteX3" fmla="*/ 789747 w 789747"/>
                  <a:gd name="connsiteY3" fmla="*/ 292737 h 690300"/>
                  <a:gd name="connsiteX4" fmla="*/ 710232 w 789747"/>
                  <a:gd name="connsiteY4" fmla="*/ 213222 h 690300"/>
                  <a:gd name="connsiteX5" fmla="*/ 504555 w 789747"/>
                  <a:gd name="connsiteY5" fmla="*/ 213222 h 690300"/>
                  <a:gd name="connsiteX6" fmla="*/ 394873 w 789747"/>
                  <a:gd name="connsiteY6" fmla="*/ 0 h 690300"/>
                  <a:gd name="connsiteX7" fmla="*/ 285190 w 789747"/>
                  <a:gd name="connsiteY7" fmla="*/ 213222 h 690300"/>
                  <a:gd name="connsiteX8" fmla="*/ 79515 w 789747"/>
                  <a:gd name="connsiteY8" fmla="*/ 213222 h 690300"/>
                  <a:gd name="connsiteX9" fmla="*/ 0 w 789747"/>
                  <a:gd name="connsiteY9" fmla="*/ 292737 h 690300"/>
                  <a:gd name="connsiteX10" fmla="*/ 0 w 789747"/>
                  <a:gd name="connsiteY10" fmla="*/ 610785 h 690300"/>
                  <a:gd name="connsiteX11" fmla="*/ 79515 w 789747"/>
                  <a:gd name="connsiteY11" fmla="*/ 690300 h 69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89747" h="690300">
                    <a:moveTo>
                      <a:pt x="79515" y="690300"/>
                    </a:moveTo>
                    <a:lnTo>
                      <a:pt x="710232" y="690300"/>
                    </a:lnTo>
                    <a:cubicBezTo>
                      <a:pt x="754147" y="690300"/>
                      <a:pt x="789747" y="654700"/>
                      <a:pt x="789747" y="610785"/>
                    </a:cubicBezTo>
                    <a:lnTo>
                      <a:pt x="789747" y="292737"/>
                    </a:lnTo>
                    <a:cubicBezTo>
                      <a:pt x="789747" y="248822"/>
                      <a:pt x="754147" y="213222"/>
                      <a:pt x="710232" y="213222"/>
                    </a:cubicBezTo>
                    <a:lnTo>
                      <a:pt x="504555" y="213222"/>
                    </a:lnTo>
                    <a:lnTo>
                      <a:pt x="394873" y="0"/>
                    </a:lnTo>
                    <a:lnTo>
                      <a:pt x="285190" y="213222"/>
                    </a:lnTo>
                    <a:lnTo>
                      <a:pt x="79515" y="213222"/>
                    </a:lnTo>
                    <a:cubicBezTo>
                      <a:pt x="35600" y="213222"/>
                      <a:pt x="0" y="248822"/>
                      <a:pt x="0" y="292737"/>
                    </a:cubicBezTo>
                    <a:lnTo>
                      <a:pt x="0" y="610785"/>
                    </a:lnTo>
                    <a:cubicBezTo>
                      <a:pt x="0" y="654700"/>
                      <a:pt x="35600" y="690300"/>
                      <a:pt x="79515" y="690300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TextBox 31">
                <a:extLst>
                  <a:ext uri="{FF2B5EF4-FFF2-40B4-BE49-F238E27FC236}">
                    <a16:creationId xmlns:a16="http://schemas.microsoft.com/office/drawing/2014/main" id="{5D597DD8-A1E3-0EEE-0186-EBE6E2AF7C26}"/>
                  </a:ext>
                </a:extLst>
              </p:cNvPr>
              <p:cNvSpPr txBox="1"/>
              <p:nvPr/>
            </p:nvSpPr>
            <p:spPr>
              <a:xfrm>
                <a:off x="8635033" y="2355242"/>
                <a:ext cx="1113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68</a:t>
                </a:r>
                <a:r>
                  <a:rPr lang="en-US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%</a:t>
                </a:r>
                <a:endPara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6" name="Rectangle 12">
            <a:extLst>
              <a:ext uri="{FF2B5EF4-FFF2-40B4-BE49-F238E27FC236}">
                <a16:creationId xmlns:a16="http://schemas.microsoft.com/office/drawing/2014/main" id="{86CD2081-5897-46A5-33E1-FC9E39C3CEA6}"/>
              </a:ext>
            </a:extLst>
          </p:cNvPr>
          <p:cNvSpPr/>
          <p:nvPr/>
        </p:nvSpPr>
        <p:spPr>
          <a:xfrm>
            <a:off x="5270595" y="4031917"/>
            <a:ext cx="4421496" cy="360000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EA417E4-D3DC-ACBB-155D-8C414B1B8758}"/>
              </a:ext>
            </a:extLst>
          </p:cNvPr>
          <p:cNvGrpSpPr/>
          <p:nvPr/>
        </p:nvGrpSpPr>
        <p:grpSpPr>
          <a:xfrm>
            <a:off x="2868026" y="4026165"/>
            <a:ext cx="1952877" cy="361780"/>
            <a:chOff x="2868026" y="4665259"/>
            <a:chExt cx="1952877" cy="361780"/>
          </a:xfrm>
        </p:grpSpPr>
        <p:sp>
          <p:nvSpPr>
            <p:cNvPr id="19" name="Rectangle 14">
              <a:extLst>
                <a:ext uri="{FF2B5EF4-FFF2-40B4-BE49-F238E27FC236}">
                  <a16:creationId xmlns:a16="http://schemas.microsoft.com/office/drawing/2014/main" id="{30B4ED9D-A9E1-9048-9D25-EBA4FB74663F}"/>
                </a:ext>
              </a:extLst>
            </p:cNvPr>
            <p:cNvSpPr/>
            <p:nvPr/>
          </p:nvSpPr>
          <p:spPr>
            <a:xfrm>
              <a:off x="2868026" y="4667039"/>
              <a:ext cx="1952199" cy="360000"/>
            </a:xfrm>
            <a:prstGeom prst="rect">
              <a:avLst/>
            </a:pr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14">
              <a:extLst>
                <a:ext uri="{FF2B5EF4-FFF2-40B4-BE49-F238E27FC236}">
                  <a16:creationId xmlns:a16="http://schemas.microsoft.com/office/drawing/2014/main" id="{AF168769-AC3A-7E37-8A89-4321A363A2C8}"/>
                </a:ext>
              </a:extLst>
            </p:cNvPr>
            <p:cNvSpPr/>
            <p:nvPr/>
          </p:nvSpPr>
          <p:spPr>
            <a:xfrm>
              <a:off x="4425352" y="4665259"/>
              <a:ext cx="395551" cy="360000"/>
            </a:xfrm>
            <a:prstGeom prst="rect">
              <a:avLst/>
            </a:prstGeom>
            <a:pattFill prst="dkDnDiag">
              <a:fgClr>
                <a:srgbClr val="F29724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Rettangolo 103">
            <a:extLst>
              <a:ext uri="{FF2B5EF4-FFF2-40B4-BE49-F238E27FC236}">
                <a16:creationId xmlns:a16="http://schemas.microsoft.com/office/drawing/2014/main" id="{79C1BDB0-F841-D604-ABBD-C9E4E19AF971}"/>
              </a:ext>
            </a:extLst>
          </p:cNvPr>
          <p:cNvSpPr/>
          <p:nvPr/>
        </p:nvSpPr>
        <p:spPr>
          <a:xfrm>
            <a:off x="1263330" y="752185"/>
            <a:ext cx="3985552" cy="47795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2" name="Straight Connector 14">
            <a:extLst>
              <a:ext uri="{FF2B5EF4-FFF2-40B4-BE49-F238E27FC236}">
                <a16:creationId xmlns:a16="http://schemas.microsoft.com/office/drawing/2014/main" id="{2C77DC5B-3680-1A98-DA50-038BD0ADFB04}"/>
              </a:ext>
            </a:extLst>
          </p:cNvPr>
          <p:cNvCxnSpPr>
            <a:cxnSpLocks/>
          </p:cNvCxnSpPr>
          <p:nvPr/>
        </p:nvCxnSpPr>
        <p:spPr>
          <a:xfrm>
            <a:off x="1866852" y="1924051"/>
            <a:ext cx="859837" cy="0"/>
          </a:xfrm>
          <a:prstGeom prst="line">
            <a:avLst/>
          </a:prstGeom>
          <a:ln w="44450" cap="rnd">
            <a:solidFill>
              <a:srgbClr val="2B6A6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59">
            <a:extLst>
              <a:ext uri="{FF2B5EF4-FFF2-40B4-BE49-F238E27FC236}">
                <a16:creationId xmlns:a16="http://schemas.microsoft.com/office/drawing/2014/main" id="{21C526F4-0D7C-BEC3-003E-66A9367B0FB4}"/>
              </a:ext>
            </a:extLst>
          </p:cNvPr>
          <p:cNvSpPr txBox="1"/>
          <p:nvPr/>
        </p:nvSpPr>
        <p:spPr>
          <a:xfrm>
            <a:off x="1748050" y="3385346"/>
            <a:ext cx="2326699" cy="412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en-US" sz="2400" dirty="0">
                <a:solidFill>
                  <a:srgbClr val="737373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rPr>
              <a:t>Bollate Prisoners</a:t>
            </a:r>
          </a:p>
        </p:txBody>
      </p:sp>
      <p:cxnSp>
        <p:nvCxnSpPr>
          <p:cNvPr id="110" name="Straight Connector 14">
            <a:extLst>
              <a:ext uri="{FF2B5EF4-FFF2-40B4-BE49-F238E27FC236}">
                <a16:creationId xmlns:a16="http://schemas.microsoft.com/office/drawing/2014/main" id="{02D39FD7-F3C9-9593-3B59-42EA735AAF20}"/>
              </a:ext>
            </a:extLst>
          </p:cNvPr>
          <p:cNvCxnSpPr>
            <a:cxnSpLocks/>
          </p:cNvCxnSpPr>
          <p:nvPr/>
        </p:nvCxnSpPr>
        <p:spPr>
          <a:xfrm>
            <a:off x="1863252" y="3781210"/>
            <a:ext cx="859837" cy="0"/>
          </a:xfrm>
          <a:prstGeom prst="line">
            <a:avLst/>
          </a:prstGeom>
          <a:ln w="44450" cap="rnd">
            <a:solidFill>
              <a:srgbClr val="DD5E3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59">
            <a:extLst>
              <a:ext uri="{FF2B5EF4-FFF2-40B4-BE49-F238E27FC236}">
                <a16:creationId xmlns:a16="http://schemas.microsoft.com/office/drawing/2014/main" id="{237F3F76-64E9-DA55-54F5-6A0A01DD9425}"/>
              </a:ext>
            </a:extLst>
          </p:cNvPr>
          <p:cNvSpPr txBox="1"/>
          <p:nvPr/>
        </p:nvSpPr>
        <p:spPr>
          <a:xfrm>
            <a:off x="1748052" y="1197624"/>
            <a:ext cx="3072667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en-US" sz="2400" dirty="0">
                <a:solidFill>
                  <a:srgbClr val="737373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rPr>
              <a:t>Incapacitation-oriented Imprisonment </a:t>
            </a:r>
          </a:p>
        </p:txBody>
      </p:sp>
      <p:cxnSp>
        <p:nvCxnSpPr>
          <p:cNvPr id="25" name="Connettore dritto 24">
            <a:extLst>
              <a:ext uri="{FF2B5EF4-FFF2-40B4-BE49-F238E27FC236}">
                <a16:creationId xmlns:a16="http://schemas.microsoft.com/office/drawing/2014/main" id="{E49DBFF9-7232-9EB2-8E20-D80FF1A4AB4C}"/>
              </a:ext>
            </a:extLst>
          </p:cNvPr>
          <p:cNvCxnSpPr/>
          <p:nvPr/>
        </p:nvCxnSpPr>
        <p:spPr>
          <a:xfrm>
            <a:off x="1398496" y="2362618"/>
            <a:ext cx="8293595" cy="0"/>
          </a:xfrm>
          <a:prstGeom prst="line">
            <a:avLst/>
          </a:prstGeom>
          <a:ln w="28575">
            <a:solidFill>
              <a:srgbClr val="737373">
                <a:alpha val="8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14">
            <a:extLst>
              <a:ext uri="{FF2B5EF4-FFF2-40B4-BE49-F238E27FC236}">
                <a16:creationId xmlns:a16="http://schemas.microsoft.com/office/drawing/2014/main" id="{2C1A330B-A353-B100-DA17-5D458C4F8527}"/>
              </a:ext>
            </a:extLst>
          </p:cNvPr>
          <p:cNvSpPr txBox="1"/>
          <p:nvPr/>
        </p:nvSpPr>
        <p:spPr>
          <a:xfrm>
            <a:off x="6306915" y="4846003"/>
            <a:ext cx="442149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rgbClr val="F29724"/>
                </a:solidFill>
                <a:latin typeface="Tw Cen MT" panose="020B0602020104020603" pitchFamily="34" charset="0"/>
              </a:rPr>
              <a:t>MASTROBUONI &amp; TERLIZZESE ESTIMATE (2022</a:t>
            </a:r>
            <a:r>
              <a:rPr lang="en-US" dirty="0">
                <a:solidFill>
                  <a:srgbClr val="F29724"/>
                </a:solidFill>
                <a:latin typeface="Tw Cen MT" panose="020B0602020104020603" pitchFamily="34" charset="0"/>
              </a:rPr>
              <a:t>)</a:t>
            </a:r>
          </a:p>
          <a:p>
            <a: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  <a:t>1 additional year in Bollate instead of</a:t>
            </a:r>
            <a:b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</a:br>
            <a: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  <a:t>an incapacitation-oriented prison</a:t>
            </a:r>
          </a:p>
          <a:p>
            <a: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  <a:t>	  </a:t>
            </a:r>
            <a:r>
              <a:rPr lang="en-US" sz="2100" dirty="0">
                <a:solidFill>
                  <a:srgbClr val="F29724"/>
                </a:solidFill>
                <a:latin typeface="Tw Cen MT" panose="020B0602020104020603" pitchFamily="34" charset="0"/>
              </a:rPr>
              <a:t>percentage points</a:t>
            </a:r>
          </a:p>
          <a:p>
            <a: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  <a:t>	  recidivism</a:t>
            </a:r>
            <a:r>
              <a:rPr lang="en-US" sz="2100" dirty="0">
                <a:solidFill>
                  <a:srgbClr val="2B6A6C"/>
                </a:solidFill>
                <a:latin typeface="Tw Cen MT" panose="020B0602020104020603" pitchFamily="34" charset="0"/>
              </a:rPr>
              <a:t> </a:t>
            </a:r>
          </a:p>
        </p:txBody>
      </p:sp>
      <p:grpSp>
        <p:nvGrpSpPr>
          <p:cNvPr id="121" name="Gruppo 120">
            <a:extLst>
              <a:ext uri="{FF2B5EF4-FFF2-40B4-BE49-F238E27FC236}">
                <a16:creationId xmlns:a16="http://schemas.microsoft.com/office/drawing/2014/main" id="{65224EC3-CEAC-F6C6-C9B6-9E7AE48F4C4B}"/>
              </a:ext>
            </a:extLst>
          </p:cNvPr>
          <p:cNvGrpSpPr/>
          <p:nvPr/>
        </p:nvGrpSpPr>
        <p:grpSpPr>
          <a:xfrm>
            <a:off x="5303833" y="5261716"/>
            <a:ext cx="830584" cy="830566"/>
            <a:chOff x="5305122" y="5389750"/>
            <a:chExt cx="830584" cy="830566"/>
          </a:xfrm>
        </p:grpSpPr>
        <p:sp>
          <p:nvSpPr>
            <p:cNvPr id="119" name="Ovale 118">
              <a:extLst>
                <a:ext uri="{FF2B5EF4-FFF2-40B4-BE49-F238E27FC236}">
                  <a16:creationId xmlns:a16="http://schemas.microsoft.com/office/drawing/2014/main" id="{2C2E2E4A-95C3-3F08-C388-EB66462CD4F7}"/>
                </a:ext>
              </a:extLst>
            </p:cNvPr>
            <p:cNvSpPr/>
            <p:nvPr/>
          </p:nvSpPr>
          <p:spPr>
            <a:xfrm>
              <a:off x="5305122" y="5389750"/>
              <a:ext cx="830584" cy="830566"/>
            </a:xfrm>
            <a:prstGeom prst="ellipse">
              <a:avLst/>
            </a:prstGeom>
            <a:solidFill>
              <a:srgbClr val="F29724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3" name="Immagine 102">
              <a:extLst>
                <a:ext uri="{FF2B5EF4-FFF2-40B4-BE49-F238E27FC236}">
                  <a16:creationId xmlns:a16="http://schemas.microsoft.com/office/drawing/2014/main" id="{63F46739-4114-1594-9530-C6784540CDB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436370" y="5467145"/>
              <a:ext cx="609600" cy="609600"/>
            </a:xfrm>
            <a:prstGeom prst="rect">
              <a:avLst/>
            </a:prstGeom>
          </p:spPr>
        </p:pic>
      </p:grpSp>
      <p:cxnSp>
        <p:nvCxnSpPr>
          <p:cNvPr id="120" name="Straight Connector 14">
            <a:extLst>
              <a:ext uri="{FF2B5EF4-FFF2-40B4-BE49-F238E27FC236}">
                <a16:creationId xmlns:a16="http://schemas.microsoft.com/office/drawing/2014/main" id="{A0ECAFF1-2AE5-35D3-CD17-7A598A72C0FD}"/>
              </a:ext>
            </a:extLst>
          </p:cNvPr>
          <p:cNvCxnSpPr>
            <a:cxnSpLocks/>
          </p:cNvCxnSpPr>
          <p:nvPr/>
        </p:nvCxnSpPr>
        <p:spPr>
          <a:xfrm rot="5400000">
            <a:off x="5633009" y="5643047"/>
            <a:ext cx="1260000" cy="0"/>
          </a:xfrm>
          <a:prstGeom prst="line">
            <a:avLst/>
          </a:prstGeom>
          <a:ln w="19050" cap="rnd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igura a mano libera 13">
            <a:extLst>
              <a:ext uri="{FF2B5EF4-FFF2-40B4-BE49-F238E27FC236}">
                <a16:creationId xmlns:a16="http://schemas.microsoft.com/office/drawing/2014/main" id="{D2625A14-D479-2235-6E12-6D3E27BB9178}"/>
              </a:ext>
            </a:extLst>
          </p:cNvPr>
          <p:cNvSpPr/>
          <p:nvPr/>
        </p:nvSpPr>
        <p:spPr>
          <a:xfrm rot="10800000" flipV="1">
            <a:off x="5215595" y="4534207"/>
            <a:ext cx="5556721" cy="2012488"/>
          </a:xfrm>
          <a:custGeom>
            <a:avLst/>
            <a:gdLst>
              <a:gd name="csX0" fmla="*/ 3994381 w 5556721"/>
              <a:gd name="csY0" fmla="*/ 0 h 2012488"/>
              <a:gd name="csX1" fmla="*/ 3884698 w 5556721"/>
              <a:gd name="csY1" fmla="*/ 213222 h 2012488"/>
              <a:gd name="csX2" fmla="*/ 3679023 w 5556721"/>
              <a:gd name="csY2" fmla="*/ 213222 h 2012488"/>
              <a:gd name="csX3" fmla="*/ 3659290 w 5556721"/>
              <a:gd name="csY3" fmla="*/ 217206 h 2012488"/>
              <a:gd name="csX4" fmla="*/ 299220 w 5556721"/>
              <a:gd name="csY4" fmla="*/ 217206 h 2012488"/>
              <a:gd name="csX5" fmla="*/ 0 w 5556721"/>
              <a:gd name="csY5" fmla="*/ 516426 h 2012488"/>
              <a:gd name="csX6" fmla="*/ 0 w 5556721"/>
              <a:gd name="csY6" fmla="*/ 1713268 h 2012488"/>
              <a:gd name="csX7" fmla="*/ 299220 w 5556721"/>
              <a:gd name="csY7" fmla="*/ 2012488 h 2012488"/>
              <a:gd name="csX8" fmla="*/ 5257501 w 5556721"/>
              <a:gd name="csY8" fmla="*/ 2012488 h 2012488"/>
              <a:gd name="csX9" fmla="*/ 5556721 w 5556721"/>
              <a:gd name="csY9" fmla="*/ 1713268 h 2012488"/>
              <a:gd name="csX10" fmla="*/ 5556721 w 5556721"/>
              <a:gd name="csY10" fmla="*/ 516426 h 2012488"/>
              <a:gd name="csX11" fmla="*/ 5257501 w 5556721"/>
              <a:gd name="csY11" fmla="*/ 217206 h 2012488"/>
              <a:gd name="csX12" fmla="*/ 4329474 w 5556721"/>
              <a:gd name="csY12" fmla="*/ 217206 h 2012488"/>
              <a:gd name="csX13" fmla="*/ 4309740 w 5556721"/>
              <a:gd name="csY13" fmla="*/ 213222 h 2012488"/>
              <a:gd name="csX14" fmla="*/ 4104063 w 5556721"/>
              <a:gd name="csY14" fmla="*/ 213222 h 20124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5556721" h="2012488">
                <a:moveTo>
                  <a:pt x="3994381" y="0"/>
                </a:moveTo>
                <a:lnTo>
                  <a:pt x="3884698" y="213222"/>
                </a:lnTo>
                <a:lnTo>
                  <a:pt x="3679023" y="213222"/>
                </a:lnTo>
                <a:lnTo>
                  <a:pt x="3659290" y="217206"/>
                </a:lnTo>
                <a:lnTo>
                  <a:pt x="299220" y="217206"/>
                </a:lnTo>
                <a:cubicBezTo>
                  <a:pt x="133965" y="217206"/>
                  <a:pt x="0" y="351171"/>
                  <a:pt x="0" y="516426"/>
                </a:cubicBezTo>
                <a:lnTo>
                  <a:pt x="0" y="1713268"/>
                </a:lnTo>
                <a:cubicBezTo>
                  <a:pt x="0" y="1878523"/>
                  <a:pt x="133965" y="2012488"/>
                  <a:pt x="299220" y="2012488"/>
                </a:cubicBezTo>
                <a:lnTo>
                  <a:pt x="5257501" y="2012488"/>
                </a:lnTo>
                <a:cubicBezTo>
                  <a:pt x="5422756" y="2012488"/>
                  <a:pt x="5556721" y="1878523"/>
                  <a:pt x="5556721" y="1713268"/>
                </a:cubicBezTo>
                <a:lnTo>
                  <a:pt x="5556721" y="516426"/>
                </a:lnTo>
                <a:cubicBezTo>
                  <a:pt x="5556721" y="351171"/>
                  <a:pt x="5422756" y="217206"/>
                  <a:pt x="5257501" y="217206"/>
                </a:cubicBezTo>
                <a:lnTo>
                  <a:pt x="4329474" y="217206"/>
                </a:lnTo>
                <a:lnTo>
                  <a:pt x="4309740" y="213222"/>
                </a:lnTo>
                <a:lnTo>
                  <a:pt x="4104063" y="213222"/>
                </a:lnTo>
                <a:close/>
              </a:path>
            </a:pathLst>
          </a:custGeom>
          <a:noFill/>
          <a:ln>
            <a:solidFill>
              <a:srgbClr val="F29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3C0D38DC-1019-A1FE-74E3-4B8B5CF89094}"/>
              </a:ext>
            </a:extLst>
          </p:cNvPr>
          <p:cNvSpPr txBox="1"/>
          <p:nvPr/>
        </p:nvSpPr>
        <p:spPr>
          <a:xfrm>
            <a:off x="6312939" y="5754466"/>
            <a:ext cx="1113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2972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>
                <a:solidFill>
                  <a:srgbClr val="F2972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6</a:t>
            </a:r>
            <a:endParaRPr lang="en-US" sz="3600" b="1" dirty="0">
              <a:solidFill>
                <a:srgbClr val="F29724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114" name="Gruppo 113">
            <a:extLst>
              <a:ext uri="{FF2B5EF4-FFF2-40B4-BE49-F238E27FC236}">
                <a16:creationId xmlns:a16="http://schemas.microsoft.com/office/drawing/2014/main" id="{EAF7E9BF-4102-5B16-6B65-ED08FD5AD5A3}"/>
              </a:ext>
            </a:extLst>
          </p:cNvPr>
          <p:cNvGrpSpPr/>
          <p:nvPr/>
        </p:nvGrpSpPr>
        <p:grpSpPr>
          <a:xfrm>
            <a:off x="1234800" y="417600"/>
            <a:ext cx="8592457" cy="6197600"/>
            <a:chOff x="1785257" y="348341"/>
            <a:chExt cx="8592457" cy="6197600"/>
          </a:xfrm>
        </p:grpSpPr>
        <p:sp>
          <p:nvSpPr>
            <p:cNvPr id="115" name="Rettangolo 114">
              <a:extLst>
                <a:ext uri="{FF2B5EF4-FFF2-40B4-BE49-F238E27FC236}">
                  <a16:creationId xmlns:a16="http://schemas.microsoft.com/office/drawing/2014/main" id="{B7FEF5B6-2EDD-C1B4-CD51-428CA7AD2784}"/>
                </a:ext>
              </a:extLst>
            </p:cNvPr>
            <p:cNvSpPr/>
            <p:nvPr/>
          </p:nvSpPr>
          <p:spPr>
            <a:xfrm>
              <a:off x="1785257" y="348341"/>
              <a:ext cx="8592457" cy="6197600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ffectLst>
              <a:outerShdw blurRad="127000" sx="103000" sy="103000" algn="ctr" rotWithShape="0">
                <a:schemeClr val="tx1">
                  <a:lumMod val="50000"/>
                  <a:lumOff val="50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7" name="Immagine 116" descr="Immagine che contiene pavimento, interni, parete, edificio&#10;&#10;Descrizione generata automaticamente">
              <a:extLst>
                <a:ext uri="{FF2B5EF4-FFF2-40B4-BE49-F238E27FC236}">
                  <a16:creationId xmlns:a16="http://schemas.microsoft.com/office/drawing/2014/main" id="{82732155-1A30-A42F-6DFC-6C91FF80056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l="3979" r="4426"/>
            <a:stretch/>
          </p:blipFill>
          <p:spPr>
            <a:xfrm>
              <a:off x="2191656" y="659234"/>
              <a:ext cx="7808685" cy="4795479"/>
            </a:xfrm>
            <a:prstGeom prst="rect">
              <a:avLst/>
            </a:prstGeom>
          </p:spPr>
        </p:pic>
        <p:sp>
          <p:nvSpPr>
            <p:cNvPr id="118" name="Rettangolo 117">
              <a:extLst>
                <a:ext uri="{FF2B5EF4-FFF2-40B4-BE49-F238E27FC236}">
                  <a16:creationId xmlns:a16="http://schemas.microsoft.com/office/drawing/2014/main" id="{B9B76BF0-5874-A8FC-5C82-1D4EFA121043}"/>
                </a:ext>
              </a:extLst>
            </p:cNvPr>
            <p:cNvSpPr/>
            <p:nvPr/>
          </p:nvSpPr>
          <p:spPr>
            <a:xfrm>
              <a:off x="4764672" y="5705232"/>
              <a:ext cx="266265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BOLLATE PRISON</a:t>
              </a:r>
              <a:endParaRPr lang="it-IT" sz="2800" dirty="0">
                <a:solidFill>
                  <a:srgbClr val="73737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42887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00117 0.95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 -0.00069 L 0.31902 -0.00069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0.00093 L 0.19414 2.96296E-6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0.00093 L 0.19415 4.07407E-6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0" grpId="0" animBg="1"/>
      <p:bldP spid="16" grpId="0" animBg="1"/>
      <p:bldP spid="104" grpId="0" animBg="1"/>
      <p:bldP spid="105" grpId="0"/>
      <p:bldP spid="108" grpId="0"/>
      <p:bldP spid="27" grpId="0"/>
      <p:bldP spid="14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CD3232-25BC-CBB4-7BB5-C75DBF687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o 57">
            <a:extLst>
              <a:ext uri="{FF2B5EF4-FFF2-40B4-BE49-F238E27FC236}">
                <a16:creationId xmlns:a16="http://schemas.microsoft.com/office/drawing/2014/main" id="{F518ABA5-10CE-62CB-787D-FA61B1CD5B34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74E5229B-16B5-ECDF-51E5-EBF501454627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eform: Shape 20">
              <a:extLst>
                <a:ext uri="{FF2B5EF4-FFF2-40B4-BE49-F238E27FC236}">
                  <a16:creationId xmlns:a16="http://schemas.microsoft.com/office/drawing/2014/main" id="{DC7688CD-BBFB-ABF1-6402-452465129F1F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C725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EB7E0F50-54C5-86E7-D5E1-08D793806CCB}"/>
                </a:ext>
              </a:extLst>
            </p:cNvPr>
            <p:cNvSpPr txBox="1"/>
            <p:nvPr/>
          </p:nvSpPr>
          <p:spPr>
            <a:xfrm rot="16200000">
              <a:off x="10872791" y="3105835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18" name="Immagine 17" descr="Immagine che contiene grafica vettoriale&#10;&#10;Descrizione generata automaticamente">
              <a:extLst>
                <a:ext uri="{FF2B5EF4-FFF2-40B4-BE49-F238E27FC236}">
                  <a16:creationId xmlns:a16="http://schemas.microsoft.com/office/drawing/2014/main" id="{DC94599C-5C4D-07FC-BB7C-55382249EB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3500000">
              <a:off x="11188880" y="3282132"/>
              <a:ext cx="396000" cy="396000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4E0CD7CD-74B5-6068-A60C-73DE742F68AB}"/>
              </a:ext>
            </a:extLst>
          </p:cNvPr>
          <p:cNvGrpSpPr/>
          <p:nvPr/>
        </p:nvGrpSpPr>
        <p:grpSpPr>
          <a:xfrm>
            <a:off x="-525600" y="0"/>
            <a:ext cx="12191999" cy="6858000"/>
            <a:chOff x="0" y="0"/>
            <a:chExt cx="12191999" cy="6858000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65D7DB98-3A28-B724-9E63-E0B825B4F917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Freeform: Shape 20">
              <a:extLst>
                <a:ext uri="{FF2B5EF4-FFF2-40B4-BE49-F238E27FC236}">
                  <a16:creationId xmlns:a16="http://schemas.microsoft.com/office/drawing/2014/main" id="{042034D6-C4D8-D291-85FB-EE902DC4BC0B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21">
              <a:extLst>
                <a:ext uri="{FF2B5EF4-FFF2-40B4-BE49-F238E27FC236}">
                  <a16:creationId xmlns:a16="http://schemas.microsoft.com/office/drawing/2014/main" id="{9CFFD65D-F41E-B51D-F53B-C7D5C389D19F}"/>
                </a:ext>
              </a:extLst>
            </p:cNvPr>
            <p:cNvSpPr txBox="1"/>
            <p:nvPr/>
          </p:nvSpPr>
          <p:spPr>
            <a:xfrm rot="16200000">
              <a:off x="10872791" y="3198167"/>
              <a:ext cx="199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incapacitation </a:t>
              </a:r>
            </a:p>
          </p:txBody>
        </p:sp>
        <p:pic>
          <p:nvPicPr>
            <p:cNvPr id="69" name="Immagine 68">
              <a:extLst>
                <a:ext uri="{FF2B5EF4-FFF2-40B4-BE49-F238E27FC236}">
                  <a16:creationId xmlns:a16="http://schemas.microsoft.com/office/drawing/2014/main" id="{D970F6A3-5374-4340-FD43-40942DA34B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 rot="16200000">
              <a:off x="11110911" y="3180556"/>
              <a:ext cx="496888" cy="496888"/>
            </a:xfrm>
            <a:prstGeom prst="rect">
              <a:avLst/>
            </a:prstGeom>
          </p:spPr>
        </p:pic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6C17C999-FC9B-4B0A-DBA9-ED843405824F}"/>
              </a:ext>
            </a:extLst>
          </p:cNvPr>
          <p:cNvGrpSpPr/>
          <p:nvPr/>
        </p:nvGrpSpPr>
        <p:grpSpPr>
          <a:xfrm>
            <a:off x="-1051200" y="-2"/>
            <a:ext cx="12191999" cy="6858000"/>
            <a:chOff x="0" y="0"/>
            <a:chExt cx="12191999" cy="6858000"/>
          </a:xfrm>
        </p:grpSpPr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0867D27F-B141-1020-EED1-191B7D0AFD2B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Freeform: Shape 20">
              <a:extLst>
                <a:ext uri="{FF2B5EF4-FFF2-40B4-BE49-F238E27FC236}">
                  <a16:creationId xmlns:a16="http://schemas.microsoft.com/office/drawing/2014/main" id="{CE0AE413-780F-498F-1F39-93EBA32CE588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297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21">
              <a:extLst>
                <a:ext uri="{FF2B5EF4-FFF2-40B4-BE49-F238E27FC236}">
                  <a16:creationId xmlns:a16="http://schemas.microsoft.com/office/drawing/2014/main" id="{CBF213D8-888F-BF0E-8F1E-A4E3CD153B68}"/>
                </a:ext>
              </a:extLst>
            </p:cNvPr>
            <p:cNvSpPr txBox="1"/>
            <p:nvPr/>
          </p:nvSpPr>
          <p:spPr>
            <a:xfrm rot="16200000">
              <a:off x="10872791" y="3190473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5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rehabilitation </a:t>
              </a:r>
            </a:p>
          </p:txBody>
        </p:sp>
        <p:pic>
          <p:nvPicPr>
            <p:cNvPr id="74" name="Picture 22">
              <a:extLst>
                <a:ext uri="{FF2B5EF4-FFF2-40B4-BE49-F238E27FC236}">
                  <a16:creationId xmlns:a16="http://schemas.microsoft.com/office/drawing/2014/main" id="{7279364D-32A7-64D9-0716-4004F9860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105775" y="3170171"/>
              <a:ext cx="530600" cy="517658"/>
            </a:xfrm>
            <a:prstGeom prst="rect">
              <a:avLst/>
            </a:prstGeom>
          </p:spPr>
        </p:pic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2E5F3FB0-B56D-1087-8FC2-4D149C49B228}"/>
              </a:ext>
            </a:extLst>
          </p:cNvPr>
          <p:cNvGrpSpPr/>
          <p:nvPr/>
        </p:nvGrpSpPr>
        <p:grpSpPr>
          <a:xfrm>
            <a:off x="-11135721" y="0"/>
            <a:ext cx="12191999" cy="6858000"/>
            <a:chOff x="0" y="0"/>
            <a:chExt cx="12191999" cy="6858000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B4CD627E-A296-8B17-9CC6-A9344B198465}"/>
                </a:ext>
              </a:extLst>
            </p:cNvPr>
            <p:cNvSpPr/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15900" dist="38100" sx="101000" sy="101000" algn="ctr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Freeform: Shape 20">
              <a:extLst>
                <a:ext uri="{FF2B5EF4-FFF2-40B4-BE49-F238E27FC236}">
                  <a16:creationId xmlns:a16="http://schemas.microsoft.com/office/drawing/2014/main" id="{677D2A8B-6AF3-06DA-C90D-8D347B9A6365}"/>
                </a:ext>
              </a:extLst>
            </p:cNvPr>
            <p:cNvSpPr/>
            <p:nvPr/>
          </p:nvSpPr>
          <p:spPr>
            <a:xfrm>
              <a:off x="11023599" y="22485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7948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21">
              <a:extLst>
                <a:ext uri="{FF2B5EF4-FFF2-40B4-BE49-F238E27FC236}">
                  <a16:creationId xmlns:a16="http://schemas.microsoft.com/office/drawing/2014/main" id="{832235B9-1A13-50C8-A5F6-5E4E57006333}"/>
                </a:ext>
              </a:extLst>
            </p:cNvPr>
            <p:cNvSpPr txBox="1"/>
            <p:nvPr/>
          </p:nvSpPr>
          <p:spPr>
            <a:xfrm rot="16200000">
              <a:off x="10872791" y="3190474"/>
              <a:ext cx="199208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1</a:t>
              </a:r>
              <a:r>
                <a:rPr lang="en-US" sz="2500" b="1" baseline="30000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st</a:t>
              </a:r>
              <a:r>
                <a:rPr lang="en-US" sz="25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conclusion</a:t>
              </a:r>
            </a:p>
          </p:txBody>
        </p:sp>
        <p:pic>
          <p:nvPicPr>
            <p:cNvPr id="79" name="Immagine 78">
              <a:extLst>
                <a:ext uri="{FF2B5EF4-FFF2-40B4-BE49-F238E27FC236}">
                  <a16:creationId xmlns:a16="http://schemas.microsoft.com/office/drawing/2014/main" id="{BFE1F7DC-FC37-0F5B-68AF-31D4524851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096624" y="3173412"/>
              <a:ext cx="511175" cy="511175"/>
            </a:xfrm>
            <a:prstGeom prst="rect">
              <a:avLst/>
            </a:prstGeom>
          </p:spPr>
        </p:pic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A7C04B58-03D1-2759-E3F2-3C311717BD6B}"/>
              </a:ext>
            </a:extLst>
          </p:cNvPr>
          <p:cNvGrpSpPr/>
          <p:nvPr/>
        </p:nvGrpSpPr>
        <p:grpSpPr>
          <a:xfrm>
            <a:off x="-11663860" y="0"/>
            <a:ext cx="12191999" cy="6858000"/>
            <a:chOff x="0" y="0"/>
            <a:chExt cx="12191999" cy="6858000"/>
          </a:xfrm>
        </p:grpSpPr>
        <p:grpSp>
          <p:nvGrpSpPr>
            <p:cNvPr id="81" name="Gruppo 80">
              <a:extLst>
                <a:ext uri="{FF2B5EF4-FFF2-40B4-BE49-F238E27FC236}">
                  <a16:creationId xmlns:a16="http://schemas.microsoft.com/office/drawing/2014/main" id="{C2C23A17-D5F1-A169-E836-604AF092D24B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3" name="Rettangolo 82">
                <a:extLst>
                  <a:ext uri="{FF2B5EF4-FFF2-40B4-BE49-F238E27FC236}">
                    <a16:creationId xmlns:a16="http://schemas.microsoft.com/office/drawing/2014/main" id="{BCB8E8D8-B50C-A53B-8578-E3240E927EED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Freeform: Shape 20">
                <a:extLst>
                  <a:ext uri="{FF2B5EF4-FFF2-40B4-BE49-F238E27FC236}">
                    <a16:creationId xmlns:a16="http://schemas.microsoft.com/office/drawing/2014/main" id="{7E5A0574-A6F0-1E8A-3B51-FAF1A6539358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xtBox 21">
                <a:extLst>
                  <a:ext uri="{FF2B5EF4-FFF2-40B4-BE49-F238E27FC236}">
                    <a16:creationId xmlns:a16="http://schemas.microsoft.com/office/drawing/2014/main" id="{33CE71BE-0E71-3FEC-974F-F2756B9FCBA9}"/>
                  </a:ext>
                </a:extLst>
              </p:cNvPr>
              <p:cNvSpPr txBox="1"/>
              <p:nvPr/>
            </p:nvSpPr>
            <p:spPr>
              <a:xfrm rot="16200000">
                <a:off x="10794563" y="3190471"/>
                <a:ext cx="2176503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2</a:t>
                </a:r>
                <a:r>
                  <a:rPr lang="en-US" sz="2500" b="1" baseline="30000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nd</a:t>
                </a:r>
                <a:r>
                  <a:rPr kumimoji="0" lang="en-US" sz="25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0EEF0"/>
                    </a:solidFill>
                    <a:effectLst/>
                    <a:uLnTx/>
                    <a:uFillTx/>
                    <a:latin typeface="Tw Cen MT" panose="020B0602020104020603" pitchFamily="34" charset="0"/>
                    <a:ea typeface="+mn-ea"/>
                    <a:cs typeface="+mn-cs"/>
                  </a:rPr>
                  <a:t> conclusion</a:t>
                </a:r>
              </a:p>
            </p:txBody>
          </p:sp>
        </p:grpSp>
        <p:pic>
          <p:nvPicPr>
            <p:cNvPr id="82" name="Immagine 81">
              <a:extLst>
                <a:ext uri="{FF2B5EF4-FFF2-40B4-BE49-F238E27FC236}">
                  <a16:creationId xmlns:a16="http://schemas.microsoft.com/office/drawing/2014/main" id="{F04E3EA9-8DB4-6332-EF9F-F2F2F3BB225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132375" y="3176999"/>
              <a:ext cx="504000" cy="504000"/>
            </a:xfrm>
            <a:prstGeom prst="rect">
              <a:avLst/>
            </a:prstGeom>
          </p:spPr>
        </p:pic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A70803B4-E713-A8DE-5406-D26D3275E6AE}"/>
              </a:ext>
            </a:extLst>
          </p:cNvPr>
          <p:cNvGrpSpPr/>
          <p:nvPr/>
        </p:nvGrpSpPr>
        <p:grpSpPr>
          <a:xfrm>
            <a:off x="-12191999" y="0"/>
            <a:ext cx="12191999" cy="6858000"/>
            <a:chOff x="0" y="0"/>
            <a:chExt cx="12191999" cy="6858000"/>
          </a:xfrm>
        </p:grpSpPr>
        <p:grpSp>
          <p:nvGrpSpPr>
            <p:cNvPr id="87" name="Gruppo 86">
              <a:extLst>
                <a:ext uri="{FF2B5EF4-FFF2-40B4-BE49-F238E27FC236}">
                  <a16:creationId xmlns:a16="http://schemas.microsoft.com/office/drawing/2014/main" id="{378DE971-79E6-E8AF-CA44-2096741DEECF}"/>
                </a:ext>
              </a:extLst>
            </p:cNvPr>
            <p:cNvGrpSpPr/>
            <p:nvPr/>
          </p:nvGrpSpPr>
          <p:grpSpPr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89" name="Rettangolo 88">
                <a:extLst>
                  <a:ext uri="{FF2B5EF4-FFF2-40B4-BE49-F238E27FC236}">
                    <a16:creationId xmlns:a16="http://schemas.microsoft.com/office/drawing/2014/main" id="{3ABD9D27-F98E-9ABA-F062-F8D5E1F37844}"/>
                  </a:ext>
                </a:extLst>
              </p:cNvPr>
              <p:cNvSpPr/>
              <p:nvPr/>
            </p:nvSpPr>
            <p:spPr>
              <a:xfrm>
                <a:off x="0" y="0"/>
                <a:ext cx="12191999" cy="6858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15900" dist="38100" sx="101000" sy="101000" algn="ctr" rotWithShape="0">
                  <a:schemeClr val="tx1">
                    <a:lumMod val="65000"/>
                    <a:lumOff val="35000"/>
                    <a:alpha val="3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Freeform: Shape 20">
                <a:extLst>
                  <a:ext uri="{FF2B5EF4-FFF2-40B4-BE49-F238E27FC236}">
                    <a16:creationId xmlns:a16="http://schemas.microsoft.com/office/drawing/2014/main" id="{6954AFB1-F6D6-2234-DE82-6ACA9940E16C}"/>
                  </a:ext>
                </a:extLst>
              </p:cNvPr>
              <p:cNvSpPr/>
              <p:nvPr/>
            </p:nvSpPr>
            <p:spPr>
              <a:xfrm>
                <a:off x="11023599" y="2248541"/>
                <a:ext cx="1168400" cy="2360918"/>
              </a:xfrm>
              <a:custGeom>
                <a:avLst/>
                <a:gdLst>
                  <a:gd name="connsiteX0" fmla="*/ 1168400 w 1168400"/>
                  <a:gd name="connsiteY0" fmla="*/ 0 h 2360918"/>
                  <a:gd name="connsiteX1" fmla="*/ 1168400 w 1168400"/>
                  <a:gd name="connsiteY1" fmla="*/ 2360918 h 2360918"/>
                  <a:gd name="connsiteX2" fmla="*/ 1060340 w 1168400"/>
                  <a:gd name="connsiteY2" fmla="*/ 2355461 h 2360918"/>
                  <a:gd name="connsiteX3" fmla="*/ 0 w 1168400"/>
                  <a:gd name="connsiteY3" fmla="*/ 1180459 h 2360918"/>
                  <a:gd name="connsiteX4" fmla="*/ 1060340 w 1168400"/>
                  <a:gd name="connsiteY4" fmla="*/ 5457 h 236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8400" h="2360918">
                    <a:moveTo>
                      <a:pt x="1168400" y="0"/>
                    </a:moveTo>
                    <a:lnTo>
                      <a:pt x="1168400" y="2360918"/>
                    </a:lnTo>
                    <a:lnTo>
                      <a:pt x="1060340" y="2355461"/>
                    </a:lnTo>
                    <a:cubicBezTo>
                      <a:pt x="464762" y="2294977"/>
                      <a:pt x="0" y="1791994"/>
                      <a:pt x="0" y="1180459"/>
                    </a:cubicBezTo>
                    <a:cubicBezTo>
                      <a:pt x="0" y="568924"/>
                      <a:pt x="464762" y="65941"/>
                      <a:pt x="1060340" y="5457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extBox 21">
                <a:extLst>
                  <a:ext uri="{FF2B5EF4-FFF2-40B4-BE49-F238E27FC236}">
                    <a16:creationId xmlns:a16="http://schemas.microsoft.com/office/drawing/2014/main" id="{B4A2EC1E-7E52-7130-E9CA-C93F9F61B2D6}"/>
                  </a:ext>
                </a:extLst>
              </p:cNvPr>
              <p:cNvSpPr txBox="1"/>
              <p:nvPr/>
            </p:nvSpPr>
            <p:spPr>
              <a:xfrm rot="16200000">
                <a:off x="10872791" y="3105835"/>
                <a:ext cx="1992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rgbClr val="F0EEF0"/>
                    </a:solidFill>
                    <a:latin typeface="Tw Cen MT" panose="020B0602020104020603" pitchFamily="34" charset="0"/>
                  </a:rPr>
                  <a:t>thanks</a:t>
                </a:r>
              </a:p>
            </p:txBody>
          </p:sp>
        </p:grpSp>
        <p:pic>
          <p:nvPicPr>
            <p:cNvPr id="88" name="Immagine 87">
              <a:extLst>
                <a:ext uri="{FF2B5EF4-FFF2-40B4-BE49-F238E27FC236}">
                  <a16:creationId xmlns:a16="http://schemas.microsoft.com/office/drawing/2014/main" id="{A86878CB-9993-602E-F75C-63C37FC1F6F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156532" y="3213000"/>
              <a:ext cx="432000" cy="432000"/>
            </a:xfrm>
            <a:prstGeom prst="rect">
              <a:avLst/>
            </a:prstGeom>
          </p:spPr>
        </p:pic>
      </p:grpSp>
      <p:sp>
        <p:nvSpPr>
          <p:cNvPr id="44" name="Rectangle 5">
            <a:extLst>
              <a:ext uri="{FF2B5EF4-FFF2-40B4-BE49-F238E27FC236}">
                <a16:creationId xmlns:a16="http://schemas.microsoft.com/office/drawing/2014/main" id="{C34E1A8D-3357-5334-CAD2-4EC143520BB3}"/>
              </a:ext>
            </a:extLst>
          </p:cNvPr>
          <p:cNvSpPr/>
          <p:nvPr/>
        </p:nvSpPr>
        <p:spPr>
          <a:xfrm>
            <a:off x="5271091" y="1581529"/>
            <a:ext cx="4421496" cy="360000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12">
            <a:extLst>
              <a:ext uri="{FF2B5EF4-FFF2-40B4-BE49-F238E27FC236}">
                <a16:creationId xmlns:a16="http://schemas.microsoft.com/office/drawing/2014/main" id="{2BC2EA3B-F285-20D8-9D5B-A1B887AE70ED}"/>
              </a:ext>
            </a:extLst>
          </p:cNvPr>
          <p:cNvSpPr/>
          <p:nvPr/>
        </p:nvSpPr>
        <p:spPr>
          <a:xfrm>
            <a:off x="5271091" y="3411352"/>
            <a:ext cx="4421496" cy="360000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13">
            <a:extLst>
              <a:ext uri="{FF2B5EF4-FFF2-40B4-BE49-F238E27FC236}">
                <a16:creationId xmlns:a16="http://schemas.microsoft.com/office/drawing/2014/main" id="{A7D99B0D-5EC4-9A38-D48B-74AD8B52E085}"/>
              </a:ext>
            </a:extLst>
          </p:cNvPr>
          <p:cNvGrpSpPr/>
          <p:nvPr/>
        </p:nvGrpSpPr>
        <p:grpSpPr>
          <a:xfrm>
            <a:off x="2868522" y="2655094"/>
            <a:ext cx="2513174" cy="1112286"/>
            <a:chOff x="7235041" y="2355242"/>
            <a:chExt cx="2513174" cy="1112286"/>
          </a:xfrm>
        </p:grpSpPr>
        <p:sp>
          <p:nvSpPr>
            <p:cNvPr id="52" name="Rectangle 14">
              <a:extLst>
                <a:ext uri="{FF2B5EF4-FFF2-40B4-BE49-F238E27FC236}">
                  <a16:creationId xmlns:a16="http://schemas.microsoft.com/office/drawing/2014/main" id="{C92296DA-72C3-CA04-78B6-A9165F2BF8C8}"/>
                </a:ext>
              </a:extLst>
            </p:cNvPr>
            <p:cNvSpPr/>
            <p:nvPr/>
          </p:nvSpPr>
          <p:spPr>
            <a:xfrm>
              <a:off x="7235041" y="3107528"/>
              <a:ext cx="1952199" cy="360000"/>
            </a:xfrm>
            <a:prstGeom prst="rect">
              <a:avLst/>
            </a:prstGeom>
            <a:solidFill>
              <a:srgbClr val="DD5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3" name="Group 15">
              <a:extLst>
                <a:ext uri="{FF2B5EF4-FFF2-40B4-BE49-F238E27FC236}">
                  <a16:creationId xmlns:a16="http://schemas.microsoft.com/office/drawing/2014/main" id="{8C6B098C-7F39-135C-3A1B-ADC7436E1E37}"/>
                </a:ext>
              </a:extLst>
            </p:cNvPr>
            <p:cNvGrpSpPr/>
            <p:nvPr/>
          </p:nvGrpSpPr>
          <p:grpSpPr>
            <a:xfrm>
              <a:off x="8635033" y="2355242"/>
              <a:ext cx="1113182" cy="690300"/>
              <a:chOff x="8635033" y="2355242"/>
              <a:chExt cx="1113182" cy="690300"/>
            </a:xfrm>
          </p:grpSpPr>
          <p:sp>
            <p:nvSpPr>
              <p:cNvPr id="54" name="Freeform: Shape 16">
                <a:extLst>
                  <a:ext uri="{FF2B5EF4-FFF2-40B4-BE49-F238E27FC236}">
                    <a16:creationId xmlns:a16="http://schemas.microsoft.com/office/drawing/2014/main" id="{2CE71C20-6D3C-CB91-C01D-F0C9D01BDA87}"/>
                  </a:ext>
                </a:extLst>
              </p:cNvPr>
              <p:cNvSpPr/>
              <p:nvPr/>
            </p:nvSpPr>
            <p:spPr>
              <a:xfrm flipV="1">
                <a:off x="8796751" y="2355242"/>
                <a:ext cx="789747" cy="690300"/>
              </a:xfrm>
              <a:custGeom>
                <a:avLst/>
                <a:gdLst>
                  <a:gd name="connsiteX0" fmla="*/ 79515 w 789747"/>
                  <a:gd name="connsiteY0" fmla="*/ 690300 h 690300"/>
                  <a:gd name="connsiteX1" fmla="*/ 710232 w 789747"/>
                  <a:gd name="connsiteY1" fmla="*/ 690300 h 690300"/>
                  <a:gd name="connsiteX2" fmla="*/ 789747 w 789747"/>
                  <a:gd name="connsiteY2" fmla="*/ 610785 h 690300"/>
                  <a:gd name="connsiteX3" fmla="*/ 789747 w 789747"/>
                  <a:gd name="connsiteY3" fmla="*/ 292737 h 690300"/>
                  <a:gd name="connsiteX4" fmla="*/ 710232 w 789747"/>
                  <a:gd name="connsiteY4" fmla="*/ 213222 h 690300"/>
                  <a:gd name="connsiteX5" fmla="*/ 504555 w 789747"/>
                  <a:gd name="connsiteY5" fmla="*/ 213222 h 690300"/>
                  <a:gd name="connsiteX6" fmla="*/ 394873 w 789747"/>
                  <a:gd name="connsiteY6" fmla="*/ 0 h 690300"/>
                  <a:gd name="connsiteX7" fmla="*/ 285190 w 789747"/>
                  <a:gd name="connsiteY7" fmla="*/ 213222 h 690300"/>
                  <a:gd name="connsiteX8" fmla="*/ 79515 w 789747"/>
                  <a:gd name="connsiteY8" fmla="*/ 213222 h 690300"/>
                  <a:gd name="connsiteX9" fmla="*/ 0 w 789747"/>
                  <a:gd name="connsiteY9" fmla="*/ 292737 h 690300"/>
                  <a:gd name="connsiteX10" fmla="*/ 0 w 789747"/>
                  <a:gd name="connsiteY10" fmla="*/ 610785 h 690300"/>
                  <a:gd name="connsiteX11" fmla="*/ 79515 w 789747"/>
                  <a:gd name="connsiteY11" fmla="*/ 690300 h 69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89747" h="690300">
                    <a:moveTo>
                      <a:pt x="79515" y="690300"/>
                    </a:moveTo>
                    <a:lnTo>
                      <a:pt x="710232" y="690300"/>
                    </a:lnTo>
                    <a:cubicBezTo>
                      <a:pt x="754147" y="690300"/>
                      <a:pt x="789747" y="654700"/>
                      <a:pt x="789747" y="610785"/>
                    </a:cubicBezTo>
                    <a:lnTo>
                      <a:pt x="789747" y="292737"/>
                    </a:lnTo>
                    <a:cubicBezTo>
                      <a:pt x="789747" y="248822"/>
                      <a:pt x="754147" y="213222"/>
                      <a:pt x="710232" y="213222"/>
                    </a:cubicBezTo>
                    <a:lnTo>
                      <a:pt x="504555" y="213222"/>
                    </a:lnTo>
                    <a:lnTo>
                      <a:pt x="394873" y="0"/>
                    </a:lnTo>
                    <a:lnTo>
                      <a:pt x="285190" y="213222"/>
                    </a:lnTo>
                    <a:lnTo>
                      <a:pt x="79515" y="213222"/>
                    </a:lnTo>
                    <a:cubicBezTo>
                      <a:pt x="35600" y="213222"/>
                      <a:pt x="0" y="248822"/>
                      <a:pt x="0" y="292737"/>
                    </a:cubicBezTo>
                    <a:lnTo>
                      <a:pt x="0" y="610785"/>
                    </a:lnTo>
                    <a:cubicBezTo>
                      <a:pt x="0" y="654700"/>
                      <a:pt x="35600" y="690300"/>
                      <a:pt x="79515" y="690300"/>
                    </a:cubicBezTo>
                    <a:close/>
                  </a:path>
                </a:pathLst>
              </a:custGeom>
              <a:solidFill>
                <a:srgbClr val="DD5E3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TextBox 17">
                <a:extLst>
                  <a:ext uri="{FF2B5EF4-FFF2-40B4-BE49-F238E27FC236}">
                    <a16:creationId xmlns:a16="http://schemas.microsoft.com/office/drawing/2014/main" id="{75DFCABB-3EFB-6CBC-2858-BB801A8811E2}"/>
                  </a:ext>
                </a:extLst>
              </p:cNvPr>
              <p:cNvSpPr txBox="1"/>
              <p:nvPr/>
            </p:nvSpPr>
            <p:spPr>
              <a:xfrm>
                <a:off x="8635033" y="2355242"/>
                <a:ext cx="1113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40</a:t>
                </a:r>
                <a:r>
                  <a:rPr lang="en-US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%</a:t>
                </a:r>
                <a:endPara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4" name="Group 27">
            <a:extLst>
              <a:ext uri="{FF2B5EF4-FFF2-40B4-BE49-F238E27FC236}">
                <a16:creationId xmlns:a16="http://schemas.microsoft.com/office/drawing/2014/main" id="{2C67B03B-1C82-9204-4314-F167F3DC10AC}"/>
              </a:ext>
            </a:extLst>
          </p:cNvPr>
          <p:cNvGrpSpPr/>
          <p:nvPr/>
        </p:nvGrpSpPr>
        <p:grpSpPr>
          <a:xfrm>
            <a:off x="1398496" y="825473"/>
            <a:ext cx="3978816" cy="1116258"/>
            <a:chOff x="5769399" y="2355242"/>
            <a:chExt cx="3978816" cy="1116258"/>
          </a:xfrm>
        </p:grpSpPr>
        <p:sp>
          <p:nvSpPr>
            <p:cNvPr id="92" name="Rectangle 28">
              <a:extLst>
                <a:ext uri="{FF2B5EF4-FFF2-40B4-BE49-F238E27FC236}">
                  <a16:creationId xmlns:a16="http://schemas.microsoft.com/office/drawing/2014/main" id="{A68F0323-FF17-79F5-F061-A9E55C93465D}"/>
                </a:ext>
              </a:extLst>
            </p:cNvPr>
            <p:cNvSpPr/>
            <p:nvPr/>
          </p:nvSpPr>
          <p:spPr>
            <a:xfrm>
              <a:off x="5769399" y="3111500"/>
              <a:ext cx="3422225" cy="360000"/>
            </a:xfrm>
            <a:prstGeom prst="rect">
              <a:avLst/>
            </a:prstGeom>
            <a:solidFill>
              <a:srgbClr val="2B6A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3" name="Group 29">
              <a:extLst>
                <a:ext uri="{FF2B5EF4-FFF2-40B4-BE49-F238E27FC236}">
                  <a16:creationId xmlns:a16="http://schemas.microsoft.com/office/drawing/2014/main" id="{2887E0AC-5DE6-2FE9-0E8F-BA33DC763C9D}"/>
                </a:ext>
              </a:extLst>
            </p:cNvPr>
            <p:cNvGrpSpPr/>
            <p:nvPr/>
          </p:nvGrpSpPr>
          <p:grpSpPr>
            <a:xfrm>
              <a:off x="8635033" y="2355242"/>
              <a:ext cx="1113182" cy="690300"/>
              <a:chOff x="8635033" y="2355242"/>
              <a:chExt cx="1113182" cy="690300"/>
            </a:xfrm>
          </p:grpSpPr>
          <p:sp>
            <p:nvSpPr>
              <p:cNvPr id="94" name="Freeform: Shape 30">
                <a:extLst>
                  <a:ext uri="{FF2B5EF4-FFF2-40B4-BE49-F238E27FC236}">
                    <a16:creationId xmlns:a16="http://schemas.microsoft.com/office/drawing/2014/main" id="{5F9C5474-BFE2-9D99-F42A-BF42A149DD7E}"/>
                  </a:ext>
                </a:extLst>
              </p:cNvPr>
              <p:cNvSpPr/>
              <p:nvPr/>
            </p:nvSpPr>
            <p:spPr>
              <a:xfrm flipV="1">
                <a:off x="8796751" y="2355242"/>
                <a:ext cx="789747" cy="690300"/>
              </a:xfrm>
              <a:custGeom>
                <a:avLst/>
                <a:gdLst>
                  <a:gd name="connsiteX0" fmla="*/ 79515 w 789747"/>
                  <a:gd name="connsiteY0" fmla="*/ 690300 h 690300"/>
                  <a:gd name="connsiteX1" fmla="*/ 710232 w 789747"/>
                  <a:gd name="connsiteY1" fmla="*/ 690300 h 690300"/>
                  <a:gd name="connsiteX2" fmla="*/ 789747 w 789747"/>
                  <a:gd name="connsiteY2" fmla="*/ 610785 h 690300"/>
                  <a:gd name="connsiteX3" fmla="*/ 789747 w 789747"/>
                  <a:gd name="connsiteY3" fmla="*/ 292737 h 690300"/>
                  <a:gd name="connsiteX4" fmla="*/ 710232 w 789747"/>
                  <a:gd name="connsiteY4" fmla="*/ 213222 h 690300"/>
                  <a:gd name="connsiteX5" fmla="*/ 504555 w 789747"/>
                  <a:gd name="connsiteY5" fmla="*/ 213222 h 690300"/>
                  <a:gd name="connsiteX6" fmla="*/ 394873 w 789747"/>
                  <a:gd name="connsiteY6" fmla="*/ 0 h 690300"/>
                  <a:gd name="connsiteX7" fmla="*/ 285190 w 789747"/>
                  <a:gd name="connsiteY7" fmla="*/ 213222 h 690300"/>
                  <a:gd name="connsiteX8" fmla="*/ 79515 w 789747"/>
                  <a:gd name="connsiteY8" fmla="*/ 213222 h 690300"/>
                  <a:gd name="connsiteX9" fmla="*/ 0 w 789747"/>
                  <a:gd name="connsiteY9" fmla="*/ 292737 h 690300"/>
                  <a:gd name="connsiteX10" fmla="*/ 0 w 789747"/>
                  <a:gd name="connsiteY10" fmla="*/ 610785 h 690300"/>
                  <a:gd name="connsiteX11" fmla="*/ 79515 w 789747"/>
                  <a:gd name="connsiteY11" fmla="*/ 690300 h 69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89747" h="690300">
                    <a:moveTo>
                      <a:pt x="79515" y="690300"/>
                    </a:moveTo>
                    <a:lnTo>
                      <a:pt x="710232" y="690300"/>
                    </a:lnTo>
                    <a:cubicBezTo>
                      <a:pt x="754147" y="690300"/>
                      <a:pt x="789747" y="654700"/>
                      <a:pt x="789747" y="610785"/>
                    </a:cubicBezTo>
                    <a:lnTo>
                      <a:pt x="789747" y="292737"/>
                    </a:lnTo>
                    <a:cubicBezTo>
                      <a:pt x="789747" y="248822"/>
                      <a:pt x="754147" y="213222"/>
                      <a:pt x="710232" y="213222"/>
                    </a:cubicBezTo>
                    <a:lnTo>
                      <a:pt x="504555" y="213222"/>
                    </a:lnTo>
                    <a:lnTo>
                      <a:pt x="394873" y="0"/>
                    </a:lnTo>
                    <a:lnTo>
                      <a:pt x="285190" y="213222"/>
                    </a:lnTo>
                    <a:lnTo>
                      <a:pt x="79515" y="213222"/>
                    </a:lnTo>
                    <a:cubicBezTo>
                      <a:pt x="35600" y="213222"/>
                      <a:pt x="0" y="248822"/>
                      <a:pt x="0" y="292737"/>
                    </a:cubicBezTo>
                    <a:lnTo>
                      <a:pt x="0" y="610785"/>
                    </a:lnTo>
                    <a:cubicBezTo>
                      <a:pt x="0" y="654700"/>
                      <a:pt x="35600" y="690300"/>
                      <a:pt x="79515" y="690300"/>
                    </a:cubicBezTo>
                    <a:close/>
                  </a:path>
                </a:pathLst>
              </a:custGeom>
              <a:solidFill>
                <a:srgbClr val="2B6A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TextBox 31">
                <a:extLst>
                  <a:ext uri="{FF2B5EF4-FFF2-40B4-BE49-F238E27FC236}">
                    <a16:creationId xmlns:a16="http://schemas.microsoft.com/office/drawing/2014/main" id="{E4D0CE77-D7E4-2EC9-2B9F-CF809CF0D33D}"/>
                  </a:ext>
                </a:extLst>
              </p:cNvPr>
              <p:cNvSpPr txBox="1"/>
              <p:nvPr/>
            </p:nvSpPr>
            <p:spPr>
              <a:xfrm>
                <a:off x="8635033" y="2355242"/>
                <a:ext cx="1113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68</a:t>
                </a:r>
                <a:r>
                  <a:rPr lang="en-US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%</a:t>
                </a:r>
                <a:endPara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6" name="Rectangle 12">
            <a:extLst>
              <a:ext uri="{FF2B5EF4-FFF2-40B4-BE49-F238E27FC236}">
                <a16:creationId xmlns:a16="http://schemas.microsoft.com/office/drawing/2014/main" id="{539245EA-24CF-24F3-A019-04184DB47EE4}"/>
              </a:ext>
            </a:extLst>
          </p:cNvPr>
          <p:cNvSpPr/>
          <p:nvPr/>
        </p:nvSpPr>
        <p:spPr>
          <a:xfrm>
            <a:off x="5270595" y="4671011"/>
            <a:ext cx="4421496" cy="360000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CA441FB3-669B-D17C-3F6A-CB5227249BD1}"/>
              </a:ext>
            </a:extLst>
          </p:cNvPr>
          <p:cNvGrpSpPr/>
          <p:nvPr/>
        </p:nvGrpSpPr>
        <p:grpSpPr>
          <a:xfrm>
            <a:off x="2868026" y="3914753"/>
            <a:ext cx="2114161" cy="1112286"/>
            <a:chOff x="2868026" y="3914753"/>
            <a:chExt cx="2114161" cy="1112286"/>
          </a:xfrm>
        </p:grpSpPr>
        <p:grpSp>
          <p:nvGrpSpPr>
            <p:cNvPr id="17" name="Group 13">
              <a:extLst>
                <a:ext uri="{FF2B5EF4-FFF2-40B4-BE49-F238E27FC236}">
                  <a16:creationId xmlns:a16="http://schemas.microsoft.com/office/drawing/2014/main" id="{BFC59D20-16E0-69F4-3CD6-05414F92BF6C}"/>
                </a:ext>
              </a:extLst>
            </p:cNvPr>
            <p:cNvGrpSpPr/>
            <p:nvPr/>
          </p:nvGrpSpPr>
          <p:grpSpPr>
            <a:xfrm>
              <a:off x="2868026" y="3914753"/>
              <a:ext cx="2114161" cy="1112286"/>
              <a:chOff x="7235041" y="2355242"/>
              <a:chExt cx="2114161" cy="1112286"/>
            </a:xfrm>
          </p:grpSpPr>
          <p:sp>
            <p:nvSpPr>
              <p:cNvPr id="19" name="Rectangle 14">
                <a:extLst>
                  <a:ext uri="{FF2B5EF4-FFF2-40B4-BE49-F238E27FC236}">
                    <a16:creationId xmlns:a16="http://schemas.microsoft.com/office/drawing/2014/main" id="{01E3E0F6-F6E0-D5EC-756B-3444D106C819}"/>
                  </a:ext>
                </a:extLst>
              </p:cNvPr>
              <p:cNvSpPr/>
              <p:nvPr/>
            </p:nvSpPr>
            <p:spPr>
              <a:xfrm>
                <a:off x="7235041" y="3107528"/>
                <a:ext cx="1952199" cy="360000"/>
              </a:xfrm>
              <a:prstGeom prst="rect">
                <a:avLst/>
              </a:prstGeom>
              <a:solidFill>
                <a:srgbClr val="F2972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15">
                <a:extLst>
                  <a:ext uri="{FF2B5EF4-FFF2-40B4-BE49-F238E27FC236}">
                    <a16:creationId xmlns:a16="http://schemas.microsoft.com/office/drawing/2014/main" id="{A0ECB3AB-CBD1-86F4-AC7A-853E65500ADD}"/>
                  </a:ext>
                </a:extLst>
              </p:cNvPr>
              <p:cNvGrpSpPr/>
              <p:nvPr/>
            </p:nvGrpSpPr>
            <p:grpSpPr>
              <a:xfrm>
                <a:off x="8236020" y="2355242"/>
                <a:ext cx="1113182" cy="690300"/>
                <a:chOff x="8236020" y="2355242"/>
                <a:chExt cx="1113182" cy="690300"/>
              </a:xfrm>
            </p:grpSpPr>
            <p:sp>
              <p:nvSpPr>
                <p:cNvPr id="21" name="Freeform: Shape 16">
                  <a:extLst>
                    <a:ext uri="{FF2B5EF4-FFF2-40B4-BE49-F238E27FC236}">
                      <a16:creationId xmlns:a16="http://schemas.microsoft.com/office/drawing/2014/main" id="{300E7C20-98C6-2D54-6BA0-27FC5ADF73C5}"/>
                    </a:ext>
                  </a:extLst>
                </p:cNvPr>
                <p:cNvSpPr/>
                <p:nvPr/>
              </p:nvSpPr>
              <p:spPr>
                <a:xfrm flipV="1">
                  <a:off x="8397738" y="2355242"/>
                  <a:ext cx="789747" cy="690300"/>
                </a:xfrm>
                <a:custGeom>
                  <a:avLst/>
                  <a:gdLst>
                    <a:gd name="connsiteX0" fmla="*/ 79515 w 789747"/>
                    <a:gd name="connsiteY0" fmla="*/ 690300 h 690300"/>
                    <a:gd name="connsiteX1" fmla="*/ 710232 w 789747"/>
                    <a:gd name="connsiteY1" fmla="*/ 690300 h 690300"/>
                    <a:gd name="connsiteX2" fmla="*/ 789747 w 789747"/>
                    <a:gd name="connsiteY2" fmla="*/ 610785 h 690300"/>
                    <a:gd name="connsiteX3" fmla="*/ 789747 w 789747"/>
                    <a:gd name="connsiteY3" fmla="*/ 292737 h 690300"/>
                    <a:gd name="connsiteX4" fmla="*/ 710232 w 789747"/>
                    <a:gd name="connsiteY4" fmla="*/ 213222 h 690300"/>
                    <a:gd name="connsiteX5" fmla="*/ 504555 w 789747"/>
                    <a:gd name="connsiteY5" fmla="*/ 213222 h 690300"/>
                    <a:gd name="connsiteX6" fmla="*/ 394873 w 789747"/>
                    <a:gd name="connsiteY6" fmla="*/ 0 h 690300"/>
                    <a:gd name="connsiteX7" fmla="*/ 285190 w 789747"/>
                    <a:gd name="connsiteY7" fmla="*/ 213222 h 690300"/>
                    <a:gd name="connsiteX8" fmla="*/ 79515 w 789747"/>
                    <a:gd name="connsiteY8" fmla="*/ 213222 h 690300"/>
                    <a:gd name="connsiteX9" fmla="*/ 0 w 789747"/>
                    <a:gd name="connsiteY9" fmla="*/ 292737 h 690300"/>
                    <a:gd name="connsiteX10" fmla="*/ 0 w 789747"/>
                    <a:gd name="connsiteY10" fmla="*/ 610785 h 690300"/>
                    <a:gd name="connsiteX11" fmla="*/ 79515 w 789747"/>
                    <a:gd name="connsiteY11" fmla="*/ 690300 h 690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89747" h="690300">
                      <a:moveTo>
                        <a:pt x="79515" y="690300"/>
                      </a:moveTo>
                      <a:lnTo>
                        <a:pt x="710232" y="690300"/>
                      </a:lnTo>
                      <a:cubicBezTo>
                        <a:pt x="754147" y="690300"/>
                        <a:pt x="789747" y="654700"/>
                        <a:pt x="789747" y="610785"/>
                      </a:cubicBezTo>
                      <a:lnTo>
                        <a:pt x="789747" y="292737"/>
                      </a:lnTo>
                      <a:cubicBezTo>
                        <a:pt x="789747" y="248822"/>
                        <a:pt x="754147" y="213222"/>
                        <a:pt x="710232" y="213222"/>
                      </a:cubicBezTo>
                      <a:lnTo>
                        <a:pt x="504555" y="213222"/>
                      </a:lnTo>
                      <a:lnTo>
                        <a:pt x="394873" y="0"/>
                      </a:lnTo>
                      <a:lnTo>
                        <a:pt x="285190" y="213222"/>
                      </a:lnTo>
                      <a:lnTo>
                        <a:pt x="79515" y="213222"/>
                      </a:lnTo>
                      <a:cubicBezTo>
                        <a:pt x="35600" y="213222"/>
                        <a:pt x="0" y="248822"/>
                        <a:pt x="0" y="292737"/>
                      </a:cubicBezTo>
                      <a:lnTo>
                        <a:pt x="0" y="610785"/>
                      </a:lnTo>
                      <a:cubicBezTo>
                        <a:pt x="0" y="654700"/>
                        <a:pt x="35600" y="690300"/>
                        <a:pt x="79515" y="690300"/>
                      </a:cubicBezTo>
                      <a:close/>
                    </a:path>
                  </a:pathLst>
                </a:custGeom>
                <a:solidFill>
                  <a:srgbClr val="F2972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" name="TextBox 17">
                  <a:extLst>
                    <a:ext uri="{FF2B5EF4-FFF2-40B4-BE49-F238E27FC236}">
                      <a16:creationId xmlns:a16="http://schemas.microsoft.com/office/drawing/2014/main" id="{DF51EA6E-B94B-AE7B-F9AE-3397FCFB4A71}"/>
                    </a:ext>
                  </a:extLst>
                </p:cNvPr>
                <p:cNvSpPr txBox="1"/>
                <p:nvPr/>
              </p:nvSpPr>
              <p:spPr>
                <a:xfrm>
                  <a:off x="8236020" y="2355242"/>
                  <a:ext cx="111318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Tahoma" panose="020B0604030504040204" pitchFamily="34" charset="0"/>
                      <a:cs typeface="Arial" panose="020B0604020202020204" pitchFamily="34" charset="0"/>
                    </a:rPr>
                    <a:t>-6</a:t>
                  </a:r>
                  <a:r>
                    <a:rPr lang="en-US" b="1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Tahoma" panose="020B0604030504040204" pitchFamily="34" charset="0"/>
                      <a:cs typeface="Arial" panose="020B0604020202020204" pitchFamily="34" charset="0"/>
                    </a:rPr>
                    <a:t>%</a:t>
                  </a:r>
                  <a:endParaRPr 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23" name="Rectangle 14">
              <a:extLst>
                <a:ext uri="{FF2B5EF4-FFF2-40B4-BE49-F238E27FC236}">
                  <a16:creationId xmlns:a16="http://schemas.microsoft.com/office/drawing/2014/main" id="{A45B1CF1-DD9B-4E75-8C30-F5709A680A26}"/>
                </a:ext>
              </a:extLst>
            </p:cNvPr>
            <p:cNvSpPr/>
            <p:nvPr/>
          </p:nvSpPr>
          <p:spPr>
            <a:xfrm>
              <a:off x="4425352" y="4665259"/>
              <a:ext cx="395551" cy="360000"/>
            </a:xfrm>
            <a:prstGeom prst="rect">
              <a:avLst/>
            </a:prstGeom>
            <a:pattFill prst="dkDnDiag">
              <a:fgClr>
                <a:srgbClr val="F29724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Rettangolo 103">
            <a:extLst>
              <a:ext uri="{FF2B5EF4-FFF2-40B4-BE49-F238E27FC236}">
                <a16:creationId xmlns:a16="http://schemas.microsoft.com/office/drawing/2014/main" id="{254977B5-C5E1-7582-A54B-DEC7F1343D68}"/>
              </a:ext>
            </a:extLst>
          </p:cNvPr>
          <p:cNvSpPr/>
          <p:nvPr/>
        </p:nvSpPr>
        <p:spPr>
          <a:xfrm>
            <a:off x="1263330" y="752185"/>
            <a:ext cx="3985552" cy="47795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2" name="Straight Connector 14">
            <a:extLst>
              <a:ext uri="{FF2B5EF4-FFF2-40B4-BE49-F238E27FC236}">
                <a16:creationId xmlns:a16="http://schemas.microsoft.com/office/drawing/2014/main" id="{B7380C45-CA8B-040E-AE79-3715C3DFDDDF}"/>
              </a:ext>
            </a:extLst>
          </p:cNvPr>
          <p:cNvCxnSpPr>
            <a:cxnSpLocks/>
          </p:cNvCxnSpPr>
          <p:nvPr/>
        </p:nvCxnSpPr>
        <p:spPr>
          <a:xfrm>
            <a:off x="1866852" y="1924051"/>
            <a:ext cx="859837" cy="0"/>
          </a:xfrm>
          <a:prstGeom prst="line">
            <a:avLst/>
          </a:prstGeom>
          <a:ln w="44450" cap="rnd">
            <a:solidFill>
              <a:srgbClr val="2B6A6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59">
            <a:extLst>
              <a:ext uri="{FF2B5EF4-FFF2-40B4-BE49-F238E27FC236}">
                <a16:creationId xmlns:a16="http://schemas.microsoft.com/office/drawing/2014/main" id="{867EAA35-6A7C-C16B-7C1B-616CFEF14076}"/>
              </a:ext>
            </a:extLst>
          </p:cNvPr>
          <p:cNvSpPr txBox="1"/>
          <p:nvPr/>
        </p:nvSpPr>
        <p:spPr>
          <a:xfrm>
            <a:off x="1748050" y="3385346"/>
            <a:ext cx="2326699" cy="412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en-US" sz="2400" dirty="0">
                <a:solidFill>
                  <a:srgbClr val="737373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rPr>
              <a:t>Bollate Prisoners</a:t>
            </a:r>
          </a:p>
        </p:txBody>
      </p:sp>
      <p:cxnSp>
        <p:nvCxnSpPr>
          <p:cNvPr id="110" name="Straight Connector 14">
            <a:extLst>
              <a:ext uri="{FF2B5EF4-FFF2-40B4-BE49-F238E27FC236}">
                <a16:creationId xmlns:a16="http://schemas.microsoft.com/office/drawing/2014/main" id="{1A8D7C2F-D591-761B-55C5-B1A3D6520999}"/>
              </a:ext>
            </a:extLst>
          </p:cNvPr>
          <p:cNvCxnSpPr>
            <a:cxnSpLocks/>
          </p:cNvCxnSpPr>
          <p:nvPr/>
        </p:nvCxnSpPr>
        <p:spPr>
          <a:xfrm>
            <a:off x="1863252" y="3781210"/>
            <a:ext cx="859837" cy="0"/>
          </a:xfrm>
          <a:prstGeom prst="line">
            <a:avLst/>
          </a:prstGeom>
          <a:ln w="44450" cap="rnd">
            <a:solidFill>
              <a:srgbClr val="DD5E3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59">
            <a:extLst>
              <a:ext uri="{FF2B5EF4-FFF2-40B4-BE49-F238E27FC236}">
                <a16:creationId xmlns:a16="http://schemas.microsoft.com/office/drawing/2014/main" id="{D7B247C2-49E5-9D39-AE45-13DBDDBA4647}"/>
              </a:ext>
            </a:extLst>
          </p:cNvPr>
          <p:cNvSpPr txBox="1"/>
          <p:nvPr/>
        </p:nvSpPr>
        <p:spPr>
          <a:xfrm>
            <a:off x="1748052" y="1197624"/>
            <a:ext cx="3072667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en-US" sz="2400" dirty="0">
                <a:solidFill>
                  <a:srgbClr val="737373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rPr>
              <a:t>Incapacitation-oriented Imprisonment </a:t>
            </a:r>
          </a:p>
        </p:txBody>
      </p:sp>
      <p:cxnSp>
        <p:nvCxnSpPr>
          <p:cNvPr id="25" name="Connettore dritto 24">
            <a:extLst>
              <a:ext uri="{FF2B5EF4-FFF2-40B4-BE49-F238E27FC236}">
                <a16:creationId xmlns:a16="http://schemas.microsoft.com/office/drawing/2014/main" id="{6D55DE6B-3644-803C-B984-0479720D05F8}"/>
              </a:ext>
            </a:extLst>
          </p:cNvPr>
          <p:cNvCxnSpPr/>
          <p:nvPr/>
        </p:nvCxnSpPr>
        <p:spPr>
          <a:xfrm>
            <a:off x="1398496" y="2362618"/>
            <a:ext cx="8293595" cy="0"/>
          </a:xfrm>
          <a:prstGeom prst="line">
            <a:avLst/>
          </a:prstGeom>
          <a:ln w="28575">
            <a:solidFill>
              <a:srgbClr val="737373">
                <a:alpha val="8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14">
            <a:extLst>
              <a:ext uri="{FF2B5EF4-FFF2-40B4-BE49-F238E27FC236}">
                <a16:creationId xmlns:a16="http://schemas.microsoft.com/office/drawing/2014/main" id="{A6B3CF25-2225-FFFD-BB5A-EECD130DAEDA}"/>
              </a:ext>
            </a:extLst>
          </p:cNvPr>
          <p:cNvSpPr txBox="1"/>
          <p:nvPr/>
        </p:nvSpPr>
        <p:spPr>
          <a:xfrm>
            <a:off x="6306915" y="5292191"/>
            <a:ext cx="4421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rgbClr val="F29724"/>
                </a:solidFill>
                <a:latin typeface="Tw Cen MT" panose="020B0602020104020603" pitchFamily="34" charset="0"/>
              </a:rPr>
              <a:t>MASTROBUONI &amp; TERLIZZESE ESTIMATE (2022</a:t>
            </a:r>
            <a:r>
              <a:rPr lang="en-US" dirty="0">
                <a:solidFill>
                  <a:srgbClr val="F29724"/>
                </a:solidFill>
                <a:latin typeface="Tw Cen MT" panose="020B0602020104020603" pitchFamily="34" charset="0"/>
              </a:rPr>
              <a:t>)</a:t>
            </a:r>
          </a:p>
          <a:p>
            <a: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  <a:t>1 additional year in Bollate instead of</a:t>
            </a:r>
            <a:b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</a:br>
            <a:r>
              <a:rPr lang="en-US" sz="2100" dirty="0">
                <a:solidFill>
                  <a:srgbClr val="737373"/>
                </a:solidFill>
                <a:latin typeface="Tw Cen MT" panose="020B0602020104020603" pitchFamily="34" charset="0"/>
              </a:rPr>
              <a:t>an incapacitation-oriented prison</a:t>
            </a:r>
            <a:r>
              <a:rPr lang="en-US" sz="2100" dirty="0">
                <a:solidFill>
                  <a:srgbClr val="2B6A6C"/>
                </a:solidFill>
                <a:latin typeface="Tw Cen MT" panose="020B0602020104020603" pitchFamily="34" charset="0"/>
              </a:rPr>
              <a:t> </a:t>
            </a:r>
          </a:p>
        </p:txBody>
      </p:sp>
      <p:grpSp>
        <p:nvGrpSpPr>
          <p:cNvPr id="121" name="Gruppo 120">
            <a:extLst>
              <a:ext uri="{FF2B5EF4-FFF2-40B4-BE49-F238E27FC236}">
                <a16:creationId xmlns:a16="http://schemas.microsoft.com/office/drawing/2014/main" id="{68716B75-B7D0-1F7B-6626-C4028758F78E}"/>
              </a:ext>
            </a:extLst>
          </p:cNvPr>
          <p:cNvGrpSpPr/>
          <p:nvPr/>
        </p:nvGrpSpPr>
        <p:grpSpPr>
          <a:xfrm>
            <a:off x="5305122" y="5389750"/>
            <a:ext cx="830584" cy="830566"/>
            <a:chOff x="5305122" y="5389750"/>
            <a:chExt cx="830584" cy="830566"/>
          </a:xfrm>
        </p:grpSpPr>
        <p:sp>
          <p:nvSpPr>
            <p:cNvPr id="119" name="Ovale 118">
              <a:extLst>
                <a:ext uri="{FF2B5EF4-FFF2-40B4-BE49-F238E27FC236}">
                  <a16:creationId xmlns:a16="http://schemas.microsoft.com/office/drawing/2014/main" id="{036654D1-4A0B-B448-B682-7C8386EC2AF1}"/>
                </a:ext>
              </a:extLst>
            </p:cNvPr>
            <p:cNvSpPr/>
            <p:nvPr/>
          </p:nvSpPr>
          <p:spPr>
            <a:xfrm>
              <a:off x="5305122" y="5389750"/>
              <a:ext cx="830584" cy="830566"/>
            </a:xfrm>
            <a:prstGeom prst="ellipse">
              <a:avLst/>
            </a:prstGeom>
            <a:solidFill>
              <a:srgbClr val="F29724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3" name="Immagine 102">
              <a:extLst>
                <a:ext uri="{FF2B5EF4-FFF2-40B4-BE49-F238E27FC236}">
                  <a16:creationId xmlns:a16="http://schemas.microsoft.com/office/drawing/2014/main" id="{7AB4CF22-66EC-552A-28D2-EF9484090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436370" y="5467145"/>
              <a:ext cx="609600" cy="609600"/>
            </a:xfrm>
            <a:prstGeom prst="rect">
              <a:avLst/>
            </a:prstGeom>
          </p:spPr>
        </p:pic>
      </p:grpSp>
      <p:cxnSp>
        <p:nvCxnSpPr>
          <p:cNvPr id="120" name="Straight Connector 14">
            <a:extLst>
              <a:ext uri="{FF2B5EF4-FFF2-40B4-BE49-F238E27FC236}">
                <a16:creationId xmlns:a16="http://schemas.microsoft.com/office/drawing/2014/main" id="{7E669C65-C958-DE11-B358-999734954A9C}"/>
              </a:ext>
            </a:extLst>
          </p:cNvPr>
          <p:cNvCxnSpPr>
            <a:cxnSpLocks/>
          </p:cNvCxnSpPr>
          <p:nvPr/>
        </p:nvCxnSpPr>
        <p:spPr>
          <a:xfrm rot="5400000">
            <a:off x="5833091" y="5804385"/>
            <a:ext cx="859837" cy="0"/>
          </a:xfrm>
          <a:prstGeom prst="line">
            <a:avLst/>
          </a:prstGeom>
          <a:ln w="19050" cap="rnd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Gruppo 113">
            <a:extLst>
              <a:ext uri="{FF2B5EF4-FFF2-40B4-BE49-F238E27FC236}">
                <a16:creationId xmlns:a16="http://schemas.microsoft.com/office/drawing/2014/main" id="{6374ECF9-8018-4D83-47A0-797400B44492}"/>
              </a:ext>
            </a:extLst>
          </p:cNvPr>
          <p:cNvGrpSpPr/>
          <p:nvPr/>
        </p:nvGrpSpPr>
        <p:grpSpPr>
          <a:xfrm>
            <a:off x="1234800" y="417600"/>
            <a:ext cx="8592457" cy="6197600"/>
            <a:chOff x="1785257" y="348341"/>
            <a:chExt cx="8592457" cy="6197600"/>
          </a:xfrm>
        </p:grpSpPr>
        <p:sp>
          <p:nvSpPr>
            <p:cNvPr id="115" name="Rettangolo 114">
              <a:extLst>
                <a:ext uri="{FF2B5EF4-FFF2-40B4-BE49-F238E27FC236}">
                  <a16:creationId xmlns:a16="http://schemas.microsoft.com/office/drawing/2014/main" id="{6E49B20E-9687-4287-C740-2BA784906C60}"/>
                </a:ext>
              </a:extLst>
            </p:cNvPr>
            <p:cNvSpPr/>
            <p:nvPr/>
          </p:nvSpPr>
          <p:spPr>
            <a:xfrm>
              <a:off x="1785257" y="348341"/>
              <a:ext cx="8592457" cy="6197600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ffectLst>
              <a:outerShdw blurRad="127000" sx="103000" sy="103000" algn="ctr" rotWithShape="0">
                <a:schemeClr val="tx1">
                  <a:lumMod val="50000"/>
                  <a:lumOff val="50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7" name="Immagine 116" descr="Immagine che contiene pavimento, interni, parete, edificio&#10;&#10;Descrizione generata automaticamente">
              <a:extLst>
                <a:ext uri="{FF2B5EF4-FFF2-40B4-BE49-F238E27FC236}">
                  <a16:creationId xmlns:a16="http://schemas.microsoft.com/office/drawing/2014/main" id="{9F8AAB11-6BF9-9854-F99A-073FD3501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l="3979" r="4426"/>
            <a:stretch/>
          </p:blipFill>
          <p:spPr>
            <a:xfrm>
              <a:off x="2191656" y="659234"/>
              <a:ext cx="7808685" cy="4795479"/>
            </a:xfrm>
            <a:prstGeom prst="rect">
              <a:avLst/>
            </a:prstGeom>
          </p:spPr>
        </p:pic>
        <p:sp>
          <p:nvSpPr>
            <p:cNvPr id="118" name="Rettangolo 117">
              <a:extLst>
                <a:ext uri="{FF2B5EF4-FFF2-40B4-BE49-F238E27FC236}">
                  <a16:creationId xmlns:a16="http://schemas.microsoft.com/office/drawing/2014/main" id="{380EE655-E708-D8DF-7EA5-F5E1FD76B099}"/>
                </a:ext>
              </a:extLst>
            </p:cNvPr>
            <p:cNvSpPr/>
            <p:nvPr/>
          </p:nvSpPr>
          <p:spPr>
            <a:xfrm>
              <a:off x="4764672" y="5705232"/>
              <a:ext cx="266265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737373"/>
                  </a:solidFill>
                  <a:latin typeface="Tw Cen MT" panose="020B0602020104020603" pitchFamily="34" charset="77"/>
                </a:rPr>
                <a:t>BOLLATE PRISON</a:t>
              </a:r>
              <a:endParaRPr lang="it-IT" sz="2800" dirty="0">
                <a:solidFill>
                  <a:srgbClr val="73737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46455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00117 0.95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 -0.00069 L 0.31902 -0.00069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0.00093 L 0.19414 2.96296E-6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0.00093 L 0.19414 2.96296E-6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0" grpId="0" animBg="1"/>
      <p:bldP spid="16" grpId="0" animBg="1"/>
      <p:bldP spid="104" grpId="0" animBg="1"/>
      <p:bldP spid="105" grpId="0"/>
      <p:bldP spid="108" grpId="0"/>
      <p:bldP spid="27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3072</TotalTime>
  <Words>607</Words>
  <Application>Microsoft Office PowerPoint</Application>
  <PresentationFormat>Widescreen</PresentationFormat>
  <Paragraphs>158</Paragraphs>
  <Slides>12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Tw Cen MT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Tommaso Trinchera</dc:creator>
  <cp:lastModifiedBy>MARIA FALCONE</cp:lastModifiedBy>
  <cp:revision>32</cp:revision>
  <dcterms:created xsi:type="dcterms:W3CDTF">2019-06-30T10:28:35Z</dcterms:created>
  <dcterms:modified xsi:type="dcterms:W3CDTF">2026-07-08T13:15:37Z</dcterms:modified>
</cp:coreProperties>
</file>