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676" r:id="rId2"/>
    <p:sldId id="599" r:id="rId3"/>
    <p:sldId id="670" r:id="rId4"/>
    <p:sldId id="748" r:id="rId5"/>
    <p:sldId id="751" r:id="rId6"/>
    <p:sldId id="680" r:id="rId7"/>
    <p:sldId id="603" r:id="rId8"/>
    <p:sldId id="746" r:id="rId9"/>
    <p:sldId id="636" r:id="rId10"/>
    <p:sldId id="653" r:id="rId11"/>
    <p:sldId id="642" r:id="rId12"/>
    <p:sldId id="468" r:id="rId13"/>
    <p:sldId id="749" r:id="rId14"/>
    <p:sldId id="660" r:id="rId15"/>
    <p:sldId id="536" r:id="rId16"/>
    <p:sldId id="531" r:id="rId17"/>
    <p:sldId id="532" r:id="rId18"/>
    <p:sldId id="533" r:id="rId19"/>
    <p:sldId id="683" r:id="rId20"/>
    <p:sldId id="535" r:id="rId21"/>
    <p:sldId id="557" r:id="rId22"/>
    <p:sldId id="753" r:id="rId23"/>
    <p:sldId id="584" r:id="rId24"/>
    <p:sldId id="688" r:id="rId25"/>
    <p:sldId id="534" r:id="rId26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932D8-0E08-444C-AB85-6C8D1C904EC1}" v="35" dt="2026-07-02T11:43:37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42D64-4E0A-4590-8B60-CA888273761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11E1D2-7016-46E7-B1B4-A10CD7AEBFAB}">
      <dgm:prSet/>
      <dgm:spPr/>
      <dgm:t>
        <a:bodyPr/>
        <a:lstStyle/>
        <a:p>
          <a:r>
            <a:rPr lang="en-GB" dirty="0"/>
            <a:t>Guidelines acceptable to the judiciary if the Sentencing Council has a judicial majority, and judges largely construct the guidelines – or if the guidelines are issued by a superior court, </a:t>
          </a:r>
          <a:r>
            <a:rPr lang="en-GB" dirty="0" err="1"/>
            <a:t>eg</a:t>
          </a:r>
          <a:r>
            <a:rPr lang="en-GB" dirty="0"/>
            <a:t> Supreme Court</a:t>
          </a:r>
          <a:endParaRPr lang="en-US" dirty="0"/>
        </a:p>
      </dgm:t>
    </dgm:pt>
    <dgm:pt modelId="{8D50A5D9-E592-46ED-8573-42F662D50990}" type="parTrans" cxnId="{740B65C1-B92A-47CE-9D4E-2D5739E67AAA}">
      <dgm:prSet/>
      <dgm:spPr/>
      <dgm:t>
        <a:bodyPr/>
        <a:lstStyle/>
        <a:p>
          <a:endParaRPr lang="en-US"/>
        </a:p>
      </dgm:t>
    </dgm:pt>
    <dgm:pt modelId="{75E3FA08-B1ED-4AAD-B472-D45F2A8828E6}" type="sibTrans" cxnId="{740B65C1-B92A-47CE-9D4E-2D5739E67AAA}">
      <dgm:prSet/>
      <dgm:spPr/>
      <dgm:t>
        <a:bodyPr/>
        <a:lstStyle/>
        <a:p>
          <a:endParaRPr lang="en-US"/>
        </a:p>
      </dgm:t>
    </dgm:pt>
    <dgm:pt modelId="{0D978BF5-4AB9-4F84-B661-4F32884523D0}">
      <dgm:prSet/>
      <dgm:spPr/>
      <dgm:t>
        <a:bodyPr/>
        <a:lstStyle/>
        <a:p>
          <a:r>
            <a:rPr lang="en-GB" dirty="0"/>
            <a:t>Guidelines must allow a significant degree of judicial discretion;</a:t>
          </a:r>
          <a:endParaRPr lang="en-US" dirty="0"/>
        </a:p>
      </dgm:t>
    </dgm:pt>
    <dgm:pt modelId="{87FD589D-CB41-44AB-A9A5-E17EB345916C}" type="parTrans" cxnId="{AF4E6226-269E-45B7-A2A6-A4A6C5D32485}">
      <dgm:prSet/>
      <dgm:spPr/>
      <dgm:t>
        <a:bodyPr/>
        <a:lstStyle/>
        <a:p>
          <a:endParaRPr lang="en-US"/>
        </a:p>
      </dgm:t>
    </dgm:pt>
    <dgm:pt modelId="{CA29C3E7-7A32-47BC-91B6-E80FFA2336BB}" type="sibTrans" cxnId="{AF4E6226-269E-45B7-A2A6-A4A6C5D32485}">
      <dgm:prSet/>
      <dgm:spPr/>
      <dgm:t>
        <a:bodyPr/>
        <a:lstStyle/>
        <a:p>
          <a:endParaRPr lang="en-US"/>
        </a:p>
      </dgm:t>
    </dgm:pt>
    <dgm:pt modelId="{8844B1B3-20D8-4AAE-A7EE-200482AA0197}">
      <dgm:prSet/>
      <dgm:spPr/>
      <dgm:t>
        <a:bodyPr/>
        <a:lstStyle/>
        <a:p>
          <a:r>
            <a:rPr lang="en-GB" dirty="0"/>
            <a:t>Guidance must involve more than just sentence ranges and starting points – courts can benefit from guidance on many other issues;</a:t>
          </a:r>
          <a:endParaRPr lang="en-US" dirty="0"/>
        </a:p>
      </dgm:t>
    </dgm:pt>
    <dgm:pt modelId="{63C0D674-C3CC-429E-9A58-E00D226CF41D}" type="parTrans" cxnId="{4A925B53-B06D-4717-AB54-26DCA03079E9}">
      <dgm:prSet/>
      <dgm:spPr/>
      <dgm:t>
        <a:bodyPr/>
        <a:lstStyle/>
        <a:p>
          <a:endParaRPr lang="en-US"/>
        </a:p>
      </dgm:t>
    </dgm:pt>
    <dgm:pt modelId="{9525692D-A7B0-42D6-B868-CFBB88D23457}" type="sibTrans" cxnId="{4A925B53-B06D-4717-AB54-26DCA03079E9}">
      <dgm:prSet/>
      <dgm:spPr/>
      <dgm:t>
        <a:bodyPr/>
        <a:lstStyle/>
        <a:p>
          <a:endParaRPr lang="en-US"/>
        </a:p>
      </dgm:t>
    </dgm:pt>
    <dgm:pt modelId="{29087EFF-B425-4B20-90B4-4386E5722C80}">
      <dgm:prSet/>
      <dgm:spPr/>
      <dgm:t>
        <a:bodyPr/>
        <a:lstStyle/>
        <a:p>
          <a:r>
            <a:rPr lang="en-GB" dirty="0"/>
            <a:t>Guidelines increase transparency of sentencing decisions – people can see more clearly how the sentence was derived.</a:t>
          </a:r>
          <a:endParaRPr lang="en-US" dirty="0"/>
        </a:p>
      </dgm:t>
    </dgm:pt>
    <dgm:pt modelId="{ABF6BF4E-94EE-45B7-A59E-165D8ED37BD5}" type="parTrans" cxnId="{9481CD2D-C3BF-4C7A-964C-DFB7C1B65102}">
      <dgm:prSet/>
      <dgm:spPr/>
      <dgm:t>
        <a:bodyPr/>
        <a:lstStyle/>
        <a:p>
          <a:endParaRPr lang="en-US"/>
        </a:p>
      </dgm:t>
    </dgm:pt>
    <dgm:pt modelId="{8FD5CB8E-288B-47C5-BA7B-79C1EF281426}" type="sibTrans" cxnId="{9481CD2D-C3BF-4C7A-964C-DFB7C1B65102}">
      <dgm:prSet/>
      <dgm:spPr/>
      <dgm:t>
        <a:bodyPr/>
        <a:lstStyle/>
        <a:p>
          <a:endParaRPr lang="en-US"/>
        </a:p>
      </dgm:t>
    </dgm:pt>
    <dgm:pt modelId="{395CFE52-7A08-46B7-B9CB-B4ED50BA2DA5}" type="pres">
      <dgm:prSet presAssocID="{7C642D64-4E0A-4590-8B60-CA888273761B}" presName="vert0" presStyleCnt="0">
        <dgm:presLayoutVars>
          <dgm:dir/>
          <dgm:animOne val="branch"/>
          <dgm:animLvl val="lvl"/>
        </dgm:presLayoutVars>
      </dgm:prSet>
      <dgm:spPr/>
    </dgm:pt>
    <dgm:pt modelId="{1B30F148-F144-411E-B3BF-B8A9D03F94F6}" type="pres">
      <dgm:prSet presAssocID="{E811E1D2-7016-46E7-B1B4-A10CD7AEBFAB}" presName="thickLine" presStyleLbl="alignNode1" presStyleIdx="0" presStyleCnt="4"/>
      <dgm:spPr/>
    </dgm:pt>
    <dgm:pt modelId="{4097A4C7-7C68-4A08-865F-CA0BBE91FA59}" type="pres">
      <dgm:prSet presAssocID="{E811E1D2-7016-46E7-B1B4-A10CD7AEBFAB}" presName="horz1" presStyleCnt="0"/>
      <dgm:spPr/>
    </dgm:pt>
    <dgm:pt modelId="{829D046F-3435-4BF8-A09F-63F5864C9299}" type="pres">
      <dgm:prSet presAssocID="{E811E1D2-7016-46E7-B1B4-A10CD7AEBFAB}" presName="tx1" presStyleLbl="revTx" presStyleIdx="0" presStyleCnt="4"/>
      <dgm:spPr/>
    </dgm:pt>
    <dgm:pt modelId="{DA2FB187-94CD-411A-8ACA-AF48E78F575B}" type="pres">
      <dgm:prSet presAssocID="{E811E1D2-7016-46E7-B1B4-A10CD7AEBFAB}" presName="vert1" presStyleCnt="0"/>
      <dgm:spPr/>
    </dgm:pt>
    <dgm:pt modelId="{44C319A5-BE59-44A5-A286-45AF542EB4D6}" type="pres">
      <dgm:prSet presAssocID="{0D978BF5-4AB9-4F84-B661-4F32884523D0}" presName="thickLine" presStyleLbl="alignNode1" presStyleIdx="1" presStyleCnt="4"/>
      <dgm:spPr/>
    </dgm:pt>
    <dgm:pt modelId="{6B2A1BCD-051E-40AA-92D1-60BAFCD2A4C5}" type="pres">
      <dgm:prSet presAssocID="{0D978BF5-4AB9-4F84-B661-4F32884523D0}" presName="horz1" presStyleCnt="0"/>
      <dgm:spPr/>
    </dgm:pt>
    <dgm:pt modelId="{D51A2FB6-6165-495E-9B87-49DF5C7FC593}" type="pres">
      <dgm:prSet presAssocID="{0D978BF5-4AB9-4F84-B661-4F32884523D0}" presName="tx1" presStyleLbl="revTx" presStyleIdx="1" presStyleCnt="4"/>
      <dgm:spPr/>
    </dgm:pt>
    <dgm:pt modelId="{68AD6CA5-EC42-47DC-BAC1-0EA837663336}" type="pres">
      <dgm:prSet presAssocID="{0D978BF5-4AB9-4F84-B661-4F32884523D0}" presName="vert1" presStyleCnt="0"/>
      <dgm:spPr/>
    </dgm:pt>
    <dgm:pt modelId="{E68C47E0-F813-42EE-A645-9F461B5B8B7C}" type="pres">
      <dgm:prSet presAssocID="{8844B1B3-20D8-4AAE-A7EE-200482AA0197}" presName="thickLine" presStyleLbl="alignNode1" presStyleIdx="2" presStyleCnt="4"/>
      <dgm:spPr/>
    </dgm:pt>
    <dgm:pt modelId="{E2B5B28B-0B71-4510-84F9-D9B35512477C}" type="pres">
      <dgm:prSet presAssocID="{8844B1B3-20D8-4AAE-A7EE-200482AA0197}" presName="horz1" presStyleCnt="0"/>
      <dgm:spPr/>
    </dgm:pt>
    <dgm:pt modelId="{0688C6DE-6B6B-4573-8C21-F59B2713C920}" type="pres">
      <dgm:prSet presAssocID="{8844B1B3-20D8-4AAE-A7EE-200482AA0197}" presName="tx1" presStyleLbl="revTx" presStyleIdx="2" presStyleCnt="4"/>
      <dgm:spPr/>
    </dgm:pt>
    <dgm:pt modelId="{1B3FE6FD-C116-4272-9355-C2E09BE5338A}" type="pres">
      <dgm:prSet presAssocID="{8844B1B3-20D8-4AAE-A7EE-200482AA0197}" presName="vert1" presStyleCnt="0"/>
      <dgm:spPr/>
    </dgm:pt>
    <dgm:pt modelId="{2123A61F-2C53-488A-9E34-B54923125620}" type="pres">
      <dgm:prSet presAssocID="{29087EFF-B425-4B20-90B4-4386E5722C80}" presName="thickLine" presStyleLbl="alignNode1" presStyleIdx="3" presStyleCnt="4"/>
      <dgm:spPr/>
    </dgm:pt>
    <dgm:pt modelId="{F28D304E-69CA-4FD1-854D-E7C42D715605}" type="pres">
      <dgm:prSet presAssocID="{29087EFF-B425-4B20-90B4-4386E5722C80}" presName="horz1" presStyleCnt="0"/>
      <dgm:spPr/>
    </dgm:pt>
    <dgm:pt modelId="{79CC2B83-2994-497E-B9A1-0CB5A9F0B028}" type="pres">
      <dgm:prSet presAssocID="{29087EFF-B425-4B20-90B4-4386E5722C80}" presName="tx1" presStyleLbl="revTx" presStyleIdx="3" presStyleCnt="4"/>
      <dgm:spPr/>
    </dgm:pt>
    <dgm:pt modelId="{7CE6F34D-D071-459D-A170-D78AEBD2BC16}" type="pres">
      <dgm:prSet presAssocID="{29087EFF-B425-4B20-90B4-4386E5722C80}" presName="vert1" presStyleCnt="0"/>
      <dgm:spPr/>
    </dgm:pt>
  </dgm:ptLst>
  <dgm:cxnLst>
    <dgm:cxn modelId="{2553A800-42C2-4552-8E04-2DC7117DEF33}" type="presOf" srcId="{7C642D64-4E0A-4590-8B60-CA888273761B}" destId="{395CFE52-7A08-46B7-B9CB-B4ED50BA2DA5}" srcOrd="0" destOrd="0" presId="urn:microsoft.com/office/officeart/2008/layout/LinedList"/>
    <dgm:cxn modelId="{AF4E6226-269E-45B7-A2A6-A4A6C5D32485}" srcId="{7C642D64-4E0A-4590-8B60-CA888273761B}" destId="{0D978BF5-4AB9-4F84-B661-4F32884523D0}" srcOrd="1" destOrd="0" parTransId="{87FD589D-CB41-44AB-A9A5-E17EB345916C}" sibTransId="{CA29C3E7-7A32-47BC-91B6-E80FFA2336BB}"/>
    <dgm:cxn modelId="{9481CD2D-C3BF-4C7A-964C-DFB7C1B65102}" srcId="{7C642D64-4E0A-4590-8B60-CA888273761B}" destId="{29087EFF-B425-4B20-90B4-4386E5722C80}" srcOrd="3" destOrd="0" parTransId="{ABF6BF4E-94EE-45B7-A59E-165D8ED37BD5}" sibTransId="{8FD5CB8E-288B-47C5-BA7B-79C1EF281426}"/>
    <dgm:cxn modelId="{EB20335E-3977-48C4-AE0C-7B8B579FD02B}" type="presOf" srcId="{8844B1B3-20D8-4AAE-A7EE-200482AA0197}" destId="{0688C6DE-6B6B-4573-8C21-F59B2713C920}" srcOrd="0" destOrd="0" presId="urn:microsoft.com/office/officeart/2008/layout/LinedList"/>
    <dgm:cxn modelId="{4A925B53-B06D-4717-AB54-26DCA03079E9}" srcId="{7C642D64-4E0A-4590-8B60-CA888273761B}" destId="{8844B1B3-20D8-4AAE-A7EE-200482AA0197}" srcOrd="2" destOrd="0" parTransId="{63C0D674-C3CC-429E-9A58-E00D226CF41D}" sibTransId="{9525692D-A7B0-42D6-B868-CFBB88D23457}"/>
    <dgm:cxn modelId="{C1DAEC8E-E07E-4591-BCB2-6A95DD0AEC4B}" type="presOf" srcId="{0D978BF5-4AB9-4F84-B661-4F32884523D0}" destId="{D51A2FB6-6165-495E-9B87-49DF5C7FC593}" srcOrd="0" destOrd="0" presId="urn:microsoft.com/office/officeart/2008/layout/LinedList"/>
    <dgm:cxn modelId="{F1218897-82C0-4A9F-8AC4-E24F31B68365}" type="presOf" srcId="{29087EFF-B425-4B20-90B4-4386E5722C80}" destId="{79CC2B83-2994-497E-B9A1-0CB5A9F0B028}" srcOrd="0" destOrd="0" presId="urn:microsoft.com/office/officeart/2008/layout/LinedList"/>
    <dgm:cxn modelId="{C8F44D9C-6E8B-4D8E-A434-E691E4688AFD}" type="presOf" srcId="{E811E1D2-7016-46E7-B1B4-A10CD7AEBFAB}" destId="{829D046F-3435-4BF8-A09F-63F5864C9299}" srcOrd="0" destOrd="0" presId="urn:microsoft.com/office/officeart/2008/layout/LinedList"/>
    <dgm:cxn modelId="{740B65C1-B92A-47CE-9D4E-2D5739E67AAA}" srcId="{7C642D64-4E0A-4590-8B60-CA888273761B}" destId="{E811E1D2-7016-46E7-B1B4-A10CD7AEBFAB}" srcOrd="0" destOrd="0" parTransId="{8D50A5D9-E592-46ED-8573-42F662D50990}" sibTransId="{75E3FA08-B1ED-4AAD-B472-D45F2A8828E6}"/>
    <dgm:cxn modelId="{CB4ED919-B7C3-4F08-8C3E-0B5E827F6289}" type="presParOf" srcId="{395CFE52-7A08-46B7-B9CB-B4ED50BA2DA5}" destId="{1B30F148-F144-411E-B3BF-B8A9D03F94F6}" srcOrd="0" destOrd="0" presId="urn:microsoft.com/office/officeart/2008/layout/LinedList"/>
    <dgm:cxn modelId="{B3E6D763-62E0-4DDD-84E5-8B8FEDC20E6D}" type="presParOf" srcId="{395CFE52-7A08-46B7-B9CB-B4ED50BA2DA5}" destId="{4097A4C7-7C68-4A08-865F-CA0BBE91FA59}" srcOrd="1" destOrd="0" presId="urn:microsoft.com/office/officeart/2008/layout/LinedList"/>
    <dgm:cxn modelId="{11CBFB31-AB2F-4861-AF6D-9330912CC251}" type="presParOf" srcId="{4097A4C7-7C68-4A08-865F-CA0BBE91FA59}" destId="{829D046F-3435-4BF8-A09F-63F5864C9299}" srcOrd="0" destOrd="0" presId="urn:microsoft.com/office/officeart/2008/layout/LinedList"/>
    <dgm:cxn modelId="{7F23B7FA-7B4D-4B37-B7BD-CD7DC6DD4B2D}" type="presParOf" srcId="{4097A4C7-7C68-4A08-865F-CA0BBE91FA59}" destId="{DA2FB187-94CD-411A-8ACA-AF48E78F575B}" srcOrd="1" destOrd="0" presId="urn:microsoft.com/office/officeart/2008/layout/LinedList"/>
    <dgm:cxn modelId="{49C0428C-41C0-44B8-8002-121CFA9B55BA}" type="presParOf" srcId="{395CFE52-7A08-46B7-B9CB-B4ED50BA2DA5}" destId="{44C319A5-BE59-44A5-A286-45AF542EB4D6}" srcOrd="2" destOrd="0" presId="urn:microsoft.com/office/officeart/2008/layout/LinedList"/>
    <dgm:cxn modelId="{B7894081-9859-48D1-AA91-56F363A8F6EF}" type="presParOf" srcId="{395CFE52-7A08-46B7-B9CB-B4ED50BA2DA5}" destId="{6B2A1BCD-051E-40AA-92D1-60BAFCD2A4C5}" srcOrd="3" destOrd="0" presId="urn:microsoft.com/office/officeart/2008/layout/LinedList"/>
    <dgm:cxn modelId="{C43B09C2-1E7D-43F0-A8AC-39162BD27A83}" type="presParOf" srcId="{6B2A1BCD-051E-40AA-92D1-60BAFCD2A4C5}" destId="{D51A2FB6-6165-495E-9B87-49DF5C7FC593}" srcOrd="0" destOrd="0" presId="urn:microsoft.com/office/officeart/2008/layout/LinedList"/>
    <dgm:cxn modelId="{C03CAD47-C0A2-411A-BEC0-BB47295D1B68}" type="presParOf" srcId="{6B2A1BCD-051E-40AA-92D1-60BAFCD2A4C5}" destId="{68AD6CA5-EC42-47DC-BAC1-0EA837663336}" srcOrd="1" destOrd="0" presId="urn:microsoft.com/office/officeart/2008/layout/LinedList"/>
    <dgm:cxn modelId="{1E3CB4B7-2584-44EE-AD47-7F543CE71D33}" type="presParOf" srcId="{395CFE52-7A08-46B7-B9CB-B4ED50BA2DA5}" destId="{E68C47E0-F813-42EE-A645-9F461B5B8B7C}" srcOrd="4" destOrd="0" presId="urn:microsoft.com/office/officeart/2008/layout/LinedList"/>
    <dgm:cxn modelId="{E527605F-8E5E-4A4D-9108-8659BF263D62}" type="presParOf" srcId="{395CFE52-7A08-46B7-B9CB-B4ED50BA2DA5}" destId="{E2B5B28B-0B71-4510-84F9-D9B35512477C}" srcOrd="5" destOrd="0" presId="urn:microsoft.com/office/officeart/2008/layout/LinedList"/>
    <dgm:cxn modelId="{0FD6F902-FAE1-4A43-BD7A-203420140D42}" type="presParOf" srcId="{E2B5B28B-0B71-4510-84F9-D9B35512477C}" destId="{0688C6DE-6B6B-4573-8C21-F59B2713C920}" srcOrd="0" destOrd="0" presId="urn:microsoft.com/office/officeart/2008/layout/LinedList"/>
    <dgm:cxn modelId="{DC591CEC-92DB-4ED7-9FA4-FFAFE3FF5928}" type="presParOf" srcId="{E2B5B28B-0B71-4510-84F9-D9B35512477C}" destId="{1B3FE6FD-C116-4272-9355-C2E09BE5338A}" srcOrd="1" destOrd="0" presId="urn:microsoft.com/office/officeart/2008/layout/LinedList"/>
    <dgm:cxn modelId="{62A32B3D-4A27-4208-B4F3-4C44C28C47D2}" type="presParOf" srcId="{395CFE52-7A08-46B7-B9CB-B4ED50BA2DA5}" destId="{2123A61F-2C53-488A-9E34-B54923125620}" srcOrd="6" destOrd="0" presId="urn:microsoft.com/office/officeart/2008/layout/LinedList"/>
    <dgm:cxn modelId="{F2B2AF51-A56B-40D5-9BF3-3975AB796C6A}" type="presParOf" srcId="{395CFE52-7A08-46B7-B9CB-B4ED50BA2DA5}" destId="{F28D304E-69CA-4FD1-854D-E7C42D715605}" srcOrd="7" destOrd="0" presId="urn:microsoft.com/office/officeart/2008/layout/LinedList"/>
    <dgm:cxn modelId="{6FAD0431-EFD8-48CB-A927-80B9017CA23E}" type="presParOf" srcId="{F28D304E-69CA-4FD1-854D-E7C42D715605}" destId="{79CC2B83-2994-497E-B9A1-0CB5A9F0B028}" srcOrd="0" destOrd="0" presId="urn:microsoft.com/office/officeart/2008/layout/LinedList"/>
    <dgm:cxn modelId="{2BFBF783-0A98-481C-8919-48510A7B7CE7}" type="presParOf" srcId="{F28D304E-69CA-4FD1-854D-E7C42D715605}" destId="{7CE6F34D-D071-459D-A170-D78AEBD2BC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0F148-F144-411E-B3BF-B8A9D03F94F6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D046F-3435-4BF8-A09F-63F5864C9299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Guidelines acceptable to the judiciary if the Sentencing Council has a judicial majority, and judges largely construct the guidelines – or if the guidelines are issued by a superior court, </a:t>
          </a:r>
          <a:r>
            <a:rPr lang="en-GB" sz="2100" kern="1200" dirty="0" err="1"/>
            <a:t>eg</a:t>
          </a:r>
          <a:r>
            <a:rPr lang="en-GB" sz="2100" kern="1200" dirty="0"/>
            <a:t> Supreme Court</a:t>
          </a:r>
          <a:endParaRPr lang="en-US" sz="2100" kern="1200" dirty="0"/>
        </a:p>
      </dsp:txBody>
      <dsp:txXfrm>
        <a:off x="0" y="0"/>
        <a:ext cx="6900512" cy="1384035"/>
      </dsp:txXfrm>
    </dsp:sp>
    <dsp:sp modelId="{44C319A5-BE59-44A5-A286-45AF542EB4D6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A2FB6-6165-495E-9B87-49DF5C7FC593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Guidelines must allow a significant degree of judicial discretion;</a:t>
          </a:r>
          <a:endParaRPr lang="en-US" sz="2100" kern="1200" dirty="0"/>
        </a:p>
      </dsp:txBody>
      <dsp:txXfrm>
        <a:off x="0" y="1384035"/>
        <a:ext cx="6900512" cy="1384035"/>
      </dsp:txXfrm>
    </dsp:sp>
    <dsp:sp modelId="{E68C47E0-F813-42EE-A645-9F461B5B8B7C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8C6DE-6B6B-4573-8C21-F59B2713C920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Guidance must involve more than just sentence ranges and starting points – courts can benefit from guidance on many other issues;</a:t>
          </a:r>
          <a:endParaRPr lang="en-US" sz="2100" kern="1200" dirty="0"/>
        </a:p>
      </dsp:txBody>
      <dsp:txXfrm>
        <a:off x="0" y="2768070"/>
        <a:ext cx="6900512" cy="1384035"/>
      </dsp:txXfrm>
    </dsp:sp>
    <dsp:sp modelId="{2123A61F-2C53-488A-9E34-B54923125620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C2B83-2994-497E-B9A1-0CB5A9F0B028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Guidelines increase transparency of sentencing decisions – people can see more clearly how the sentence was derived.</a:t>
          </a:r>
          <a:endParaRPr lang="en-US" sz="2100" kern="1200" dirty="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988B3-AD0D-4FC8-AEF0-DA546EA462D2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3C265-F4B5-42B2-A850-D1FE7F966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3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3C265-F4B5-42B2-A850-D1FE7F9660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9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Circuit and high court judges more + than magistrates 60% of former but 48% of latter saw great improvement.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3C265-F4B5-42B2-A850-D1FE7F9660D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9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925-ED71-41E2-97A6-3289749F5BA6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917C-72C7-4E0E-AD8D-EA77D5E25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50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925-ED71-41E2-97A6-3289749F5BA6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917C-72C7-4E0E-AD8D-EA77D5E25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6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925-ED71-41E2-97A6-3289749F5BA6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917C-72C7-4E0E-AD8D-EA77D5E25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2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925-ED71-41E2-97A6-3289749F5BA6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917C-72C7-4E0E-AD8D-EA77D5E25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68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925-ED71-41E2-97A6-3289749F5BA6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917C-72C7-4E0E-AD8D-EA77D5E25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80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925-ED71-41E2-97A6-3289749F5BA6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917C-72C7-4E0E-AD8D-EA77D5E25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0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925-ED71-41E2-97A6-3289749F5BA6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917C-72C7-4E0E-AD8D-EA77D5E25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3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925-ED71-41E2-97A6-3289749F5BA6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917C-72C7-4E0E-AD8D-EA77D5E25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35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925-ED71-41E2-97A6-3289749F5BA6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917C-72C7-4E0E-AD8D-EA77D5E25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925-ED71-41E2-97A6-3289749F5BA6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917C-72C7-4E0E-AD8D-EA77D5E25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925-ED71-41E2-97A6-3289749F5BA6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917C-72C7-4E0E-AD8D-EA77D5E25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36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42925-ED71-41E2-97A6-3289749F5BA6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917C-72C7-4E0E-AD8D-EA77D5E25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18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julian.roberts@crim.ox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7B5E-0E1A-3746-8B52-A842796B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The Role and </a:t>
            </a:r>
            <a:r>
              <a:rPr lang="en-GB" altLang="en-US" sz="4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Potential</a:t>
            </a:r>
            <a:r>
              <a:rPr lang="en-GB" alt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Benefits of Sentencing Guidelines</a:t>
            </a:r>
            <a:br>
              <a:rPr lang="en-GB" alt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AC18-EAD2-3799-4002-C8391B206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altLang="en-US" sz="3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International Society for the Reform of the Criminal Law, </a:t>
            </a:r>
          </a:p>
          <a:p>
            <a:pPr marL="0" indent="0" algn="ctr">
              <a:buNone/>
            </a:pPr>
            <a:r>
              <a:rPr lang="en-GB" altLang="en-US" sz="3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Montreal, 2026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2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Julian V. Roberts, </a:t>
            </a:r>
          </a:p>
          <a:p>
            <a:pPr marL="0" indent="0" algn="ctr">
              <a:buNone/>
            </a:pPr>
            <a:r>
              <a:rPr lang="en-US" sz="42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K.C. (Hon.) Ph.D., LLM</a:t>
            </a:r>
          </a:p>
          <a:p>
            <a:pPr algn="ctr"/>
            <a:endParaRPr lang="en-US" sz="42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br>
              <a:rPr lang="en-US" sz="2800" b="1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endParaRPr lang="en-GB" dirty="0"/>
          </a:p>
        </p:txBody>
      </p:sp>
      <p:pic>
        <p:nvPicPr>
          <p:cNvPr id="4" name="Picture 3" descr="Colour template header">
            <a:extLst>
              <a:ext uri="{FF2B5EF4-FFF2-40B4-BE49-F238E27FC236}">
                <a16:creationId xmlns:a16="http://schemas.microsoft.com/office/drawing/2014/main" id="{067C8D62-0537-A047-6C6C-A462507A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63" y="5336853"/>
            <a:ext cx="1660208" cy="168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69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DF4D-AED2-33C2-9824-D9380C41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 Black" panose="020B0A04020102020204" pitchFamily="34" charset="0"/>
              </a:rPr>
              <a:t>South Korea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E2C152-D87F-C590-426B-C4EB00185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174" y="1578429"/>
            <a:ext cx="9941769" cy="4191000"/>
          </a:xfrm>
        </p:spPr>
      </p:pic>
    </p:spTree>
    <p:extLst>
      <p:ext uri="{BB962C8B-B14F-4D97-AF65-F5344CB8AC3E}">
        <p14:creationId xmlns:p14="http://schemas.microsoft.com/office/powerpoint/2010/main" val="221041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E4B7B3-9E48-9200-38A2-8766E2800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GB" sz="5200">
                <a:solidFill>
                  <a:schemeClr val="tx2"/>
                </a:solidFill>
                <a:latin typeface="Arial Black" panose="020B0A04020102020204" pitchFamily="34" charset="0"/>
              </a:rPr>
              <a:t>Guidelines and sentencing transparency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B97F5-9E05-7850-67D4-9D981A11E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3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458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2" name="Picture 24581">
            <a:extLst>
              <a:ext uri="{FF2B5EF4-FFF2-40B4-BE49-F238E27FC236}">
                <a16:creationId xmlns:a16="http://schemas.microsoft.com/office/drawing/2014/main" id="{95914FD8-3E38-9512-9663-0BA55FC85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762" b="7238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A6F6B5-9F86-578B-8B4C-7E207019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The UK sentencing guidelines</a:t>
            </a:r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D929CC33-93BF-F7E0-64FC-CA3BD609F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69EA5C26-AE65-F7E6-F519-A4EC74818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B6A7E43A-B77D-4591-858D-9E4F49751005}" type="slidenum">
              <a:rPr lang="en-US" altLang="en-US">
                <a:solidFill>
                  <a:srgbClr val="FFFFFF"/>
                </a:solidFill>
                <a:latin typeface="Calibri" panose="020F0502020204030204"/>
                <a:cs typeface="+mn-cs"/>
              </a:rPr>
              <a:pPr defTabSz="914400">
                <a:spcAft>
                  <a:spcPts val="600"/>
                </a:spcAft>
                <a:defRPr/>
              </a:pPr>
              <a:t>12</a:t>
            </a:fld>
            <a:endParaRPr lang="en-US" altLang="en-US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17C04-0AB7-3F4A-0FD8-946B73851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Evolution of a Guideline</a:t>
            </a:r>
          </a:p>
        </p:txBody>
      </p:sp>
      <p:pic>
        <p:nvPicPr>
          <p:cNvPr id="1026" name="Diagram 4">
            <a:extLst>
              <a:ext uri="{FF2B5EF4-FFF2-40B4-BE49-F238E27FC236}">
                <a16:creationId xmlns:a16="http://schemas.microsoft.com/office/drawing/2014/main" id="{90932615-8AF4-DAA5-D651-F3D1D13D34B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740983"/>
            <a:ext cx="6780700" cy="537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18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D562F-4E12-BAFE-C55B-AB7D8B16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3100" dirty="0">
                <a:solidFill>
                  <a:srgbClr val="FFFFFF"/>
                </a:solidFill>
                <a:latin typeface="Arial Black" panose="020B0A04020102020204" pitchFamily="34" charset="0"/>
              </a:rPr>
              <a:t>Compliance Requirement in England and Wales 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A2991-18DB-10DA-2B42-224D2F189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0" i="0" dirty="0">
                <a:effectLst/>
                <a:latin typeface="arial" panose="020B0604020202020204" pitchFamily="34" charset="0"/>
              </a:rPr>
              <a:t>(1) Every court—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arial" panose="020B0604020202020204" pitchFamily="34" charset="0"/>
              </a:rPr>
              <a:t>(a) </a:t>
            </a:r>
            <a:r>
              <a:rPr lang="en-GB" b="0" i="1" dirty="0">
                <a:effectLst/>
                <a:latin typeface="arial" panose="020B0604020202020204" pitchFamily="34" charset="0"/>
              </a:rPr>
              <a:t>must, in sentencing an offender, follow any sentencing guidelines which are relevant to the offender’s case</a:t>
            </a:r>
            <a:r>
              <a:rPr lang="en-GB" b="0" i="0" dirty="0">
                <a:effectLst/>
                <a:latin typeface="arial" panose="020B0604020202020204" pitchFamily="34" charset="0"/>
              </a:rPr>
              <a:t>, and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arial" panose="020B0604020202020204" pitchFamily="34" charset="0"/>
              </a:rPr>
              <a:t>(b) must, in exercising any other function relating to the sentencing of offenders, follow any sentencing guidelines which are relevant to the exercise of the function,</a:t>
            </a:r>
          </a:p>
          <a:p>
            <a:pPr marL="0" indent="0">
              <a:buNone/>
            </a:pPr>
            <a:r>
              <a:rPr lang="en-GB" b="0" i="1" dirty="0">
                <a:effectLst/>
                <a:latin typeface="arial" panose="020B0604020202020204" pitchFamily="34" charset="0"/>
              </a:rPr>
              <a:t>unless the court is satisfied that it would be contrary to the interests of justice to do so.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FEC81-7EE9-C174-FED7-8E8631BA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E0917C-72C7-4E0E-AD8D-EA77D5E25884}" type="slidenum">
              <a:rPr lang="en-GB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771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35ADC6F2-159F-4AE6-847D-736945AA1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9" y="1371600"/>
            <a:ext cx="6257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21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>
            <a:extLst>
              <a:ext uri="{FF2B5EF4-FFF2-40B4-BE49-F238E27FC236}">
                <a16:creationId xmlns:a16="http://schemas.microsoft.com/office/drawing/2014/main" id="{2AE3E1E6-BDF2-47D6-86AF-E0BF94A0D8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5005EE9-53D0-4EE4-A97C-9C24E4205E2C}" type="slidenum">
              <a:rPr lang="en-GB" altLang="en-US">
                <a:solidFill>
                  <a:srgbClr val="FFFFFF"/>
                </a:solidFill>
              </a:rPr>
              <a:pPr/>
              <a:t>16</a:t>
            </a:fld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2D788EBC-80C9-4841-991B-09AD73A6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32" y="95250"/>
            <a:ext cx="7796211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411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D344C923-AF2A-4E8F-8A49-7C8678614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08100E4-8F73-461C-A004-E27341D6865A}" type="slidenum">
              <a:rPr lang="en-GB" altLang="en-US">
                <a:solidFill>
                  <a:srgbClr val="FFFFFF"/>
                </a:solidFill>
              </a:rPr>
              <a:pPr/>
              <a:t>17</a:t>
            </a:fld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EDCBADF2-DB78-4789-9A8B-81F88FDCA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0"/>
            <a:ext cx="612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398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>
            <a:extLst>
              <a:ext uri="{FF2B5EF4-FFF2-40B4-BE49-F238E27FC236}">
                <a16:creationId xmlns:a16="http://schemas.microsoft.com/office/drawing/2014/main" id="{EF8BFDA3-53CC-4573-A010-9809D5A713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CDC0279-0106-406A-BF4D-47DAD4B42B11}" type="slidenum">
              <a:rPr lang="en-GB" altLang="en-US">
                <a:solidFill>
                  <a:srgbClr val="FFFFFF"/>
                </a:solidFill>
              </a:rPr>
              <a:pPr/>
              <a:t>18</a:t>
            </a:fld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05AF9F3C-928B-49B4-824A-7FF306B2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85775"/>
            <a:ext cx="61341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210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>
            <a:extLst>
              <a:ext uri="{FF2B5EF4-FFF2-40B4-BE49-F238E27FC236}">
                <a16:creationId xmlns:a16="http://schemas.microsoft.com/office/drawing/2014/main" id="{2B552BFD-A1D4-4864-84C1-D4D8566E87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63E2CBA-72C8-4839-82FB-84D827164EFF}" type="slidenum">
              <a:rPr lang="en-GB" altLang="en-US">
                <a:solidFill>
                  <a:srgbClr val="FFFFFF"/>
                </a:solidFill>
              </a:rPr>
              <a:pPr/>
              <a:t>19</a:t>
            </a:fld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DBCEFC34-36C0-4743-9C9C-A4DB6D39A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93" y="1405619"/>
            <a:ext cx="61341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12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6F41C-E6B2-4FE6-8610-72C0F3BB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81191-C515-4CA1-BF97-B3C942DBB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The Potential  benefits to the sentencing process and society more generally;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Examples of Guidelines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Illustrating the benefits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32588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:a16="http://schemas.microsoft.com/office/drawing/2014/main" id="{67574D71-6D0B-4985-8D0F-81A1B241F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E94D467-F40E-4BD7-B6D0-64BC7CE9460C}" type="slidenum">
              <a:rPr lang="en-GB" altLang="en-US">
                <a:solidFill>
                  <a:srgbClr val="FFFFFF"/>
                </a:solidFill>
              </a:rPr>
              <a:pPr/>
              <a:t>20</a:t>
            </a:fld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74B81ADC-771C-4EEC-8D18-97A43B06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4" y="0"/>
            <a:ext cx="531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575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37F631-8B77-472F-A3DC-F9D9B0CA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0709F-F509-482C-8540-1F2852AE825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8BA0E-5B06-4E65-BC04-5124F1E98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90488"/>
            <a:ext cx="659130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68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13B6-5815-0A29-BAE6-2705DEB7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Examples of other Sentencing Issues for which Guidelines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8782D-26F7-C079-A2C0-53EA72A2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Sentencing children and young people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Sentencing Multiple Counts (Totality)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Use of community and custodial sentences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Domestic abuse: overarching principles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Sentencing offenders with mental disorders, developmental disorders, or neurological impairments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132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0AABA-F5F3-427C-ACED-A87A55524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99" y="736847"/>
            <a:ext cx="10120543" cy="5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29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5AF1D-4755-BAB8-1C70-7CE2E00C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Lessons from England and Scotland?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62263-E69D-0B4D-4BDC-1B3D6BCA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E0917C-72C7-4E0E-AD8D-EA77D5E25884}" type="slidenum">
              <a:rPr lang="en-GB" smtClean="0"/>
              <a:pPr>
                <a:spcAft>
                  <a:spcPts val="600"/>
                </a:spcAft>
              </a:pPr>
              <a:t>24</a:t>
            </a:fld>
            <a:endParaRPr lang="en-GB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0BDBE89-555B-22D8-45F2-9A053B82D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87701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9315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FE0E-29F6-6ECB-8482-0E3A199F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 fontScale="90000"/>
          </a:bodyPr>
          <a:lstStyle/>
          <a:p>
            <a:r>
              <a:rPr lang="en-GB" sz="3000" dirty="0">
                <a:latin typeface="Arial Black" panose="020B0A04020102020204" pitchFamily="34" charset="0"/>
              </a:rPr>
              <a:t>Thank you for your time and attention, and for further information..</a:t>
            </a:r>
            <a:br>
              <a:rPr lang="en-GB" sz="3000" dirty="0">
                <a:latin typeface="Arial Black" panose="020B0A04020102020204" pitchFamily="34" charset="0"/>
              </a:rPr>
            </a:br>
            <a:endParaRPr lang="en-GB" sz="3000" dirty="0">
              <a:latin typeface="Arial Black" panose="020B0A040201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1D296-E009-981F-478B-F6E5EA70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5791199" cy="3602935"/>
          </a:xfrm>
        </p:spPr>
        <p:txBody>
          <a:bodyPr>
            <a:normAutofit/>
          </a:bodyPr>
          <a:lstStyle/>
          <a:p>
            <a:pPr marL="457200" indent="-457200"/>
            <a:endParaRPr lang="en-GB" sz="2000" dirty="0">
              <a:latin typeface="Arial Black" panose="020B0A04020102020204" pitchFamily="34" charset="0"/>
              <a:hlinkClick r:id="rId2"/>
            </a:endParaRPr>
          </a:p>
          <a:p>
            <a:pPr marL="457200" indent="-457200"/>
            <a:endParaRPr lang="en-GB" dirty="0">
              <a:latin typeface="Arial Black" panose="020B0A04020102020204" pitchFamily="34" charset="0"/>
              <a:hlinkClick r:id="rId2"/>
            </a:endParaRPr>
          </a:p>
          <a:p>
            <a:pPr marL="0" indent="0">
              <a:buNone/>
            </a:pPr>
            <a:r>
              <a:rPr lang="en-GB" dirty="0" err="1">
                <a:latin typeface="Arial Black" panose="020B0A04020102020204" pitchFamily="34" charset="0"/>
                <a:hlinkClick r:id="rId2"/>
              </a:rPr>
              <a:t>julian.roberts@crim.ox.ac.uk</a:t>
            </a:r>
            <a:endParaRPr lang="en-GB" dirty="0">
              <a:latin typeface="Arial Black" panose="020B0A04020102020204" pitchFamily="34" charset="0"/>
            </a:endParaRPr>
          </a:p>
          <a:p>
            <a:pPr marL="457200" indent="-457200"/>
            <a:endParaRPr lang="en-GB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8" descr="A book cover with a map of the world&#10;&#10;AI-generated content may be incorrect.">
            <a:extLst>
              <a:ext uri="{FF2B5EF4-FFF2-40B4-BE49-F238E27FC236}">
                <a16:creationId xmlns:a16="http://schemas.microsoft.com/office/drawing/2014/main" id="{DB4D3FF1-A872-5B25-CB43-1F64BB508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47" y="842824"/>
            <a:ext cx="3436079" cy="51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3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DB70-0A78-32ED-9BDA-276F5BF62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 Black" panose="020B0A04020102020204" pitchFamily="34" charset="0"/>
              </a:rPr>
              <a:t>Benefits for sentencing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D770B-4085-520C-3F84-1E818A770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More consistent and proportionate sentences as all courts apply a common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methodology – seeking consistency of approach not outcome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More evidence-based sentencing practices;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Increased victim confidence in courts;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Increased public knowledge of sentencing and confidence in the courts;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Enhanced perceptions of the fairness of punishments;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7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F96E-59BC-73F2-75DE-853D3CF8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Good Sentencing Guidelines Should..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75AD2-3D65-1219-494A-AFE3ECA3F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comprehensive -- covering all aspects of sentencing;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flexible and tailored to the specific offence;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Carry a compliance requirement yet allow judicial discretion to permit individualisation;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evidence-based and updated to reflect research on the effectiveness of sentencing;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subject to ongoing scrutiny to ensure they do not contribute to or exacerbate differential impact on minority defendants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84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1802-5798-CDAB-CF0F-C404917B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Relationship between Court of Appeal and the Council: both are 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5A36D-E87F-D5A6-2A51-9358DBC49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 also issues guidance: supplementing and refining Council guidelines;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 may propose topics to Council for additional guidance;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bodies have overlapping membership;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 can issue guidance more swiftly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v.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Blackshaw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 wholly independent, Council guidance subject to approval of the Lord Chancellor (Sentencing Act 2026).</a:t>
            </a:r>
          </a:p>
        </p:txBody>
      </p:sp>
    </p:spTree>
    <p:extLst>
      <p:ext uri="{BB962C8B-B14F-4D97-AF65-F5344CB8AC3E}">
        <p14:creationId xmlns:p14="http://schemas.microsoft.com/office/powerpoint/2010/main" val="188349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60A78-18CA-D041-A72E-3218F2E8A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GB" sz="6600" dirty="0">
                <a:latin typeface="Arial Black" panose="020B0A04020102020204" pitchFamily="34" charset="0"/>
              </a:rPr>
              <a:t>Examples of guidelines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0FB38-A3F7-A8F7-3D4F-E67D6BE54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 fontScale="85000" lnSpcReduction="10000"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Approximately 50 common law jurisdictions now operate guidelines</a:t>
            </a:r>
          </a:p>
        </p:txBody>
      </p:sp>
    </p:spTree>
    <p:extLst>
      <p:ext uri="{BB962C8B-B14F-4D97-AF65-F5344CB8AC3E}">
        <p14:creationId xmlns:p14="http://schemas.microsoft.com/office/powerpoint/2010/main" val="39789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872D11-E4B4-44E4-A883-307DFE405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395287"/>
            <a:ext cx="58388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6FF0-F68B-4731-B8E5-2D3AEB83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 Black" panose="020B0A04020102020204" pitchFamily="34" charset="0"/>
              </a:rPr>
              <a:t>Tanzanian Guideline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EFEAEE-77F5-47F6-8773-BC8CC70E8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5219" y="1403498"/>
            <a:ext cx="6868632" cy="53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4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93EC-7F8B-48F9-BD40-14D95F7A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 Black" panose="020B0A04020102020204" pitchFamily="34" charset="0"/>
                <a:cs typeface="Arial" panose="020B0604020202020204" pitchFamily="34" charset="0"/>
              </a:rPr>
              <a:t>Uganda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65B070-E60D-483C-ADEB-F16FC496A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327" y="1619034"/>
            <a:ext cx="8002685" cy="487384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754F2-C6E0-CA17-C8DC-A77BB917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917C-72C7-4E0E-AD8D-EA77D5E258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9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559</Words>
  <Application>Microsoft Office PowerPoint</Application>
  <PresentationFormat>Widescreen</PresentationFormat>
  <Paragraphs>76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</vt:lpstr>
      <vt:lpstr>Arial Black</vt:lpstr>
      <vt:lpstr>Arial Rounded MT Bold</vt:lpstr>
      <vt:lpstr>Calibri</vt:lpstr>
      <vt:lpstr>Calibri Light</vt:lpstr>
      <vt:lpstr>Office Theme</vt:lpstr>
      <vt:lpstr>The Role and Potential Benefits of Sentencing Guidelines </vt:lpstr>
      <vt:lpstr>Overview</vt:lpstr>
      <vt:lpstr>Benefits for sentencing</vt:lpstr>
      <vt:lpstr>Good Sentencing Guidelines Should..</vt:lpstr>
      <vt:lpstr>Relationship between Court of Appeal and the Council: both are necessary</vt:lpstr>
      <vt:lpstr>Examples of guidelines  </vt:lpstr>
      <vt:lpstr>PowerPoint Presentation</vt:lpstr>
      <vt:lpstr>Tanzanian Guideline</vt:lpstr>
      <vt:lpstr>Uganda</vt:lpstr>
      <vt:lpstr>South Korea</vt:lpstr>
      <vt:lpstr>Guidelines and sentencing transparency</vt:lpstr>
      <vt:lpstr>The UK sentencing guidelines</vt:lpstr>
      <vt:lpstr>The Evolution of a Guideline</vt:lpstr>
      <vt:lpstr>Compliance Requirement in England and Wales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other Sentencing Issues for which Guidelines Exist</vt:lpstr>
      <vt:lpstr>PowerPoint Presentation</vt:lpstr>
      <vt:lpstr>Lessons from England and Scotland?</vt:lpstr>
      <vt:lpstr>Thank you for your time and attention, and for further information..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Sentencing Unlawful act manslaughter</dc:title>
  <dc:creator>charlesfosterkane</dc:creator>
  <cp:lastModifiedBy>julian roberts</cp:lastModifiedBy>
  <cp:revision>83</cp:revision>
  <cp:lastPrinted>2024-10-04T14:03:28Z</cp:lastPrinted>
  <dcterms:created xsi:type="dcterms:W3CDTF">2021-02-19T09:02:50Z</dcterms:created>
  <dcterms:modified xsi:type="dcterms:W3CDTF">2026-07-07T12:29:16Z</dcterms:modified>
</cp:coreProperties>
</file>