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6777E-A01D-470F-9506-704F13A98F94}" v="42" dt="2026-07-08T22:08:00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5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0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una Trowers" userId="c0b807af-8c7a-4ea8-8d85-285891f191b4" providerId="ADAL" clId="{FD75B82F-2A14-44F7-9486-CCC39E4AAD15}"/>
    <pc:docChg chg="undo custSel addSld modSld sldOrd">
      <pc:chgData name="Shauna Trowers" userId="c0b807af-8c7a-4ea8-8d85-285891f191b4" providerId="ADAL" clId="{FD75B82F-2A14-44F7-9486-CCC39E4AAD15}" dt="2026-07-08T22:11:38.236" v="855" actId="20577"/>
      <pc:docMkLst>
        <pc:docMk/>
      </pc:docMkLst>
      <pc:sldChg chg="modSp">
        <pc:chgData name="Shauna Trowers" userId="c0b807af-8c7a-4ea8-8d85-285891f191b4" providerId="ADAL" clId="{FD75B82F-2A14-44F7-9486-CCC39E4AAD15}" dt="2026-07-08T21:50:59.709" v="31"/>
        <pc:sldMkLst>
          <pc:docMk/>
          <pc:sldMk cId="0" sldId="256"/>
        </pc:sldMkLst>
        <pc:spChg chg="mod">
          <ac:chgData name="Shauna Trowers" userId="c0b807af-8c7a-4ea8-8d85-285891f191b4" providerId="ADAL" clId="{FD75B82F-2A14-44F7-9486-CCC39E4AAD15}" dt="2026-07-08T21:50:59.709" v="31"/>
          <ac:spMkLst>
            <pc:docMk/>
            <pc:sldMk cId="0" sldId="256"/>
            <ac:spMk id="6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50:51" v="30"/>
          <ac:spMkLst>
            <pc:docMk/>
            <pc:sldMk cId="0" sldId="256"/>
            <ac:spMk id="14" creationId="{05B82BCC-55D3-2EA5-FF52-1AD081A84FD9}"/>
          </ac:spMkLst>
        </pc:spChg>
      </pc:sldChg>
      <pc:sldChg chg="modSp modNotesTx">
        <pc:chgData name="Shauna Trowers" userId="c0b807af-8c7a-4ea8-8d85-285891f191b4" providerId="ADAL" clId="{FD75B82F-2A14-44F7-9486-CCC39E4AAD15}" dt="2026-07-08T22:08:33.547" v="757" actId="20577"/>
        <pc:sldMkLst>
          <pc:docMk/>
          <pc:sldMk cId="0" sldId="257"/>
        </pc:sldMkLst>
        <pc:spChg chg="mod">
          <ac:chgData name="Shauna Trowers" userId="c0b807af-8c7a-4ea8-8d85-285891f191b4" providerId="ADAL" clId="{FD75B82F-2A14-44F7-9486-CCC39E4AAD15}" dt="2026-07-08T20:49:05.126" v="0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47:09.754" v="29"/>
        <pc:sldMkLst>
          <pc:docMk/>
          <pc:sldMk cId="0" sldId="258"/>
        </pc:sldMkLst>
        <pc:spChg chg="mod">
          <ac:chgData name="Shauna Trowers" userId="c0b807af-8c7a-4ea8-8d85-285891f191b4" providerId="ADAL" clId="{FD75B82F-2A14-44F7-9486-CCC39E4AAD15}" dt="2026-07-08T21:23:31.102" v="25"/>
          <ac:spMkLst>
            <pc:docMk/>
            <pc:sldMk cId="0" sldId="258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46:10.308" v="28"/>
          <ac:spMkLst>
            <pc:docMk/>
            <pc:sldMk cId="0" sldId="258"/>
            <ac:spMk id="7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47:09.754" v="29"/>
          <ac:spMkLst>
            <pc:docMk/>
            <pc:sldMk cId="0" sldId="258"/>
            <ac:spMk id="9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0:51:28.691" v="2"/>
          <ac:spMkLst>
            <pc:docMk/>
            <pc:sldMk cId="0" sldId="258"/>
            <ac:spMk id="12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0:51:12.264" v="1"/>
          <ac:spMkLst>
            <pc:docMk/>
            <pc:sldMk cId="0" sldId="258"/>
            <ac:spMk id="16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0:51:50.622" v="3"/>
          <ac:spMkLst>
            <pc:docMk/>
            <pc:sldMk cId="0" sldId="258"/>
            <ac:spMk id="20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23:06.473" v="24"/>
          <ac:spMkLst>
            <pc:docMk/>
            <pc:sldMk cId="0" sldId="258"/>
            <ac:spMk id="24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22:44.505" v="23"/>
        <pc:sldMkLst>
          <pc:docMk/>
          <pc:sldMk cId="0" sldId="259"/>
        </pc:sldMkLst>
        <pc:spChg chg="mod">
          <ac:chgData name="Shauna Trowers" userId="c0b807af-8c7a-4ea8-8d85-285891f191b4" providerId="ADAL" clId="{FD75B82F-2A14-44F7-9486-CCC39E4AAD15}" dt="2026-07-08T21:22:44.505" v="23"/>
          <ac:spMkLst>
            <pc:docMk/>
            <pc:sldMk cId="0" sldId="259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21:28.113" v="20"/>
          <ac:spMkLst>
            <pc:docMk/>
            <pc:sldMk cId="0" sldId="259"/>
            <ac:spMk id="5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22:01.654" v="21"/>
          <ac:spMkLst>
            <pc:docMk/>
            <pc:sldMk cId="0" sldId="259"/>
            <ac:spMk id="7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22:20.244" v="22"/>
          <ac:spMkLst>
            <pc:docMk/>
            <pc:sldMk cId="0" sldId="259"/>
            <ac:spMk id="10" creationId="{00000000-0000-0000-0000-000000000000}"/>
          </ac:spMkLst>
        </pc:spChg>
      </pc:sldChg>
      <pc:sldChg chg="modSp mod">
        <pc:chgData name="Shauna Trowers" userId="c0b807af-8c7a-4ea8-8d85-285891f191b4" providerId="ADAL" clId="{FD75B82F-2A14-44F7-9486-CCC39E4AAD15}" dt="2026-07-08T21:53:55.053" v="119" actId="20577"/>
        <pc:sldMkLst>
          <pc:docMk/>
          <pc:sldMk cId="0" sldId="260"/>
        </pc:sldMkLst>
        <pc:spChg chg="mod">
          <ac:chgData name="Shauna Trowers" userId="c0b807af-8c7a-4ea8-8d85-285891f191b4" providerId="ADAL" clId="{FD75B82F-2A14-44F7-9486-CCC39E4AAD15}" dt="2026-07-08T21:21:10.415" v="19"/>
          <ac:spMkLst>
            <pc:docMk/>
            <pc:sldMk cId="0" sldId="260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19:10.614" v="17"/>
          <ac:spMkLst>
            <pc:docMk/>
            <pc:sldMk cId="0" sldId="260"/>
            <ac:spMk id="7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53:31.877" v="106" actId="20577"/>
          <ac:spMkLst>
            <pc:docMk/>
            <pc:sldMk cId="0" sldId="260"/>
            <ac:spMk id="11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53:55.053" v="119" actId="20577"/>
          <ac:spMkLst>
            <pc:docMk/>
            <pc:sldMk cId="0" sldId="260"/>
            <ac:spMk id="1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20:15.279" v="18"/>
          <ac:spMkLst>
            <pc:docMk/>
            <pc:sldMk cId="0" sldId="260"/>
            <ac:spMk id="20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17:16.496" v="16"/>
        <pc:sldMkLst>
          <pc:docMk/>
          <pc:sldMk cId="0" sldId="262"/>
        </pc:sldMkLst>
        <pc:spChg chg="mod">
          <ac:chgData name="Shauna Trowers" userId="c0b807af-8c7a-4ea8-8d85-285891f191b4" providerId="ADAL" clId="{FD75B82F-2A14-44F7-9486-CCC39E4AAD15}" dt="2026-07-08T21:17:11.783" v="15"/>
          <ac:spMkLst>
            <pc:docMk/>
            <pc:sldMk cId="0" sldId="262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17:16.496" v="16"/>
          <ac:spMkLst>
            <pc:docMk/>
            <pc:sldMk cId="0" sldId="262"/>
            <ac:spMk id="5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16:23.145" v="14"/>
        <pc:sldMkLst>
          <pc:docMk/>
          <pc:sldMk cId="0" sldId="263"/>
        </pc:sldMkLst>
        <pc:spChg chg="mod">
          <ac:chgData name="Shauna Trowers" userId="c0b807af-8c7a-4ea8-8d85-285891f191b4" providerId="ADAL" clId="{FD75B82F-2A14-44F7-9486-CCC39E4AAD15}" dt="2026-07-08T21:16:23.145" v="14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11:22.150" v="13"/>
        <pc:sldMkLst>
          <pc:docMk/>
          <pc:sldMk cId="0" sldId="264"/>
        </pc:sldMkLst>
        <pc:spChg chg="mod">
          <ac:chgData name="Shauna Trowers" userId="c0b807af-8c7a-4ea8-8d85-285891f191b4" providerId="ADAL" clId="{FD75B82F-2A14-44F7-9486-CCC39E4AAD15}" dt="2026-07-08T21:10:57.122" v="12"/>
          <ac:spMkLst>
            <pc:docMk/>
            <pc:sldMk cId="0" sldId="264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11:22.150" v="13"/>
          <ac:spMkLst>
            <pc:docMk/>
            <pc:sldMk cId="0" sldId="264"/>
            <ac:spMk id="5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09:55.474" v="11"/>
        <pc:sldMkLst>
          <pc:docMk/>
          <pc:sldMk cId="0" sldId="265"/>
        </pc:sldMkLst>
        <pc:spChg chg="mod">
          <ac:chgData name="Shauna Trowers" userId="c0b807af-8c7a-4ea8-8d85-285891f191b4" providerId="ADAL" clId="{FD75B82F-2A14-44F7-9486-CCC39E4AAD15}" dt="2026-07-08T21:09:55.474" v="11"/>
          <ac:spMkLst>
            <pc:docMk/>
            <pc:sldMk cId="0" sldId="265"/>
            <ac:spMk id="3" creationId="{00000000-0000-0000-0000-000000000000}"/>
          </ac:spMkLst>
        </pc:spChg>
      </pc:sldChg>
      <pc:sldChg chg="modSp">
        <pc:chgData name="Shauna Trowers" userId="c0b807af-8c7a-4ea8-8d85-285891f191b4" providerId="ADAL" clId="{FD75B82F-2A14-44F7-9486-CCC39E4AAD15}" dt="2026-07-08T21:08:16.517" v="10"/>
        <pc:sldMkLst>
          <pc:docMk/>
          <pc:sldMk cId="0" sldId="266"/>
        </pc:sldMkLst>
        <pc:spChg chg="mod">
          <ac:chgData name="Shauna Trowers" userId="c0b807af-8c7a-4ea8-8d85-285891f191b4" providerId="ADAL" clId="{FD75B82F-2A14-44F7-9486-CCC39E4AAD15}" dt="2026-07-08T21:08:16.517" v="10"/>
          <ac:spMkLst>
            <pc:docMk/>
            <pc:sldMk cId="0" sldId="266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08:00.754" v="9"/>
          <ac:spMkLst>
            <pc:docMk/>
            <pc:sldMk cId="0" sldId="266"/>
            <ac:spMk id="5" creationId="{00000000-0000-0000-0000-000000000000}"/>
          </ac:spMkLst>
        </pc:spChg>
      </pc:sldChg>
      <pc:sldChg chg="modSp mod">
        <pc:chgData name="Shauna Trowers" userId="c0b807af-8c7a-4ea8-8d85-285891f191b4" providerId="ADAL" clId="{FD75B82F-2A14-44F7-9486-CCC39E4AAD15}" dt="2026-07-08T22:10:26.025" v="806" actId="20577"/>
        <pc:sldMkLst>
          <pc:docMk/>
          <pc:sldMk cId="0" sldId="267"/>
        </pc:sldMkLst>
        <pc:spChg chg="mod">
          <ac:chgData name="Shauna Trowers" userId="c0b807af-8c7a-4ea8-8d85-285891f191b4" providerId="ADAL" clId="{FD75B82F-2A14-44F7-9486-CCC39E4AAD15}" dt="2026-07-08T21:05:57.129" v="8"/>
          <ac:spMkLst>
            <pc:docMk/>
            <pc:sldMk cId="0" sldId="267"/>
            <ac:spMk id="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10:26.025" v="806" actId="20577"/>
          <ac:spMkLst>
            <pc:docMk/>
            <pc:sldMk cId="0" sldId="267"/>
            <ac:spMk id="4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10:17.470" v="804" actId="20577"/>
          <ac:spMkLst>
            <pc:docMk/>
            <pc:sldMk cId="0" sldId="267"/>
            <ac:spMk id="5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09:26.621" v="762" actId="20577"/>
          <ac:spMkLst>
            <pc:docMk/>
            <pc:sldMk cId="0" sldId="267"/>
            <ac:spMk id="9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04:27.062" v="6"/>
          <ac:spMkLst>
            <pc:docMk/>
            <pc:sldMk cId="0" sldId="267"/>
            <ac:spMk id="12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09:47.015" v="765" actId="113"/>
          <ac:spMkLst>
            <pc:docMk/>
            <pc:sldMk cId="0" sldId="267"/>
            <ac:spMk id="13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1:02:54.499" v="4"/>
          <ac:spMkLst>
            <pc:docMk/>
            <pc:sldMk cId="0" sldId="267"/>
            <ac:spMk id="16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10:00.760" v="766" actId="113"/>
          <ac:spMkLst>
            <pc:docMk/>
            <pc:sldMk cId="0" sldId="267"/>
            <ac:spMk id="17" creationId="{00000000-0000-0000-0000-000000000000}"/>
          </ac:spMkLst>
        </pc:spChg>
      </pc:sldChg>
      <pc:sldChg chg="modSp mod">
        <pc:chgData name="Shauna Trowers" userId="c0b807af-8c7a-4ea8-8d85-285891f191b4" providerId="ADAL" clId="{FD75B82F-2A14-44F7-9486-CCC39E4AAD15}" dt="2026-07-08T22:11:38.236" v="855" actId="20577"/>
        <pc:sldMkLst>
          <pc:docMk/>
          <pc:sldMk cId="0" sldId="268"/>
        </pc:sldMkLst>
        <pc:spChg chg="mod">
          <ac:chgData name="Shauna Trowers" userId="c0b807af-8c7a-4ea8-8d85-285891f191b4" providerId="ADAL" clId="{FD75B82F-2A14-44F7-9486-CCC39E4AAD15}" dt="2026-07-08T22:11:38.236" v="855" actId="20577"/>
          <ac:spMkLst>
            <pc:docMk/>
            <pc:sldMk cId="0" sldId="268"/>
            <ac:spMk id="5" creationId="{00000000-0000-0000-0000-000000000000}"/>
          </ac:spMkLst>
        </pc:spChg>
        <pc:spChg chg="mod">
          <ac:chgData name="Shauna Trowers" userId="c0b807af-8c7a-4ea8-8d85-285891f191b4" providerId="ADAL" clId="{FD75B82F-2A14-44F7-9486-CCC39E4AAD15}" dt="2026-07-08T22:10:46.575" v="811" actId="20577"/>
          <ac:spMkLst>
            <pc:docMk/>
            <pc:sldMk cId="0" sldId="268"/>
            <ac:spMk id="6" creationId="{00000000-0000-0000-0000-000000000000}"/>
          </ac:spMkLst>
        </pc:spChg>
      </pc:sldChg>
      <pc:sldChg chg="ord">
        <pc:chgData name="Shauna Trowers" userId="c0b807af-8c7a-4ea8-8d85-285891f191b4" providerId="ADAL" clId="{FD75B82F-2A14-44F7-9486-CCC39E4AAD15}" dt="2026-07-08T21:33:33.781" v="27"/>
        <pc:sldMkLst>
          <pc:docMk/>
          <pc:sldMk cId="1325477380" sldId="269"/>
        </pc:sldMkLst>
      </pc:sldChg>
      <pc:sldChg chg="addSp delSp modSp add mod">
        <pc:chgData name="Shauna Trowers" userId="c0b807af-8c7a-4ea8-8d85-285891f191b4" providerId="ADAL" clId="{FD75B82F-2A14-44F7-9486-CCC39E4AAD15}" dt="2026-07-08T22:06:50.917" v="746" actId="1076"/>
        <pc:sldMkLst>
          <pc:docMk/>
          <pc:sldMk cId="3119266258" sldId="270"/>
        </pc:sldMkLst>
        <pc:spChg chg="mod">
          <ac:chgData name="Shauna Trowers" userId="c0b807af-8c7a-4ea8-8d85-285891f191b4" providerId="ADAL" clId="{FD75B82F-2A14-44F7-9486-CCC39E4AAD15}" dt="2026-07-08T21:55:00.018" v="158" actId="313"/>
          <ac:spMkLst>
            <pc:docMk/>
            <pc:sldMk cId="3119266258" sldId="270"/>
            <ac:spMk id="3" creationId="{3B3C01A2-AEBD-0189-08ED-147525678D5C}"/>
          </ac:spMkLst>
        </pc:spChg>
        <pc:spChg chg="mod">
          <ac:chgData name="Shauna Trowers" userId="c0b807af-8c7a-4ea8-8d85-285891f191b4" providerId="ADAL" clId="{FD75B82F-2A14-44F7-9486-CCC39E4AAD15}" dt="2026-07-08T21:57:18.900" v="259" actId="1076"/>
          <ac:spMkLst>
            <pc:docMk/>
            <pc:sldMk cId="3119266258" sldId="270"/>
            <ac:spMk id="4" creationId="{4BD64372-4C1D-F75A-232F-102DA5A058C0}"/>
          </ac:spMkLst>
        </pc:spChg>
        <pc:spChg chg="del">
          <ac:chgData name="Shauna Trowers" userId="c0b807af-8c7a-4ea8-8d85-285891f191b4" providerId="ADAL" clId="{FD75B82F-2A14-44F7-9486-CCC39E4AAD15}" dt="2026-07-08T21:55:56.333" v="232" actId="478"/>
          <ac:spMkLst>
            <pc:docMk/>
            <pc:sldMk cId="3119266258" sldId="270"/>
            <ac:spMk id="5" creationId="{C0532BB0-DED5-614B-3939-124DCC298C00}"/>
          </ac:spMkLst>
        </pc:spChg>
        <pc:spChg chg="mod">
          <ac:chgData name="Shauna Trowers" userId="c0b807af-8c7a-4ea8-8d85-285891f191b4" providerId="ADAL" clId="{FD75B82F-2A14-44F7-9486-CCC39E4AAD15}" dt="2026-07-08T21:59:40.171" v="290" actId="1076"/>
          <ac:spMkLst>
            <pc:docMk/>
            <pc:sldMk cId="3119266258" sldId="270"/>
            <ac:spMk id="6" creationId="{6BA8B5C9-7372-1C02-DA71-0930F50CC770}"/>
          </ac:spMkLst>
        </pc:spChg>
        <pc:spChg chg="del mod">
          <ac:chgData name="Shauna Trowers" userId="c0b807af-8c7a-4ea8-8d85-285891f191b4" providerId="ADAL" clId="{FD75B82F-2A14-44F7-9486-CCC39E4AAD15}" dt="2026-07-08T21:58:42.751" v="277" actId="478"/>
          <ac:spMkLst>
            <pc:docMk/>
            <pc:sldMk cId="3119266258" sldId="270"/>
            <ac:spMk id="7" creationId="{21DED044-1752-E9DA-1455-511C072FCBD4}"/>
          </ac:spMkLst>
        </pc:spChg>
        <pc:spChg chg="mod">
          <ac:chgData name="Shauna Trowers" userId="c0b807af-8c7a-4ea8-8d85-285891f191b4" providerId="ADAL" clId="{FD75B82F-2A14-44F7-9486-CCC39E4AAD15}" dt="2026-07-08T22:06:50.917" v="746" actId="1076"/>
          <ac:spMkLst>
            <pc:docMk/>
            <pc:sldMk cId="3119266258" sldId="270"/>
            <ac:spMk id="8" creationId="{68BC959E-5748-443A-FDB5-AF72BF710ED1}"/>
          </ac:spMkLst>
        </pc:spChg>
        <pc:spChg chg="del mod">
          <ac:chgData name="Shauna Trowers" userId="c0b807af-8c7a-4ea8-8d85-285891f191b4" providerId="ADAL" clId="{FD75B82F-2A14-44F7-9486-CCC39E4AAD15}" dt="2026-07-08T21:58:29.465" v="272" actId="478"/>
          <ac:spMkLst>
            <pc:docMk/>
            <pc:sldMk cId="3119266258" sldId="270"/>
            <ac:spMk id="9" creationId="{32AF8F90-586A-2583-E427-4D74B635876E}"/>
          </ac:spMkLst>
        </pc:spChg>
        <pc:spChg chg="add del mod">
          <ac:chgData name="Shauna Trowers" userId="c0b807af-8c7a-4ea8-8d85-285891f191b4" providerId="ADAL" clId="{FD75B82F-2A14-44F7-9486-CCC39E4AAD15}" dt="2026-07-08T21:58:40.836" v="276" actId="21"/>
          <ac:spMkLst>
            <pc:docMk/>
            <pc:sldMk cId="3119266258" sldId="270"/>
            <ac:spMk id="10" creationId="{8D226949-400F-A434-3F57-734E5D85705C}"/>
          </ac:spMkLst>
        </pc:spChg>
        <pc:spChg chg="del mod">
          <ac:chgData name="Shauna Trowers" userId="c0b807af-8c7a-4ea8-8d85-285891f191b4" providerId="ADAL" clId="{FD75B82F-2A14-44F7-9486-CCC39E4AAD15}" dt="2026-07-08T21:58:31.904" v="273" actId="478"/>
          <ac:spMkLst>
            <pc:docMk/>
            <pc:sldMk cId="3119266258" sldId="270"/>
            <ac:spMk id="11" creationId="{E76C20B3-B1E0-6619-5C31-35292BB46957}"/>
          </ac:spMkLst>
        </pc:spChg>
        <pc:spChg chg="del">
          <ac:chgData name="Shauna Trowers" userId="c0b807af-8c7a-4ea8-8d85-285891f191b4" providerId="ADAL" clId="{FD75B82F-2A14-44F7-9486-CCC39E4AAD15}" dt="2026-07-08T21:57:51.217" v="267" actId="478"/>
          <ac:spMkLst>
            <pc:docMk/>
            <pc:sldMk cId="3119266258" sldId="270"/>
            <ac:spMk id="12" creationId="{D9CBA2D2-504C-D632-05C3-92B292D5C65E}"/>
          </ac:spMkLst>
        </pc:spChg>
        <pc:spChg chg="del">
          <ac:chgData name="Shauna Trowers" userId="c0b807af-8c7a-4ea8-8d85-285891f191b4" providerId="ADAL" clId="{FD75B82F-2A14-44F7-9486-CCC39E4AAD15}" dt="2026-07-08T21:57:54.011" v="268" actId="478"/>
          <ac:spMkLst>
            <pc:docMk/>
            <pc:sldMk cId="3119266258" sldId="270"/>
            <ac:spMk id="13" creationId="{753581EF-8A2D-EF7C-1B03-B5A646F0C3EF}"/>
          </ac:spMkLst>
        </pc:spChg>
        <pc:spChg chg="del">
          <ac:chgData name="Shauna Trowers" userId="c0b807af-8c7a-4ea8-8d85-285891f191b4" providerId="ADAL" clId="{FD75B82F-2A14-44F7-9486-CCC39E4AAD15}" dt="2026-07-08T21:57:55.735" v="269" actId="478"/>
          <ac:spMkLst>
            <pc:docMk/>
            <pc:sldMk cId="3119266258" sldId="270"/>
            <ac:spMk id="14" creationId="{9878C331-2ED3-FFFE-C4AE-3F55643CDF2B}"/>
          </ac:spMkLst>
        </pc:spChg>
        <pc:spChg chg="del">
          <ac:chgData name="Shauna Trowers" userId="c0b807af-8c7a-4ea8-8d85-285891f191b4" providerId="ADAL" clId="{FD75B82F-2A14-44F7-9486-CCC39E4AAD15}" dt="2026-07-08T21:57:57.519" v="270" actId="478"/>
          <ac:spMkLst>
            <pc:docMk/>
            <pc:sldMk cId="3119266258" sldId="270"/>
            <ac:spMk id="15" creationId="{D1281EE2-1EA0-F622-6DDB-D58533BA9362}"/>
          </ac:spMkLst>
        </pc:spChg>
        <pc:spChg chg="add mod">
          <ac:chgData name="Shauna Trowers" userId="c0b807af-8c7a-4ea8-8d85-285891f191b4" providerId="ADAL" clId="{FD75B82F-2A14-44F7-9486-CCC39E4AAD15}" dt="2026-07-08T22:02:22.292" v="550"/>
          <ac:spMkLst>
            <pc:docMk/>
            <pc:sldMk cId="3119266258" sldId="270"/>
            <ac:spMk id="18" creationId="{997A69A9-CBE1-BF5F-6AE3-BB08AFA1231A}"/>
          </ac:spMkLst>
        </pc:spChg>
        <pc:spChg chg="add mod">
          <ac:chgData name="Shauna Trowers" userId="c0b807af-8c7a-4ea8-8d85-285891f191b4" providerId="ADAL" clId="{FD75B82F-2A14-44F7-9486-CCC39E4AAD15}" dt="2026-07-08T21:59:00.864" v="281" actId="1076"/>
          <ac:spMkLst>
            <pc:docMk/>
            <pc:sldMk cId="3119266258" sldId="270"/>
            <ac:spMk id="21" creationId="{DA8107CE-7A49-E621-34B8-2E43A050E758}"/>
          </ac:spMkLst>
        </pc:spChg>
        <pc:spChg chg="add mod">
          <ac:chgData name="Shauna Trowers" userId="c0b807af-8c7a-4ea8-8d85-285891f191b4" providerId="ADAL" clId="{FD75B82F-2A14-44F7-9486-CCC39E4AAD15}" dt="2026-07-08T21:59:10.365" v="283" actId="1076"/>
          <ac:spMkLst>
            <pc:docMk/>
            <pc:sldMk cId="3119266258" sldId="270"/>
            <ac:spMk id="23" creationId="{798CD857-59D1-6567-3A10-626EA5855B3E}"/>
          </ac:spMkLst>
        </pc:spChg>
        <pc:spChg chg="add mod">
          <ac:chgData name="Shauna Trowers" userId="c0b807af-8c7a-4ea8-8d85-285891f191b4" providerId="ADAL" clId="{FD75B82F-2A14-44F7-9486-CCC39E4AAD15}" dt="2026-07-08T22:03:03.271" v="597"/>
          <ac:spMkLst>
            <pc:docMk/>
            <pc:sldMk cId="3119266258" sldId="270"/>
            <ac:spMk id="25" creationId="{A445DE31-5BEC-2DDB-7981-8AB28C27D0E7}"/>
          </ac:spMkLst>
        </pc:spChg>
        <pc:spChg chg="add mod">
          <ac:chgData name="Shauna Trowers" userId="c0b807af-8c7a-4ea8-8d85-285891f191b4" providerId="ADAL" clId="{FD75B82F-2A14-44F7-9486-CCC39E4AAD15}" dt="2026-07-08T22:04:43.640" v="661" actId="1076"/>
          <ac:spMkLst>
            <pc:docMk/>
            <pc:sldMk cId="3119266258" sldId="270"/>
            <ac:spMk id="27" creationId="{3006DAD7-60AF-C5A5-4158-8BDA712309DE}"/>
          </ac:spMkLst>
        </pc:spChg>
        <pc:spChg chg="add mod">
          <ac:chgData name="Shauna Trowers" userId="c0b807af-8c7a-4ea8-8d85-285891f191b4" providerId="ADAL" clId="{FD75B82F-2A14-44F7-9486-CCC39E4AAD15}" dt="2026-07-08T22:05:46.062" v="668" actId="313"/>
          <ac:spMkLst>
            <pc:docMk/>
            <pc:sldMk cId="3119266258" sldId="270"/>
            <ac:spMk id="29" creationId="{CB69550F-BAFE-6F9A-DABD-896FB1FD4C85}"/>
          </ac:spMkLst>
        </pc:spChg>
        <pc:spChg chg="add mod">
          <ac:chgData name="Shauna Trowers" userId="c0b807af-8c7a-4ea8-8d85-285891f191b4" providerId="ADAL" clId="{FD75B82F-2A14-44F7-9486-CCC39E4AAD15}" dt="2026-07-08T22:05:50.879" v="670" actId="313"/>
          <ac:spMkLst>
            <pc:docMk/>
            <pc:sldMk cId="3119266258" sldId="270"/>
            <ac:spMk id="31" creationId="{5C9CB9A6-E550-82E7-E8E6-5EDB3BA8991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D9E4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national policy shift from punishment and custody toward humane, evidence-based rehabilitation and reintegration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49245-12BA-629E-A8DB-980483CE5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C3C0E1-3672-ACB4-1C5B-8784D5B2C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C2BF2-E29D-C322-8030-CBD6FDD2A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A4D40-B1C2-EB95-478F-F5B6150DFD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7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Vision 2030 - “Jamaica, the place of choice to live, work, raise families and do business” - National Goal 2 – The Jamaican Society is Secure, Cohesive and Just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Outcome 5 – Security and Safety.  National Strategy - Strengthen the management, rehabilitation and </a:t>
            </a: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reintegration of clients of correctional services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Medium Term Target – Reduction of Recidivism rate to 10 % </a:t>
            </a:r>
          </a:p>
          <a:p>
            <a:pPr lvl="2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 Secure Jamaica (Citizen Security) 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Paradigm Shift from punitive to rehabilitative 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Socio-ecological outlook (focus on vulnerability) 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 Security model versus Dynamic Security model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F5716-BD3B-C9A8-DABB-A49546231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D44436-81F2-F54B-F6E2-94D0DB208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51EAE8-D5F6-B9F9-092B-79D2C3146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this approach, each offender is assessed for their specific criminological risks (e.g., substance abuse, anti-social behavioral patterns) and needs (e.g., literacy gaps, lack of market-relevant vocational skills). Resources are then deployed surgically where they will have the highest statistical impact on that specific individual.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713D0-EC98-7717-7BE9-17FAF33EC1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4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">
    <p:bg>
      <p:bgPr>
        <a:solidFill>
          <a:srgbClr val="F5F2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27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12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85800" y="1874520"/>
            <a:ext cx="7772400" cy="118872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3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586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hyperlink" Target="mailto:shauna.trowers@mns.gov.j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images/rehab-farming.jpeg"/>
          <p:cNvPicPr>
            <a:picLocks noChangeAspect="1"/>
          </p:cNvPicPr>
          <p:nvPr/>
        </p:nvPicPr>
        <p:blipFill>
          <a:blip r:embed="rId3"/>
          <a:srcRect l="19333" r="19333"/>
          <a:stretch/>
        </p:blipFill>
        <p:spPr>
          <a:xfrm>
            <a:off x="5989320" y="0"/>
            <a:ext cx="315468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989320" y="0"/>
            <a:ext cx="3154680" cy="5143500"/>
          </a:xfrm>
          <a:prstGeom prst="rect">
            <a:avLst/>
          </a:prstGeom>
          <a:solidFill>
            <a:srgbClr val="123A2A">
              <a:alpha val="70000"/>
            </a:srgbClr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4" name="Shape 1"/>
          <p:cNvSpPr/>
          <p:nvPr/>
        </p:nvSpPr>
        <p:spPr>
          <a:xfrm>
            <a:off x="5897880" y="0"/>
            <a:ext cx="91440" cy="514350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5" name="Shape 2"/>
          <p:cNvSpPr/>
          <p:nvPr/>
        </p:nvSpPr>
        <p:spPr>
          <a:xfrm>
            <a:off x="347472" y="541211"/>
            <a:ext cx="457200" cy="82296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6" name="Text 3"/>
          <p:cNvSpPr/>
          <p:nvPr/>
        </p:nvSpPr>
        <p:spPr>
          <a:xfrm>
            <a:off x="435565" y="471799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E7D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MINISTRY OF NATIONAL SECURITY &amp; PEACE·  GOVERNMENT OF JAMAICA</a:t>
            </a:r>
            <a:endParaRPr lang="en-US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7" name="Text 0"/>
          <p:cNvSpPr>
            <a:spLocks noGrp="1"/>
          </p:cNvSpPr>
          <p:nvPr>
            <p:ph type="title" idx="100" hasCustomPrompt="1"/>
          </p:nvPr>
        </p:nvSpPr>
        <p:spPr>
          <a:xfrm>
            <a:off x="728172" y="2041879"/>
            <a:ext cx="4645153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Correctional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Services Policy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728173" y="1201928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i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life at a Time</a:t>
            </a:r>
            <a:endParaRPr lang="en-US" sz="4000" dirty="0"/>
          </a:p>
        </p:txBody>
      </p:sp>
      <p:sp>
        <p:nvSpPr>
          <p:cNvPr id="10" name="Text 7"/>
          <p:cNvSpPr/>
          <p:nvPr/>
        </p:nvSpPr>
        <p:spPr>
          <a:xfrm>
            <a:off x="229045" y="217907"/>
            <a:ext cx="540655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i="1" kern="0" spc="100" dirty="0">
                <a:solidFill>
                  <a:srgbClr val="E7D9A6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International Society for the Reform of Criminal Law·  2026 Conference </a:t>
            </a:r>
            <a:endParaRPr lang="en-US" sz="1000" i="1" dirty="0">
              <a:latin typeface="Arial Nova" panose="020B0504020202020204" pitchFamily="34" charset="0"/>
            </a:endParaRPr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8B3C63C7-EE92-F010-CB14-8FA6D8D88A91}"/>
              </a:ext>
            </a:extLst>
          </p:cNvPr>
          <p:cNvSpPr/>
          <p:nvPr/>
        </p:nvSpPr>
        <p:spPr>
          <a:xfrm>
            <a:off x="728172" y="3077500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Enhancing Citizen Security through Transformative Correctional Services</a:t>
            </a:r>
            <a:endParaRPr lang="en-US" dirty="0"/>
          </a:p>
        </p:txBody>
      </p:sp>
      <p:sp>
        <p:nvSpPr>
          <p:cNvPr id="14" name="Text 3">
            <a:extLst>
              <a:ext uri="{FF2B5EF4-FFF2-40B4-BE49-F238E27FC236}">
                <a16:creationId xmlns:a16="http://schemas.microsoft.com/office/drawing/2014/main" id="{05B82BCC-55D3-2EA5-FF52-1AD081A84FD9}"/>
              </a:ext>
            </a:extLst>
          </p:cNvPr>
          <p:cNvSpPr/>
          <p:nvPr/>
        </p:nvSpPr>
        <p:spPr>
          <a:xfrm>
            <a:off x="463443" y="4465129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SHAUNA TROWERS·  CHIEF TECHNICAL DIRECTOR</a:t>
            </a:r>
            <a:endParaRPr lang="en-US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FRAMEWORK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Reforming the Law to Enable </a:t>
            </a:r>
            <a:r>
              <a:rPr lang="en-US" dirty="0"/>
              <a:t>R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eform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Implementation requires an appropriate legal framework. The Corrections Act and Rules is being reviewed to centre rehabilitation, community reintegration, risk management and case management.</a:t>
            </a:r>
            <a:endParaRPr lang="en-US" sz="12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121408"/>
            <a:ext cx="3913632" cy="5669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Shape 5"/>
          <p:cNvSpPr/>
          <p:nvPr/>
        </p:nvSpPr>
        <p:spPr>
          <a:xfrm>
            <a:off x="566928" y="21214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8" name="Text 6"/>
          <p:cNvSpPr/>
          <p:nvPr/>
        </p:nvSpPr>
        <p:spPr>
          <a:xfrm>
            <a:off x="804672" y="21214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Corrections Act &amp; Rules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Rehabilitation, reintegration, risk &amp; case management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654296" y="2121408"/>
            <a:ext cx="3913632" cy="5669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0" name="Shape 8"/>
          <p:cNvSpPr/>
          <p:nvPr/>
        </p:nvSpPr>
        <p:spPr>
          <a:xfrm>
            <a:off x="4654296" y="21214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1" name="Text 9"/>
          <p:cNvSpPr/>
          <p:nvPr/>
        </p:nvSpPr>
        <p:spPr>
          <a:xfrm>
            <a:off x="4892040" y="21214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Parole Act &amp; Rules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Modernised conditional-release mechanisms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566928" y="2807208"/>
            <a:ext cx="3913632" cy="5669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3" name="Shape 11"/>
          <p:cNvSpPr/>
          <p:nvPr/>
        </p:nvSpPr>
        <p:spPr>
          <a:xfrm>
            <a:off x="566928" y="28072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4" name="Text 12"/>
          <p:cNvSpPr/>
          <p:nvPr/>
        </p:nvSpPr>
        <p:spPr>
          <a:xfrm>
            <a:off x="804672" y="28072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Probation of Offenders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Stronger community supervision &amp; post-release support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654296" y="2807208"/>
            <a:ext cx="3913632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6" name="Shape 14"/>
          <p:cNvSpPr/>
          <p:nvPr/>
        </p:nvSpPr>
        <p:spPr>
          <a:xfrm>
            <a:off x="4654296" y="28072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7" name="Text 15"/>
          <p:cNvSpPr/>
          <p:nvPr/>
        </p:nvSpPr>
        <p:spPr>
          <a:xfrm>
            <a:off x="4892040" y="28072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Criminal Justice (Reform)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Alternative &amp; non-custodial sentencing; restorative justice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66928" y="3493008"/>
            <a:ext cx="3913632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9" name="Shape 17"/>
          <p:cNvSpPr/>
          <p:nvPr/>
        </p:nvSpPr>
        <p:spPr>
          <a:xfrm>
            <a:off x="566928" y="34930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0" name="Text 18"/>
          <p:cNvSpPr/>
          <p:nvPr/>
        </p:nvSpPr>
        <p:spPr>
          <a:xfrm>
            <a:off x="804672" y="34930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Child Care &amp; Protection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Diversion and rehabilitation for juvenile offenders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654296" y="3493008"/>
            <a:ext cx="3913632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2" name="Shape 20"/>
          <p:cNvSpPr/>
          <p:nvPr/>
        </p:nvSpPr>
        <p:spPr>
          <a:xfrm>
            <a:off x="4654296" y="34930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3" name="Text 21"/>
          <p:cNvSpPr/>
          <p:nvPr/>
        </p:nvSpPr>
        <p:spPr>
          <a:xfrm>
            <a:off x="4892040" y="34930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Mental Health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Screening, treatment and mental-health diversion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566928" y="4178808"/>
            <a:ext cx="3913632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5" name="Shape 23"/>
          <p:cNvSpPr/>
          <p:nvPr/>
        </p:nvSpPr>
        <p:spPr>
          <a:xfrm>
            <a:off x="566928" y="41788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6" name="Text 24"/>
          <p:cNvSpPr/>
          <p:nvPr/>
        </p:nvSpPr>
        <p:spPr>
          <a:xfrm>
            <a:off x="804672" y="41788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Dangerous Drugs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Drug courts; treatment over incarceration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654296" y="4178808"/>
            <a:ext cx="3913632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8" name="Shape 26"/>
          <p:cNvSpPr/>
          <p:nvPr/>
        </p:nvSpPr>
        <p:spPr>
          <a:xfrm>
            <a:off x="4654296" y="4178808"/>
            <a:ext cx="91440" cy="5669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9" name="Text 27"/>
          <p:cNvSpPr/>
          <p:nvPr/>
        </p:nvSpPr>
        <p:spPr>
          <a:xfrm>
            <a:off x="4892040" y="4178808"/>
            <a:ext cx="3529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98000"/>
              </a:lnSpc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Offences Against the Person Act   </a:t>
            </a:r>
            <a:r>
              <a:rPr lang="en-US" sz="98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Restorative-justice and rehabilitative sentencing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850" dirty="0"/>
          </a:p>
        </p:txBody>
      </p:sp>
      <p:sp>
        <p:nvSpPr>
          <p:cNvPr id="33" name="Text 23">
            <a:extLst>
              <a:ext uri="{FF2B5EF4-FFF2-40B4-BE49-F238E27FC236}">
                <a16:creationId xmlns:a16="http://schemas.microsoft.com/office/drawing/2014/main" id="{8BB14741-59C5-65C1-0DAE-6D1EEA6756E4}"/>
              </a:ext>
            </a:extLst>
          </p:cNvPr>
          <p:cNvSpPr/>
          <p:nvPr/>
        </p:nvSpPr>
        <p:spPr>
          <a:xfrm>
            <a:off x="566928" y="4858177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REFORM OUTCOMES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</a:t>
            </a:r>
            <a:r>
              <a:rPr lang="en-US" dirty="0"/>
              <a:t>W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 the Reform to Deliver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508760"/>
            <a:ext cx="39136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6" name="Shape 4"/>
          <p:cNvSpPr/>
          <p:nvPr/>
        </p:nvSpPr>
        <p:spPr>
          <a:xfrm>
            <a:off x="566928" y="1508760"/>
            <a:ext cx="3913632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7" name="Text 5"/>
          <p:cNvSpPr/>
          <p:nvPr/>
        </p:nvSpPr>
        <p:spPr>
          <a:xfrm>
            <a:off x="822960" y="1728216"/>
            <a:ext cx="3456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Alternative Sentencing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2167128"/>
            <a:ext cx="34564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6000"/>
              </a:lnSpc>
              <a:buNone/>
            </a:pPr>
            <a:r>
              <a:rPr lang="en-US" sz="11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Expand non-custodial options for non-violent offenders and advance restorative-justice programmes.</a:t>
            </a:r>
            <a:endParaRPr lang="en-US" sz="1180" dirty="0">
              <a:latin typeface="Arial Nova" panose="020B05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654296" y="1508760"/>
            <a:ext cx="39136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0" name="Shape 8"/>
          <p:cNvSpPr/>
          <p:nvPr/>
        </p:nvSpPr>
        <p:spPr>
          <a:xfrm>
            <a:off x="4654296" y="1508760"/>
            <a:ext cx="3913632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1" name="Text 9"/>
          <p:cNvSpPr/>
          <p:nvPr/>
        </p:nvSpPr>
        <p:spPr>
          <a:xfrm>
            <a:off x="4910328" y="1728216"/>
            <a:ext cx="3456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Diversion Pathways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10328" y="2167128"/>
            <a:ext cx="34564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6000"/>
              </a:lnSpc>
              <a:buNone/>
            </a:pPr>
            <a:r>
              <a:rPr lang="en-US" sz="11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Divert juveniles, persons with mental illness and minor drug offenders from incarceration toward treatment.</a:t>
            </a:r>
            <a:endParaRPr lang="en-US" sz="1180" dirty="0">
              <a:latin typeface="Arial Nova" panose="020B05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566928" y="3172968"/>
            <a:ext cx="39136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4" name="Shape 12"/>
          <p:cNvSpPr/>
          <p:nvPr/>
        </p:nvSpPr>
        <p:spPr>
          <a:xfrm>
            <a:off x="566928" y="3172968"/>
            <a:ext cx="3913632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5" name="Text 13"/>
          <p:cNvSpPr/>
          <p:nvPr/>
        </p:nvSpPr>
        <p:spPr>
          <a:xfrm>
            <a:off x="822960" y="3392424"/>
            <a:ext cx="3456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Rights &amp; Standards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2960" y="3831336"/>
            <a:ext cx="34564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6000"/>
              </a:lnSpc>
              <a:buNone/>
            </a:pPr>
            <a:r>
              <a:rPr lang="en-US" sz="11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Align facilities and treatment with the UN Standard Minimum Rules and international human-rights conventions.</a:t>
            </a:r>
            <a:endParaRPr lang="en-US" sz="1180" dirty="0">
              <a:latin typeface="Arial Nova" panose="020B05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654296" y="3172968"/>
            <a:ext cx="39136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8" name="Shape 16"/>
          <p:cNvSpPr/>
          <p:nvPr/>
        </p:nvSpPr>
        <p:spPr>
          <a:xfrm>
            <a:off x="4654296" y="3172968"/>
            <a:ext cx="3913632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9" name="Text 17"/>
          <p:cNvSpPr/>
          <p:nvPr/>
        </p:nvSpPr>
        <p:spPr>
          <a:xfrm>
            <a:off x="4910328" y="3392424"/>
            <a:ext cx="3456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Oversight &amp; Accountability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910328" y="3831336"/>
            <a:ext cx="34564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6000"/>
              </a:lnSpc>
              <a:buNone/>
            </a:pPr>
            <a:r>
              <a:rPr lang="en-US" sz="11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Strengthen Boards of Visitors, monitor annual reports and safeguard transparency across the service.</a:t>
            </a:r>
            <a:endParaRPr lang="en-US" sz="1180" dirty="0">
              <a:latin typeface="Arial Nova" panose="020B05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50" dirty="0"/>
          </a:p>
        </p:txBody>
      </p:sp>
      <p:sp>
        <p:nvSpPr>
          <p:cNvPr id="24" name="Text 23">
            <a:extLst>
              <a:ext uri="{FF2B5EF4-FFF2-40B4-BE49-F238E27FC236}">
                <a16:creationId xmlns:a16="http://schemas.microsoft.com/office/drawing/2014/main" id="{9A5A6D94-879C-A722-5F40-9C442F79901B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EVIDENCE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Rehabilitation Lowers </a:t>
            </a:r>
            <a:r>
              <a:rPr lang="en-US" dirty="0"/>
              <a:t>R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ecidivism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Jurisdictions that prioritise humane, rehabilitation-focused models report markedly lower reoffending than Jamaica's 41% baseline.</a:t>
            </a:r>
            <a:endParaRPr lang="en-US" sz="12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011680"/>
            <a:ext cx="197510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Shape 5"/>
          <p:cNvSpPr/>
          <p:nvPr/>
        </p:nvSpPr>
        <p:spPr>
          <a:xfrm>
            <a:off x="566928" y="2011680"/>
            <a:ext cx="1975104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8" name="Text 6"/>
          <p:cNvSpPr/>
          <p:nvPr/>
        </p:nvSpPr>
        <p:spPr>
          <a:xfrm>
            <a:off x="658368" y="2267712"/>
            <a:ext cx="17922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&lt;5%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76656" y="2944368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Dominican Republic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94944" y="3291840"/>
            <a:ext cx="1719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93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Model Prison Management System (2003) — education-led, humane facilities</a:t>
            </a:r>
            <a:endParaRPr lang="en-US" sz="930" dirty="0">
              <a:latin typeface="Arial Nova" panose="020B05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2715768" y="2011680"/>
            <a:ext cx="197510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2" name="Shape 10"/>
          <p:cNvSpPr/>
          <p:nvPr/>
        </p:nvSpPr>
        <p:spPr>
          <a:xfrm>
            <a:off x="2715768" y="2011680"/>
            <a:ext cx="1975104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3" name="Text 11"/>
          <p:cNvSpPr/>
          <p:nvPr/>
        </p:nvSpPr>
        <p:spPr>
          <a:xfrm>
            <a:off x="2807208" y="2267712"/>
            <a:ext cx="17922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~10%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2825496" y="2944368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Belize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843784" y="3291840"/>
            <a:ext cx="1719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93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Kolbe Foundation reform — dignity and vocational skills training</a:t>
            </a:r>
            <a:endParaRPr lang="en-US" sz="930" dirty="0">
              <a:latin typeface="Arial Nova" panose="020B05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864608" y="2011680"/>
            <a:ext cx="197510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7" name="Shape 15"/>
          <p:cNvSpPr/>
          <p:nvPr/>
        </p:nvSpPr>
        <p:spPr>
          <a:xfrm>
            <a:off x="4864608" y="2011680"/>
            <a:ext cx="1975104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8" name="Text 16"/>
          <p:cNvSpPr/>
          <p:nvPr/>
        </p:nvSpPr>
        <p:spPr>
          <a:xfrm>
            <a:off x="4956048" y="2267712"/>
            <a:ext cx="17922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14%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4974336" y="2944368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Guyana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92624" y="3291840"/>
            <a:ext cx="1719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93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Vocational training &amp; partnerships — down from 18% in 2023</a:t>
            </a:r>
            <a:endParaRPr lang="en-US" sz="930" dirty="0">
              <a:latin typeface="Arial Nova" panose="020B05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7013448" y="2011680"/>
            <a:ext cx="197510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2" name="Shape 20"/>
          <p:cNvSpPr/>
          <p:nvPr/>
        </p:nvSpPr>
        <p:spPr>
          <a:xfrm>
            <a:off x="7013448" y="2011680"/>
            <a:ext cx="1975104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3" name="Text 21"/>
          <p:cNvSpPr/>
          <p:nvPr/>
        </p:nvSpPr>
        <p:spPr>
          <a:xfrm>
            <a:off x="7104888" y="2267712"/>
            <a:ext cx="17922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~20%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7123176" y="2944368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Norway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141464" y="3291840"/>
            <a:ext cx="1719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930" dirty="0">
                <a:solidFill>
                  <a:srgbClr val="6B7268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“Normality” principle — life inside mirrors life outside</a:t>
            </a:r>
            <a:endParaRPr lang="en-US" sz="930" dirty="0">
              <a:latin typeface="Arial Nova" panose="020B050402020202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566928" y="4041648"/>
            <a:ext cx="8001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IDB (2020); Guyana Prison Service (2024); national correctional data cited in the NCSP White Paper.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50" dirty="0"/>
          </a:p>
        </p:txBody>
      </p:sp>
      <p:sp>
        <p:nvSpPr>
          <p:cNvPr id="30" name="Text 23">
            <a:extLst>
              <a:ext uri="{FF2B5EF4-FFF2-40B4-BE49-F238E27FC236}">
                <a16:creationId xmlns:a16="http://schemas.microsoft.com/office/drawing/2014/main" id="{ED272B33-1049-8CDE-AB73-FAE5C1609DC1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PLAN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Phased </a:t>
            </a:r>
            <a:r>
              <a:rPr lang="en-US" dirty="0"/>
              <a:t>F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ive-Year </a:t>
            </a:r>
            <a:r>
              <a:rPr lang="en-US" dirty="0"/>
              <a:t>R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oadmap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 National Correctional Services Policy Implementation Steering Committee will coordinate implementation across three overlapping phases, with continuous improvement throughout.</a:t>
            </a:r>
            <a:endParaRPr lang="en-US" sz="12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057400"/>
            <a:ext cx="2551176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Text 5"/>
          <p:cNvSpPr/>
          <p:nvPr/>
        </p:nvSpPr>
        <p:spPr>
          <a:xfrm>
            <a:off x="786384" y="2295144"/>
            <a:ext cx="21122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86384" y="2807208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Years 1–2  ·  Initiation</a:t>
            </a:r>
            <a:endParaRPr lang="en-US" sz="1100" dirty="0">
              <a:latin typeface="Arial Nova" panose="020B05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86384" y="3172968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Foundation Building: </a:t>
            </a:r>
            <a:r>
              <a:rPr lang="en-US" sz="110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establish the vision, improve basic HR management, initiate reporting and pilot key reforms including updated corrections legislation.</a:t>
            </a:r>
            <a:endParaRPr lang="en-US" sz="1100" dirty="0">
              <a:latin typeface="Arial Nova" panose="020B05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291840" y="2057400"/>
            <a:ext cx="2551176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1" name="Text 9"/>
          <p:cNvSpPr/>
          <p:nvPr/>
        </p:nvSpPr>
        <p:spPr>
          <a:xfrm>
            <a:off x="3511296" y="2295144"/>
            <a:ext cx="21122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511296" y="2807208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Years 2–4  ·  Consolidation</a:t>
            </a:r>
            <a:endParaRPr lang="en-US" sz="1100" dirty="0">
              <a:latin typeface="Arial Nova" panose="020B05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511296" y="3172968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Expand Reforms</a:t>
            </a:r>
            <a:r>
              <a:rPr lang="en-US" sz="110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: comprehensive HR development, evidence-based practice, infrastructure upgrades and revamped rehabilitation programmes.</a:t>
            </a:r>
            <a:endParaRPr lang="en-US" sz="1100" dirty="0">
              <a:latin typeface="Arial Nova" panose="020B05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016752" y="2057400"/>
            <a:ext cx="2551176" cy="2286000"/>
          </a:xfrm>
          <a:prstGeom prst="rect">
            <a:avLst/>
          </a:prstGeom>
          <a:solidFill>
            <a:schemeClr val="bg1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5" name="Text 13"/>
          <p:cNvSpPr/>
          <p:nvPr/>
        </p:nvSpPr>
        <p:spPr>
          <a:xfrm>
            <a:off x="6236208" y="2295144"/>
            <a:ext cx="21122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236208" y="2807208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Years 3–6  ·  Expansion</a:t>
            </a:r>
          </a:p>
        </p:txBody>
      </p:sp>
      <p:sp>
        <p:nvSpPr>
          <p:cNvPr id="17" name="Text 15"/>
          <p:cNvSpPr/>
          <p:nvPr/>
        </p:nvSpPr>
        <p:spPr>
          <a:xfrm>
            <a:off x="6236208" y="3172968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5000"/>
              </a:lnSpc>
              <a:buNone/>
            </a:pPr>
            <a:r>
              <a:rPr lang="en-US" sz="1100" b="1" dirty="0"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Major upgrades and integration</a:t>
            </a:r>
            <a:r>
              <a:rPr lang="en-US" sz="1100" dirty="0"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: scale up aftercare and reintegration, solidify reforms and secure long-term sustainability.</a:t>
            </a:r>
            <a:endParaRPr lang="en-US" sz="1100" dirty="0">
              <a:latin typeface="Arial Nova" panose="020B05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66928" y="4498848"/>
            <a:ext cx="8001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Ongoing: continuous improvement and maintenance of confidential frameworks and long-term initiatives.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50" dirty="0"/>
          </a:p>
        </p:txBody>
      </p:sp>
      <p:sp>
        <p:nvSpPr>
          <p:cNvPr id="22" name="Text 23">
            <a:extLst>
              <a:ext uri="{FF2B5EF4-FFF2-40B4-BE49-F238E27FC236}">
                <a16:creationId xmlns:a16="http://schemas.microsoft.com/office/drawing/2014/main" id="{4B8F31BC-8A12-BB6A-96A6-4EDA34603409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"/>
          <p:cNvSpPr/>
          <p:nvPr/>
        </p:nvSpPr>
        <p:spPr>
          <a:xfrm>
            <a:off x="685800" y="893959"/>
            <a:ext cx="457200" cy="82296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5" name="Text 2"/>
          <p:cNvSpPr/>
          <p:nvPr/>
        </p:nvSpPr>
        <p:spPr>
          <a:xfrm>
            <a:off x="685800" y="118091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A2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RADICAL</a:t>
            </a:r>
            <a:r>
              <a:rPr lang="en-US" sz="1150" b="1" kern="0" spc="200">
                <a:solidFill>
                  <a:srgbClr val="C6A2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HUMANE REFORM</a:t>
            </a:r>
            <a:endParaRPr lang="en-US" sz="1150" dirty="0"/>
          </a:p>
        </p:txBody>
      </p:sp>
      <p:sp>
        <p:nvSpPr>
          <p:cNvPr id="6" name="Text 3"/>
          <p:cNvSpPr/>
          <p:nvPr/>
        </p:nvSpPr>
        <p:spPr>
          <a:xfrm>
            <a:off x="685800" y="1605033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Rehabilitation and positive reintegration are effective tools to reduce recidivism — and to let each offender client contribute to nation-building, </a:t>
            </a:r>
            <a:r>
              <a:rPr lang="en-US" sz="2400" b="1" i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Life at a Time.</a:t>
            </a:r>
            <a:endParaRPr lang="en-US" sz="2400" dirty="0"/>
          </a:p>
        </p:txBody>
      </p:sp>
      <p:sp>
        <p:nvSpPr>
          <p:cNvPr id="7" name="Shape 4"/>
          <p:cNvSpPr/>
          <p:nvPr/>
        </p:nvSpPr>
        <p:spPr>
          <a:xfrm>
            <a:off x="685800" y="3417365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8" name="Text 5"/>
          <p:cNvSpPr/>
          <p:nvPr/>
        </p:nvSpPr>
        <p:spPr>
          <a:xfrm>
            <a:off x="914400" y="3239057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Evidence-based, client-centred practice</a:t>
            </a:r>
            <a:endParaRPr lang="en-US" sz="1050" dirty="0">
              <a:latin typeface="Arial Nova" panose="020B0504020202020204" pitchFamily="34" charset="0"/>
            </a:endParaRPr>
          </a:p>
        </p:txBody>
      </p:sp>
      <p:sp>
        <p:nvSpPr>
          <p:cNvPr id="9" name="Shape 6"/>
          <p:cNvSpPr/>
          <p:nvPr/>
        </p:nvSpPr>
        <p:spPr>
          <a:xfrm>
            <a:off x="3506724" y="3446470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0" name="Text 7"/>
          <p:cNvSpPr/>
          <p:nvPr/>
        </p:nvSpPr>
        <p:spPr>
          <a:xfrm>
            <a:off x="3826764" y="3229393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 modernised legislative framework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623304" y="3417365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2" name="Text 9"/>
          <p:cNvSpPr/>
          <p:nvPr/>
        </p:nvSpPr>
        <p:spPr>
          <a:xfrm>
            <a:off x="6850752" y="3239057"/>
            <a:ext cx="2064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Whole-of-society reintegration</a:t>
            </a:r>
            <a:endParaRPr lang="en-US" sz="1100" dirty="0"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A6C82-5585-7B8A-514A-66506CA22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18">
            <a:extLst>
              <a:ext uri="{FF2B5EF4-FFF2-40B4-BE49-F238E27FC236}">
                <a16:creationId xmlns:a16="http://schemas.microsoft.com/office/drawing/2014/main" id="{12575B53-52E2-A7A8-A4D0-9057569280D9}"/>
              </a:ext>
            </a:extLst>
          </p:cNvPr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5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D1D03B-018A-20DB-445C-ACDA9C9604E1}"/>
              </a:ext>
            </a:extLst>
          </p:cNvPr>
          <p:cNvSpPr txBox="1"/>
          <p:nvPr/>
        </p:nvSpPr>
        <p:spPr>
          <a:xfrm>
            <a:off x="2791387" y="657698"/>
            <a:ext cx="3880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6600" b="1" i="1" dirty="0">
                <a:solidFill>
                  <a:srgbClr val="123A2A"/>
                </a:solidFill>
                <a:latin typeface="Brush Script MT" panose="03060802040406070304" pitchFamily="66" charset="0"/>
              </a:rPr>
              <a:t>Thank You</a:t>
            </a:r>
            <a:endParaRPr lang="en-JM" sz="6600" b="1" i="1" dirty="0">
              <a:solidFill>
                <a:srgbClr val="123A2A"/>
              </a:solidFill>
              <a:latin typeface="Brush Script MT" panose="03060802040406070304" pitchFamily="66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836245D-2426-50A0-42C1-7E803FF992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7" t="13162" r="17029" b="16934"/>
          <a:stretch>
            <a:fillRect/>
          </a:stretch>
        </p:blipFill>
        <p:spPr>
          <a:xfrm>
            <a:off x="3494606" y="1706881"/>
            <a:ext cx="2474455" cy="183868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46FAAB4-275A-0893-D624-FB58264F8F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793" y="3869227"/>
            <a:ext cx="417023" cy="41702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AB62AFA-476F-F8F5-507B-42160EF3A2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4125" y="5208170"/>
            <a:ext cx="635093" cy="63509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A02A5D-0D5D-4FDF-4193-5D75E99EC4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6525" y="5360570"/>
            <a:ext cx="635093" cy="63509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F2F96CF-B459-B004-1FB7-31C9531568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5702" y="3896856"/>
            <a:ext cx="401871" cy="40573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A6EACDA-0893-A7D3-8C79-7ED0726E4A8A}"/>
              </a:ext>
            </a:extLst>
          </p:cNvPr>
          <p:cNvSpPr txBox="1"/>
          <p:nvPr/>
        </p:nvSpPr>
        <p:spPr>
          <a:xfrm>
            <a:off x="951412" y="3963699"/>
            <a:ext cx="2454728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shauna.trowers@mns.gov.jm</a:t>
            </a: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JM" sz="1250" b="1" dirty="0">
              <a:solidFill>
                <a:srgbClr val="123A2A"/>
              </a:solidFill>
              <a:latin typeface="Arial Nova" panose="020B0504020202020204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DC936C2-90EB-F138-0037-E068A1949A04}"/>
              </a:ext>
            </a:extLst>
          </p:cNvPr>
          <p:cNvSpPr txBox="1"/>
          <p:nvPr/>
        </p:nvSpPr>
        <p:spPr>
          <a:xfrm>
            <a:off x="4277573" y="3957378"/>
            <a:ext cx="1527980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+1 (876) 881-5128</a:t>
            </a:r>
            <a:endParaRPr lang="en-JM" sz="1250" b="1" dirty="0">
              <a:solidFill>
                <a:srgbClr val="123A2A"/>
              </a:solidFill>
              <a:latin typeface="Arial Nova" panose="020B0504020202020204" pitchFamily="34" charset="0"/>
              <a:ea typeface="Calibri" pitchFamily="34" charset="-122"/>
              <a:cs typeface="Calibri" pitchFamily="34" charset="-12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BE76117A-2C77-32D8-D994-92F6056F05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75115" y="3885505"/>
            <a:ext cx="463277" cy="463277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56606D79-B87C-2313-81D6-C552AE62C4DB}"/>
              </a:ext>
            </a:extLst>
          </p:cNvPr>
          <p:cNvSpPr txBox="1"/>
          <p:nvPr/>
        </p:nvSpPr>
        <p:spPr>
          <a:xfrm>
            <a:off x="6764898" y="3935391"/>
            <a:ext cx="1527980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www.mns.gov.jm</a:t>
            </a:r>
            <a:endParaRPr lang="en-JM" sz="1250" b="1" dirty="0">
              <a:solidFill>
                <a:srgbClr val="123A2A"/>
              </a:solidFill>
              <a:latin typeface="Arial Nova" panose="020B0504020202020204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6" name="Text 23">
            <a:extLst>
              <a:ext uri="{FF2B5EF4-FFF2-40B4-BE49-F238E27FC236}">
                <a16:creationId xmlns:a16="http://schemas.microsoft.com/office/drawing/2014/main" id="{A54A0345-7A33-0C19-4CCB-16C4F878863D}"/>
              </a:ext>
            </a:extLst>
          </p:cNvPr>
          <p:cNvSpPr/>
          <p:nvPr/>
        </p:nvSpPr>
        <p:spPr>
          <a:xfrm>
            <a:off x="214884" y="4869180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132547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MANDATE</a:t>
            </a:r>
            <a:endParaRPr lang="en-US" sz="115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Cabinet Mandate rooted in Vision 2030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The Policy establishes the Government of Jamaica's commitments and priorities for strengthening the management, rehabilitation and reintegration of offender clients of the Correctional Services.</a:t>
            </a:r>
            <a:endParaRPr lang="en-US" sz="13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148840"/>
            <a:ext cx="2551176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Shape 5"/>
          <p:cNvSpPr/>
          <p:nvPr/>
        </p:nvSpPr>
        <p:spPr>
          <a:xfrm>
            <a:off x="566928" y="2148840"/>
            <a:ext cx="2551176" cy="1097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8" name="Text 6"/>
          <p:cNvSpPr/>
          <p:nvPr/>
        </p:nvSpPr>
        <p:spPr>
          <a:xfrm>
            <a:off x="786384" y="2441448"/>
            <a:ext cx="211226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15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Vision 2030 — Goal 2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86384" y="3172968"/>
            <a:ext cx="211226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b="1" i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“The Jamaican society is secure, cohesive and just.” </a:t>
            </a: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Strengthening correctional management, rehabilitation and reintegration is a linked strategic objective.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291840" y="2148840"/>
            <a:ext cx="2551176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1" name="Shape 9"/>
          <p:cNvSpPr/>
          <p:nvPr/>
        </p:nvSpPr>
        <p:spPr>
          <a:xfrm>
            <a:off x="3291840" y="2148840"/>
            <a:ext cx="2551176" cy="1097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4" name="Shape 12"/>
          <p:cNvSpPr/>
          <p:nvPr/>
        </p:nvSpPr>
        <p:spPr>
          <a:xfrm>
            <a:off x="6016752" y="2148840"/>
            <a:ext cx="2551176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5" name="Shape 13"/>
          <p:cNvSpPr/>
          <p:nvPr/>
        </p:nvSpPr>
        <p:spPr>
          <a:xfrm>
            <a:off x="6016752" y="2148840"/>
            <a:ext cx="2551176" cy="1097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6" name="Text 14"/>
          <p:cNvSpPr/>
          <p:nvPr/>
        </p:nvSpPr>
        <p:spPr>
          <a:xfrm>
            <a:off x="3561588" y="2436876"/>
            <a:ext cx="211226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 Security Plan </a:t>
            </a:r>
            <a:r>
              <a:rPr lang="en-US" sz="1400" b="1" i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(Plan Secure Jamaica)</a:t>
            </a:r>
            <a:endParaRPr lang="en-US" sz="1550" i="1" dirty="0"/>
          </a:p>
        </p:txBody>
      </p:sp>
      <p:sp>
        <p:nvSpPr>
          <p:cNvPr id="17" name="Text 15"/>
          <p:cNvSpPr/>
          <p:nvPr/>
        </p:nvSpPr>
        <p:spPr>
          <a:xfrm>
            <a:off x="3671316" y="3122676"/>
            <a:ext cx="211226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Closely aligned with the CSP (approved May 2020), integrating correctional strategy with national security and public-safety objectives.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50" dirty="0"/>
          </a:p>
        </p:txBody>
      </p:sp>
      <p:sp>
        <p:nvSpPr>
          <p:cNvPr id="21" name="Text 11">
            <a:extLst>
              <a:ext uri="{FF2B5EF4-FFF2-40B4-BE49-F238E27FC236}">
                <a16:creationId xmlns:a16="http://schemas.microsoft.com/office/drawing/2014/main" id="{F2060AEA-3987-9E2B-EEF4-D3F342369B22}"/>
              </a:ext>
            </a:extLst>
          </p:cNvPr>
          <p:cNvSpPr/>
          <p:nvPr/>
        </p:nvSpPr>
        <p:spPr>
          <a:xfrm>
            <a:off x="6300216" y="3079148"/>
            <a:ext cx="211226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05000"/>
              </a:lnSpc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On 23 November 2020, Cabinet approved development of a comprehensive Offender Management Policy — now the National Correctional Services Policy.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D5AA6C35-0206-29A4-F0F1-8D6C3E741E1B}"/>
              </a:ext>
            </a:extLst>
          </p:cNvPr>
          <p:cNvSpPr/>
          <p:nvPr/>
        </p:nvSpPr>
        <p:spPr>
          <a:xfrm>
            <a:off x="6245352" y="2366623"/>
            <a:ext cx="211226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Cabinet Decision 52/20</a:t>
            </a:r>
            <a:endParaRPr lang="en-US" sz="155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F046BB71-CF31-92C3-2D9A-0D897FD2EB1E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Policy Challenge: Recidivism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63040"/>
            <a:ext cx="288036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6" name="Shape 4"/>
          <p:cNvSpPr/>
          <p:nvPr/>
        </p:nvSpPr>
        <p:spPr>
          <a:xfrm>
            <a:off x="566928" y="1463040"/>
            <a:ext cx="2880360" cy="1097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2880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0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 41%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658368" y="28346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annual recidivism rate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49808" y="3310128"/>
            <a:ext cx="2514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050" b="1" dirty="0">
                <a:solidFill>
                  <a:srgbClr val="6B726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Jamaica, 2016–2021 </a:t>
            </a:r>
          </a:p>
          <a:p>
            <a:pPr marL="0" indent="0" algn="ctr">
              <a:lnSpc>
                <a:spcPct val="108000"/>
              </a:lnSpc>
              <a:buNone/>
            </a:pPr>
            <a:r>
              <a:rPr lang="en-US" sz="1050" i="1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(current rate to be verified based on reduction noted by DCS)</a:t>
            </a:r>
            <a:endParaRPr lang="en-US" sz="1050" i="1" dirty="0"/>
          </a:p>
        </p:txBody>
      </p:sp>
      <p:sp>
        <p:nvSpPr>
          <p:cNvPr id="10" name="Text 8"/>
          <p:cNvSpPr/>
          <p:nvPr/>
        </p:nvSpPr>
        <p:spPr>
          <a:xfrm>
            <a:off x="3657600" y="14173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systemic challenges within the DCS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3657600" y="1965960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2" name="Text 10"/>
          <p:cNvSpPr/>
          <p:nvPr/>
        </p:nvSpPr>
        <p:spPr>
          <a:xfrm>
            <a:off x="3913632" y="1865376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Overcrowding and poor, unfit-for-purpose infrastructure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657600" y="2345436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4" name="Text 12"/>
          <p:cNvSpPr/>
          <p:nvPr/>
        </p:nvSpPr>
        <p:spPr>
          <a:xfrm>
            <a:off x="3913632" y="2244852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Inadequate rehabilitation and reintegration programmes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0" y="2724912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6" name="Text 14"/>
          <p:cNvSpPr/>
          <p:nvPr/>
        </p:nvSpPr>
        <p:spPr>
          <a:xfrm>
            <a:off x="3913632" y="2624328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Gang influence inside correctional institutions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657600" y="3104388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8" name="Text 16"/>
          <p:cNvSpPr/>
          <p:nvPr/>
        </p:nvSpPr>
        <p:spPr>
          <a:xfrm>
            <a:off x="3913632" y="3003804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Contraband and corruption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657600" y="3483864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0" name="Text 18"/>
          <p:cNvSpPr/>
          <p:nvPr/>
        </p:nvSpPr>
        <p:spPr>
          <a:xfrm>
            <a:off x="3913632" y="3383280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Untreated mental health and substance-abuse needs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3657600" y="3863340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2" name="Text 20"/>
          <p:cNvSpPr/>
          <p:nvPr/>
        </p:nvSpPr>
        <p:spPr>
          <a:xfrm>
            <a:off x="3913632" y="3762756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No centralized system to track or support released clients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657600" y="4242816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4" name="Text 22"/>
          <p:cNvSpPr/>
          <p:nvPr/>
        </p:nvSpPr>
        <p:spPr>
          <a:xfrm>
            <a:off x="3913632" y="4142232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Excessive lockdown time and outdated policies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SHIFT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recidivism to desistance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6000"/>
              </a:lnSpc>
              <a:buNone/>
            </a:pPr>
            <a:r>
              <a:rPr lang="en-US" sz="130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Correctional effectiveness is increasingly measured by desistance — the gradual, lasting process of moving away from crime — rather than a binary reoffending metric.</a:t>
            </a:r>
            <a:endParaRPr lang="en-US" sz="13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148840"/>
            <a:ext cx="3913632" cy="1371600"/>
          </a:xfrm>
          <a:prstGeom prst="rect">
            <a:avLst/>
          </a:prstGeom>
          <a:solidFill>
            <a:srgbClr val="FBF6E9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Text 5"/>
          <p:cNvSpPr/>
          <p:nvPr/>
        </p:nvSpPr>
        <p:spPr>
          <a:xfrm>
            <a:off x="777240" y="23317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5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RECIDIVISM  —  a limited metric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77240" y="2715768"/>
            <a:ext cx="3520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lnSpc>
                <a:spcPct val="105000"/>
              </a:lnSpc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 binary measure (reoffended or not) that fails to capture gradual reductions in offending or progress toward reintegration.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663440" y="2148840"/>
            <a:ext cx="3913632" cy="1371600"/>
          </a:xfrm>
          <a:prstGeom prst="rect">
            <a:avLst/>
          </a:prstGeom>
          <a:solidFill>
            <a:srgbClr val="123A2A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0" name="Text 8"/>
          <p:cNvSpPr/>
          <p:nvPr/>
        </p:nvSpPr>
        <p:spPr>
          <a:xfrm>
            <a:off x="4873752" y="23317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50" dirty="0">
                <a:solidFill>
                  <a:srgbClr val="C6A2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DESISTANCE  —  a holistic approach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873752" y="2715768"/>
            <a:ext cx="3520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EAF1E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Centres personal transformation, social bonds, identity change and economic stability — driving rehabilitative, support-based policy.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66928" y="37033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Grounded in desistance theory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566928" y="4041648"/>
            <a:ext cx="2551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Age-Graded Theory
</a:t>
            </a:r>
            <a:r>
              <a:rPr lang="en-US" sz="100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Sampson &amp; Laub (1993) — strong social bonds encourage desistance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291840" y="4041648"/>
            <a:ext cx="2551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Transformation
</a:t>
            </a:r>
            <a:r>
              <a:rPr lang="en-US" sz="100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Giordano et al. (2002) — offenders adopt a new identity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016752" y="4041648"/>
            <a:ext cx="25511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Identity
</a:t>
            </a:r>
            <a:r>
              <a:rPr lang="en-US" sz="100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Maruna (2001) — ex-offenders build new personal narratives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19" name="Text 23">
            <a:extLst>
              <a:ext uri="{FF2B5EF4-FFF2-40B4-BE49-F238E27FC236}">
                <a16:creationId xmlns:a16="http://schemas.microsoft.com/office/drawing/2014/main" id="{A5A0F176-4F73-BB9A-FD35-05AE39A96B31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1598A-6623-DBB7-BE3B-26F6933F2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D23BDED-930E-4BF5-6D6C-173C506F7AAD}"/>
              </a:ext>
            </a:extLst>
          </p:cNvPr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B3C01A2-AEBD-0189-08ED-147525678D5C}"/>
              </a:ext>
            </a:extLst>
          </p:cNvPr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“ONE LIFE AT A TIME” ETHOS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>
            <a:extLst>
              <a:ext uri="{FF2B5EF4-FFF2-40B4-BE49-F238E27FC236}">
                <a16:creationId xmlns:a16="http://schemas.microsoft.com/office/drawing/2014/main" id="{4BD64372-4C1D-F75A-232F-102DA5A058C0}"/>
              </a:ext>
            </a:extLst>
          </p:cNvPr>
          <p:cNvSpPr>
            <a:spLocks noGrp="1"/>
          </p:cNvSpPr>
          <p:nvPr>
            <p:ph type="title" idx="100" hasCustomPrompt="1"/>
          </p:nvPr>
        </p:nvSpPr>
        <p:spPr>
          <a:xfrm>
            <a:off x="1954530" y="685800"/>
            <a:ext cx="50520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dirty="0"/>
              <a:t>Operationalization as follows:- </a:t>
            </a: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6BA8B5C9-7372-1C02-DA71-0930F50CC770}"/>
              </a:ext>
            </a:extLst>
          </p:cNvPr>
          <p:cNvSpPr/>
          <p:nvPr/>
        </p:nvSpPr>
        <p:spPr>
          <a:xfrm>
            <a:off x="530351" y="1454563"/>
            <a:ext cx="3913632" cy="1371600"/>
          </a:xfrm>
          <a:prstGeom prst="rect">
            <a:avLst/>
          </a:prstGeom>
          <a:solidFill>
            <a:srgbClr val="FBF6E9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8BC959E-5748-443A-FDB5-AF72BF710ED1}"/>
              </a:ext>
            </a:extLst>
          </p:cNvPr>
          <p:cNvSpPr/>
          <p:nvPr/>
        </p:nvSpPr>
        <p:spPr>
          <a:xfrm>
            <a:off x="726947" y="1894480"/>
            <a:ext cx="3520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>
              <a:lnSpc>
                <a:spcPct val="105000"/>
              </a:lnSpc>
            </a:pPr>
            <a:r>
              <a:rPr lang="en-US" sz="1150" b="1" i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“One Life at a Time" </a:t>
            </a: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focuses the strategic approach. Rehabilitation is not a blanket programme. Focus on structured case management and individualized intervention. 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6E86514-26B0-796B-1F49-125818E34334}"/>
              </a:ext>
            </a:extLst>
          </p:cNvPr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19" name="Text 23">
            <a:extLst>
              <a:ext uri="{FF2B5EF4-FFF2-40B4-BE49-F238E27FC236}">
                <a16:creationId xmlns:a16="http://schemas.microsoft.com/office/drawing/2014/main" id="{57DE696C-DB87-6FE6-3B1E-DCF7AC560159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997A69A9-CBE1-BF5F-6AE3-BB08AFA1231A}"/>
              </a:ext>
            </a:extLst>
          </p:cNvPr>
          <p:cNvSpPr/>
          <p:nvPr/>
        </p:nvSpPr>
        <p:spPr>
          <a:xfrm>
            <a:off x="1059923" y="1488205"/>
            <a:ext cx="29693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50" dirty="0">
                <a:solidFill>
                  <a:srgbClr val="C6A241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Risk-Need-Responsivity (RNR) Model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1" name="Shape 4">
            <a:extLst>
              <a:ext uri="{FF2B5EF4-FFF2-40B4-BE49-F238E27FC236}">
                <a16:creationId xmlns:a16="http://schemas.microsoft.com/office/drawing/2014/main" id="{DA8107CE-7A49-E621-34B8-2E43A050E758}"/>
              </a:ext>
            </a:extLst>
          </p:cNvPr>
          <p:cNvSpPr/>
          <p:nvPr/>
        </p:nvSpPr>
        <p:spPr>
          <a:xfrm>
            <a:off x="4700018" y="1472184"/>
            <a:ext cx="3913632" cy="1371600"/>
          </a:xfrm>
          <a:prstGeom prst="rect">
            <a:avLst/>
          </a:prstGeom>
          <a:solidFill>
            <a:srgbClr val="FBF6E9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3" name="Shape 4">
            <a:extLst>
              <a:ext uri="{FF2B5EF4-FFF2-40B4-BE49-F238E27FC236}">
                <a16:creationId xmlns:a16="http://schemas.microsoft.com/office/drawing/2014/main" id="{798CD857-59D1-6567-3A10-626EA5855B3E}"/>
              </a:ext>
            </a:extLst>
          </p:cNvPr>
          <p:cNvSpPr/>
          <p:nvPr/>
        </p:nvSpPr>
        <p:spPr>
          <a:xfrm>
            <a:off x="2669267" y="3083833"/>
            <a:ext cx="3913632" cy="1371600"/>
          </a:xfrm>
          <a:prstGeom prst="rect">
            <a:avLst/>
          </a:prstGeom>
          <a:solidFill>
            <a:srgbClr val="FBF6E9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A445DE31-5BEC-2DDB-7981-8AB28C27D0E7}"/>
              </a:ext>
            </a:extLst>
          </p:cNvPr>
          <p:cNvSpPr/>
          <p:nvPr/>
        </p:nvSpPr>
        <p:spPr>
          <a:xfrm>
            <a:off x="4973555" y="1478877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50" dirty="0">
                <a:solidFill>
                  <a:srgbClr val="C6A241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Redefined role of the Correctional Officer 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7" name="Text 8">
            <a:extLst>
              <a:ext uri="{FF2B5EF4-FFF2-40B4-BE49-F238E27FC236}">
                <a16:creationId xmlns:a16="http://schemas.microsoft.com/office/drawing/2014/main" id="{3006DAD7-60AF-C5A5-4158-8BDA712309DE}"/>
              </a:ext>
            </a:extLst>
          </p:cNvPr>
          <p:cNvSpPr/>
          <p:nvPr/>
        </p:nvSpPr>
        <p:spPr>
          <a:xfrm>
            <a:off x="2880729" y="3188576"/>
            <a:ext cx="370217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50" dirty="0">
                <a:solidFill>
                  <a:srgbClr val="C6A241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Reframing Public Safety as a Shared, Human Outcome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CB69550F-BAFE-6F9A-DABD-896FB1FD4C85}"/>
              </a:ext>
            </a:extLst>
          </p:cNvPr>
          <p:cNvSpPr/>
          <p:nvPr/>
        </p:nvSpPr>
        <p:spPr>
          <a:xfrm>
            <a:off x="4911109" y="1839506"/>
            <a:ext cx="3520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>
              <a:lnSpc>
                <a:spcPct val="105000"/>
              </a:lnSpc>
            </a:pPr>
            <a:r>
              <a:rPr lang="en-US" sz="1150" b="1" i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“One Life at a Time </a:t>
            </a: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transforms front-line staff from passive "keepers of the gate" into active agents of change. It seeks to build a professional culture rooted in human dignity, fairness and empathy.</a:t>
            </a:r>
          </a:p>
        </p:txBody>
      </p:sp>
      <p:sp>
        <p:nvSpPr>
          <p:cNvPr id="31" name="Text 6">
            <a:extLst>
              <a:ext uri="{FF2B5EF4-FFF2-40B4-BE49-F238E27FC236}">
                <a16:creationId xmlns:a16="http://schemas.microsoft.com/office/drawing/2014/main" id="{5C9CB9A6-E550-82E7-E8E6-5EDB3BA8991F}"/>
              </a:ext>
            </a:extLst>
          </p:cNvPr>
          <p:cNvSpPr/>
          <p:nvPr/>
        </p:nvSpPr>
        <p:spPr>
          <a:xfrm>
            <a:off x="2865863" y="3575490"/>
            <a:ext cx="3520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>
              <a:lnSpc>
                <a:spcPct val="105000"/>
              </a:lnSpc>
            </a:pPr>
            <a:r>
              <a:rPr lang="en-US" sz="1150" b="1" i="1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“One Life at a Time" </a:t>
            </a: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links micro-level human transformation directly to macro-level national security. It acknowledges that successful reintegration of each individual equals public safety. </a:t>
            </a:r>
          </a:p>
        </p:txBody>
      </p:sp>
    </p:spTree>
    <p:extLst>
      <p:ext uri="{BB962C8B-B14F-4D97-AF65-F5344CB8AC3E}">
        <p14:creationId xmlns:p14="http://schemas.microsoft.com/office/powerpoint/2010/main" val="311926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THE POLICY SHIFT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New </a:t>
            </a:r>
            <a:r>
              <a:rPr lang="en-US" dirty="0"/>
              <a:t>P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hilosophy of Corrections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508760"/>
            <a:ext cx="370332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6" name="Text 4"/>
          <p:cNvSpPr/>
          <p:nvPr/>
        </p:nvSpPr>
        <p:spPr>
          <a:xfrm>
            <a:off x="777240" y="170992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B7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77240" y="207568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Punishment &amp; Custody</a:t>
            </a:r>
            <a:endParaRPr lang="en-US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hape 6"/>
          <p:cNvSpPr/>
          <p:nvPr/>
        </p:nvSpPr>
        <p:spPr>
          <a:xfrm>
            <a:off x="777240" y="2615184"/>
            <a:ext cx="91440" cy="91440"/>
          </a:xfrm>
          <a:prstGeom prst="rect">
            <a:avLst/>
          </a:prstGeom>
          <a:solidFill>
            <a:srgbClr val="6B7268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9" name="Text 7"/>
          <p:cNvSpPr/>
          <p:nvPr/>
        </p:nvSpPr>
        <p:spPr>
          <a:xfrm>
            <a:off x="987552" y="2514600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Confinement as the primary objective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777240" y="3054096"/>
            <a:ext cx="91440" cy="91440"/>
          </a:xfrm>
          <a:prstGeom prst="rect">
            <a:avLst/>
          </a:prstGeom>
          <a:solidFill>
            <a:srgbClr val="6B7268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1" name="Text 9"/>
          <p:cNvSpPr/>
          <p:nvPr/>
        </p:nvSpPr>
        <p:spPr>
          <a:xfrm>
            <a:off x="987552" y="2953512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Institutional culture not fully aligned to established human-rights guidelines/standards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777240" y="3493008"/>
            <a:ext cx="91440" cy="91440"/>
          </a:xfrm>
          <a:prstGeom prst="rect">
            <a:avLst/>
          </a:prstGeom>
          <a:solidFill>
            <a:srgbClr val="6B7268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3" name="Text 11"/>
          <p:cNvSpPr/>
          <p:nvPr/>
        </p:nvSpPr>
        <p:spPr>
          <a:xfrm>
            <a:off x="987552" y="3392424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Success judged solely by incarceration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777240" y="3931920"/>
            <a:ext cx="91440" cy="91440"/>
          </a:xfrm>
          <a:prstGeom prst="rect">
            <a:avLst/>
          </a:prstGeom>
          <a:solidFill>
            <a:srgbClr val="6B7268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5" name="Text 13"/>
          <p:cNvSpPr/>
          <p:nvPr/>
        </p:nvSpPr>
        <p:spPr>
          <a:xfrm>
            <a:off x="987552" y="3831336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Fragmented, under-resourced services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370832" y="2651760"/>
            <a:ext cx="402336" cy="640080"/>
          </a:xfrm>
          <a:prstGeom prst="chevron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7" name="Shape 15"/>
          <p:cNvSpPr/>
          <p:nvPr/>
        </p:nvSpPr>
        <p:spPr>
          <a:xfrm>
            <a:off x="4873752" y="1508760"/>
            <a:ext cx="3703320" cy="2971800"/>
          </a:xfrm>
          <a:prstGeom prst="rect">
            <a:avLst/>
          </a:prstGeom>
          <a:solidFill>
            <a:srgbClr val="123A2A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8" name="Shape 16"/>
          <p:cNvSpPr/>
          <p:nvPr/>
        </p:nvSpPr>
        <p:spPr>
          <a:xfrm>
            <a:off x="4873752" y="1508760"/>
            <a:ext cx="3703320" cy="109728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9" name="Text 17"/>
          <p:cNvSpPr/>
          <p:nvPr/>
        </p:nvSpPr>
        <p:spPr>
          <a:xfrm>
            <a:off x="5084064" y="170992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084064" y="207568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Rehabilitation &amp; Reintegration</a:t>
            </a:r>
            <a:endParaRPr lang="en-US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5084064" y="2615184"/>
            <a:ext cx="91440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2" name="Text 20"/>
          <p:cNvSpPr/>
          <p:nvPr/>
        </p:nvSpPr>
        <p:spPr>
          <a:xfrm>
            <a:off x="5294376" y="2514600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AF1E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Humane, client-centred service delivery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5084064" y="3054096"/>
            <a:ext cx="91440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4" name="Text 22"/>
          <p:cNvSpPr/>
          <p:nvPr/>
        </p:nvSpPr>
        <p:spPr>
          <a:xfrm>
            <a:off x="5294376" y="2953512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AF1E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Evidence-based “through-care and after-care”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5084064" y="3493008"/>
            <a:ext cx="91440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6" name="Text 24"/>
          <p:cNvSpPr/>
          <p:nvPr/>
        </p:nvSpPr>
        <p:spPr>
          <a:xfrm>
            <a:off x="5294376" y="3392424"/>
            <a:ext cx="328269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AF1E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Success measured by desistance &amp; reintegration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5084064" y="3931920"/>
            <a:ext cx="91440" cy="9144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8" name="Text 26"/>
          <p:cNvSpPr/>
          <p:nvPr/>
        </p:nvSpPr>
        <p:spPr>
          <a:xfrm>
            <a:off x="5294376" y="3831336"/>
            <a:ext cx="3108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AF1E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Whole-of-government, whole-of-society support</a:t>
            </a:r>
            <a:endParaRPr lang="en-US" sz="1150" dirty="0">
              <a:latin typeface="Arial Nova" panose="020B050402020202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50" dirty="0"/>
          </a:p>
        </p:txBody>
      </p:sp>
      <p:sp>
        <p:nvSpPr>
          <p:cNvPr id="32" name="Text 23">
            <a:extLst>
              <a:ext uri="{FF2B5EF4-FFF2-40B4-BE49-F238E27FC236}">
                <a16:creationId xmlns:a16="http://schemas.microsoft.com/office/drawing/2014/main" id="{E7C2DF1E-7794-CA77-C41F-9E5E97565B2D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images/woodwork-training.jpeg"/>
          <p:cNvPicPr>
            <a:picLocks noChangeAspect="1"/>
          </p:cNvPicPr>
          <p:nvPr/>
        </p:nvPicPr>
        <p:blipFill>
          <a:blip r:embed="rId3"/>
          <a:srcRect l="26667" r="26667"/>
          <a:stretch/>
        </p:blipFill>
        <p:spPr>
          <a:xfrm>
            <a:off x="0" y="0"/>
            <a:ext cx="32004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23A2A">
              <a:alpha val="68000"/>
            </a:srgbClr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4" name="Shape 1"/>
          <p:cNvSpPr/>
          <p:nvPr/>
        </p:nvSpPr>
        <p:spPr>
          <a:xfrm>
            <a:off x="3200400" y="0"/>
            <a:ext cx="91440" cy="514350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5" name="Shape 2"/>
          <p:cNvSpPr/>
          <p:nvPr/>
        </p:nvSpPr>
        <p:spPr>
          <a:xfrm>
            <a:off x="3611880" y="502920"/>
            <a:ext cx="365760" cy="82296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6" name="Text 3"/>
          <p:cNvSpPr/>
          <p:nvPr/>
        </p:nvSpPr>
        <p:spPr>
          <a:xfrm>
            <a:off x="3611880" y="6583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A2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POLICY VISION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3611880" y="987552"/>
            <a:ext cx="50749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Enhanced citizen security through transformative correctional services, that support effective rehabilitation and reintegration — </a:t>
            </a:r>
            <a:r>
              <a:rPr lang="en-US" sz="2000" b="1" i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life at a time.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3611880" y="2715768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9" name="Text 6"/>
          <p:cNvSpPr/>
          <p:nvPr/>
        </p:nvSpPr>
        <p:spPr>
          <a:xfrm>
            <a:off x="3831336" y="2624328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Enhanced citizen security
</a:t>
            </a:r>
            <a:r>
              <a:rPr lang="en-US" sz="1000" dirty="0">
                <a:solidFill>
                  <a:srgbClr val="CBD8CC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The ultimate goal — public safety through reduced reoffending.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6217920" y="2715768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1" name="Text 8"/>
          <p:cNvSpPr/>
          <p:nvPr/>
        </p:nvSpPr>
        <p:spPr>
          <a:xfrm>
            <a:off x="6437376" y="2624328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Transformative services
</a:t>
            </a:r>
            <a:r>
              <a:rPr lang="en-US" sz="1000" dirty="0">
                <a:solidFill>
                  <a:srgbClr val="CBD8CC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Deep, lasting change in individuals and institutional culture.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3611880" y="3739896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3" name="Text 10"/>
          <p:cNvSpPr/>
          <p:nvPr/>
        </p:nvSpPr>
        <p:spPr>
          <a:xfrm>
            <a:off x="3831336" y="3648456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Rehabilitation &amp; reintegration
</a:t>
            </a:r>
            <a:r>
              <a:rPr lang="en-US" sz="1000" dirty="0">
                <a:solidFill>
                  <a:srgbClr val="CBD8CC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Skills, education and behavioural change for productive citizens.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6217920" y="3739896"/>
            <a:ext cx="100584" cy="10058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5" name="Text 12"/>
          <p:cNvSpPr/>
          <p:nvPr/>
        </p:nvSpPr>
        <p:spPr>
          <a:xfrm>
            <a:off x="6437376" y="3648456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One life at a time
</a:t>
            </a:r>
            <a:r>
              <a:rPr lang="en-US" sz="1000" dirty="0">
                <a:solidFill>
                  <a:srgbClr val="CBD8CC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Tailored interventions that respect each person's human potential.</a:t>
            </a:r>
            <a:endParaRPr lang="en-US" sz="1250" dirty="0"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STRATEGIC FRAMEWORK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Strategic </a:t>
            </a:r>
            <a:r>
              <a:rPr lang="en-US" dirty="0"/>
              <a:t>G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oals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7160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2027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Together the goals establish a new framework for the Correctional Services, focused on an evidence-based “through-care and after-care” approach.</a:t>
            </a:r>
            <a:endParaRPr lang="en-US" sz="12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2057400"/>
            <a:ext cx="197510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7" name="Shape 5"/>
          <p:cNvSpPr/>
          <p:nvPr/>
        </p:nvSpPr>
        <p:spPr>
          <a:xfrm>
            <a:off x="566928" y="2057400"/>
            <a:ext cx="1975104" cy="566928"/>
          </a:xfrm>
          <a:prstGeom prst="rect">
            <a:avLst/>
          </a:prstGeom>
          <a:solidFill>
            <a:srgbClr val="123A2A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8" name="Text 6"/>
          <p:cNvSpPr/>
          <p:nvPr/>
        </p:nvSpPr>
        <p:spPr>
          <a:xfrm>
            <a:off x="749808" y="2130552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2770632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13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Correctional Workforce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749808" y="3429000"/>
            <a:ext cx="16093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0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A well-structured, adequately resourced and highly motivated workforce — the backbone of the service.</a:t>
            </a:r>
            <a:endParaRPr lang="en-US" sz="1080" dirty="0">
              <a:latin typeface="Arial Nova" panose="020B05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2715768" y="2057400"/>
            <a:ext cx="197510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2" name="Shape 10"/>
          <p:cNvSpPr/>
          <p:nvPr/>
        </p:nvSpPr>
        <p:spPr>
          <a:xfrm>
            <a:off x="2715768" y="2057400"/>
            <a:ext cx="1975104" cy="566928"/>
          </a:xfrm>
          <a:prstGeom prst="rect">
            <a:avLst/>
          </a:prstGeom>
          <a:solidFill>
            <a:srgbClr val="123A2A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3" name="Text 11"/>
          <p:cNvSpPr/>
          <p:nvPr/>
        </p:nvSpPr>
        <p:spPr>
          <a:xfrm>
            <a:off x="2898648" y="2130552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898648" y="2770632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13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of Services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2898648" y="3429000"/>
            <a:ext cx="16093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0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Strengthened, evidence-based management of the Correctional Services for offender clients.</a:t>
            </a:r>
            <a:endParaRPr lang="en-US" sz="1080" dirty="0">
              <a:latin typeface="Arial Nova" panose="020B05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864608" y="2057400"/>
            <a:ext cx="197510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7" name="Shape 15"/>
          <p:cNvSpPr/>
          <p:nvPr/>
        </p:nvSpPr>
        <p:spPr>
          <a:xfrm>
            <a:off x="4864608" y="2057400"/>
            <a:ext cx="1975104" cy="566928"/>
          </a:xfrm>
          <a:prstGeom prst="rect">
            <a:avLst/>
          </a:prstGeom>
          <a:solidFill>
            <a:srgbClr val="123A2A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8" name="Text 16"/>
          <p:cNvSpPr/>
          <p:nvPr/>
        </p:nvSpPr>
        <p:spPr>
          <a:xfrm>
            <a:off x="5047488" y="2130552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047488" y="2770632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13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Rehabilitation Services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5047488" y="3429000"/>
            <a:ext cx="16093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0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Strengthened rehabilitation that targets each client's criminogenic risks and needs.</a:t>
            </a:r>
            <a:endParaRPr lang="en-US" sz="1080" dirty="0">
              <a:latin typeface="Arial Nova" panose="020B05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7013448" y="2057400"/>
            <a:ext cx="197510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2" name="Shape 20"/>
          <p:cNvSpPr/>
          <p:nvPr/>
        </p:nvSpPr>
        <p:spPr>
          <a:xfrm>
            <a:off x="7013448" y="2057400"/>
            <a:ext cx="1975104" cy="566928"/>
          </a:xfrm>
          <a:prstGeom prst="rect">
            <a:avLst/>
          </a:prstGeom>
          <a:solidFill>
            <a:srgbClr val="123A2A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3" name="Text 21"/>
          <p:cNvSpPr/>
          <p:nvPr/>
        </p:nvSpPr>
        <p:spPr>
          <a:xfrm>
            <a:off x="7196328" y="2130552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6A2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7196328" y="2770632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135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Reintegration Support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7196328" y="3429000"/>
            <a:ext cx="16093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080" dirty="0">
                <a:solidFill>
                  <a:srgbClr val="20271F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Strengthened mechanisms for a continuum of support from custody to release and beyond.</a:t>
            </a:r>
            <a:endParaRPr lang="en-US" sz="1080" dirty="0">
              <a:latin typeface="Arial Nova" panose="020B05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  <p:sp>
        <p:nvSpPr>
          <p:cNvPr id="29" name="Text 23">
            <a:extLst>
              <a:ext uri="{FF2B5EF4-FFF2-40B4-BE49-F238E27FC236}">
                <a16:creationId xmlns:a16="http://schemas.microsoft.com/office/drawing/2014/main" id="{CC0048B2-51DE-59EC-1556-F333B42B1648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25196"/>
            <a:ext cx="146304" cy="146304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" name="Text 1"/>
          <p:cNvSpPr/>
          <p:nvPr/>
        </p:nvSpPr>
        <p:spPr>
          <a:xfrm>
            <a:off x="822960" y="384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200" dirty="0">
                <a:solidFill>
                  <a:srgbClr val="2D6A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GUIDING PRINCIPLES &amp; VALUES</a:t>
            </a:r>
            <a:endParaRPr lang="en-US" sz="1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713232"/>
            <a:ext cx="81381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Principles that Govern </a:t>
            </a:r>
            <a:r>
              <a:rPr lang="en-US" dirty="0"/>
              <a:t>I</a:t>
            </a:r>
            <a:r>
              <a:rPr lang="en-US" sz="2700" b="1" dirty="0">
                <a:solidFill>
                  <a:srgbClr val="12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mplementation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6" name="Shape 4"/>
          <p:cNvSpPr/>
          <p:nvPr/>
        </p:nvSpPr>
        <p:spPr>
          <a:xfrm>
            <a:off x="566928" y="1554480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7" name="Text 5"/>
          <p:cNvSpPr/>
          <p:nvPr/>
        </p:nvSpPr>
        <p:spPr>
          <a:xfrm>
            <a:off x="822960" y="1554480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Client-Centred Approach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291840" y="1554480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9" name="Shape 7"/>
          <p:cNvSpPr/>
          <p:nvPr/>
        </p:nvSpPr>
        <p:spPr>
          <a:xfrm>
            <a:off x="3291840" y="1554480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0" name="Text 8"/>
          <p:cNvSpPr/>
          <p:nvPr/>
        </p:nvSpPr>
        <p:spPr>
          <a:xfrm>
            <a:off x="3547872" y="1554480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Respect for Human Rights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016752" y="1554480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2" name="Shape 10"/>
          <p:cNvSpPr/>
          <p:nvPr/>
        </p:nvSpPr>
        <p:spPr>
          <a:xfrm>
            <a:off x="6016752" y="1554480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3" name="Text 11"/>
          <p:cNvSpPr/>
          <p:nvPr/>
        </p:nvSpPr>
        <p:spPr>
          <a:xfrm>
            <a:off x="6272784" y="1554480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Equity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66928" y="2322576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5" name="Shape 13"/>
          <p:cNvSpPr/>
          <p:nvPr/>
        </p:nvSpPr>
        <p:spPr>
          <a:xfrm>
            <a:off x="566928" y="2322576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6" name="Text 14"/>
          <p:cNvSpPr/>
          <p:nvPr/>
        </p:nvSpPr>
        <p:spPr>
          <a:xfrm>
            <a:off x="822960" y="2322576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Safety and Security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291840" y="2322576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18" name="Shape 16"/>
          <p:cNvSpPr/>
          <p:nvPr/>
        </p:nvSpPr>
        <p:spPr>
          <a:xfrm>
            <a:off x="3291840" y="2322576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19" name="Text 17"/>
          <p:cNvSpPr/>
          <p:nvPr/>
        </p:nvSpPr>
        <p:spPr>
          <a:xfrm>
            <a:off x="3547872" y="2322576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Health and Wellbeing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016752" y="2322576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1" name="Shape 19"/>
          <p:cNvSpPr/>
          <p:nvPr/>
        </p:nvSpPr>
        <p:spPr>
          <a:xfrm>
            <a:off x="6016752" y="2322576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2" name="Text 20"/>
          <p:cNvSpPr/>
          <p:nvPr/>
        </p:nvSpPr>
        <p:spPr>
          <a:xfrm>
            <a:off x="6272784" y="2322576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Practice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566928" y="3090672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4" name="Shape 22"/>
          <p:cNvSpPr/>
          <p:nvPr/>
        </p:nvSpPr>
        <p:spPr>
          <a:xfrm>
            <a:off x="566928" y="3090672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5" name="Text 23"/>
          <p:cNvSpPr/>
          <p:nvPr/>
        </p:nvSpPr>
        <p:spPr>
          <a:xfrm>
            <a:off x="822960" y="3090672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Monitoring and Evaluation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3291840" y="3090672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27" name="Shape 25"/>
          <p:cNvSpPr/>
          <p:nvPr/>
        </p:nvSpPr>
        <p:spPr>
          <a:xfrm>
            <a:off x="3291840" y="3090672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28" name="Text 26"/>
          <p:cNvSpPr/>
          <p:nvPr/>
        </p:nvSpPr>
        <p:spPr>
          <a:xfrm>
            <a:off x="3547872" y="3090672"/>
            <a:ext cx="221285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Transparency &amp; Accountability</a:t>
            </a:r>
            <a:endParaRPr lang="en-US" sz="1200" dirty="0">
              <a:latin typeface="Arial Nova" panose="020B0504020202020204" pitchFamily="34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6016752" y="3090672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30" name="Shape 28"/>
          <p:cNvSpPr/>
          <p:nvPr/>
        </p:nvSpPr>
        <p:spPr>
          <a:xfrm>
            <a:off x="6016752" y="3090672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1" name="Text 29"/>
          <p:cNvSpPr/>
          <p:nvPr/>
        </p:nvSpPr>
        <p:spPr>
          <a:xfrm>
            <a:off x="6272784" y="3090672"/>
            <a:ext cx="2167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Consultation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566928" y="3858768"/>
            <a:ext cx="2551176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ECF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JM"/>
          </a:p>
        </p:txBody>
      </p:sp>
      <p:sp>
        <p:nvSpPr>
          <p:cNvPr id="33" name="Shape 31"/>
          <p:cNvSpPr/>
          <p:nvPr/>
        </p:nvSpPr>
        <p:spPr>
          <a:xfrm>
            <a:off x="566928" y="3858768"/>
            <a:ext cx="91440" cy="640080"/>
          </a:xfrm>
          <a:prstGeom prst="rect">
            <a:avLst/>
          </a:prstGeom>
          <a:solidFill>
            <a:srgbClr val="C6A241"/>
          </a:solidFill>
          <a:ln/>
        </p:spPr>
        <p:txBody>
          <a:bodyPr/>
          <a:lstStyle/>
          <a:p>
            <a:endParaRPr lang="en-JM"/>
          </a:p>
        </p:txBody>
      </p:sp>
      <p:sp>
        <p:nvSpPr>
          <p:cNvPr id="34" name="Text 32"/>
          <p:cNvSpPr/>
          <p:nvPr/>
        </p:nvSpPr>
        <p:spPr>
          <a:xfrm>
            <a:off x="822960" y="3858768"/>
            <a:ext cx="2225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23A2A"/>
                </a:solidFill>
                <a:latin typeface="Arial Nova" panose="020B0504020202020204" pitchFamily="34" charset="0"/>
                <a:ea typeface="Calibri" pitchFamily="34" charset="-122"/>
                <a:cs typeface="Calibri" pitchFamily="34" charset="-120"/>
              </a:rPr>
              <a:t>Whole-of-Government Approach</a:t>
            </a:r>
            <a:endParaRPr lang="en-US" sz="1250" dirty="0">
              <a:latin typeface="Arial Nova" panose="020B050402020202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3291840" y="3858768"/>
            <a:ext cx="52760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i="1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consistently, these principles keep interventions humane, fair and accountable — regardless of future changes to the Policy.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8229600" y="4791456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50" dirty="0"/>
          </a:p>
        </p:txBody>
      </p:sp>
      <p:sp>
        <p:nvSpPr>
          <p:cNvPr id="39" name="Text 23">
            <a:extLst>
              <a:ext uri="{FF2B5EF4-FFF2-40B4-BE49-F238E27FC236}">
                <a16:creationId xmlns:a16="http://schemas.microsoft.com/office/drawing/2014/main" id="{4C6F18CD-4862-CEC6-D91D-620269FF712D}"/>
              </a:ext>
            </a:extLst>
          </p:cNvPr>
          <p:cNvSpPr/>
          <p:nvPr/>
        </p:nvSpPr>
        <p:spPr>
          <a:xfrm>
            <a:off x="566928" y="4791456"/>
            <a:ext cx="3191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B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ISRCL Conference 2026 ·  Ministry of National Security &amp; Peace (GOJ)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2c0132b8-1782-4165-a791-732842797ab6}" enabled="0" method="" siteId="{2c0132b8-1782-4165-a791-732842797a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1612</Words>
  <Application>Microsoft Office PowerPoint</Application>
  <PresentationFormat>On-screen Show (16:9)</PresentationFormat>
  <Paragraphs>205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Nova</vt:lpstr>
      <vt:lpstr>Brush Script MT</vt:lpstr>
      <vt:lpstr>Calibri</vt:lpstr>
      <vt:lpstr>Georgia</vt:lpstr>
      <vt:lpstr>Office Theme</vt:lpstr>
      <vt:lpstr>National Correctional Services Policy</vt:lpstr>
      <vt:lpstr>A Cabinet Mandate rooted in Vision 2030</vt:lpstr>
      <vt:lpstr>The Policy Challenge: Recidivism</vt:lpstr>
      <vt:lpstr>From recidivism to desistance</vt:lpstr>
      <vt:lpstr>Operationalization as follows:- </vt:lpstr>
      <vt:lpstr>A New Philosophy of Corrections</vt:lpstr>
      <vt:lpstr>PowerPoint Presentation</vt:lpstr>
      <vt:lpstr>Four Strategic Goals</vt:lpstr>
      <vt:lpstr>Principles that Govern Implementation</vt:lpstr>
      <vt:lpstr>Reforming the Law to Enable Reform</vt:lpstr>
      <vt:lpstr>What We Want the Reform to Deliver</vt:lpstr>
      <vt:lpstr>Rehabilitation Lowers Recidivism</vt:lpstr>
      <vt:lpstr>A Phased Five-Year Roadmap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MNSP</dc:creator>
  <cp:lastModifiedBy>MNSP</cp:lastModifiedBy>
  <cp:revision>1</cp:revision>
  <dcterms:created xsi:type="dcterms:W3CDTF">2026-07-08T20:43:47Z</dcterms:created>
  <dcterms:modified xsi:type="dcterms:W3CDTF">2026-07-08T22:11:38Z</dcterms:modified>
</cp:coreProperties>
</file>