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01_72210DE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0B_3B4DC572.xml" ContentType="application/vnd.ms-powerpoint.comments+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5"/>
  </p:notesMasterIdLst>
  <p:sldIdLst>
    <p:sldId id="256" r:id="rId2"/>
    <p:sldId id="467" r:id="rId3"/>
    <p:sldId id="471" r:id="rId4"/>
    <p:sldId id="453" r:id="rId5"/>
    <p:sldId id="342" r:id="rId6"/>
    <p:sldId id="331" r:id="rId7"/>
    <p:sldId id="468" r:id="rId8"/>
    <p:sldId id="343" r:id="rId9"/>
    <p:sldId id="403" r:id="rId10"/>
    <p:sldId id="436" r:id="rId11"/>
    <p:sldId id="445" r:id="rId12"/>
    <p:sldId id="446" r:id="rId13"/>
    <p:sldId id="437" r:id="rId14"/>
    <p:sldId id="426" r:id="rId15"/>
    <p:sldId id="424" r:id="rId16"/>
    <p:sldId id="447" r:id="rId17"/>
    <p:sldId id="427" r:id="rId18"/>
    <p:sldId id="415" r:id="rId19"/>
    <p:sldId id="439" r:id="rId20"/>
    <p:sldId id="438" r:id="rId21"/>
    <p:sldId id="442" r:id="rId22"/>
    <p:sldId id="257" r:id="rId23"/>
    <p:sldId id="469" r:id="rId24"/>
    <p:sldId id="258" r:id="rId25"/>
    <p:sldId id="260" r:id="rId26"/>
    <p:sldId id="470" r:id="rId27"/>
    <p:sldId id="259" r:id="rId28"/>
    <p:sldId id="261" r:id="rId29"/>
    <p:sldId id="448" r:id="rId30"/>
    <p:sldId id="465" r:id="rId31"/>
    <p:sldId id="463" r:id="rId32"/>
    <p:sldId id="267" r:id="rId33"/>
    <p:sldId id="349" r:id="rId3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E1D08-E97C-0D19-F55C-874E2FEC3057}" name="Megan Stephens" initials="MS" userId="ebf480b09018ea1d" providerId="Windows Live"/>
  <p188:author id="{DA53B631-F3FC-CC03-E816-6ACBFBA3F021}" name="Megan Stephens" initials="MS" userId="S::Megan@stephenslaw.ca::4055dea6-3c3f-432e-bd56-a3d058a172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58333" autoAdjust="0"/>
  </p:normalViewPr>
  <p:slideViewPr>
    <p:cSldViewPr>
      <p:cViewPr varScale="1">
        <p:scale>
          <a:sx n="63" d="100"/>
          <a:sy n="63" d="100"/>
        </p:scale>
        <p:origin x="704" y="16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modernComment_101_72210DE7.xml><?xml version="1.0" encoding="utf-8"?>
<p188:cmLst xmlns:a="http://schemas.openxmlformats.org/drawingml/2006/main" xmlns:r="http://schemas.openxmlformats.org/officeDocument/2006/relationships" xmlns:p188="http://schemas.microsoft.com/office/powerpoint/2018/8/main">
  <p188:cm id="{67FA5764-9A81-E443-A464-F88DD220E485}" authorId="{DA7E1D08-E97C-0D19-F55C-874E2FEC3057}" created="2026-06-24T22:15:03.753">
    <pc:sldMkLst xmlns:pc="http://schemas.microsoft.com/office/powerpoint/2013/main/command">
      <pc:docMk/>
      <pc:sldMk cId="1914768871" sldId="257"/>
    </pc:sldMkLst>
    <p188:txBody>
      <a:bodyPr/>
      <a:lstStyle/>
      <a:p>
        <a:r>
          <a:rPr lang="en-US"/>
          <a:t>Do you think we want to explain anywhere the difference between the jurisdiction of the provincial court/KB? How many international participants do we think are there? WIll they understand the difference if we do not explain it?</a:t>
        </a:r>
      </a:p>
    </p188:txBody>
  </p188:cm>
</p188:cmLst>
</file>

<file path=ppt/comments/modernComment_10B_3B4DC572.xml><?xml version="1.0" encoding="utf-8"?>
<p188:cmLst xmlns:a="http://schemas.openxmlformats.org/drawingml/2006/main" xmlns:r="http://schemas.openxmlformats.org/officeDocument/2006/relationships" xmlns:p188="http://schemas.microsoft.com/office/powerpoint/2018/8/main">
  <p188:cm id="{43DE7C0C-493D-8940-88AB-E28DCDA89C9F}" authorId="{DA7E1D08-E97C-0D19-F55C-874E2FEC3057}" created="2026-06-24T22:27:35.874">
    <pc:sldMkLst xmlns:pc="http://schemas.microsoft.com/office/powerpoint/2013/main/command">
      <pc:docMk/>
      <pc:sldMk cId="994952562" sldId="267"/>
    </pc:sldMkLst>
    <p188:txBody>
      <a:bodyPr/>
      <a:lstStyle/>
      <a:p>
        <a:r>
          <a:rPr lang="en-US"/>
          <a:t>Should i mention the fact that Bill C-16 is in the senate? It may have passed by then... It addresses some of this I think?</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CF429-B41F-478C-8EA2-46104798F901}"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804D6389-6094-4C6C-83D6-86BE953B856E}">
      <dgm:prSet/>
      <dgm:spPr/>
      <dgm:t>
        <a:bodyPr/>
        <a:lstStyle/>
        <a:p>
          <a:r>
            <a:rPr lang="en-CA" dirty="0"/>
            <a:t>Drug Treatment Courts, Mental Health Courts, Domestic Conflict Courts, Community Courts</a:t>
          </a:r>
          <a:endParaRPr lang="en-US" dirty="0"/>
        </a:p>
      </dgm:t>
    </dgm:pt>
    <dgm:pt modelId="{F7D2BBE6-B91B-477C-97E9-D38BCB53052B}" type="parTrans" cxnId="{D30DFB2E-3F94-4144-9E76-73A368BE40CF}">
      <dgm:prSet/>
      <dgm:spPr/>
      <dgm:t>
        <a:bodyPr/>
        <a:lstStyle/>
        <a:p>
          <a:endParaRPr lang="en-US"/>
        </a:p>
      </dgm:t>
    </dgm:pt>
    <dgm:pt modelId="{CBC15BDB-506D-4EFC-8EFF-878F15F9C0DD}" type="sibTrans" cxnId="{D30DFB2E-3F94-4144-9E76-73A368BE40CF}">
      <dgm:prSet/>
      <dgm:spPr/>
      <dgm:t>
        <a:bodyPr/>
        <a:lstStyle/>
        <a:p>
          <a:endParaRPr lang="en-US"/>
        </a:p>
      </dgm:t>
    </dgm:pt>
    <dgm:pt modelId="{0C811069-2585-442B-A5B3-DD1A6C0B54F4}">
      <dgm:prSet/>
      <dgm:spPr/>
      <dgm:t>
        <a:bodyPr/>
        <a:lstStyle/>
        <a:p>
          <a:r>
            <a:rPr lang="en-CA"/>
            <a:t>All programs address the root/cause of offending</a:t>
          </a:r>
          <a:endParaRPr lang="en-US"/>
        </a:p>
      </dgm:t>
    </dgm:pt>
    <dgm:pt modelId="{7B4E04AA-0097-4850-8501-6C3C7054DCD2}" type="parTrans" cxnId="{EFFDB109-281D-497C-B426-06F3AF825423}">
      <dgm:prSet/>
      <dgm:spPr/>
      <dgm:t>
        <a:bodyPr/>
        <a:lstStyle/>
        <a:p>
          <a:endParaRPr lang="en-US"/>
        </a:p>
      </dgm:t>
    </dgm:pt>
    <dgm:pt modelId="{67AC0D8B-CCED-42CB-954D-78E99BA2927A}" type="sibTrans" cxnId="{EFFDB109-281D-497C-B426-06F3AF825423}">
      <dgm:prSet/>
      <dgm:spPr/>
      <dgm:t>
        <a:bodyPr/>
        <a:lstStyle/>
        <a:p>
          <a:endParaRPr lang="en-US"/>
        </a:p>
      </dgm:t>
    </dgm:pt>
    <dgm:pt modelId="{C439C62E-EEA8-42E5-8476-8D52A1595A7B}">
      <dgm:prSet/>
      <dgm:spPr/>
      <dgm:t>
        <a:bodyPr/>
        <a:lstStyle/>
        <a:p>
          <a:r>
            <a:rPr lang="en-CA" dirty="0"/>
            <a:t>All are generally lengthy programs and involve connection with social support agencies</a:t>
          </a:r>
          <a:endParaRPr lang="en-US" dirty="0"/>
        </a:p>
      </dgm:t>
    </dgm:pt>
    <dgm:pt modelId="{27A629E5-B855-4AC6-B003-19BB87C42CF1}" type="parTrans" cxnId="{21AAEEE4-4BD8-40F4-8D9A-3108DA7BFF48}">
      <dgm:prSet/>
      <dgm:spPr/>
      <dgm:t>
        <a:bodyPr/>
        <a:lstStyle/>
        <a:p>
          <a:endParaRPr lang="en-US"/>
        </a:p>
      </dgm:t>
    </dgm:pt>
    <dgm:pt modelId="{CB0F3F52-D5B0-4D7C-BBC7-EB07111C3510}" type="sibTrans" cxnId="{21AAEEE4-4BD8-40F4-8D9A-3108DA7BFF48}">
      <dgm:prSet/>
      <dgm:spPr/>
      <dgm:t>
        <a:bodyPr/>
        <a:lstStyle/>
        <a:p>
          <a:endParaRPr lang="en-US"/>
        </a:p>
      </dgm:t>
    </dgm:pt>
    <dgm:pt modelId="{BC48D336-E763-4D6B-8F3A-803E14CB72F7}">
      <dgm:prSet/>
      <dgm:spPr/>
      <dgm:t>
        <a:bodyPr/>
        <a:lstStyle/>
        <a:p>
          <a:r>
            <a:rPr lang="en-CA"/>
            <a:t>All have a restorative approach-personal, victim/ offender, community </a:t>
          </a:r>
          <a:endParaRPr lang="en-US"/>
        </a:p>
      </dgm:t>
    </dgm:pt>
    <dgm:pt modelId="{A7734727-E3C1-45AA-87F6-B51C903AEF62}" type="parTrans" cxnId="{163FEF3C-6FB9-4505-8743-752C6BD47AE6}">
      <dgm:prSet/>
      <dgm:spPr/>
      <dgm:t>
        <a:bodyPr/>
        <a:lstStyle/>
        <a:p>
          <a:endParaRPr lang="en-US"/>
        </a:p>
      </dgm:t>
    </dgm:pt>
    <dgm:pt modelId="{F8805B26-FD30-4386-9EEB-2F55E7D33319}" type="sibTrans" cxnId="{163FEF3C-6FB9-4505-8743-752C6BD47AE6}">
      <dgm:prSet/>
      <dgm:spPr/>
      <dgm:t>
        <a:bodyPr/>
        <a:lstStyle/>
        <a:p>
          <a:endParaRPr lang="en-US"/>
        </a:p>
      </dgm:t>
    </dgm:pt>
    <dgm:pt modelId="{72BD3A97-8CFF-40F8-ADCE-EEFCD111A917}" type="pres">
      <dgm:prSet presAssocID="{CDDCF429-B41F-478C-8EA2-46104798F901}" presName="matrix" presStyleCnt="0">
        <dgm:presLayoutVars>
          <dgm:chMax val="1"/>
          <dgm:dir/>
          <dgm:resizeHandles val="exact"/>
        </dgm:presLayoutVars>
      </dgm:prSet>
      <dgm:spPr/>
    </dgm:pt>
    <dgm:pt modelId="{0F32FBFC-0B62-45E6-B531-33A7AA9E0F61}" type="pres">
      <dgm:prSet presAssocID="{CDDCF429-B41F-478C-8EA2-46104798F901}" presName="diamond" presStyleLbl="bgShp" presStyleIdx="0" presStyleCnt="1"/>
      <dgm:spPr/>
    </dgm:pt>
    <dgm:pt modelId="{D74A4132-FB9D-4348-AE6F-D96A3A10DBFB}" type="pres">
      <dgm:prSet presAssocID="{CDDCF429-B41F-478C-8EA2-46104798F901}" presName="quad1" presStyleLbl="node1" presStyleIdx="0" presStyleCnt="4">
        <dgm:presLayoutVars>
          <dgm:chMax val="0"/>
          <dgm:chPref val="0"/>
          <dgm:bulletEnabled val="1"/>
        </dgm:presLayoutVars>
      </dgm:prSet>
      <dgm:spPr/>
    </dgm:pt>
    <dgm:pt modelId="{912D7888-AA36-4F2E-8A88-03B208FFACF1}" type="pres">
      <dgm:prSet presAssocID="{CDDCF429-B41F-478C-8EA2-46104798F901}" presName="quad2" presStyleLbl="node1" presStyleIdx="1" presStyleCnt="4">
        <dgm:presLayoutVars>
          <dgm:chMax val="0"/>
          <dgm:chPref val="0"/>
          <dgm:bulletEnabled val="1"/>
        </dgm:presLayoutVars>
      </dgm:prSet>
      <dgm:spPr/>
    </dgm:pt>
    <dgm:pt modelId="{764AF2B6-C5A1-404D-B609-4B0FEA261BBD}" type="pres">
      <dgm:prSet presAssocID="{CDDCF429-B41F-478C-8EA2-46104798F901}" presName="quad3" presStyleLbl="node1" presStyleIdx="2" presStyleCnt="4">
        <dgm:presLayoutVars>
          <dgm:chMax val="0"/>
          <dgm:chPref val="0"/>
          <dgm:bulletEnabled val="1"/>
        </dgm:presLayoutVars>
      </dgm:prSet>
      <dgm:spPr/>
    </dgm:pt>
    <dgm:pt modelId="{B1AE14E6-FEF1-43B5-BCF6-8D64BD4E9BA0}" type="pres">
      <dgm:prSet presAssocID="{CDDCF429-B41F-478C-8EA2-46104798F901}" presName="quad4" presStyleLbl="node1" presStyleIdx="3" presStyleCnt="4">
        <dgm:presLayoutVars>
          <dgm:chMax val="0"/>
          <dgm:chPref val="0"/>
          <dgm:bulletEnabled val="1"/>
        </dgm:presLayoutVars>
      </dgm:prSet>
      <dgm:spPr/>
    </dgm:pt>
  </dgm:ptLst>
  <dgm:cxnLst>
    <dgm:cxn modelId="{41424505-4C23-4462-8B88-51824713AD5A}" type="presOf" srcId="{804D6389-6094-4C6C-83D6-86BE953B856E}" destId="{D74A4132-FB9D-4348-AE6F-D96A3A10DBFB}" srcOrd="0" destOrd="0" presId="urn:microsoft.com/office/officeart/2005/8/layout/matrix3"/>
    <dgm:cxn modelId="{EFFDB109-281D-497C-B426-06F3AF825423}" srcId="{CDDCF429-B41F-478C-8EA2-46104798F901}" destId="{0C811069-2585-442B-A5B3-DD1A6C0B54F4}" srcOrd="1" destOrd="0" parTransId="{7B4E04AA-0097-4850-8501-6C3C7054DCD2}" sibTransId="{67AC0D8B-CCED-42CB-954D-78E99BA2927A}"/>
    <dgm:cxn modelId="{D30DFB2E-3F94-4144-9E76-73A368BE40CF}" srcId="{CDDCF429-B41F-478C-8EA2-46104798F901}" destId="{804D6389-6094-4C6C-83D6-86BE953B856E}" srcOrd="0" destOrd="0" parTransId="{F7D2BBE6-B91B-477C-97E9-D38BCB53052B}" sibTransId="{CBC15BDB-506D-4EFC-8EFF-878F15F9C0DD}"/>
    <dgm:cxn modelId="{37296636-0B55-4BC9-B71C-DDF9AC0843B9}" type="presOf" srcId="{CDDCF429-B41F-478C-8EA2-46104798F901}" destId="{72BD3A97-8CFF-40F8-ADCE-EEFCD111A917}" srcOrd="0" destOrd="0" presId="urn:microsoft.com/office/officeart/2005/8/layout/matrix3"/>
    <dgm:cxn modelId="{163FEF3C-6FB9-4505-8743-752C6BD47AE6}" srcId="{CDDCF429-B41F-478C-8EA2-46104798F901}" destId="{BC48D336-E763-4D6B-8F3A-803E14CB72F7}" srcOrd="3" destOrd="0" parTransId="{A7734727-E3C1-45AA-87F6-B51C903AEF62}" sibTransId="{F8805B26-FD30-4386-9EEB-2F55E7D33319}"/>
    <dgm:cxn modelId="{70319294-2C1C-4AE9-8034-108381262A89}" type="presOf" srcId="{C439C62E-EEA8-42E5-8476-8D52A1595A7B}" destId="{764AF2B6-C5A1-404D-B609-4B0FEA261BBD}" srcOrd="0" destOrd="0" presId="urn:microsoft.com/office/officeart/2005/8/layout/matrix3"/>
    <dgm:cxn modelId="{21AAEEE4-4BD8-40F4-8D9A-3108DA7BFF48}" srcId="{CDDCF429-B41F-478C-8EA2-46104798F901}" destId="{C439C62E-EEA8-42E5-8476-8D52A1595A7B}" srcOrd="2" destOrd="0" parTransId="{27A629E5-B855-4AC6-B003-19BB87C42CF1}" sibTransId="{CB0F3F52-D5B0-4D7C-BBC7-EB07111C3510}"/>
    <dgm:cxn modelId="{049514EB-1430-4FCB-893A-D049253F5000}" type="presOf" srcId="{BC48D336-E763-4D6B-8F3A-803E14CB72F7}" destId="{B1AE14E6-FEF1-43B5-BCF6-8D64BD4E9BA0}" srcOrd="0" destOrd="0" presId="urn:microsoft.com/office/officeart/2005/8/layout/matrix3"/>
    <dgm:cxn modelId="{E9E71EEF-588E-489B-9C11-2E050C8A2934}" type="presOf" srcId="{0C811069-2585-442B-A5B3-DD1A6C0B54F4}" destId="{912D7888-AA36-4F2E-8A88-03B208FFACF1}" srcOrd="0" destOrd="0" presId="urn:microsoft.com/office/officeart/2005/8/layout/matrix3"/>
    <dgm:cxn modelId="{FF66FE44-F97F-48A4-A31D-FC052DDCE9F4}" type="presParOf" srcId="{72BD3A97-8CFF-40F8-ADCE-EEFCD111A917}" destId="{0F32FBFC-0B62-45E6-B531-33A7AA9E0F61}" srcOrd="0" destOrd="0" presId="urn:microsoft.com/office/officeart/2005/8/layout/matrix3"/>
    <dgm:cxn modelId="{020D93D6-54BD-4058-9CF7-2DAA9287CBCA}" type="presParOf" srcId="{72BD3A97-8CFF-40F8-ADCE-EEFCD111A917}" destId="{D74A4132-FB9D-4348-AE6F-D96A3A10DBFB}" srcOrd="1" destOrd="0" presId="urn:microsoft.com/office/officeart/2005/8/layout/matrix3"/>
    <dgm:cxn modelId="{4A40712F-F725-42F9-B4D9-2FCF0026DD27}" type="presParOf" srcId="{72BD3A97-8CFF-40F8-ADCE-EEFCD111A917}" destId="{912D7888-AA36-4F2E-8A88-03B208FFACF1}" srcOrd="2" destOrd="0" presId="urn:microsoft.com/office/officeart/2005/8/layout/matrix3"/>
    <dgm:cxn modelId="{DFC0897C-0E93-4D01-B6E5-600AAA5C94A1}" type="presParOf" srcId="{72BD3A97-8CFF-40F8-ADCE-EEFCD111A917}" destId="{764AF2B6-C5A1-404D-B609-4B0FEA261BBD}" srcOrd="3" destOrd="0" presId="urn:microsoft.com/office/officeart/2005/8/layout/matrix3"/>
    <dgm:cxn modelId="{614D7FF7-74A3-4016-806E-C406122D1E13}" type="presParOf" srcId="{72BD3A97-8CFF-40F8-ADCE-EEFCD111A917}" destId="{B1AE14E6-FEF1-43B5-BCF6-8D64BD4E9BA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2FBFC-0B62-45E6-B531-33A7AA9E0F61}">
      <dsp:nvSpPr>
        <dsp:cNvPr id="0" name=""/>
        <dsp:cNvSpPr/>
      </dsp:nvSpPr>
      <dsp:spPr>
        <a:xfrm>
          <a:off x="792087" y="0"/>
          <a:ext cx="5544616" cy="554461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74A4132-FB9D-4348-AE6F-D96A3A10DBFB}">
      <dsp:nvSpPr>
        <dsp:cNvPr id="0" name=""/>
        <dsp:cNvSpPr/>
      </dsp:nvSpPr>
      <dsp:spPr>
        <a:xfrm>
          <a:off x="1318826" y="526738"/>
          <a:ext cx="2162400" cy="216240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Drug Treatment Courts, Mental Health Courts, Domestic Conflict Courts, Community Courts</a:t>
          </a:r>
          <a:endParaRPr lang="en-US" sz="2000" kern="1200" dirty="0"/>
        </a:p>
      </dsp:txBody>
      <dsp:txXfrm>
        <a:off x="1424386" y="632298"/>
        <a:ext cx="1951280" cy="1951280"/>
      </dsp:txXfrm>
    </dsp:sp>
    <dsp:sp modelId="{912D7888-AA36-4F2E-8A88-03B208FFACF1}">
      <dsp:nvSpPr>
        <dsp:cNvPr id="0" name=""/>
        <dsp:cNvSpPr/>
      </dsp:nvSpPr>
      <dsp:spPr>
        <a:xfrm>
          <a:off x="3647565" y="526738"/>
          <a:ext cx="2162400" cy="2162400"/>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All programs address the root/cause of offending</a:t>
          </a:r>
          <a:endParaRPr lang="en-US" sz="2000" kern="1200"/>
        </a:p>
      </dsp:txBody>
      <dsp:txXfrm>
        <a:off x="3753125" y="632298"/>
        <a:ext cx="1951280" cy="1951280"/>
      </dsp:txXfrm>
    </dsp:sp>
    <dsp:sp modelId="{764AF2B6-C5A1-404D-B609-4B0FEA261BBD}">
      <dsp:nvSpPr>
        <dsp:cNvPr id="0" name=""/>
        <dsp:cNvSpPr/>
      </dsp:nvSpPr>
      <dsp:spPr>
        <a:xfrm>
          <a:off x="1318826" y="2855477"/>
          <a:ext cx="2162400" cy="2162400"/>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All are generally lengthy programs and involve connection with social support agencies</a:t>
          </a:r>
          <a:endParaRPr lang="en-US" sz="2000" kern="1200" dirty="0"/>
        </a:p>
      </dsp:txBody>
      <dsp:txXfrm>
        <a:off x="1424386" y="2961037"/>
        <a:ext cx="1951280" cy="1951280"/>
      </dsp:txXfrm>
    </dsp:sp>
    <dsp:sp modelId="{B1AE14E6-FEF1-43B5-BCF6-8D64BD4E9BA0}">
      <dsp:nvSpPr>
        <dsp:cNvPr id="0" name=""/>
        <dsp:cNvSpPr/>
      </dsp:nvSpPr>
      <dsp:spPr>
        <a:xfrm>
          <a:off x="3647565" y="2855477"/>
          <a:ext cx="2162400" cy="216240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All have a restorative approach-personal, victim/ offender, community </a:t>
          </a:r>
          <a:endParaRPr lang="en-US" sz="2000" kern="1200"/>
        </a:p>
      </dsp:txBody>
      <dsp:txXfrm>
        <a:off x="3753125" y="2961037"/>
        <a:ext cx="1951280" cy="195128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99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1</a:t>
            </a:fld>
            <a:endParaRPr lang="en-CA"/>
          </a:p>
        </p:txBody>
      </p:sp>
    </p:spTree>
    <p:extLst>
      <p:ext uri="{BB962C8B-B14F-4D97-AF65-F5344CB8AC3E}">
        <p14:creationId xmlns:p14="http://schemas.microsoft.com/office/powerpoint/2010/main" val="28691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10</a:t>
            </a:fld>
            <a:endParaRPr lang="en-CA"/>
          </a:p>
        </p:txBody>
      </p:sp>
    </p:spTree>
    <p:extLst>
      <p:ext uri="{BB962C8B-B14F-4D97-AF65-F5344CB8AC3E}">
        <p14:creationId xmlns:p14="http://schemas.microsoft.com/office/powerpoint/2010/main" val="138905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11</a:t>
            </a:fld>
            <a:endParaRPr lang="en-CA"/>
          </a:p>
        </p:txBody>
      </p:sp>
    </p:spTree>
    <p:extLst>
      <p:ext uri="{BB962C8B-B14F-4D97-AF65-F5344CB8AC3E}">
        <p14:creationId xmlns:p14="http://schemas.microsoft.com/office/powerpoint/2010/main" val="172635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12</a:t>
            </a:fld>
            <a:endParaRPr lang="en-CA"/>
          </a:p>
        </p:txBody>
      </p:sp>
    </p:spTree>
    <p:extLst>
      <p:ext uri="{BB962C8B-B14F-4D97-AF65-F5344CB8AC3E}">
        <p14:creationId xmlns:p14="http://schemas.microsoft.com/office/powerpoint/2010/main" val="99512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13</a:t>
            </a:fld>
            <a:endParaRPr lang="en-CA"/>
          </a:p>
        </p:txBody>
      </p:sp>
    </p:spTree>
    <p:extLst>
      <p:ext uri="{BB962C8B-B14F-4D97-AF65-F5344CB8AC3E}">
        <p14:creationId xmlns:p14="http://schemas.microsoft.com/office/powerpoint/2010/main" val="31710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pPr marL="171707" indent="-171707">
              <a:buFont typeface="Arial" panose="020B0604020202020204" pitchFamily="34" charset="0"/>
              <a:buChar char="•"/>
            </a:pPr>
            <a:endParaRPr lang="en-CA" dirty="0"/>
          </a:p>
          <a:p>
            <a:r>
              <a:rPr lang="fr-ca" sz="1100" dirty="0">
                <a:latin typeface="Arial" panose="020B0604020202020204" pitchFamily="34" charset="0"/>
                <a:ea typeface="Calibri" panose="020F0502020204030204" pitchFamily="34" charset="0"/>
              </a:rPr>
              <a:t> </a:t>
            </a:r>
            <a:endParaRPr lang="en-CA" dirty="0"/>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14</a:t>
            </a:fld>
            <a:endParaRPr lang="en-CA"/>
          </a:p>
        </p:txBody>
      </p:sp>
    </p:spTree>
    <p:extLst>
      <p:ext uri="{BB962C8B-B14F-4D97-AF65-F5344CB8AC3E}">
        <p14:creationId xmlns:p14="http://schemas.microsoft.com/office/powerpoint/2010/main" val="109266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en-CA" dirty="0"/>
              <a:t> </a:t>
            </a:r>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15</a:t>
            </a:fld>
            <a:endParaRPr lang="en-CA"/>
          </a:p>
        </p:txBody>
      </p:sp>
    </p:spTree>
    <p:extLst>
      <p:ext uri="{BB962C8B-B14F-4D97-AF65-F5344CB8AC3E}">
        <p14:creationId xmlns:p14="http://schemas.microsoft.com/office/powerpoint/2010/main" val="612275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16</a:t>
            </a:fld>
            <a:endParaRPr lang="en-CA"/>
          </a:p>
        </p:txBody>
      </p:sp>
    </p:spTree>
    <p:extLst>
      <p:ext uri="{BB962C8B-B14F-4D97-AF65-F5344CB8AC3E}">
        <p14:creationId xmlns:p14="http://schemas.microsoft.com/office/powerpoint/2010/main" val="299531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en-CA" dirty="0"/>
              <a:t> </a:t>
            </a:r>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17</a:t>
            </a:fld>
            <a:endParaRPr lang="en-CA"/>
          </a:p>
        </p:txBody>
      </p:sp>
    </p:spTree>
    <p:extLst>
      <p:ext uri="{BB962C8B-B14F-4D97-AF65-F5344CB8AC3E}">
        <p14:creationId xmlns:p14="http://schemas.microsoft.com/office/powerpoint/2010/main" val="48066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18</a:t>
            </a:fld>
            <a:endParaRPr lang="en-CA"/>
          </a:p>
        </p:txBody>
      </p:sp>
    </p:spTree>
    <p:extLst>
      <p:ext uri="{BB962C8B-B14F-4D97-AF65-F5344CB8AC3E}">
        <p14:creationId xmlns:p14="http://schemas.microsoft.com/office/powerpoint/2010/main" val="88946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19</a:t>
            </a:fld>
            <a:endParaRPr lang="en-CA"/>
          </a:p>
        </p:txBody>
      </p:sp>
    </p:spTree>
    <p:extLst>
      <p:ext uri="{BB962C8B-B14F-4D97-AF65-F5344CB8AC3E}">
        <p14:creationId xmlns:p14="http://schemas.microsoft.com/office/powerpoint/2010/main" val="327013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2</a:t>
            </a:fld>
            <a:endParaRPr lang="en-CA"/>
          </a:p>
        </p:txBody>
      </p:sp>
    </p:spTree>
    <p:extLst>
      <p:ext uri="{BB962C8B-B14F-4D97-AF65-F5344CB8AC3E}">
        <p14:creationId xmlns:p14="http://schemas.microsoft.com/office/powerpoint/2010/main" val="117584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r>
              <a:rPr lang="fr-ca" sz="1100" dirty="0">
                <a:latin typeface="Arial" panose="020B0604020202020204" pitchFamily="34" charset="0"/>
                <a:ea typeface="Calibri" panose="020F0502020204030204" pitchFamily="34" charset="0"/>
              </a:rPr>
              <a:t> </a:t>
            </a:r>
            <a:endParaRPr lang="en-CA" dirty="0"/>
          </a:p>
          <a:p>
            <a:r>
              <a:rPr lang="fr-ca" sz="1100" dirty="0">
                <a:latin typeface="Arial" panose="020B0604020202020204" pitchFamily="34" charset="0"/>
                <a:ea typeface="Calibri" panose="020F0502020204030204" pitchFamily="34" charset="0"/>
              </a:rPr>
              <a:t> </a:t>
            </a:r>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20</a:t>
            </a:fld>
            <a:endParaRPr lang="en-CA"/>
          </a:p>
        </p:txBody>
      </p:sp>
    </p:spTree>
    <p:extLst>
      <p:ext uri="{BB962C8B-B14F-4D97-AF65-F5344CB8AC3E}">
        <p14:creationId xmlns:p14="http://schemas.microsoft.com/office/powerpoint/2010/main" val="353370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21</a:t>
            </a:fld>
            <a:endParaRPr lang="en-CA"/>
          </a:p>
        </p:txBody>
      </p:sp>
    </p:spTree>
    <p:extLst>
      <p:ext uri="{BB962C8B-B14F-4D97-AF65-F5344CB8AC3E}">
        <p14:creationId xmlns:p14="http://schemas.microsoft.com/office/powerpoint/2010/main" val="5896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22</a:t>
            </a:fld>
            <a:endParaRPr lang="en-CA"/>
          </a:p>
        </p:txBody>
      </p:sp>
    </p:spTree>
    <p:extLst>
      <p:ext uri="{BB962C8B-B14F-4D97-AF65-F5344CB8AC3E}">
        <p14:creationId xmlns:p14="http://schemas.microsoft.com/office/powerpoint/2010/main" val="896177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457200"/>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29</a:t>
            </a:fld>
            <a:endParaRPr lang="en-CA"/>
          </a:p>
        </p:txBody>
      </p:sp>
    </p:spTree>
    <p:extLst>
      <p:ext uri="{BB962C8B-B14F-4D97-AF65-F5344CB8AC3E}">
        <p14:creationId xmlns:p14="http://schemas.microsoft.com/office/powerpoint/2010/main" val="977347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spcBef>
                <a:spcPts val="601"/>
              </a:spcBef>
            </a:pPr>
            <a:r>
              <a:rPr lang="en-US" sz="1800" b="1" dirty="0">
                <a:latin typeface="Times New Roman" panose="02020603050405020304" pitchFamily="18" charset="0"/>
                <a:ea typeface="Times New Roman" panose="02020603050405020304" pitchFamily="18" charset="0"/>
                <a:cs typeface="Arial" panose="020B0604020202020204" pitchFamily="34" charset="0"/>
              </a:rPr>
              <a:t> </a:t>
            </a:r>
            <a:endParaRPr lang="fr-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30</a:t>
            </a:fld>
            <a:endParaRPr lang="en-CA"/>
          </a:p>
        </p:txBody>
      </p:sp>
    </p:spTree>
    <p:extLst>
      <p:ext uri="{BB962C8B-B14F-4D97-AF65-F5344CB8AC3E}">
        <p14:creationId xmlns:p14="http://schemas.microsoft.com/office/powerpoint/2010/main" val="362868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31</a:t>
            </a:fld>
            <a:endParaRPr lang="en-CA"/>
          </a:p>
        </p:txBody>
      </p:sp>
    </p:spTree>
    <p:extLst>
      <p:ext uri="{BB962C8B-B14F-4D97-AF65-F5344CB8AC3E}">
        <p14:creationId xmlns:p14="http://schemas.microsoft.com/office/powerpoint/2010/main" val="141561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5772">
              <a:defRPr/>
            </a:pPr>
            <a:endParaRPr lang="fr-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32</a:t>
            </a:fld>
            <a:endParaRPr lang="en-CA"/>
          </a:p>
        </p:txBody>
      </p:sp>
    </p:spTree>
    <p:extLst>
      <p:ext uri="{BB962C8B-B14F-4D97-AF65-F5344CB8AC3E}">
        <p14:creationId xmlns:p14="http://schemas.microsoft.com/office/powerpoint/2010/main" val="231554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33</a:t>
            </a:fld>
            <a:endParaRPr lang="en-CA"/>
          </a:p>
        </p:txBody>
      </p:sp>
    </p:spTree>
    <p:extLst>
      <p:ext uri="{BB962C8B-B14F-4D97-AF65-F5344CB8AC3E}">
        <p14:creationId xmlns:p14="http://schemas.microsoft.com/office/powerpoint/2010/main" val="157554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46AA3-2E00-E1CB-EC83-6313F2BAECE8}"/>
            </a:ext>
          </a:extLst>
        </p:cNvPr>
        <p:cNvGrpSpPr/>
        <p:nvPr/>
      </p:nvGrpSpPr>
      <p:grpSpPr>
        <a:xfrm>
          <a:off x="0" y="0"/>
          <a:ext cx="0" cy="0"/>
          <a:chOff x="0" y="0"/>
          <a:chExt cx="0" cy="0"/>
        </a:xfrm>
      </p:grpSpPr>
      <p:sp>
        <p:nvSpPr>
          <p:cNvPr id="3" name="Espace réservé des notes 2">
            <a:extLst>
              <a:ext uri="{FF2B5EF4-FFF2-40B4-BE49-F238E27FC236}">
                <a16:creationId xmlns:a16="http://schemas.microsoft.com/office/drawing/2014/main" id="{3AFCEF52-3E5A-9B5F-602A-4C34FA3439AA}"/>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D7019488-9C6A-BF57-52FA-51A4E5690D26}"/>
              </a:ext>
            </a:extLst>
          </p:cNvPr>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3</a:t>
            </a:fld>
            <a:endParaRPr lang="en-CA"/>
          </a:p>
        </p:txBody>
      </p:sp>
    </p:spTree>
    <p:extLst>
      <p:ext uri="{BB962C8B-B14F-4D97-AF65-F5344CB8AC3E}">
        <p14:creationId xmlns:p14="http://schemas.microsoft.com/office/powerpoint/2010/main" val="364076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0" i="0" dirty="0">
              <a:solidFill>
                <a:srgbClr val="333333"/>
              </a:solidFill>
              <a:effectLst/>
              <a:latin typeface="Noto Sans" panose="020B0502040504020204" pitchFamily="34" charset="0"/>
            </a:endParaRPr>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4</a:t>
            </a:fld>
            <a:endParaRPr lang="en-CA"/>
          </a:p>
        </p:txBody>
      </p:sp>
    </p:spTree>
    <p:extLst>
      <p:ext uri="{BB962C8B-B14F-4D97-AF65-F5344CB8AC3E}">
        <p14:creationId xmlns:p14="http://schemas.microsoft.com/office/powerpoint/2010/main" val="225351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CA" dirty="0"/>
          </a:p>
        </p:txBody>
      </p:sp>
      <p:sp>
        <p:nvSpPr>
          <p:cNvPr id="4" name="Slide Number Placeholder 3"/>
          <p:cNvSpPr>
            <a:spLocks noGrp="1"/>
          </p:cNvSpPr>
          <p:nvPr>
            <p:ph type="sldNum" sz="quarter" idx="5"/>
          </p:nvPr>
        </p:nvSpPr>
        <p:spPr/>
        <p:txBody>
          <a:bodyPr rtlCol="0"/>
          <a:lstStyle/>
          <a:p>
            <a:pPr rtl="0"/>
            <a:fld id="{815296A5-7DB1-4367-8A61-7B18F1546132}" type="slidenum">
              <a:rPr lang="en-CA" smtClean="0"/>
              <a:t>5</a:t>
            </a:fld>
            <a:endParaRPr lang="en-CA"/>
          </a:p>
        </p:txBody>
      </p:sp>
    </p:spTree>
    <p:extLst>
      <p:ext uri="{BB962C8B-B14F-4D97-AF65-F5344CB8AC3E}">
        <p14:creationId xmlns:p14="http://schemas.microsoft.com/office/powerpoint/2010/main" val="57692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6</a:t>
            </a:fld>
            <a:endParaRPr lang="en-CA"/>
          </a:p>
        </p:txBody>
      </p:sp>
    </p:spTree>
    <p:extLst>
      <p:ext uri="{BB962C8B-B14F-4D97-AF65-F5344CB8AC3E}">
        <p14:creationId xmlns:p14="http://schemas.microsoft.com/office/powerpoint/2010/main" val="77737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4294967295"/>
          </p:nvPr>
        </p:nvSpPr>
        <p:spPr>
          <a:xfrm>
            <a:off x="3977531" y="8841738"/>
            <a:ext cx="3043979" cy="467363"/>
          </a:xfrm>
          <a:prstGeom prst="rect">
            <a:avLst/>
          </a:prstGeom>
        </p:spPr>
        <p:txBody>
          <a:bodyPr/>
          <a:lstStyle/>
          <a:p>
            <a:pPr rtl="0"/>
            <a:fld id="{815296A5-7DB1-4367-8A61-7B18F1546132}" type="slidenum">
              <a:rPr lang="en-CA" smtClean="0"/>
              <a:t>7</a:t>
            </a:fld>
            <a:endParaRPr lang="en-CA"/>
          </a:p>
        </p:txBody>
      </p:sp>
    </p:spTree>
    <p:extLst>
      <p:ext uri="{BB962C8B-B14F-4D97-AF65-F5344CB8AC3E}">
        <p14:creationId xmlns:p14="http://schemas.microsoft.com/office/powerpoint/2010/main" val="71082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pPr marL="457886"/>
            <a:endParaRPr lang="en-CA"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8</a:t>
            </a:fld>
            <a:endParaRPr lang="en-CA"/>
          </a:p>
        </p:txBody>
      </p:sp>
    </p:spTree>
    <p:extLst>
      <p:ext uri="{BB962C8B-B14F-4D97-AF65-F5344CB8AC3E}">
        <p14:creationId xmlns:p14="http://schemas.microsoft.com/office/powerpoint/2010/main" val="62958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rtlCol="0"/>
          <a:lstStyle/>
          <a:p>
            <a:endParaRPr lang="en-CA" dirty="0"/>
          </a:p>
        </p:txBody>
      </p:sp>
      <p:sp>
        <p:nvSpPr>
          <p:cNvPr id="4" name="Slide Number Placeholder 3"/>
          <p:cNvSpPr>
            <a:spLocks noGrp="1"/>
          </p:cNvSpPr>
          <p:nvPr>
            <p:ph type="sldNum" sz="quarter" idx="4294967295"/>
          </p:nvPr>
        </p:nvSpPr>
        <p:spPr>
          <a:xfrm>
            <a:off x="3977531" y="8841738"/>
            <a:ext cx="3043979" cy="467363"/>
          </a:xfrm>
          <a:prstGeom prst="rect">
            <a:avLst/>
          </a:prstGeom>
        </p:spPr>
        <p:txBody>
          <a:bodyPr rtlCol="0"/>
          <a:lstStyle/>
          <a:p>
            <a:pPr rtl="0"/>
            <a:fld id="{815296A5-7DB1-4367-8A61-7B18F1546132}" type="slidenum">
              <a:rPr lang="en-CA" smtClean="0"/>
              <a:t>9</a:t>
            </a:fld>
            <a:endParaRPr lang="en-CA"/>
          </a:p>
        </p:txBody>
      </p:sp>
    </p:spTree>
    <p:extLst>
      <p:ext uri="{BB962C8B-B14F-4D97-AF65-F5344CB8AC3E}">
        <p14:creationId xmlns:p14="http://schemas.microsoft.com/office/powerpoint/2010/main" val="109602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rtl="0"/>
            <a:fld id="{D45C711C-A5F7-415C-84D5-03098D20B62E}" type="datetimeFigureOut">
              <a:rPr lang="en-CA" smtClean="0"/>
              <a:t>2026-07-05</a:t>
            </a:fld>
            <a:endParaRPr lang="en-CA"/>
          </a:p>
        </p:txBody>
      </p:sp>
      <p:sp>
        <p:nvSpPr>
          <p:cNvPr id="5" name="Footer Placeholder 4"/>
          <p:cNvSpPr>
            <a:spLocks noGrp="1"/>
          </p:cNvSpPr>
          <p:nvPr>
            <p:ph type="ftr" sz="quarter" idx="11"/>
          </p:nvPr>
        </p:nvSpPr>
        <p:spPr>
          <a:xfrm>
            <a:off x="1900237" y="5410202"/>
            <a:ext cx="3843665" cy="365125"/>
          </a:xfrm>
        </p:spPr>
        <p:txBody>
          <a:bodyPr/>
          <a:lstStyle/>
          <a:p>
            <a:pPr rtl="0"/>
            <a:endParaRPr lang="en-CA"/>
          </a:p>
        </p:txBody>
      </p:sp>
      <p:sp>
        <p:nvSpPr>
          <p:cNvPr id="6" name="Slide Number Placeholder 5"/>
          <p:cNvSpPr>
            <a:spLocks noGrp="1"/>
          </p:cNvSpPr>
          <p:nvPr>
            <p:ph type="sldNum" sz="quarter" idx="12"/>
          </p:nvPr>
        </p:nvSpPr>
        <p:spPr>
          <a:xfrm>
            <a:off x="7915603" y="5410200"/>
            <a:ext cx="578317" cy="365125"/>
          </a:xfrm>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332751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09995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57620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63388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96612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4" name="Footer Placeholder 3"/>
          <p:cNvSpPr>
            <a:spLocks noGrp="1"/>
          </p:cNvSpPr>
          <p:nvPr>
            <p:ph type="ftr" sz="quarter" idx="11"/>
          </p:nvPr>
        </p:nvSpPr>
        <p:spPr/>
        <p:txBody>
          <a:bodyPr/>
          <a:lstStyle/>
          <a:p>
            <a:pPr rtl="0"/>
            <a:endParaRPr lang="en-CA"/>
          </a:p>
        </p:txBody>
      </p:sp>
      <p:sp>
        <p:nvSpPr>
          <p:cNvPr id="5" name="Slide Number Placeholder 4"/>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09386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4" name="Footer Placeholder 3"/>
          <p:cNvSpPr>
            <a:spLocks noGrp="1"/>
          </p:cNvSpPr>
          <p:nvPr>
            <p:ph type="ftr" sz="quarter" idx="11"/>
          </p:nvPr>
        </p:nvSpPr>
        <p:spPr/>
        <p:txBody>
          <a:bodyPr/>
          <a:lstStyle>
            <a:lvl1pPr>
              <a:defRPr cap="all" baseline="0"/>
            </a:lvl1pPr>
          </a:lstStyle>
          <a:p>
            <a:pPr rtl="0"/>
            <a:endParaRPr lang="en-CA"/>
          </a:p>
        </p:txBody>
      </p:sp>
      <p:sp>
        <p:nvSpPr>
          <p:cNvPr id="5" name="Slide Number Placeholder 4"/>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24469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5" name="Footer Placeholder 4"/>
          <p:cNvSpPr>
            <a:spLocks noGrp="1"/>
          </p:cNvSpPr>
          <p:nvPr>
            <p:ph type="ftr" sz="quarter" idx="11"/>
          </p:nvPr>
        </p:nvSpPr>
        <p:spPr/>
        <p:txBody>
          <a:bodyPr/>
          <a:lstStyle/>
          <a:p>
            <a:pPr rtl="0"/>
            <a:endParaRPr lang="en-CA"/>
          </a:p>
        </p:txBody>
      </p:sp>
      <p:sp>
        <p:nvSpPr>
          <p:cNvPr id="6" name="Slide Number Placeholder 5"/>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15707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5" name="Footer Placeholder 4"/>
          <p:cNvSpPr>
            <a:spLocks noGrp="1"/>
          </p:cNvSpPr>
          <p:nvPr>
            <p:ph type="ftr" sz="quarter" idx="11"/>
          </p:nvPr>
        </p:nvSpPr>
        <p:spPr/>
        <p:txBody>
          <a:bodyPr/>
          <a:lstStyle/>
          <a:p>
            <a:pPr rtl="0"/>
            <a:endParaRPr lang="en-CA"/>
          </a:p>
        </p:txBody>
      </p:sp>
      <p:sp>
        <p:nvSpPr>
          <p:cNvPr id="6" name="Slide Number Placeholder 5"/>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255234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rtl="0"/>
            <a:fld id="{D45C711C-A5F7-415C-84D5-03098D20B62E}" type="datetimeFigureOut">
              <a:rPr lang="en-CA" smtClean="0"/>
              <a:t>2026-07-05</a:t>
            </a:fld>
            <a:endParaRPr lang="en-CA"/>
          </a:p>
        </p:txBody>
      </p:sp>
      <p:sp>
        <p:nvSpPr>
          <p:cNvPr id="50" name="Footer Placeholder 4"/>
          <p:cNvSpPr>
            <a:spLocks noGrp="1"/>
          </p:cNvSpPr>
          <p:nvPr>
            <p:ph type="ftr" sz="quarter" idx="11"/>
          </p:nvPr>
        </p:nvSpPr>
        <p:spPr>
          <a:xfrm>
            <a:off x="856059" y="5883276"/>
            <a:ext cx="4679482" cy="365125"/>
          </a:xfrm>
        </p:spPr>
        <p:txBody>
          <a:bodyPr/>
          <a:lstStyle/>
          <a:p>
            <a:pPr rtl="0"/>
            <a:endParaRPr lang="en-CA"/>
          </a:p>
        </p:txBody>
      </p:sp>
      <p:sp>
        <p:nvSpPr>
          <p:cNvPr id="51" name="Slide Number Placeholder 5"/>
          <p:cNvSpPr>
            <a:spLocks noGrp="1"/>
          </p:cNvSpPr>
          <p:nvPr>
            <p:ph type="sldNum" sz="quarter" idx="12"/>
          </p:nvPr>
        </p:nvSpPr>
        <p:spPr>
          <a:xfrm>
            <a:off x="7707241" y="5883275"/>
            <a:ext cx="578317" cy="365125"/>
          </a:xfrm>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7058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5" name="Footer Placeholder 4"/>
          <p:cNvSpPr>
            <a:spLocks noGrp="1"/>
          </p:cNvSpPr>
          <p:nvPr>
            <p:ph type="ftr" sz="quarter" idx="11"/>
          </p:nvPr>
        </p:nvSpPr>
        <p:spPr/>
        <p:txBody>
          <a:bodyPr/>
          <a:lstStyle/>
          <a:p>
            <a:pPr rtl="0"/>
            <a:endParaRPr lang="en-CA"/>
          </a:p>
        </p:txBody>
      </p:sp>
      <p:sp>
        <p:nvSpPr>
          <p:cNvPr id="6" name="Slide Number Placeholder 5"/>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374312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259491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8" name="Footer Placeholder 7"/>
          <p:cNvSpPr>
            <a:spLocks noGrp="1"/>
          </p:cNvSpPr>
          <p:nvPr>
            <p:ph type="ftr" sz="quarter" idx="11"/>
          </p:nvPr>
        </p:nvSpPr>
        <p:spPr/>
        <p:txBody>
          <a:bodyPr/>
          <a:lstStyle/>
          <a:p>
            <a:pPr rtl="0"/>
            <a:endParaRPr lang="en-CA"/>
          </a:p>
        </p:txBody>
      </p:sp>
      <p:sp>
        <p:nvSpPr>
          <p:cNvPr id="9" name="Slide Number Placeholder 8"/>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72299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4" name="Footer Placeholder 3"/>
          <p:cNvSpPr>
            <a:spLocks noGrp="1"/>
          </p:cNvSpPr>
          <p:nvPr>
            <p:ph type="ftr" sz="quarter" idx="11"/>
          </p:nvPr>
        </p:nvSpPr>
        <p:spPr/>
        <p:txBody>
          <a:bodyPr/>
          <a:lstStyle/>
          <a:p>
            <a:pPr rtl="0"/>
            <a:endParaRPr lang="en-CA"/>
          </a:p>
        </p:txBody>
      </p:sp>
      <p:sp>
        <p:nvSpPr>
          <p:cNvPr id="5" name="Slide Number Placeholder 4"/>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98485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3" name="Footer Placeholder 2"/>
          <p:cNvSpPr>
            <a:spLocks noGrp="1"/>
          </p:cNvSpPr>
          <p:nvPr>
            <p:ph type="ftr" sz="quarter" idx="11"/>
          </p:nvPr>
        </p:nvSpPr>
        <p:spPr/>
        <p:txBody>
          <a:bodyPr/>
          <a:lstStyle/>
          <a:p>
            <a:pPr rtl="0"/>
            <a:endParaRPr lang="en-CA"/>
          </a:p>
        </p:txBody>
      </p:sp>
      <p:sp>
        <p:nvSpPr>
          <p:cNvPr id="4" name="Slide Number Placeholder 3"/>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92798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415366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45C711C-A5F7-415C-84D5-03098D20B62E}" type="datetimeFigureOut">
              <a:rPr lang="en-CA" smtClean="0"/>
              <a:t>2026-07-05</a:t>
            </a:fld>
            <a:endParaRPr lang="en-CA"/>
          </a:p>
        </p:txBody>
      </p:sp>
      <p:sp>
        <p:nvSpPr>
          <p:cNvPr id="6" name="Footer Placeholder 5"/>
          <p:cNvSpPr>
            <a:spLocks noGrp="1"/>
          </p:cNvSpPr>
          <p:nvPr>
            <p:ph type="ftr" sz="quarter" idx="11"/>
          </p:nvPr>
        </p:nvSpPr>
        <p:spPr/>
        <p:txBody>
          <a:bodyPr/>
          <a:lstStyle/>
          <a:p>
            <a:pPr rtl="0"/>
            <a:endParaRPr lang="en-CA"/>
          </a:p>
        </p:txBody>
      </p:sp>
      <p:sp>
        <p:nvSpPr>
          <p:cNvPr id="7" name="Slide Number Placeholder 6"/>
          <p:cNvSpPr>
            <a:spLocks noGrp="1"/>
          </p:cNvSpPr>
          <p:nvPr>
            <p:ph type="sldNum" sz="quarter" idx="12"/>
          </p:nvPr>
        </p:nvSpPr>
        <p:spPr/>
        <p:txBody>
          <a:bodyPr/>
          <a:lstStyle/>
          <a:p>
            <a:pPr rtl="0"/>
            <a:fld id="{F7334CE5-AD14-4444-8D50-CC4779C33ED8}" type="slidenum">
              <a:rPr lang="en-CA" smtClean="0"/>
              <a:t>‹#›</a:t>
            </a:fld>
            <a:endParaRPr lang="en-CA"/>
          </a:p>
        </p:txBody>
      </p:sp>
    </p:spTree>
    <p:extLst>
      <p:ext uri="{BB962C8B-B14F-4D97-AF65-F5344CB8AC3E}">
        <p14:creationId xmlns:p14="http://schemas.microsoft.com/office/powerpoint/2010/main" val="155915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CA"/>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CA"/>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p>
            </p:txBody>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45C711C-A5F7-415C-84D5-03098D20B62E}" type="datetimeFigureOut">
              <a:rPr lang="en-CA" smtClean="0"/>
              <a:t>2026-07-05</a:t>
            </a:fld>
            <a:endParaRPr lang="en-CA"/>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CA"/>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F7334CE5-AD14-4444-8D50-CC4779C33ED8}" type="slidenum">
              <a:rPr lang="en-CA" smtClean="0"/>
              <a:t>‹#›</a:t>
            </a:fld>
            <a:endParaRPr lang="en-CA"/>
          </a:p>
        </p:txBody>
      </p:sp>
      <p:sp>
        <p:nvSpPr>
          <p:cNvPr id="48" name="MSIPCMContentMarking" descr="{&quot;HashCode&quot;:-1542678785,&quot;Placement&quot;:&quot;Footer&quot;,&quot;Top&quot;:517.997253,&quot;Left&quot;:0.0,&quot;SlideWidth&quot;:720,&quot;SlideHeight&quot;:540}">
            <a:extLst>
              <a:ext uri="{FF2B5EF4-FFF2-40B4-BE49-F238E27FC236}">
                <a16:creationId xmlns:a16="http://schemas.microsoft.com/office/drawing/2014/main" id="{439D5696-4F68-E2DD-E796-22D100562DD3}"/>
              </a:ext>
            </a:extLst>
          </p:cNvPr>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rtl="0">
              <a:spcBef>
                <a:spcPts val="0"/>
              </a:spcBef>
              <a:spcAft>
                <a:spcPts val="0"/>
              </a:spcAft>
            </a:pPr>
            <a:r>
              <a:rPr lang="fr-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3790316549"/>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anlii.org/en/ab/abkb/doc/2024/2024abkb642/2024abkb642.html?resultId=49b3e10dbd9248cca891ebd8a1542252&amp;searchId=2025-09-22T16:16:14:024/4bb12fb7b1cb4c389c7329bbd6ccd2dc&amp;searchUrlHash=AAAAAQAHbG9wYXJjbwAAAAAB" TargetMode="External"/><Relationship Id="rId5" Type="http://schemas.openxmlformats.org/officeDocument/2006/relationships/hyperlink" Target="https://www.canlii.org/en/ab/abkb/doc/2023/2023abkb706/2023abkb706.html?autocompleteStr=r%20v%20rabbit&amp;autocompletePos=5&amp;resultId=053997de7e8e4eb7adcf93a928f056fe&amp;searchId=2024-06-10T16:53:28:908/e27d9185243d4a2695fa208e00e7b65a" TargetMode="External"/><Relationship Id="rId4" Type="http://schemas.openxmlformats.org/officeDocument/2006/relationships/hyperlink" Target="https://www.canlii.org/en/ab/abqb/doc/2021/2021abqb432/2021abqb432.html?autocompleteStr=r%20v%20larivi&amp;autocompletePos=1&amp;resultId=7fba56beff524bff9485dec2adc4be8d&amp;searchId=2024-06-10T16:54:03:104/c5c8f0bd36f248b6b3d31fbffbceae71"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01_72210DE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0B_3B4DC57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alberta.ca/restorative-justice" TargetMode="External"/><Relationship Id="rId4" Type="http://schemas.openxmlformats.org/officeDocument/2006/relationships/hyperlink" Target="https://rjalbertacourts.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nsplash.com/@tandemxvisuals?utm_content=creditCopyText&amp;utm_medium=referral&amp;utm_source=unsplas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jalbertacourts.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rm cream background"/>
          <p:cNvSpPr/>
          <p:nvPr/>
        </p:nvSpPr>
        <p:spPr>
          <a:xfrm>
            <a:off x="-41176" y="620688"/>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itle 1">
            <a:extLst>
              <a:ext uri="{FF2B5EF4-FFF2-40B4-BE49-F238E27FC236}">
                <a16:creationId xmlns:a16="http://schemas.microsoft.com/office/drawing/2014/main" id="{0D1D5113-6DC9-9880-8862-F249C762A39A}"/>
              </a:ext>
            </a:extLst>
          </p:cNvPr>
          <p:cNvSpPr txBox="1">
            <a:spLocks/>
          </p:cNvSpPr>
          <p:nvPr/>
        </p:nvSpPr>
        <p:spPr>
          <a:xfrm>
            <a:off x="101784" y="758952"/>
            <a:ext cx="7990656" cy="1618468"/>
          </a:xfrm>
          <a:prstGeom prst="rect">
            <a:avLst/>
          </a:prstGeom>
        </p:spPr>
        <p:txBody>
          <a:bodyPr vert="horz" wrap="square" lIns="45720" tIns="27432" rIns="45720" bIns="27432" rtlCol="0" anchor="t">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spcAft>
                <a:spcPts val="500"/>
              </a:spcAft>
              <a:defRPr sz="3400" b="1" i="0">
                <a:solidFill>
                  <a:srgbClr val="2D4F40"/>
                </a:solidFill>
                <a:latin typeface="Georgia"/>
              </a:defRPr>
            </a:pPr>
            <a:r>
              <a:rPr lang="en-CA" sz="3400" b="1" i="0" dirty="0">
                <a:solidFill>
                  <a:srgbClr val="2D4F40"/>
                </a:solidFill>
                <a:latin typeface="Georgia"/>
                <a:cs typeface="Calibri" panose="020F0502020204030204" pitchFamily="34" charset="0"/>
              </a:rPr>
              <a:t>RESTORING JUSTICE: </a:t>
            </a:r>
          </a:p>
          <a:p>
            <a:pPr algn="ctr">
              <a:spcAft>
                <a:spcPts val="500"/>
              </a:spcAft>
              <a:defRPr sz="3400" b="1" i="0">
                <a:solidFill>
                  <a:srgbClr val="2D4F40"/>
                </a:solidFill>
                <a:latin typeface="Georgia"/>
              </a:defRPr>
            </a:pPr>
            <a:r>
              <a:rPr lang="en-CA" sz="3400" b="1" i="0" cap="none" dirty="0">
                <a:solidFill>
                  <a:srgbClr val="2D4F40"/>
                </a:solidFill>
                <a:latin typeface="Georgia"/>
                <a:cs typeface="Calibri" panose="020F0502020204030204" pitchFamily="34" charset="0"/>
              </a:rPr>
              <a:t>Why Victim-Offender-Community Conversations Matter</a:t>
            </a:r>
          </a:p>
          <a:p>
            <a:pPr algn="ctr">
              <a:spcAft>
                <a:spcPts val="500"/>
              </a:spcAft>
              <a:defRPr sz="3400" b="1" i="0">
                <a:solidFill>
                  <a:srgbClr val="2D4F40"/>
                </a:solidFill>
                <a:latin typeface="Georgia"/>
              </a:defRPr>
            </a:pPr>
            <a:endParaRPr lang="en-CA" sz="3400" b="1" i="0" cap="none" dirty="0">
              <a:solidFill>
                <a:srgbClr val="2D4F40"/>
              </a:solidFill>
              <a:latin typeface="Arial Nova" panose="020B0504020202020204" pitchFamily="34" charset="0"/>
              <a:cs typeface="Calibri" panose="020F0502020204030204" pitchFamily="34" charset="0"/>
            </a:endParaRPr>
          </a:p>
          <a:p>
            <a:pPr algn="ctr">
              <a:spcAft>
                <a:spcPts val="500"/>
              </a:spcAft>
              <a:defRPr sz="3400" b="1" i="0">
                <a:solidFill>
                  <a:srgbClr val="2D4F40"/>
                </a:solidFill>
                <a:latin typeface="Georgia"/>
              </a:defRPr>
            </a:pPr>
            <a:r>
              <a:rPr lang="en-CA" sz="2800" b="1" cap="none" dirty="0">
                <a:solidFill>
                  <a:srgbClr val="2D4F40"/>
                </a:solidFill>
                <a:latin typeface="Arial Nova" panose="020B0504020202020204" pitchFamily="34" charset="0"/>
                <a:cs typeface="Calibri" panose="020F0502020204030204" pitchFamily="34" charset="0"/>
              </a:rPr>
              <a:t>ISRCL International Conference 2026</a:t>
            </a:r>
            <a:endParaRPr lang="en-CA" sz="2800" b="1" i="0" cap="none" dirty="0">
              <a:solidFill>
                <a:srgbClr val="2D4F40"/>
              </a:solidFill>
              <a:latin typeface="Arial Nova" panose="020B0504020202020204" pitchFamily="34" charset="0"/>
              <a:cs typeface="Calibri" panose="020F0502020204030204" pitchFamily="34" charset="0"/>
            </a:endParaRPr>
          </a:p>
          <a:p>
            <a:pPr algn="ctr">
              <a:spcAft>
                <a:spcPts val="500"/>
              </a:spcAft>
              <a:defRPr sz="3400" b="1" i="0">
                <a:solidFill>
                  <a:srgbClr val="2D4F40"/>
                </a:solidFill>
                <a:latin typeface="Georgia"/>
              </a:defRPr>
            </a:pPr>
            <a:endParaRPr lang="en-CA" sz="3400" b="1" i="0" cap="none" dirty="0">
              <a:solidFill>
                <a:srgbClr val="2D4F40"/>
              </a:solidFill>
              <a:latin typeface="Georgia"/>
              <a:cs typeface="Calibri" panose="020F0502020204030204" pitchFamily="34" charset="0"/>
            </a:endParaRPr>
          </a:p>
          <a:p>
            <a:pPr algn="ctr">
              <a:spcAft>
                <a:spcPts val="500"/>
              </a:spcAft>
              <a:defRPr sz="3400" b="1" i="0">
                <a:solidFill>
                  <a:srgbClr val="2D4F40"/>
                </a:solidFill>
                <a:latin typeface="Georgia"/>
              </a:defRPr>
            </a:pPr>
            <a:endParaRPr lang="en-CA" sz="3400" b="1" i="0" dirty="0">
              <a:solidFill>
                <a:srgbClr val="2D4F40"/>
              </a:solidFill>
              <a:latin typeface="Georgia"/>
              <a:cs typeface="Calibri" panose="020F0502020204030204" pitchFamily="34" charset="0"/>
            </a:endParaRPr>
          </a:p>
        </p:txBody>
      </p:sp>
      <p:sp>
        <p:nvSpPr>
          <p:cNvPr id="12" name="TextBox 11"/>
          <p:cNvSpPr txBox="1"/>
          <p:nvPr/>
        </p:nvSpPr>
        <p:spPr>
          <a:xfrm>
            <a:off x="913828" y="3540484"/>
            <a:ext cx="7435216" cy="1250420"/>
          </a:xfrm>
          <a:prstGeom prst="rect">
            <a:avLst/>
          </a:prstGeom>
          <a:noFill/>
        </p:spPr>
        <p:txBody>
          <a:bodyPr wrap="square" lIns="27432" tIns="18288" rIns="27432" bIns="18288" anchor="t">
            <a:noAutofit/>
          </a:bodyPr>
          <a:lstStyle/>
          <a:p>
            <a:pPr>
              <a:spcAft>
                <a:spcPts val="200"/>
              </a:spcAft>
              <a:defRPr sz="1400" b="0">
                <a:solidFill>
                  <a:srgbClr val="2C2D27"/>
                </a:solidFill>
                <a:latin typeface="Aptos"/>
              </a:defRPr>
            </a:pPr>
            <a:r>
              <a:rPr lang="en-CA" sz="2000" b="1" dirty="0">
                <a:solidFill>
                  <a:srgbClr val="2C2D27"/>
                </a:solidFill>
                <a:latin typeface="Aptos"/>
              </a:rPr>
              <a:t>Justice Anna Loparco, Alberta Court of King’s Bench</a:t>
            </a:r>
          </a:p>
          <a:p>
            <a:pPr>
              <a:spcAft>
                <a:spcPts val="200"/>
              </a:spcAft>
              <a:defRPr sz="1400" b="0">
                <a:solidFill>
                  <a:srgbClr val="2C2D27"/>
                </a:solidFill>
                <a:latin typeface="Aptos"/>
              </a:defRPr>
            </a:pPr>
            <a:r>
              <a:rPr lang="en-CA" sz="2000" b="1" dirty="0">
                <a:solidFill>
                  <a:srgbClr val="2C2D27"/>
                </a:solidFill>
                <a:latin typeface="Aptos"/>
              </a:rPr>
              <a:t>Deputy Chief Justice Joanne Durant, Alberta Court of Justice</a:t>
            </a:r>
          </a:p>
          <a:p>
            <a:pPr>
              <a:spcAft>
                <a:spcPts val="200"/>
              </a:spcAft>
              <a:defRPr sz="1400" b="0">
                <a:solidFill>
                  <a:srgbClr val="2C2D27"/>
                </a:solidFill>
                <a:latin typeface="Aptos"/>
              </a:defRPr>
            </a:pPr>
            <a:r>
              <a:rPr sz="2000" b="1" dirty="0">
                <a:solidFill>
                  <a:srgbClr val="2C2D27"/>
                </a:solidFill>
                <a:latin typeface="Aptos"/>
              </a:rPr>
              <a:t>Justice Michelle Chris</a:t>
            </a:r>
            <a:r>
              <a:rPr lang="fr-CA" sz="2000" b="1" dirty="0">
                <a:solidFill>
                  <a:srgbClr val="2C2D27"/>
                </a:solidFill>
                <a:latin typeface="Aptos"/>
              </a:rPr>
              <a:t>t</a:t>
            </a:r>
            <a:r>
              <a:rPr sz="2000" b="1" dirty="0" err="1">
                <a:solidFill>
                  <a:srgbClr val="2C2D27"/>
                </a:solidFill>
                <a:latin typeface="Aptos"/>
              </a:rPr>
              <a:t>opher</a:t>
            </a:r>
            <a:r>
              <a:rPr sz="2000" b="1" dirty="0">
                <a:solidFill>
                  <a:srgbClr val="2C2D27"/>
                </a:solidFill>
                <a:latin typeface="Aptos"/>
              </a:rPr>
              <a:t>, Alberta Court of Justice</a:t>
            </a:r>
          </a:p>
          <a:p>
            <a:pPr>
              <a:spcAft>
                <a:spcPts val="200"/>
              </a:spcAft>
              <a:defRPr sz="1400" b="0">
                <a:solidFill>
                  <a:srgbClr val="2C2D27"/>
                </a:solidFill>
                <a:latin typeface="Aptos"/>
              </a:defRPr>
            </a:pPr>
            <a:r>
              <a:rPr sz="2000" b="1" dirty="0">
                <a:solidFill>
                  <a:srgbClr val="2C2D27"/>
                </a:solidFill>
                <a:latin typeface="Aptos"/>
              </a:rPr>
              <a:t>Matthew Hinshaw, Alberta Crown Prosecution Service</a:t>
            </a:r>
            <a:endParaRPr lang="en-CA" sz="2000" b="1" dirty="0">
              <a:solidFill>
                <a:srgbClr val="2C2D27"/>
              </a:solidFill>
              <a:latin typeface="Aptos"/>
            </a:endParaRPr>
          </a:p>
          <a:p>
            <a:pPr>
              <a:spcAft>
                <a:spcPts val="200"/>
              </a:spcAft>
              <a:defRPr sz="1400" b="0">
                <a:solidFill>
                  <a:srgbClr val="2C2D27"/>
                </a:solidFill>
                <a:latin typeface="Aptos"/>
              </a:defRPr>
            </a:pPr>
            <a:r>
              <a:rPr lang="en-CA" sz="2000" b="1" dirty="0">
                <a:solidFill>
                  <a:srgbClr val="2C2D27"/>
                </a:solidFill>
                <a:latin typeface="Aptos"/>
              </a:rPr>
              <a:t>Megan Stephens, Megan Stephens Law, Toronto (Moderator)</a:t>
            </a:r>
          </a:p>
          <a:p>
            <a:pPr>
              <a:spcAft>
                <a:spcPts val="200"/>
              </a:spcAft>
              <a:defRPr sz="1400" b="0">
                <a:solidFill>
                  <a:srgbClr val="2C2D27"/>
                </a:solidFill>
                <a:latin typeface="Aptos"/>
              </a:defRPr>
            </a:pPr>
            <a:endParaRPr sz="2000" b="1" dirty="0">
              <a:solidFill>
                <a:srgbClr val="2C2D27"/>
              </a:solidFill>
              <a:latin typeface="Aptos"/>
            </a:endParaRPr>
          </a:p>
          <a:p>
            <a:pPr>
              <a:spcAft>
                <a:spcPts val="200"/>
              </a:spcAft>
              <a:defRPr sz="1400" b="0">
                <a:solidFill>
                  <a:srgbClr val="2C2D27"/>
                </a:solidFill>
                <a:latin typeface="Aptos"/>
              </a:defRPr>
            </a:pPr>
            <a:endParaRPr sz="2000" b="1" dirty="0">
              <a:solidFill>
                <a:srgbClr val="2C2D27"/>
              </a:solidFill>
              <a:latin typeface="Aptos"/>
            </a:endParaRPr>
          </a:p>
        </p:txBody>
      </p:sp>
    </p:spTree>
    <p:extLst>
      <p:ext uri="{BB962C8B-B14F-4D97-AF65-F5344CB8AC3E}">
        <p14:creationId xmlns:p14="http://schemas.microsoft.com/office/powerpoint/2010/main" val="179834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2700" dirty="0"/>
            </a:br>
            <a:endParaRPr lang="en-CA" sz="27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a:spcAft>
                <a:spcPts val="500"/>
              </a:spcAft>
              <a:defRPr sz="2000" b="1" i="0">
                <a:solidFill>
                  <a:srgbClr val="B86847"/>
                </a:solidFill>
                <a:latin typeface="Aptos"/>
              </a:defRPr>
            </a:pPr>
            <a:r>
              <a:rPr lang="en-CA" sz="2000" b="1" i="0" dirty="0">
                <a:solidFill>
                  <a:srgbClr val="B86847"/>
                </a:solidFill>
                <a:latin typeface="Aptos" panose="020F0502020204030204" pitchFamily="34" charset="0"/>
                <a:cs typeface="Calibri" panose="020F0502020204030204" pitchFamily="34" charset="0"/>
              </a:rPr>
              <a:t>Principled/flexible decision making framework</a:t>
            </a:r>
          </a:p>
          <a:p>
            <a:pPr>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Goals:</a:t>
            </a:r>
          </a:p>
          <a:p>
            <a:pPr lvl="1">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Consistency</a:t>
            </a:r>
          </a:p>
          <a:p>
            <a:pPr lvl="1">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Transparency</a:t>
            </a:r>
          </a:p>
          <a:p>
            <a:pPr>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2 distinct referral streams</a:t>
            </a:r>
          </a:p>
          <a:p>
            <a:pPr lvl="1">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Pre-Plea/Diversion</a:t>
            </a:r>
          </a:p>
          <a:p>
            <a:pPr lvl="1">
              <a:spcAft>
                <a:spcPts val="500"/>
              </a:spcAft>
              <a:defRPr sz="2000" b="0" i="0">
                <a:solidFill>
                  <a:srgbClr val="2C2D27"/>
                </a:solidFill>
                <a:latin typeface="Aptos"/>
              </a:defRPr>
            </a:pPr>
            <a:r>
              <a:rPr lang="en-CA" sz="2000" b="0" i="0" dirty="0">
                <a:solidFill>
                  <a:srgbClr val="2C2D27"/>
                </a:solidFill>
                <a:latin typeface="Aptos" panose="020F0502020204030204" pitchFamily="34" charset="0"/>
                <a:cs typeface="Calibri" panose="020F0502020204030204" pitchFamily="34" charset="0"/>
              </a:rPr>
              <a:t>Post-Plea/Pre-Sentence</a:t>
            </a:r>
          </a:p>
          <a:p>
            <a:pPr>
              <a:spcAft>
                <a:spcPts val="500"/>
              </a:spcAft>
              <a:defRPr sz="2000" b="0" i="0">
                <a:solidFill>
                  <a:srgbClr val="2C2D27"/>
                </a:solidFill>
                <a:latin typeface="Aptos"/>
              </a:defRPr>
            </a:pPr>
            <a:endParaRPr lang="en-US" sz="2400" dirty="0"/>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6623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descr="A blue and white chart with white text&#10;&#10;Description automatically generated">
            <a:extLst>
              <a:ext uri="{FF2B5EF4-FFF2-40B4-BE49-F238E27FC236}">
                <a16:creationId xmlns:a16="http://schemas.microsoft.com/office/drawing/2014/main" id="{4673A670-380F-EAEC-111D-F8358FB45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a:ln w="12700">
            <a:solidFill>
              <a:srgbClr val="637D6A"/>
            </a:solidFill>
          </a:ln>
        </p:spPr>
      </p:pic>
    </p:spTree>
    <p:extLst>
      <p:ext uri="{BB962C8B-B14F-4D97-AF65-F5344CB8AC3E}">
        <p14:creationId xmlns:p14="http://schemas.microsoft.com/office/powerpoint/2010/main" val="82468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3" name="Picture 12" descr="slide-11.png"/>
          <p:cNvPicPr>
            <a:picLocks noChangeAspect="1"/>
          </p:cNvPicPr>
          <p:nvPr/>
        </p:nvPicPr>
        <p:blipFill>
          <a:blip r:embed="rId3"/>
          <a:stretch>
            <a:fillRect/>
          </a:stretch>
        </p:blipFill>
        <p:spPr>
          <a:xfrm>
            <a:off x="502920" y="502920"/>
            <a:ext cx="8138160" cy="5532120"/>
          </a:xfrm>
          <a:prstGeom prst="rect">
            <a:avLst/>
          </a:prstGeom>
          <a:ln w="12700">
            <a:solidFill>
              <a:srgbClr val="637D6A"/>
            </a:solidFill>
          </a:ln>
        </p:spPr>
      </p:pic>
    </p:spTree>
    <p:extLst>
      <p:ext uri="{BB962C8B-B14F-4D97-AF65-F5344CB8AC3E}">
        <p14:creationId xmlns:p14="http://schemas.microsoft.com/office/powerpoint/2010/main" val="1752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2700" dirty="0"/>
            </a:br>
            <a:endParaRPr lang="en-CA" sz="27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marL="0" indent="0">
              <a:spcAft>
                <a:spcPts val="300"/>
              </a:spcAft>
              <a:buNone/>
              <a:defRPr sz="1800" b="1" i="0">
                <a:solidFill>
                  <a:srgbClr val="B86847"/>
                </a:solidFill>
                <a:latin typeface="Aptos"/>
              </a:defRPr>
            </a:pPr>
            <a:r>
              <a:rPr lang="en-CA" sz="1800" b="1" i="0">
                <a:solidFill>
                  <a:srgbClr val="B86847"/>
                </a:solidFill>
                <a:latin typeface="Aptos" panose="020F0502020204030204" pitchFamily="34" charset="0"/>
                <a:cs typeface="Calibri" panose="020F0502020204030204" pitchFamily="34" charset="0"/>
              </a:rPr>
              <a:t>Pre-Plea/Diversion Ineligibility</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Offences involving:</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Death </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Violence resulting in bodily harm</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Impact on sexual integrity of victim</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Serious impact (physical, psychological or financial)</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Violence against child by caregiver</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IPV offences</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Infliction of pain, suffering or injury to animal</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Vulnerable victims (children, the elderly, </a:t>
            </a:r>
            <a:r>
              <a:rPr lang="en-CA" sz="1600" b="0" i="0" err="1">
                <a:solidFill>
                  <a:srgbClr val="2C2D27"/>
                </a:solidFill>
                <a:latin typeface="Aptos" panose="020F0502020204030204" pitchFamily="34" charset="0"/>
                <a:cs typeface="Calibri" panose="020F0502020204030204" pitchFamily="34" charset="0"/>
              </a:rPr>
              <a:t>etc</a:t>
            </a:r>
            <a:r>
              <a:rPr lang="en-CA" sz="1600" b="0" i="0">
                <a:solidFill>
                  <a:srgbClr val="2C2D27"/>
                </a:solidFill>
                <a:latin typeface="Aptos" panose="020F0502020204030204" pitchFamily="34" charset="0"/>
                <a:cs typeface="Calibri" panose="020F0502020204030204" pitchFamily="34" charset="0"/>
              </a:rPr>
              <a:t>…)</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Sophisticated planning</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CC driving offences</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MMPs</a:t>
            </a:r>
            <a:endParaRPr lang="en-CA" sz="2800">
              <a:latin typeface="Calibri" panose="020F0502020204030204" pitchFamily="34" charset="0"/>
              <a:cs typeface="Calibri" panose="020F0502020204030204" pitchFamily="34" charset="0"/>
            </a:endParaRP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1749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2700" dirty="0"/>
            </a:br>
            <a:endParaRPr lang="en-CA" sz="27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marL="0" indent="0">
              <a:spcAft>
                <a:spcPts val="300"/>
              </a:spcAft>
              <a:buNone/>
              <a:defRPr sz="1800" b="1" i="0">
                <a:solidFill>
                  <a:srgbClr val="B86847"/>
                </a:solidFill>
                <a:latin typeface="Aptos"/>
              </a:defRPr>
            </a:pPr>
            <a:r>
              <a:rPr lang="en-CA" sz="1800" b="1" i="0">
                <a:solidFill>
                  <a:srgbClr val="B86847"/>
                </a:solidFill>
                <a:latin typeface="Aptos" panose="020F0502020204030204" pitchFamily="34" charset="0"/>
                <a:cs typeface="Calibri" panose="020F0502020204030204" pitchFamily="34" charset="0"/>
              </a:rPr>
              <a:t>Pre-Plea/Diversion</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Chief Prosecutor can approve referral of ineligible matters if exceptional circumstances exist:</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Indigenous identity of accused or victim</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Personal circumstances of accused</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Personal circumstances of victim</a:t>
            </a:r>
          </a:p>
          <a:p>
            <a:pPr lvl="2">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Victim’s desired to engage in RJ process</a:t>
            </a:r>
          </a:p>
          <a:p>
            <a:pPr lvl="2">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Degree of harm done</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Circumstances of offending behaviour</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Suitable RJ process</a:t>
            </a: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46808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2700" dirty="0"/>
            </a:br>
            <a:endParaRPr lang="en-CA" sz="27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marL="0" indent="0">
              <a:spcAft>
                <a:spcPts val="300"/>
              </a:spcAft>
              <a:buNone/>
              <a:defRPr sz="1800" b="1" i="0">
                <a:solidFill>
                  <a:srgbClr val="B86847"/>
                </a:solidFill>
                <a:latin typeface="Aptos"/>
              </a:defRPr>
            </a:pPr>
            <a:r>
              <a:rPr lang="en-CA" sz="1800" b="1" i="0">
                <a:solidFill>
                  <a:srgbClr val="B86847"/>
                </a:solidFill>
                <a:latin typeface="Aptos" panose="020F0502020204030204" pitchFamily="34" charset="0"/>
                <a:cs typeface="Calibri" panose="020F0502020204030204" pitchFamily="34" charset="0"/>
              </a:rPr>
              <a:t>Pre-Plea/Diversion</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Consistent with protection of society and in the public interest</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Considerations</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Separation of offender necessary</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Long-term supervision/treatment/no-contact</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Ancillary orders (DNA, SOIRA, etc…)</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Specialized courts</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Importance of recording of a conviction</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Power imbalance/meaningful victim participation</a:t>
            </a: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6416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3" name="Picture 12" descr="slide-15.png"/>
          <p:cNvPicPr>
            <a:picLocks noChangeAspect="1"/>
          </p:cNvPicPr>
          <p:nvPr/>
        </p:nvPicPr>
        <p:blipFill>
          <a:blip r:embed="rId3"/>
          <a:stretch>
            <a:fillRect/>
          </a:stretch>
        </p:blipFill>
        <p:spPr>
          <a:xfrm>
            <a:off x="502920" y="502920"/>
            <a:ext cx="8138160" cy="5532120"/>
          </a:xfrm>
          <a:prstGeom prst="rect">
            <a:avLst/>
          </a:prstGeom>
          <a:ln w="12700">
            <a:solidFill>
              <a:srgbClr val="637D6A"/>
            </a:solidFill>
          </a:ln>
        </p:spPr>
      </p:pic>
    </p:spTree>
    <p:extLst>
      <p:ext uri="{BB962C8B-B14F-4D97-AF65-F5344CB8AC3E}">
        <p14:creationId xmlns:p14="http://schemas.microsoft.com/office/powerpoint/2010/main" val="31799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3200" dirty="0"/>
            </a:br>
            <a:endParaRPr lang="en-CA" sz="32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marL="0" indent="0">
              <a:spcAft>
                <a:spcPts val="300"/>
              </a:spcAft>
              <a:buNone/>
              <a:defRPr sz="1800" b="1" i="0">
                <a:solidFill>
                  <a:srgbClr val="B86847"/>
                </a:solidFill>
                <a:latin typeface="Aptos"/>
              </a:defRPr>
            </a:pPr>
            <a:r>
              <a:rPr lang="en-CA" sz="1800" b="1" i="0">
                <a:solidFill>
                  <a:srgbClr val="B86847"/>
                </a:solidFill>
                <a:latin typeface="Aptos" panose="020F0502020204030204" pitchFamily="34" charset="0"/>
                <a:cs typeface="Calibri" panose="020F0502020204030204" pitchFamily="34" charset="0"/>
              </a:rPr>
              <a:t>Post-Plea/Pre-Sentence</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Wide range of cases</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May be suggested by any party</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Requires informed consent of all participants</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Generally following entry of GP or finding of guilt</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May proceed prior to GP if clear understanding reached between counsel as to pleas expected following RJ process</a:t>
            </a: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35289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4288E5C-D938-4C25-A3CC-232E2CFC3D51}"/>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err="1">
                <a:solidFill>
                  <a:srgbClr val="2D4F40"/>
                </a:solidFill>
                <a:latin typeface="Georgia"/>
                <a:cs typeface="Calibri" panose="020F0502020204030204" pitchFamily="34" charset="0"/>
              </a:rPr>
              <a:t>Outcomes</a:t>
            </a:r>
            <a:endParaRPr lang="en-CA" sz="3500">
              <a:cs typeface="Calibri" panose="020F0502020204030204" pitchFamily="34" charset="0"/>
            </a:endParaRPr>
          </a:p>
        </p:txBody>
      </p:sp>
      <p:sp>
        <p:nvSpPr>
          <p:cNvPr id="3" name="Content Placeholder 2">
            <a:extLst>
              <a:ext uri="{FF2B5EF4-FFF2-40B4-BE49-F238E27FC236}">
                <a16:creationId xmlns:a16="http://schemas.microsoft.com/office/drawing/2014/main" id="{26C3F34A-32DB-46D6-B5D5-37E4A19F7403}"/>
              </a:ext>
            </a:extLst>
          </p:cNvPr>
          <p:cNvSpPr>
            <a:spLocks noGrp="1"/>
          </p:cNvSpPr>
          <p:nvPr>
            <p:ph idx="1"/>
          </p:nvPr>
        </p:nvSpPr>
        <p:spPr>
          <a:xfrm>
            <a:off x="932688" y="1417320"/>
            <a:ext cx="7543800" cy="5074920"/>
          </a:xfrm>
        </p:spPr>
        <p:txBody>
          <a:bodyPr wrap="square" lIns="45720" tIns="27432" rIns="45720" bIns="27432" rtlCol="0" anchor="t">
            <a:noAutofit/>
          </a:bodyPr>
          <a:lstStyle/>
          <a:p>
            <a:pPr marL="342900" marR="0" lvl="0" indent="-342900" rtl="0">
              <a:lnSpc>
                <a:spcPct val="110000"/>
              </a:lnSpc>
              <a:spcBef>
                <a:spcPts val="0"/>
              </a:spcBef>
              <a:spcAft>
                <a:spcPts val="300"/>
              </a:spcAft>
              <a:buFont typeface="Symbol" panose="05050102010706020507" pitchFamily="18" charset="2"/>
              <a:buChar char=""/>
              <a:defRPr sz="1800" b="1" i="0">
                <a:solidFill>
                  <a:srgbClr val="B86847"/>
                </a:solidFill>
                <a:latin typeface="Aptos"/>
              </a:defRPr>
            </a:pPr>
            <a:r>
              <a:rPr lang="fr-ca" sz="1800" b="1" i="0">
                <a:solidFill>
                  <a:srgbClr val="B86847"/>
                </a:solidFill>
                <a:effectLst/>
                <a:latin typeface="Aptos" panose="020F0502020204030204" pitchFamily="34" charset="0"/>
                <a:ea typeface="Calibri" panose="020F0502020204030204" pitchFamily="34" charset="0"/>
                <a:cs typeface="Calibri" panose="020F0502020204030204" pitchFamily="34" charset="0"/>
              </a:rPr>
              <a:t>If RJ </a:t>
            </a:r>
            <a:r>
              <a:rPr lang="fr-ca" sz="1800" b="1" i="0" err="1">
                <a:solidFill>
                  <a:srgbClr val="B86847"/>
                </a:solidFill>
                <a:effectLst/>
                <a:latin typeface="Aptos" panose="020F0502020204030204" pitchFamily="34" charset="0"/>
                <a:ea typeface="Calibri" panose="020F0502020204030204" pitchFamily="34" charset="0"/>
                <a:cs typeface="Calibri" panose="020F0502020204030204" pitchFamily="34" charset="0"/>
              </a:rPr>
              <a:t>is</a:t>
            </a:r>
            <a:r>
              <a:rPr lang="fr-ca" sz="1800" b="1" i="0">
                <a:solidFill>
                  <a:srgbClr val="B86847"/>
                </a:solidFill>
                <a:effectLst/>
                <a:latin typeface="Aptos" panose="020F0502020204030204" pitchFamily="34" charset="0"/>
                <a:ea typeface="Calibri" panose="020F0502020204030204" pitchFamily="34" charset="0"/>
                <a:cs typeface="Calibri" panose="020F0502020204030204" pitchFamily="34" charset="0"/>
              </a:rPr>
              <a:t> </a:t>
            </a:r>
            <a:r>
              <a:rPr lang="fr-ca" sz="1800" b="1" i="0" err="1">
                <a:solidFill>
                  <a:srgbClr val="B86847"/>
                </a:solidFill>
                <a:effectLst/>
                <a:latin typeface="Aptos" panose="020F0502020204030204" pitchFamily="34" charset="0"/>
                <a:ea typeface="Calibri" panose="020F0502020204030204" pitchFamily="34" charset="0"/>
                <a:cs typeface="Calibri" panose="020F0502020204030204" pitchFamily="34" charset="0"/>
              </a:rPr>
              <a:t>successful</a:t>
            </a:r>
            <a:endParaRPr lang="fr-ca" sz="280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Withdrawal</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Diversionary</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a:t>
            </a:r>
          </a:p>
          <a:p>
            <a:pPr marL="800100" lvl="1" indent="-34290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err="1">
                <a:solidFill>
                  <a:srgbClr val="2C2D27"/>
                </a:solidFill>
                <a:latin typeface="Aptos" panose="020F0502020204030204" pitchFamily="34" charset="0"/>
                <a:ea typeface="Calibri" panose="020F0502020204030204" pitchFamily="34" charset="0"/>
                <a:cs typeface="Calibri" panose="020F0502020204030204" pitchFamily="34" charset="0"/>
              </a:rPr>
              <a:t>Sentencing</a:t>
            </a:r>
            <a:r>
              <a:rPr lang="fr-CA" sz="1600" b="0" i="0">
                <a:solidFill>
                  <a:srgbClr val="2C2D27"/>
                </a:solidFill>
                <a:latin typeface="Aptos" panose="020F0502020204030204" pitchFamily="34" charset="0"/>
                <a:ea typeface="Calibri" panose="020F0502020204030204" pitchFamily="34" charset="0"/>
                <a:cs typeface="Calibri" panose="020F0502020204030204" pitchFamily="34" charset="0"/>
              </a:rPr>
              <a:t> (Pre-sentence)</a:t>
            </a:r>
          </a:p>
          <a:p>
            <a:pPr marL="800100" lvl="1" indent="-342900">
              <a:lnSpc>
                <a:spcPct val="110000"/>
              </a:lnSpc>
              <a:spcBef>
                <a:spcPts val="0"/>
              </a:spcBef>
              <a:spcAft>
                <a:spcPts val="300"/>
              </a:spcAft>
              <a:buFont typeface="Symbol" panose="05050102010706020507" pitchFamily="18" charset="2"/>
              <a:buChar char=""/>
              <a:defRPr sz="1600" b="0" i="0">
                <a:solidFill>
                  <a:srgbClr val="2C2D27"/>
                </a:solidFill>
                <a:latin typeface="Aptos"/>
              </a:defRPr>
            </a:pPr>
            <a:endParaRPr lang="fr-CA" sz="2800">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Pre-sentence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referrals</a:t>
            </a:r>
            <a:endParaRPr lang="fr-CA" sz="280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Report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from</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RJ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agency</a:t>
            </a:r>
            <a:endParaRPr lang="fr-CA" sz="2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10000"/>
              </a:lnSpc>
              <a:spcBef>
                <a:spcPts val="0"/>
              </a:spcBef>
              <a:spcAft>
                <a:spcPts val="300"/>
              </a:spcAft>
              <a:buFont typeface="Symbol" panose="05050102010706020507" pitchFamily="18" charset="2"/>
              <a:buChar char=""/>
              <a:defRPr sz="1600" b="0" i="0">
                <a:solidFill>
                  <a:srgbClr val="2C2D27"/>
                </a:solidFill>
                <a:latin typeface="Aptos"/>
              </a:defRPr>
            </a:pPr>
            <a:endParaRPr lang="fr-CA" sz="2800">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A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sentencing</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judge</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is</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not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bound</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by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any</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RJ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recommendations</a:t>
            </a:r>
            <a:endParaRPr lang="fr-CA" sz="2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10000"/>
              </a:lnSpc>
              <a:spcBef>
                <a:spcPts val="0"/>
              </a:spcBef>
              <a:spcAft>
                <a:spcPts val="300"/>
              </a:spcAft>
              <a:buFont typeface="Symbol" panose="05050102010706020507" pitchFamily="18" charset="2"/>
              <a:buChar char=""/>
              <a:defRPr sz="1600" b="0" i="0">
                <a:solidFill>
                  <a:srgbClr val="2C2D27"/>
                </a:solidFill>
                <a:latin typeface="Aptos"/>
              </a:defRPr>
            </a:pP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Report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may</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be</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useful</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to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determining</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an </a:t>
            </a:r>
            <a:r>
              <a:rPr lang="fr-CA" sz="1600" b="0" i="0" err="1">
                <a:solidFill>
                  <a:srgbClr val="2C2D27"/>
                </a:solidFill>
                <a:effectLst/>
                <a:latin typeface="Aptos" panose="020F0502020204030204" pitchFamily="34" charset="0"/>
                <a:ea typeface="Calibri" panose="020F0502020204030204" pitchFamily="34" charset="0"/>
                <a:cs typeface="Calibri" panose="020F0502020204030204" pitchFamily="34" charset="0"/>
              </a:rPr>
              <a:t>appropriate</a:t>
            </a:r>
            <a:r>
              <a:rPr lang="fr-CA" sz="1600" b="0" i="0">
                <a:solidFill>
                  <a:srgbClr val="2C2D27"/>
                </a:solidFill>
                <a:effectLst/>
                <a:latin typeface="Aptos" panose="020F0502020204030204" pitchFamily="34" charset="0"/>
                <a:ea typeface="Calibri" panose="020F0502020204030204" pitchFamily="34" charset="0"/>
                <a:cs typeface="Calibri" panose="020F0502020204030204" pitchFamily="34" charset="0"/>
              </a:rPr>
              <a:t> sentence</a:t>
            </a:r>
            <a:endParaRPr lang="en-CA" sz="280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3433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4288E5C-D938-4C25-A3CC-232E2CFC3D51}"/>
              </a:ext>
            </a:extLst>
          </p:cNvPr>
          <p:cNvSpPr>
            <a:spLocks noGrp="1"/>
          </p:cNvSpPr>
          <p:nvPr>
            <p:ph type="title"/>
          </p:nvPr>
        </p:nvSpPr>
        <p:spPr>
          <a:xfrm>
            <a:off x="685800" y="475488"/>
            <a:ext cx="7498079" cy="640080"/>
          </a:xfrm>
        </p:spPr>
        <p:txBody>
          <a:bodyPr wrap="square" lIns="45720" tIns="27432" rIns="45720" bIns="27432" rtlCol="0" anchor="t">
            <a:noAutofit/>
          </a:bodyPr>
          <a:lstStyle/>
          <a:p>
            <a:pPr algn="l" rtl="0">
              <a:spcAft>
                <a:spcPts val="500"/>
              </a:spcAft>
              <a:defRPr sz="2800" b="1" i="0">
                <a:solidFill>
                  <a:srgbClr val="2D4F40"/>
                </a:solidFill>
                <a:latin typeface="Georgia"/>
              </a:defRPr>
            </a:pPr>
            <a:r>
              <a:rPr lang="fr-ca" sz="2800" b="1" i="0" err="1">
                <a:solidFill>
                  <a:srgbClr val="2D4F40"/>
                </a:solidFill>
                <a:latin typeface="Georgia" panose="020F0502020204030204" pitchFamily="34" charset="0"/>
                <a:cs typeface="Calibri" panose="020F0502020204030204" pitchFamily="34" charset="0"/>
              </a:rPr>
              <a:t>Outcomes</a:t>
            </a:r>
            <a:endParaRPr lang="en-CA" sz="3500">
              <a:latin typeface="Calibri" panose="020F0502020204030204" pitchFamily="34" charset="0"/>
              <a:cs typeface="Calibri" panose="020F0502020204030204" pitchFamily="34" charset="0"/>
            </a:endParaRPr>
          </a:p>
        </p:txBody>
      </p:sp>
      <p:sp>
        <p:nvSpPr>
          <p:cNvPr id="13" name="Clay title rule"/>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utcome circle"/>
          <p:cNvSpPr/>
          <p:nvPr/>
        </p:nvSpPr>
        <p:spPr>
          <a:xfrm>
            <a:off x="914400" y="1920240"/>
            <a:ext cx="1005840" cy="100584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14400" y="2130552"/>
            <a:ext cx="1005840" cy="320040"/>
          </a:xfrm>
          <a:prstGeom prst="rect">
            <a:avLst/>
          </a:prstGeom>
          <a:noFill/>
        </p:spPr>
        <p:txBody>
          <a:bodyPr wrap="square" lIns="45720" tIns="27432" rIns="45720" bIns="27432" anchor="t">
            <a:noAutofit/>
          </a:bodyPr>
          <a:lstStyle/>
          <a:p>
            <a:pPr algn="ctr">
              <a:spcAft>
                <a:spcPts val="500"/>
              </a:spcAft>
              <a:defRPr sz="2200" b="1" i="0">
                <a:solidFill>
                  <a:srgbClr val="2D4F40"/>
                </a:solidFill>
                <a:latin typeface="Georgia"/>
              </a:defRPr>
            </a:pPr>
            <a:r>
              <a:rPr sz="2200" b="1" i="0">
                <a:solidFill>
                  <a:srgbClr val="2D4F40"/>
                </a:solidFill>
                <a:latin typeface="Georgia"/>
              </a:rPr>
              <a:t>1</a:t>
            </a:r>
          </a:p>
        </p:txBody>
      </p:sp>
      <p:sp>
        <p:nvSpPr>
          <p:cNvPr id="16" name="TextBox 15"/>
          <p:cNvSpPr txBox="1"/>
          <p:nvPr/>
        </p:nvSpPr>
        <p:spPr>
          <a:xfrm>
            <a:off x="594360" y="3127248"/>
            <a:ext cx="1645920" cy="1005840"/>
          </a:xfrm>
          <a:prstGeom prst="rect">
            <a:avLst/>
          </a:prstGeom>
          <a:noFill/>
        </p:spPr>
        <p:txBody>
          <a:bodyPr wrap="square" lIns="45720" tIns="27432" rIns="45720" bIns="27432" anchor="t">
            <a:noAutofit/>
          </a:bodyPr>
          <a:lstStyle/>
          <a:p>
            <a:pPr algn="ctr">
              <a:spcAft>
                <a:spcPts val="300"/>
              </a:spcAft>
              <a:defRPr sz="1400" b="1" i="0">
                <a:solidFill>
                  <a:srgbClr val="B86847"/>
                </a:solidFill>
                <a:latin typeface="Aptos"/>
              </a:defRPr>
            </a:pPr>
            <a:r>
              <a:rPr sz="1400" b="1" i="0">
                <a:solidFill>
                  <a:srgbClr val="B86847"/>
                </a:solidFill>
                <a:latin typeface="Aptos"/>
              </a:rPr>
              <a:t>Referral accepted</a:t>
            </a:r>
          </a:p>
          <a:p>
            <a:pPr algn="ctr">
              <a:spcAft>
                <a:spcPts val="300"/>
              </a:spcAft>
              <a:defRPr sz="1400" b="0" i="0">
                <a:solidFill>
                  <a:srgbClr val="2C2D27"/>
                </a:solidFill>
                <a:latin typeface="Aptos"/>
              </a:defRPr>
            </a:pPr>
            <a:r>
              <a:rPr sz="1400" b="0" i="0">
                <a:solidFill>
                  <a:srgbClr val="2C2D27"/>
                </a:solidFill>
                <a:latin typeface="Aptos"/>
              </a:rPr>
              <a:t>RJ agency begins dialogue and preparation</a:t>
            </a:r>
          </a:p>
        </p:txBody>
      </p:sp>
      <p:cxnSp>
        <p:nvCxnSpPr>
          <p:cNvPr id="17" name="Connector 16"/>
          <p:cNvCxnSpPr/>
          <p:nvPr/>
        </p:nvCxnSpPr>
        <p:spPr>
          <a:xfrm>
            <a:off x="1938528" y="2423160"/>
            <a:ext cx="941832" cy="0"/>
          </a:xfrm>
          <a:prstGeom prst="line">
            <a:avLst/>
          </a:prstGeom>
          <a:ln w="25400">
            <a:solidFill>
              <a:srgbClr val="637D6A"/>
            </a:solidFill>
          </a:ln>
        </p:spPr>
        <p:style>
          <a:lnRef idx="2">
            <a:schemeClr val="accent1"/>
          </a:lnRef>
          <a:fillRef idx="0">
            <a:schemeClr val="accent1"/>
          </a:fillRef>
          <a:effectRef idx="1">
            <a:schemeClr val="accent1"/>
          </a:effectRef>
          <a:fontRef idx="minor">
            <a:schemeClr val="tx1"/>
          </a:fontRef>
        </p:style>
      </p:cxnSp>
      <p:sp>
        <p:nvSpPr>
          <p:cNvPr id="18" name="Outcome circle"/>
          <p:cNvSpPr/>
          <p:nvPr/>
        </p:nvSpPr>
        <p:spPr>
          <a:xfrm>
            <a:off x="3520440" y="1920240"/>
            <a:ext cx="1005840" cy="100584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3520440" y="2130552"/>
            <a:ext cx="1005840" cy="320040"/>
          </a:xfrm>
          <a:prstGeom prst="rect">
            <a:avLst/>
          </a:prstGeom>
          <a:noFill/>
        </p:spPr>
        <p:txBody>
          <a:bodyPr wrap="square" lIns="45720" tIns="27432" rIns="45720" bIns="27432" anchor="t">
            <a:noAutofit/>
          </a:bodyPr>
          <a:lstStyle/>
          <a:p>
            <a:pPr algn="ctr">
              <a:spcAft>
                <a:spcPts val="500"/>
              </a:spcAft>
              <a:defRPr sz="2200" b="1" i="0">
                <a:solidFill>
                  <a:srgbClr val="2D4F40"/>
                </a:solidFill>
                <a:latin typeface="Georgia"/>
              </a:defRPr>
            </a:pPr>
            <a:r>
              <a:rPr sz="2200" b="1" i="0">
                <a:solidFill>
                  <a:srgbClr val="2D4F40"/>
                </a:solidFill>
                <a:latin typeface="Georgia"/>
              </a:rPr>
              <a:t>2</a:t>
            </a:r>
          </a:p>
        </p:txBody>
      </p:sp>
      <p:sp>
        <p:nvSpPr>
          <p:cNvPr id="20" name="TextBox 19"/>
          <p:cNvSpPr txBox="1"/>
          <p:nvPr/>
        </p:nvSpPr>
        <p:spPr>
          <a:xfrm>
            <a:off x="3200400" y="3127248"/>
            <a:ext cx="1645920" cy="1005840"/>
          </a:xfrm>
          <a:prstGeom prst="rect">
            <a:avLst/>
          </a:prstGeom>
          <a:noFill/>
        </p:spPr>
        <p:txBody>
          <a:bodyPr wrap="square" lIns="45720" tIns="27432" rIns="45720" bIns="27432" anchor="t">
            <a:noAutofit/>
          </a:bodyPr>
          <a:lstStyle/>
          <a:p>
            <a:pPr algn="ctr">
              <a:spcAft>
                <a:spcPts val="300"/>
              </a:spcAft>
              <a:defRPr sz="1400" b="1" i="0">
                <a:solidFill>
                  <a:srgbClr val="B86847"/>
                </a:solidFill>
                <a:latin typeface="Aptos"/>
              </a:defRPr>
            </a:pPr>
            <a:r>
              <a:rPr sz="1400" b="1" i="0">
                <a:solidFill>
                  <a:srgbClr val="B86847"/>
                </a:solidFill>
                <a:latin typeface="Aptos"/>
              </a:rPr>
              <a:t>RJ process</a:t>
            </a:r>
          </a:p>
          <a:p>
            <a:pPr algn="ctr">
              <a:spcAft>
                <a:spcPts val="300"/>
              </a:spcAft>
              <a:defRPr sz="1400" b="0" i="0">
                <a:solidFill>
                  <a:srgbClr val="2C2D27"/>
                </a:solidFill>
                <a:latin typeface="Aptos"/>
              </a:defRPr>
            </a:pPr>
            <a:r>
              <a:rPr sz="1400" b="0" i="0">
                <a:solidFill>
                  <a:srgbClr val="2C2D27"/>
                </a:solidFill>
                <a:latin typeface="Aptos"/>
              </a:rPr>
              <a:t>Participants explore harm, accountability, and repair</a:t>
            </a:r>
          </a:p>
        </p:txBody>
      </p:sp>
      <p:cxnSp>
        <p:nvCxnSpPr>
          <p:cNvPr id="21" name="Connector 20"/>
          <p:cNvCxnSpPr/>
          <p:nvPr/>
        </p:nvCxnSpPr>
        <p:spPr>
          <a:xfrm>
            <a:off x="4544568" y="2423160"/>
            <a:ext cx="941832" cy="0"/>
          </a:xfrm>
          <a:prstGeom prst="line">
            <a:avLst/>
          </a:prstGeom>
          <a:ln w="25400">
            <a:solidFill>
              <a:srgbClr val="637D6A"/>
            </a:solidFill>
          </a:ln>
        </p:spPr>
        <p:style>
          <a:lnRef idx="2">
            <a:schemeClr val="accent1"/>
          </a:lnRef>
          <a:fillRef idx="0">
            <a:schemeClr val="accent1"/>
          </a:fillRef>
          <a:effectRef idx="1">
            <a:schemeClr val="accent1"/>
          </a:effectRef>
          <a:fontRef idx="minor">
            <a:schemeClr val="tx1"/>
          </a:fontRef>
        </p:style>
      </p:cxnSp>
      <p:sp>
        <p:nvSpPr>
          <p:cNvPr id="22" name="Outcome circle"/>
          <p:cNvSpPr/>
          <p:nvPr/>
        </p:nvSpPr>
        <p:spPr>
          <a:xfrm>
            <a:off x="6126480" y="1920240"/>
            <a:ext cx="1005840" cy="100584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6126480" y="2130552"/>
            <a:ext cx="1005840" cy="320040"/>
          </a:xfrm>
          <a:prstGeom prst="rect">
            <a:avLst/>
          </a:prstGeom>
          <a:noFill/>
        </p:spPr>
        <p:txBody>
          <a:bodyPr wrap="square" lIns="45720" tIns="27432" rIns="45720" bIns="27432" anchor="t">
            <a:noAutofit/>
          </a:bodyPr>
          <a:lstStyle/>
          <a:p>
            <a:pPr algn="ctr">
              <a:spcAft>
                <a:spcPts val="500"/>
              </a:spcAft>
              <a:defRPr sz="2200" b="1" i="0">
                <a:solidFill>
                  <a:srgbClr val="2D4F40"/>
                </a:solidFill>
                <a:latin typeface="Georgia"/>
              </a:defRPr>
            </a:pPr>
            <a:r>
              <a:rPr sz="2200" b="1" i="0">
                <a:solidFill>
                  <a:srgbClr val="2D4F40"/>
                </a:solidFill>
                <a:latin typeface="Georgia"/>
              </a:rPr>
              <a:t>3</a:t>
            </a:r>
          </a:p>
        </p:txBody>
      </p:sp>
      <p:sp>
        <p:nvSpPr>
          <p:cNvPr id="24" name="TextBox 23"/>
          <p:cNvSpPr txBox="1"/>
          <p:nvPr/>
        </p:nvSpPr>
        <p:spPr>
          <a:xfrm>
            <a:off x="5806440" y="3127248"/>
            <a:ext cx="1645920" cy="1005840"/>
          </a:xfrm>
          <a:prstGeom prst="rect">
            <a:avLst/>
          </a:prstGeom>
          <a:noFill/>
        </p:spPr>
        <p:txBody>
          <a:bodyPr wrap="square" lIns="45720" tIns="27432" rIns="45720" bIns="27432" anchor="t">
            <a:noAutofit/>
          </a:bodyPr>
          <a:lstStyle/>
          <a:p>
            <a:pPr algn="ctr">
              <a:spcAft>
                <a:spcPts val="300"/>
              </a:spcAft>
              <a:defRPr sz="1400" b="1" i="0">
                <a:solidFill>
                  <a:srgbClr val="B86847"/>
                </a:solidFill>
                <a:latin typeface="Aptos"/>
              </a:defRPr>
            </a:pPr>
            <a:r>
              <a:rPr sz="1400" b="1" i="0">
                <a:solidFill>
                  <a:srgbClr val="B86847"/>
                </a:solidFill>
                <a:latin typeface="Aptos"/>
              </a:rPr>
              <a:t>Report to court</a:t>
            </a:r>
          </a:p>
          <a:p>
            <a:pPr algn="ctr">
              <a:spcAft>
                <a:spcPts val="300"/>
              </a:spcAft>
              <a:defRPr sz="1400" b="0" i="0">
                <a:solidFill>
                  <a:srgbClr val="2C2D27"/>
                </a:solidFill>
                <a:latin typeface="Aptos"/>
              </a:defRPr>
            </a:pPr>
            <a:r>
              <a:rPr sz="1400" b="0" i="0">
                <a:solidFill>
                  <a:srgbClr val="2C2D27"/>
                </a:solidFill>
                <a:latin typeface="Aptos"/>
              </a:rPr>
              <a:t>Outcome informs diversion or sentencing pathway</a:t>
            </a:r>
          </a:p>
        </p:txBody>
      </p:sp>
    </p:spTree>
    <p:extLst>
      <p:ext uri="{BB962C8B-B14F-4D97-AF65-F5344CB8AC3E}">
        <p14:creationId xmlns:p14="http://schemas.microsoft.com/office/powerpoint/2010/main" val="202725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re 1">
            <a:extLst>
              <a:ext uri="{FF2B5EF4-FFF2-40B4-BE49-F238E27FC236}">
                <a16:creationId xmlns:a16="http://schemas.microsoft.com/office/drawing/2014/main" id="{22E2FEBE-FA39-BD9E-A331-A4B00E4FE754}"/>
              </a:ext>
            </a:extLst>
          </p:cNvPr>
          <p:cNvSpPr>
            <a:spLocks noGrp="1"/>
          </p:cNvSpPr>
          <p:nvPr>
            <p:ph type="title"/>
          </p:nvPr>
        </p:nvSpPr>
        <p:spPr>
          <a:xfrm>
            <a:off x="685800" y="502920"/>
            <a:ext cx="7772400" cy="713232"/>
          </a:xfrm>
        </p:spPr>
        <p:txBody>
          <a:bodyPr wrap="square" lIns="45720" tIns="27432" rIns="45720" bIns="27432" anchor="t">
            <a:noAutofit/>
          </a:bodyPr>
          <a:lstStyle/>
          <a:p>
            <a:pPr algn="l">
              <a:spcAft>
                <a:spcPts val="500"/>
              </a:spcAft>
              <a:defRPr sz="3000" b="1" i="0">
                <a:solidFill>
                  <a:srgbClr val="2D4F40"/>
                </a:solidFill>
                <a:latin typeface="Georgia"/>
              </a:defRPr>
            </a:pPr>
            <a:r>
              <a:rPr lang="fr-CA" sz="3000" b="1" i="0" dirty="0">
                <a:solidFill>
                  <a:srgbClr val="2D4F40"/>
                </a:solidFill>
                <a:latin typeface="Georgia"/>
              </a:rPr>
              <a:t>Introduction</a:t>
            </a:r>
            <a:endParaRPr lang="en-CA" dirty="0"/>
          </a:p>
        </p:txBody>
      </p:sp>
      <p:sp>
        <p:nvSpPr>
          <p:cNvPr id="3" name="Espace réservé du contenu 2">
            <a:extLst>
              <a:ext uri="{FF2B5EF4-FFF2-40B4-BE49-F238E27FC236}">
                <a16:creationId xmlns:a16="http://schemas.microsoft.com/office/drawing/2014/main" id="{F65DF6F4-3329-3A47-3DAC-05A45D56D660}"/>
              </a:ext>
            </a:extLst>
          </p:cNvPr>
          <p:cNvSpPr>
            <a:spLocks noGrp="1"/>
          </p:cNvSpPr>
          <p:nvPr>
            <p:ph idx="1"/>
          </p:nvPr>
        </p:nvSpPr>
        <p:spPr>
          <a:xfrm>
            <a:off x="914400" y="1508760"/>
            <a:ext cx="7498079" cy="4754880"/>
          </a:xfrm>
        </p:spPr>
        <p:txBody>
          <a:bodyPr wrap="square" lIns="45720" tIns="27432" rIns="45720" bIns="27432" anchor="t">
            <a:noAutofit/>
          </a:bodyPr>
          <a:lstStyle/>
          <a:p>
            <a:pPr>
              <a:spcAft>
                <a:spcPts val="500"/>
              </a:spcAft>
              <a:defRPr sz="2000" b="1" i="0">
                <a:solidFill>
                  <a:srgbClr val="B86847"/>
                </a:solidFill>
                <a:latin typeface="Aptos"/>
              </a:defRPr>
            </a:pPr>
            <a:r>
              <a:rPr lang="fr-CA" sz="2000" b="1" i="0" dirty="0" err="1">
                <a:solidFill>
                  <a:srgbClr val="B86847"/>
                </a:solidFill>
                <a:latin typeface="Aptos"/>
              </a:rPr>
              <a:t>What</a:t>
            </a:r>
            <a:r>
              <a:rPr lang="fr-CA" sz="2000" b="1" i="0" dirty="0">
                <a:solidFill>
                  <a:srgbClr val="B86847"/>
                </a:solidFill>
                <a:latin typeface="Aptos"/>
              </a:rPr>
              <a:t> do </a:t>
            </a:r>
            <a:r>
              <a:rPr lang="fr-CA" sz="2000" b="1" i="0" dirty="0" err="1">
                <a:solidFill>
                  <a:srgbClr val="B86847"/>
                </a:solidFill>
                <a:latin typeface="Aptos"/>
              </a:rPr>
              <a:t>we</a:t>
            </a:r>
            <a:r>
              <a:rPr lang="fr-CA" sz="2000" b="1" i="0" dirty="0">
                <a:solidFill>
                  <a:srgbClr val="B86847"/>
                </a:solidFill>
                <a:latin typeface="Aptos"/>
              </a:rPr>
              <a:t> </a:t>
            </a:r>
            <a:r>
              <a:rPr lang="fr-CA" sz="2000" b="1" i="0" dirty="0" err="1">
                <a:solidFill>
                  <a:srgbClr val="B86847"/>
                </a:solidFill>
                <a:latin typeface="Aptos"/>
              </a:rPr>
              <a:t>mean</a:t>
            </a:r>
            <a:r>
              <a:rPr lang="fr-CA" sz="2000" b="1" i="0" dirty="0">
                <a:solidFill>
                  <a:srgbClr val="B86847"/>
                </a:solidFill>
                <a:latin typeface="Aptos"/>
              </a:rPr>
              <a:t> by justice in the </a:t>
            </a:r>
            <a:r>
              <a:rPr lang="fr-CA" sz="2000" b="1" i="0" dirty="0" err="1">
                <a:solidFill>
                  <a:srgbClr val="B86847"/>
                </a:solidFill>
                <a:latin typeface="Aptos"/>
              </a:rPr>
              <a:t>criminal</a:t>
            </a:r>
            <a:r>
              <a:rPr lang="fr-CA" sz="2000" b="1" i="0" dirty="0">
                <a:solidFill>
                  <a:srgbClr val="B86847"/>
                </a:solidFill>
                <a:latin typeface="Aptos"/>
              </a:rPr>
              <a:t> </a:t>
            </a:r>
            <a:r>
              <a:rPr lang="fr-CA" sz="2000" b="1" i="0" dirty="0" err="1">
                <a:solidFill>
                  <a:srgbClr val="B86847"/>
                </a:solidFill>
                <a:latin typeface="Aptos"/>
              </a:rPr>
              <a:t>context</a:t>
            </a:r>
            <a:r>
              <a:rPr lang="fr-CA" sz="2000" b="1" i="0" dirty="0">
                <a:solidFill>
                  <a:srgbClr val="B86847"/>
                </a:solidFill>
                <a:latin typeface="Aptos"/>
              </a:rPr>
              <a:t>? </a:t>
            </a:r>
          </a:p>
          <a:p>
            <a:pPr>
              <a:spcAft>
                <a:spcPts val="500"/>
              </a:spcAft>
              <a:defRPr sz="2100" b="0" i="0">
                <a:solidFill>
                  <a:srgbClr val="2C2D27"/>
                </a:solidFill>
                <a:latin typeface="Aptos"/>
              </a:defRPr>
            </a:pPr>
            <a:r>
              <a:rPr lang="fr-CA" sz="2100" b="0" i="0" dirty="0">
                <a:solidFill>
                  <a:srgbClr val="2C2D27"/>
                </a:solidFill>
                <a:latin typeface="Aptos"/>
              </a:rPr>
              <a:t>Does the </a:t>
            </a:r>
            <a:r>
              <a:rPr lang="fr-CA" sz="2100" b="0" i="0" dirty="0" err="1">
                <a:solidFill>
                  <a:srgbClr val="2C2D27"/>
                </a:solidFill>
                <a:latin typeface="Aptos"/>
              </a:rPr>
              <a:t>current</a:t>
            </a:r>
            <a:r>
              <a:rPr lang="fr-CA" sz="2100" dirty="0">
                <a:solidFill>
                  <a:srgbClr val="2C2D27"/>
                </a:solidFill>
                <a:latin typeface="Aptos"/>
              </a:rPr>
              <a:t> </a:t>
            </a:r>
            <a:r>
              <a:rPr lang="fr-CA" sz="2100" dirty="0" err="1">
                <a:solidFill>
                  <a:srgbClr val="2C2D27"/>
                </a:solidFill>
                <a:latin typeface="Aptos"/>
              </a:rPr>
              <a:t>criminal</a:t>
            </a:r>
            <a:r>
              <a:rPr lang="fr-CA" sz="2100" b="0" i="0" dirty="0">
                <a:solidFill>
                  <a:srgbClr val="2C2D27"/>
                </a:solidFill>
                <a:latin typeface="Aptos"/>
              </a:rPr>
              <a:t> justice system do </a:t>
            </a:r>
            <a:r>
              <a:rPr lang="fr-CA" sz="2100" b="0" i="0" dirty="0" err="1">
                <a:solidFill>
                  <a:srgbClr val="2C2D27"/>
                </a:solidFill>
                <a:latin typeface="Aptos"/>
              </a:rPr>
              <a:t>what</a:t>
            </a:r>
            <a:r>
              <a:rPr lang="fr-CA" sz="2100" b="0" i="0" dirty="0">
                <a:solidFill>
                  <a:srgbClr val="2C2D27"/>
                </a:solidFill>
                <a:latin typeface="Aptos"/>
              </a:rPr>
              <a:t> </a:t>
            </a:r>
            <a:r>
              <a:rPr lang="fr-CA" sz="2100" b="0" i="0" dirty="0" err="1">
                <a:solidFill>
                  <a:srgbClr val="2C2D27"/>
                </a:solidFill>
                <a:latin typeface="Aptos"/>
              </a:rPr>
              <a:t>it</a:t>
            </a:r>
            <a:r>
              <a:rPr lang="fr-CA" sz="2100" b="0" i="0" dirty="0">
                <a:solidFill>
                  <a:srgbClr val="2C2D27"/>
                </a:solidFill>
                <a:latin typeface="Aptos"/>
              </a:rPr>
              <a:t> </a:t>
            </a:r>
            <a:r>
              <a:rPr lang="fr-CA" sz="2100" b="0" i="0" dirty="0" err="1">
                <a:solidFill>
                  <a:srgbClr val="2C2D27"/>
                </a:solidFill>
                <a:latin typeface="Aptos"/>
              </a:rPr>
              <a:t>was</a:t>
            </a:r>
            <a:r>
              <a:rPr lang="fr-CA" sz="2100" b="0" i="0" dirty="0">
                <a:solidFill>
                  <a:srgbClr val="2C2D27"/>
                </a:solidFill>
                <a:latin typeface="Aptos"/>
              </a:rPr>
              <a:t> </a:t>
            </a:r>
            <a:r>
              <a:rPr lang="fr-CA" sz="2100" b="0" i="0" dirty="0" err="1">
                <a:solidFill>
                  <a:srgbClr val="2C2D27"/>
                </a:solidFill>
                <a:latin typeface="Aptos"/>
              </a:rPr>
              <a:t>intended</a:t>
            </a:r>
            <a:r>
              <a:rPr lang="fr-CA" sz="2100" b="0" i="0" dirty="0">
                <a:solidFill>
                  <a:srgbClr val="2C2D27"/>
                </a:solidFill>
                <a:latin typeface="Aptos"/>
              </a:rPr>
              <a:t> to do?</a:t>
            </a:r>
          </a:p>
          <a:p>
            <a:pPr>
              <a:spcAft>
                <a:spcPts val="500"/>
              </a:spcAft>
              <a:defRPr sz="2100" b="0" i="0">
                <a:solidFill>
                  <a:srgbClr val="2C2D27"/>
                </a:solidFill>
                <a:latin typeface="Aptos"/>
              </a:defRPr>
            </a:pPr>
            <a:r>
              <a:rPr lang="fr-CA" sz="2100" b="0" i="0" dirty="0">
                <a:solidFill>
                  <a:srgbClr val="2C2D27"/>
                </a:solidFill>
                <a:latin typeface="Aptos"/>
              </a:rPr>
              <a:t>Why the </a:t>
            </a:r>
            <a:r>
              <a:rPr lang="fr-CA" sz="2100" b="0" i="0" dirty="0" err="1">
                <a:solidFill>
                  <a:srgbClr val="2C2D27"/>
                </a:solidFill>
                <a:latin typeface="Aptos"/>
              </a:rPr>
              <a:t>current</a:t>
            </a:r>
            <a:r>
              <a:rPr lang="fr-CA" sz="2100" b="0" i="0" dirty="0">
                <a:solidFill>
                  <a:srgbClr val="2C2D27"/>
                </a:solidFill>
                <a:latin typeface="Aptos"/>
              </a:rPr>
              <a:t> system </a:t>
            </a:r>
            <a:r>
              <a:rPr lang="fr-CA" sz="2100" b="0" i="0" dirty="0" err="1">
                <a:solidFill>
                  <a:srgbClr val="2C2D27"/>
                </a:solidFill>
                <a:latin typeface="Aptos"/>
              </a:rPr>
              <a:t>is</a:t>
            </a:r>
            <a:r>
              <a:rPr lang="fr-CA" sz="2100" b="0" i="0" dirty="0">
                <a:solidFill>
                  <a:srgbClr val="2C2D27"/>
                </a:solidFill>
                <a:latin typeface="Aptos"/>
              </a:rPr>
              <a:t> not </a:t>
            </a:r>
            <a:r>
              <a:rPr lang="fr-CA" sz="2100" b="0" i="0" dirty="0" err="1">
                <a:solidFill>
                  <a:srgbClr val="2C2D27"/>
                </a:solidFill>
                <a:latin typeface="Aptos"/>
              </a:rPr>
              <a:t>responding</a:t>
            </a:r>
            <a:r>
              <a:rPr lang="fr-CA" sz="2100" b="0" i="0" dirty="0">
                <a:solidFill>
                  <a:srgbClr val="2C2D27"/>
                </a:solidFill>
                <a:latin typeface="Aptos"/>
              </a:rPr>
              <a:t> to the </a:t>
            </a:r>
            <a:r>
              <a:rPr lang="fr-CA" sz="2100" b="0" i="0" dirty="0" err="1">
                <a:solidFill>
                  <a:srgbClr val="2C2D27"/>
                </a:solidFill>
                <a:latin typeface="Aptos"/>
              </a:rPr>
              <a:t>needs</a:t>
            </a:r>
            <a:r>
              <a:rPr lang="fr-CA" sz="2100" b="0" i="0" dirty="0">
                <a:solidFill>
                  <a:srgbClr val="2C2D27"/>
                </a:solidFill>
                <a:latin typeface="Aptos"/>
              </a:rPr>
              <a:t> of </a:t>
            </a:r>
            <a:r>
              <a:rPr lang="fr-CA" sz="2100" b="0" i="0" dirty="0" err="1">
                <a:solidFill>
                  <a:srgbClr val="2C2D27"/>
                </a:solidFill>
                <a:latin typeface="Aptos"/>
              </a:rPr>
              <a:t>complainants</a:t>
            </a:r>
            <a:r>
              <a:rPr lang="fr-CA" sz="2100" b="0" i="0" dirty="0">
                <a:solidFill>
                  <a:srgbClr val="2C2D27"/>
                </a:solidFill>
                <a:latin typeface="Aptos"/>
              </a:rPr>
              <a:t>/</a:t>
            </a:r>
            <a:r>
              <a:rPr lang="fr-CA" sz="2100" b="0" i="0" dirty="0" err="1">
                <a:solidFill>
                  <a:srgbClr val="2C2D27"/>
                </a:solidFill>
                <a:latin typeface="Aptos"/>
              </a:rPr>
              <a:t>victims</a:t>
            </a:r>
            <a:r>
              <a:rPr lang="fr-CA" sz="2100" b="0" i="0" dirty="0">
                <a:solidFill>
                  <a:srgbClr val="2C2D27"/>
                </a:solidFill>
                <a:latin typeface="Aptos"/>
              </a:rPr>
              <a:t>/</a:t>
            </a:r>
            <a:r>
              <a:rPr lang="fr-CA" sz="2100" b="0" i="0" dirty="0" err="1">
                <a:solidFill>
                  <a:srgbClr val="2C2D27"/>
                </a:solidFill>
                <a:latin typeface="Aptos"/>
              </a:rPr>
              <a:t>survivors</a:t>
            </a:r>
            <a:r>
              <a:rPr lang="fr-CA" sz="2100" b="0" i="0" dirty="0">
                <a:solidFill>
                  <a:srgbClr val="2C2D27"/>
                </a:solidFill>
                <a:latin typeface="Aptos"/>
              </a:rPr>
              <a:t>?</a:t>
            </a:r>
            <a:endParaRPr lang="en-CA" dirty="0"/>
          </a:p>
        </p:txBody>
      </p:sp>
      <p:sp>
        <p:nvSpPr>
          <p:cNvPr id="9" name="Clay title rule"/>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5349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685800" y="438912"/>
            <a:ext cx="7818120" cy="749808"/>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rPr>
              <a:t>REFERRAL FRAMEWORK</a:t>
            </a:r>
            <a:br>
              <a:rPr lang="fr-CA" sz="2700" dirty="0"/>
            </a:br>
            <a:endParaRPr lang="en-CA" sz="2700"/>
          </a:p>
        </p:txBody>
      </p:sp>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932688" y="1417320"/>
            <a:ext cx="7543800" cy="5074920"/>
          </a:xfrm>
        </p:spPr>
        <p:txBody>
          <a:bodyPr wrap="square" lIns="45720" tIns="27432" rIns="45720" bIns="27432" rtlCol="0" anchor="t">
            <a:noAutofit/>
          </a:bodyPr>
          <a:lstStyle/>
          <a:p>
            <a:pPr marL="0" indent="0">
              <a:spcAft>
                <a:spcPts val="300"/>
              </a:spcAft>
              <a:buNone/>
              <a:defRPr sz="1600" b="0" i="0">
                <a:solidFill>
                  <a:srgbClr val="2C2D27"/>
                </a:solidFill>
                <a:latin typeface="Aptos"/>
              </a:defRPr>
            </a:pPr>
            <a:endParaRPr lang="en-CA" sz="2800"/>
          </a:p>
          <a:p>
            <a:pPr>
              <a:spcAft>
                <a:spcPts val="300"/>
              </a:spcAft>
              <a:defRPr sz="1800" b="1" i="0">
                <a:solidFill>
                  <a:srgbClr val="B86847"/>
                </a:solidFill>
                <a:latin typeface="Aptos"/>
              </a:defRPr>
            </a:pPr>
            <a:r>
              <a:rPr lang="en-CA" sz="1800" b="1" i="0">
                <a:solidFill>
                  <a:srgbClr val="B86847"/>
                </a:solidFill>
                <a:latin typeface="Aptos" panose="020F0502020204030204" pitchFamily="34" charset="0"/>
                <a:cs typeface="Calibri" panose="020F0502020204030204" pitchFamily="34" charset="0"/>
              </a:rPr>
              <a:t>Caution with some types of files</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Sexual violence</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Gender based violence</a:t>
            </a:r>
          </a:p>
          <a:p>
            <a:pPr lvl="1">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Intimate partner violence</a:t>
            </a:r>
          </a:p>
          <a:p>
            <a:pPr>
              <a:spcAft>
                <a:spcPts val="300"/>
              </a:spcAft>
              <a:defRPr sz="1600" b="0" i="0">
                <a:solidFill>
                  <a:srgbClr val="2C2D27"/>
                </a:solidFill>
                <a:latin typeface="Aptos"/>
              </a:defRPr>
            </a:pPr>
            <a:endParaRPr lang="en-CA" sz="2800">
              <a:latin typeface="Calibri" panose="020F0502020204030204" pitchFamily="34" charset="0"/>
              <a:cs typeface="Calibri" panose="020F0502020204030204" pitchFamily="34" charset="0"/>
            </a:endParaRP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Require specialty training</a:t>
            </a:r>
          </a:p>
          <a:p>
            <a:pPr>
              <a:spcAft>
                <a:spcPts val="300"/>
              </a:spcAft>
              <a:defRPr sz="1600" b="0" i="0">
                <a:solidFill>
                  <a:srgbClr val="2C2D27"/>
                </a:solidFill>
                <a:latin typeface="Aptos"/>
              </a:defRPr>
            </a:pPr>
            <a:r>
              <a:rPr lang="en-CA" sz="1600" b="0" i="0">
                <a:solidFill>
                  <a:srgbClr val="2C2D27"/>
                </a:solidFill>
                <a:latin typeface="Aptos" panose="020F0502020204030204" pitchFamily="34" charset="0"/>
                <a:cs typeface="Calibri" panose="020F0502020204030204" pitchFamily="34" charset="0"/>
              </a:rPr>
              <a:t>Referrals must be carefully considered</a:t>
            </a: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3133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28"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29"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30"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31"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9EC31B3D-18FF-11F3-EB78-4C1BD015538A}"/>
              </a:ext>
            </a:extLst>
          </p:cNvPr>
          <p:cNvSpPr>
            <a:spLocks noGrp="1"/>
          </p:cNvSpPr>
          <p:nvPr>
            <p:ph type="title"/>
          </p:nvPr>
        </p:nvSpPr>
        <p:spPr>
          <a:xfrm>
            <a:off x="3520440" y="475488"/>
            <a:ext cx="4892040" cy="822960"/>
          </a:xfrm>
        </p:spPr>
        <p:txBody>
          <a:bodyPr wrap="square" lIns="45720" tIns="27432" rIns="45720" bIns="27432" anchor="t">
            <a:noAutofit/>
          </a:bodyPr>
          <a:lstStyle/>
          <a:p>
            <a:pPr algn="l">
              <a:spcAft>
                <a:spcPts val="500"/>
              </a:spcAft>
              <a:defRPr sz="3000" b="1" i="0">
                <a:solidFill>
                  <a:srgbClr val="2D4F40"/>
                </a:solidFill>
                <a:latin typeface="Georgia"/>
              </a:defRPr>
            </a:pPr>
            <a:r>
              <a:rPr lang="en-US" sz="3000" b="1" i="0">
                <a:solidFill>
                  <a:srgbClr val="2D4F40"/>
                </a:solidFill>
                <a:latin typeface="Georgia"/>
              </a:rPr>
              <a:t>Use of RJ in Alberta Courts</a:t>
            </a:r>
            <a:endParaRPr lang="en-CA"/>
          </a:p>
        </p:txBody>
      </p:sp>
      <p:pic>
        <p:nvPicPr>
          <p:cNvPr id="1026" name="Picture 2" descr="Free Law Books Library photo and picture">
            <a:extLst>
              <a:ext uri="{FF2B5EF4-FFF2-40B4-BE49-F238E27FC236}">
                <a16:creationId xmlns:a16="http://schemas.microsoft.com/office/drawing/2014/main" id="{74CDB25B-DFE6-0A6D-73CB-E97B189B9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70" r="25009"/>
          <a:stretch/>
        </p:blipFill>
        <p:spPr bwMode="auto">
          <a:xfrm>
            <a:off x="0" y="10"/>
            <a:ext cx="3476686" cy="6857990"/>
          </a:xfrm>
          <a:prstGeom prst="rect">
            <a:avLst/>
          </a:prstGeom>
          <a:noFill/>
          <a:ln w="12700">
            <a:solidFill>
              <a:srgbClr val="637D6A"/>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5E16D3-C870-7462-43D6-0F8E5E03AF85}"/>
              </a:ext>
            </a:extLst>
          </p:cNvPr>
          <p:cNvSpPr>
            <a:spLocks noGrp="1"/>
          </p:cNvSpPr>
          <p:nvPr>
            <p:ph idx="1"/>
          </p:nvPr>
        </p:nvSpPr>
        <p:spPr>
          <a:xfrm>
            <a:off x="3520440" y="1508760"/>
            <a:ext cx="5074920" cy="4526280"/>
          </a:xfrm>
        </p:spPr>
        <p:txBody>
          <a:bodyPr wrap="square" lIns="45720" tIns="27432" rIns="45720" bIns="27432" anchor="t">
            <a:noAutofit/>
          </a:bodyPr>
          <a:lstStyle/>
          <a:p>
            <a:pPr>
              <a:spcAft>
                <a:spcPts val="500"/>
              </a:spcAft>
              <a:defRPr sz="2100" b="0" i="0">
                <a:solidFill>
                  <a:srgbClr val="2C2D27"/>
                </a:solidFill>
                <a:latin typeface="Aptos"/>
              </a:defRPr>
            </a:pPr>
            <a:r>
              <a:rPr lang="en-CA" sz="2100" b="1" i="0" dirty="0">
                <a:solidFill>
                  <a:schemeClr val="bg1"/>
                </a:solidFill>
                <a:latin typeface="Aptos"/>
                <a:hlinkClick r:id="rId4">
                  <a:extLst>
                    <a:ext uri="{A12FA001-AC4F-418D-AE19-62706E023703}">
                      <ahyp:hlinkClr xmlns:ahyp="http://schemas.microsoft.com/office/drawing/2018/hyperlinkcolor" val="tx"/>
                    </a:ext>
                  </a:extLst>
                </a:hlinkClick>
              </a:rPr>
              <a:t>2021</a:t>
            </a:r>
            <a:r>
              <a:rPr lang="en-CA" sz="2100" b="1" i="0" dirty="0">
                <a:solidFill>
                  <a:srgbClr val="22FFFF"/>
                </a:solidFill>
                <a:latin typeface="Aptos"/>
                <a:hlinkClick r:id="rId4">
                  <a:extLst>
                    <a:ext uri="{A12FA001-AC4F-418D-AE19-62706E023703}">
                      <ahyp:hlinkClr xmlns:ahyp="http://schemas.microsoft.com/office/drawing/2018/hyperlinkcolor" val="tx"/>
                    </a:ext>
                  </a:extLst>
                </a:hlinkClick>
              </a:rPr>
              <a:t> </a:t>
            </a:r>
            <a:r>
              <a:rPr lang="en-CA" sz="2100" b="1" i="0" dirty="0">
                <a:solidFill>
                  <a:schemeClr val="bg1"/>
                </a:solidFill>
                <a:latin typeface="Aptos"/>
                <a:hlinkClick r:id="rId4">
                  <a:extLst>
                    <a:ext uri="{A12FA001-AC4F-418D-AE19-62706E023703}">
                      <ahyp:hlinkClr xmlns:ahyp="http://schemas.microsoft.com/office/drawing/2018/hyperlinkcolor" val="tx"/>
                    </a:ext>
                  </a:extLst>
                </a:hlinkClick>
              </a:rPr>
              <a:t>ABQB 432 (CanLII) | R v Lariviere | CanLII</a:t>
            </a:r>
            <a:endParaRPr lang="en-CA" b="1" dirty="0">
              <a:solidFill>
                <a:schemeClr val="bg1"/>
              </a:solidFill>
            </a:endParaRPr>
          </a:p>
          <a:p>
            <a:pPr>
              <a:spcAft>
                <a:spcPts val="500"/>
              </a:spcAft>
              <a:defRPr sz="2100" b="0" i="0">
                <a:solidFill>
                  <a:srgbClr val="2C2D27"/>
                </a:solidFill>
                <a:latin typeface="Aptos"/>
              </a:defRPr>
            </a:pPr>
            <a:r>
              <a:rPr lang="en-CA" sz="2100" b="1" i="0" dirty="0">
                <a:solidFill>
                  <a:schemeClr val="bg1"/>
                </a:solidFill>
                <a:latin typeface="Aptos"/>
                <a:hlinkClick r:id="rId5">
                  <a:extLst>
                    <a:ext uri="{A12FA001-AC4F-418D-AE19-62706E023703}">
                      <ahyp:hlinkClr xmlns:ahyp="http://schemas.microsoft.com/office/drawing/2018/hyperlinkcolor" val="tx"/>
                    </a:ext>
                  </a:extLst>
                </a:hlinkClick>
              </a:rPr>
              <a:t>2023 ABKB 706 (CanLII) | R v Rabbit | CanLII</a:t>
            </a:r>
            <a:endParaRPr lang="en-CA" b="1" dirty="0">
              <a:solidFill>
                <a:schemeClr val="bg1"/>
              </a:solidFill>
            </a:endParaRPr>
          </a:p>
          <a:p>
            <a:pPr>
              <a:lnSpc>
                <a:spcPct val="130000"/>
              </a:lnSpc>
              <a:spcAft>
                <a:spcPts val="500"/>
              </a:spcAft>
              <a:defRPr sz="2100" b="0" i="0">
                <a:solidFill>
                  <a:srgbClr val="2C2D27"/>
                </a:solidFill>
                <a:latin typeface="Aptos"/>
              </a:defRPr>
            </a:pPr>
            <a:r>
              <a:rPr lang="en-CA" sz="2100" b="1" i="0" dirty="0">
                <a:solidFill>
                  <a:schemeClr val="bg1"/>
                </a:solidFill>
                <a:latin typeface="Aptos"/>
                <a:hlinkClick r:id="rId6">
                  <a:extLst>
                    <a:ext uri="{A12FA001-AC4F-418D-AE19-62706E023703}">
                      <ahyp:hlinkClr xmlns:ahyp="http://schemas.microsoft.com/office/drawing/2018/hyperlinkcolor" val="tx"/>
                    </a:ext>
                  </a:extLst>
                </a:hlinkClick>
              </a:rPr>
              <a:t>2024 ABKB 642 (CanLII) | R v SH | CanLII</a:t>
            </a:r>
            <a:endParaRPr lang="en-CA" b="1" dirty="0">
              <a:solidFill>
                <a:schemeClr val="bg1"/>
              </a:solidFill>
              <a:latin typeface="Calibri" panose="020F0502020204030204" pitchFamily="34" charset="0"/>
              <a:cs typeface="Calibri" panose="020F0502020204030204" pitchFamily="34" charset="0"/>
            </a:endParaRPr>
          </a:p>
        </p:txBody>
      </p:sp>
      <p:sp>
        <p:nvSpPr>
          <p:cNvPr id="1032" name="Clay title rule"/>
          <p:cNvSpPr/>
          <p:nvPr/>
        </p:nvSpPr>
        <p:spPr>
          <a:xfrm>
            <a:off x="3520440" y="1298448"/>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77781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9EC31B3D-18FF-11F3-EB78-4C1BD015538A}"/>
              </a:ext>
            </a:extLst>
          </p:cNvPr>
          <p:cNvSpPr>
            <a:spLocks noGrp="1"/>
          </p:cNvSpPr>
          <p:nvPr>
            <p:ph type="title"/>
          </p:nvPr>
        </p:nvSpPr>
        <p:spPr>
          <a:xfrm>
            <a:off x="685800" y="566928"/>
            <a:ext cx="3017520" cy="2240280"/>
          </a:xfrm>
        </p:spPr>
        <p:txBody>
          <a:bodyPr wrap="square" lIns="45720" tIns="27432" rIns="45720" bIns="27432" anchor="t">
            <a:noAutofit/>
          </a:bodyPr>
          <a:lstStyle/>
          <a:p>
            <a:pPr algn="l">
              <a:spcAft>
                <a:spcPts val="500"/>
              </a:spcAft>
              <a:defRPr sz="2200" b="1" i="0">
                <a:solidFill>
                  <a:srgbClr val="2D4F40"/>
                </a:solidFill>
                <a:latin typeface="Georgia"/>
              </a:defRPr>
            </a:pPr>
            <a:r>
              <a:rPr lang="en-US" sz="2200" b="1" i="0">
                <a:solidFill>
                  <a:srgbClr val="2D4F40"/>
                </a:solidFill>
                <a:latin typeface="Georgia"/>
              </a:rPr>
              <a:t>Recent successes in RJ and other Specialized, Indigenous and Therapeutic approaches to justice</a:t>
            </a:r>
            <a:endParaRPr lang="en-CA" sz="3500"/>
          </a:p>
        </p:txBody>
      </p:sp>
      <p:sp>
        <p:nvSpPr>
          <p:cNvPr id="3" name="Content Placeholder 2">
            <a:extLst>
              <a:ext uri="{FF2B5EF4-FFF2-40B4-BE49-F238E27FC236}">
                <a16:creationId xmlns:a16="http://schemas.microsoft.com/office/drawing/2014/main" id="{F45E16D3-C870-7462-43D6-0F8E5E03AF85}"/>
              </a:ext>
            </a:extLst>
          </p:cNvPr>
          <p:cNvSpPr>
            <a:spLocks noGrp="1"/>
          </p:cNvSpPr>
          <p:nvPr>
            <p:ph idx="1"/>
          </p:nvPr>
        </p:nvSpPr>
        <p:spPr>
          <a:xfrm>
            <a:off x="3977639" y="868680"/>
            <a:ext cx="4434840" cy="5166360"/>
          </a:xfrm>
        </p:spPr>
        <p:txBody>
          <a:bodyPr wrap="square" lIns="45720" tIns="27432" rIns="45720" bIns="27432" anchor="t">
            <a:noAutofit/>
          </a:bodyPr>
          <a:lstStyle/>
          <a:p>
            <a:pPr>
              <a:spcAft>
                <a:spcPts val="500"/>
              </a:spcAft>
              <a:defRPr sz="2100" b="0" i="0">
                <a:solidFill>
                  <a:srgbClr val="2C2D27"/>
                </a:solidFill>
                <a:latin typeface="Aptos"/>
              </a:defRPr>
            </a:pPr>
            <a:r>
              <a:rPr lang="en-US" sz="2100" b="0" i="0">
                <a:solidFill>
                  <a:srgbClr val="2C2D27"/>
                </a:solidFill>
                <a:latin typeface="Aptos" panose="020F0502020204030204" pitchFamily="34" charset="0"/>
                <a:cs typeface="Calibri" panose="020F0502020204030204" pitchFamily="34" charset="0"/>
              </a:rPr>
              <a:t>Prior to the pilot launch, while it had been used at various times, it certainly was not the norm</a:t>
            </a:r>
          </a:p>
          <a:p>
            <a:pPr>
              <a:spcAft>
                <a:spcPts val="500"/>
              </a:spcAft>
              <a:defRPr sz="2100" b="0" i="0">
                <a:solidFill>
                  <a:srgbClr val="2C2D27"/>
                </a:solidFill>
                <a:latin typeface="Aptos"/>
              </a:defRPr>
            </a:pPr>
            <a:r>
              <a:rPr lang="en-US" sz="2100" b="0" i="0">
                <a:solidFill>
                  <a:srgbClr val="2C2D27"/>
                </a:solidFill>
                <a:latin typeface="Aptos" panose="020F0502020204030204" pitchFamily="34" charset="0"/>
                <a:cs typeface="Calibri" panose="020F0502020204030204" pitchFamily="34" charset="0"/>
              </a:rPr>
              <a:t>RJ had been used in our Indigenous Courts (CIC; Tsuut’ina) as well as by certain Judges/Justices more familiar with the practice.</a:t>
            </a:r>
          </a:p>
        </p:txBody>
      </p:sp>
    </p:spTree>
    <p:extLst>
      <p:ext uri="{BB962C8B-B14F-4D97-AF65-F5344CB8AC3E}">
        <p14:creationId xmlns:p14="http://schemas.microsoft.com/office/powerpoint/2010/main" val="191476887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0DA4A-EB21-D0CD-5BBF-E9CFA25E109D}"/>
              </a:ext>
            </a:extLst>
          </p:cNvPr>
          <p:cNvSpPr>
            <a:spLocks noGrp="1"/>
          </p:cNvSpPr>
          <p:nvPr>
            <p:ph type="title"/>
          </p:nvPr>
        </p:nvSpPr>
        <p:spPr>
          <a:xfrm>
            <a:off x="1331640" y="33681"/>
            <a:ext cx="6984776" cy="659015"/>
          </a:xfrm>
        </p:spPr>
        <p:txBody>
          <a:bodyPr vert="horz" lIns="68580" tIns="34290" rIns="68580" bIns="34290" rtlCol="0" anchor="b">
            <a:normAutofit/>
          </a:bodyPr>
          <a:lstStyle/>
          <a:p>
            <a:pPr algn="r"/>
            <a:r>
              <a:rPr lang="en-US" sz="3000" b="1" dirty="0">
                <a:solidFill>
                  <a:schemeClr val="bg2"/>
                </a:solidFill>
              </a:rPr>
              <a:t>Specialized and Therapeutic Courts</a:t>
            </a:r>
          </a:p>
        </p:txBody>
      </p:sp>
      <p:graphicFrame>
        <p:nvGraphicFramePr>
          <p:cNvPr id="11" name="Text Placeholder 8">
            <a:extLst>
              <a:ext uri="{FF2B5EF4-FFF2-40B4-BE49-F238E27FC236}">
                <a16:creationId xmlns:a16="http://schemas.microsoft.com/office/drawing/2014/main" id="{9D4C24B2-2E21-6D14-5296-D782F628C457}"/>
              </a:ext>
            </a:extLst>
          </p:cNvPr>
          <p:cNvGraphicFramePr/>
          <p:nvPr>
            <p:extLst>
              <p:ext uri="{D42A27DB-BD31-4B8C-83A1-F6EECF244321}">
                <p14:modId xmlns:p14="http://schemas.microsoft.com/office/powerpoint/2010/main" val="1021452417"/>
              </p:ext>
            </p:extLst>
          </p:nvPr>
        </p:nvGraphicFramePr>
        <p:xfrm>
          <a:off x="1475656" y="1052736"/>
          <a:ext cx="712879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94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EF60-7F7B-3A6E-06DC-C1B18F62CB88}"/>
              </a:ext>
            </a:extLst>
          </p:cNvPr>
          <p:cNvSpPr>
            <a:spLocks noGrp="1"/>
          </p:cNvSpPr>
          <p:nvPr>
            <p:ph type="title"/>
          </p:nvPr>
        </p:nvSpPr>
        <p:spPr>
          <a:xfrm>
            <a:off x="836676" y="1268730"/>
            <a:ext cx="7626096" cy="884682"/>
          </a:xfrm>
        </p:spPr>
        <p:txBody>
          <a:bodyPr vert="horz" lIns="68580" tIns="34290" rIns="68580" bIns="34290" rtlCol="0" anchor="ctr">
            <a:normAutofit/>
          </a:bodyPr>
          <a:lstStyle/>
          <a:p>
            <a:r>
              <a:rPr lang="en-US" sz="3000" b="1">
                <a:solidFill>
                  <a:schemeClr val="bg2"/>
                </a:solidFill>
              </a:rPr>
              <a:t>Drug Treatment Courts</a:t>
            </a:r>
          </a:p>
        </p:txBody>
      </p:sp>
      <p:sp>
        <p:nvSpPr>
          <p:cNvPr id="4" name="Text Placeholder 3">
            <a:extLst>
              <a:ext uri="{FF2B5EF4-FFF2-40B4-BE49-F238E27FC236}">
                <a16:creationId xmlns:a16="http://schemas.microsoft.com/office/drawing/2014/main" id="{FC6E5E40-A4C5-9A18-A410-923241CEAA3C}"/>
              </a:ext>
            </a:extLst>
          </p:cNvPr>
          <p:cNvSpPr>
            <a:spLocks noGrp="1"/>
          </p:cNvSpPr>
          <p:nvPr>
            <p:ph type="body" sz="half" idx="2"/>
          </p:nvPr>
        </p:nvSpPr>
        <p:spPr>
          <a:xfrm>
            <a:off x="836676" y="2718707"/>
            <a:ext cx="7626096" cy="2771265"/>
          </a:xfrm>
        </p:spPr>
        <p:txBody>
          <a:bodyPr vert="horz" lIns="68580" tIns="34290" rIns="68580" bIns="34290" rtlCol="0">
            <a:normAutofit fontScale="92500" lnSpcReduction="20000"/>
          </a:bodyPr>
          <a:lstStyle/>
          <a:p>
            <a:pPr indent="-171450">
              <a:buFont typeface="Arial" panose="020B0604020202020204" pitchFamily="34" charset="0"/>
              <a:buChar char="•"/>
            </a:pPr>
            <a:r>
              <a:rPr lang="en-US" sz="2000" b="1" dirty="0">
                <a:solidFill>
                  <a:schemeClr val="bg2"/>
                </a:solidFill>
              </a:rPr>
              <a:t>Seven courts across Alberta</a:t>
            </a:r>
          </a:p>
          <a:p>
            <a:pPr indent="-171450">
              <a:buFont typeface="Arial" panose="020B0604020202020204" pitchFamily="34" charset="0"/>
              <a:buChar char="•"/>
            </a:pPr>
            <a:r>
              <a:rPr lang="en-US" sz="2000" b="1" dirty="0">
                <a:solidFill>
                  <a:schemeClr val="bg2"/>
                </a:solidFill>
              </a:rPr>
              <a:t>DTCs provide a community alternative to incarceration for individuals facing significant custodial time for criminal charges associated with drug addiction</a:t>
            </a:r>
          </a:p>
          <a:p>
            <a:pPr indent="-171450">
              <a:buFont typeface="Arial" panose="020B0604020202020204" pitchFamily="34" charset="0"/>
              <a:buChar char="•"/>
            </a:pPr>
            <a:r>
              <a:rPr lang="en-US" sz="2000" b="1" dirty="0">
                <a:solidFill>
                  <a:schemeClr val="bg2"/>
                </a:solidFill>
              </a:rPr>
              <a:t>Evidence-informed program integrating therapeutic court intervention and treatment services to assist participants in ending the cycle of active addiction, crime and incarceration allowing a return to family, work and community</a:t>
            </a:r>
          </a:p>
          <a:p>
            <a:pPr indent="-171450">
              <a:buFont typeface="Arial" panose="020B0604020202020204" pitchFamily="34" charset="0"/>
              <a:buChar char="•"/>
            </a:pPr>
            <a:endParaRPr lang="en-US" sz="1650" dirty="0"/>
          </a:p>
        </p:txBody>
      </p:sp>
    </p:spTree>
    <p:extLst>
      <p:ext uri="{BB962C8B-B14F-4D97-AF65-F5344CB8AC3E}">
        <p14:creationId xmlns:p14="http://schemas.microsoft.com/office/powerpoint/2010/main" val="323096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5E86-3F71-4E99-729D-6CEA6D1425B3}"/>
              </a:ext>
            </a:extLst>
          </p:cNvPr>
          <p:cNvSpPr>
            <a:spLocks noGrp="1"/>
          </p:cNvSpPr>
          <p:nvPr>
            <p:ph type="title"/>
          </p:nvPr>
        </p:nvSpPr>
        <p:spPr>
          <a:xfrm>
            <a:off x="466344" y="1728216"/>
            <a:ext cx="2702052" cy="3394710"/>
          </a:xfrm>
        </p:spPr>
        <p:txBody>
          <a:bodyPr vert="horz" lIns="68580" tIns="34290" rIns="68580" bIns="34290" rtlCol="0" anchor="ctr">
            <a:normAutofit/>
          </a:bodyPr>
          <a:lstStyle/>
          <a:p>
            <a:r>
              <a:rPr lang="en-US" sz="3000" b="1" dirty="0">
                <a:solidFill>
                  <a:schemeClr val="bg2"/>
                </a:solidFill>
              </a:rPr>
              <a:t>Drug Treatment Courts</a:t>
            </a:r>
          </a:p>
        </p:txBody>
      </p:sp>
      <p:sp>
        <p:nvSpPr>
          <p:cNvPr id="4" name="Text Placeholder 3">
            <a:extLst>
              <a:ext uri="{FF2B5EF4-FFF2-40B4-BE49-F238E27FC236}">
                <a16:creationId xmlns:a16="http://schemas.microsoft.com/office/drawing/2014/main" id="{1F469F56-72B8-5F63-978A-526224811C80}"/>
              </a:ext>
            </a:extLst>
          </p:cNvPr>
          <p:cNvSpPr>
            <a:spLocks noGrp="1"/>
          </p:cNvSpPr>
          <p:nvPr>
            <p:ph type="body" sz="half" idx="2"/>
          </p:nvPr>
        </p:nvSpPr>
        <p:spPr>
          <a:xfrm>
            <a:off x="2627784" y="1196752"/>
            <a:ext cx="5885280" cy="4104482"/>
          </a:xfrm>
        </p:spPr>
        <p:txBody>
          <a:bodyPr vert="horz" lIns="68580" tIns="34290" rIns="68580" bIns="34290" rtlCol="0" anchor="ctr">
            <a:normAutofit/>
          </a:bodyPr>
          <a:lstStyle/>
          <a:p>
            <a:pPr indent="-171450">
              <a:buFont typeface="Arial" panose="020B0604020202020204" pitchFamily="34" charset="0"/>
              <a:buChar char="•"/>
            </a:pPr>
            <a:r>
              <a:rPr lang="en-US" b="1" dirty="0">
                <a:solidFill>
                  <a:schemeClr val="bg2"/>
                </a:solidFill>
              </a:rPr>
              <a:t>68% unstably housed upon admission</a:t>
            </a:r>
          </a:p>
          <a:p>
            <a:pPr indent="-171450">
              <a:buFont typeface="Arial" panose="020B0604020202020204" pitchFamily="34" charset="0"/>
              <a:buChar char="•"/>
            </a:pPr>
            <a:r>
              <a:rPr lang="en-US" b="1" dirty="0">
                <a:solidFill>
                  <a:schemeClr val="bg2"/>
                </a:solidFill>
              </a:rPr>
              <a:t>80% unemployed</a:t>
            </a:r>
          </a:p>
          <a:p>
            <a:pPr indent="-171450">
              <a:buFont typeface="Arial" panose="020B0604020202020204" pitchFamily="34" charset="0"/>
              <a:buChar char="•"/>
            </a:pPr>
            <a:r>
              <a:rPr lang="en-US" b="1" dirty="0">
                <a:solidFill>
                  <a:schemeClr val="bg2"/>
                </a:solidFill>
              </a:rPr>
              <a:t>94% earn most of their money for drugs through crime (theft, fraud, drug trafficking)</a:t>
            </a:r>
          </a:p>
          <a:p>
            <a:pPr indent="-171450">
              <a:buFont typeface="Arial" panose="020B0604020202020204" pitchFamily="34" charset="0"/>
              <a:buChar char="•"/>
            </a:pPr>
            <a:r>
              <a:rPr lang="en-US" b="1" dirty="0">
                <a:solidFill>
                  <a:schemeClr val="bg2"/>
                </a:solidFill>
              </a:rPr>
              <a:t>92% assessed as high risk to re-offend</a:t>
            </a:r>
          </a:p>
          <a:p>
            <a:pPr indent="-171450">
              <a:buFont typeface="Arial" panose="020B0604020202020204" pitchFamily="34" charset="0"/>
              <a:buChar char="•"/>
            </a:pPr>
            <a:r>
              <a:rPr lang="en-US" b="1" dirty="0">
                <a:solidFill>
                  <a:schemeClr val="bg2"/>
                </a:solidFill>
              </a:rPr>
              <a:t>Average of 14 years of age when began using drugs</a:t>
            </a:r>
          </a:p>
          <a:p>
            <a:pPr indent="-171450">
              <a:buFont typeface="Arial" panose="020B0604020202020204" pitchFamily="34" charset="0"/>
              <a:buChar char="•"/>
            </a:pPr>
            <a:r>
              <a:rPr lang="en-US" b="1" dirty="0">
                <a:solidFill>
                  <a:schemeClr val="bg2"/>
                </a:solidFill>
              </a:rPr>
              <a:t>66% obtained first conviction as a youth</a:t>
            </a:r>
          </a:p>
          <a:p>
            <a:pPr indent="-171450">
              <a:buFont typeface="Arial" panose="020B0604020202020204" pitchFamily="34" charset="0"/>
              <a:buChar char="•"/>
            </a:pPr>
            <a:r>
              <a:rPr lang="en-US" b="1" dirty="0">
                <a:solidFill>
                  <a:schemeClr val="bg2"/>
                </a:solidFill>
              </a:rPr>
              <a:t>77% physical health issues</a:t>
            </a:r>
          </a:p>
          <a:p>
            <a:pPr indent="-171450">
              <a:buFont typeface="Arial" panose="020B0604020202020204" pitchFamily="34" charset="0"/>
              <a:buChar char="•"/>
            </a:pPr>
            <a:r>
              <a:rPr lang="en-US" b="1" dirty="0">
                <a:solidFill>
                  <a:schemeClr val="bg2"/>
                </a:solidFill>
              </a:rPr>
              <a:t>64% existing mental health issue</a:t>
            </a:r>
          </a:p>
          <a:p>
            <a:pPr indent="-171450">
              <a:buFont typeface="Arial" panose="020B0604020202020204" pitchFamily="34" charset="0"/>
              <a:buChar char="•"/>
            </a:pPr>
            <a:r>
              <a:rPr lang="en-US" b="1" dirty="0">
                <a:solidFill>
                  <a:schemeClr val="bg2"/>
                </a:solidFill>
              </a:rPr>
              <a:t>High % of police contacts</a:t>
            </a:r>
          </a:p>
        </p:txBody>
      </p:sp>
    </p:spTree>
    <p:extLst>
      <p:ext uri="{BB962C8B-B14F-4D97-AF65-F5344CB8AC3E}">
        <p14:creationId xmlns:p14="http://schemas.microsoft.com/office/powerpoint/2010/main" val="2222122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0F64-AE07-012D-9B29-9950BDC38AE2}"/>
              </a:ext>
            </a:extLst>
          </p:cNvPr>
          <p:cNvSpPr>
            <a:spLocks noGrp="1"/>
          </p:cNvSpPr>
          <p:nvPr>
            <p:ph type="title"/>
          </p:nvPr>
        </p:nvSpPr>
        <p:spPr>
          <a:xfrm>
            <a:off x="836676" y="1268730"/>
            <a:ext cx="7626096" cy="884682"/>
          </a:xfrm>
        </p:spPr>
        <p:txBody>
          <a:bodyPr>
            <a:normAutofit fontScale="90000"/>
          </a:bodyPr>
          <a:lstStyle/>
          <a:p>
            <a:r>
              <a:rPr lang="en-CA" sz="2550" b="1" dirty="0">
                <a:solidFill>
                  <a:schemeClr val="bg2"/>
                </a:solidFill>
              </a:rPr>
              <a:t>Recent Recidivism Study-Calgary Drug Treatment Court</a:t>
            </a:r>
            <a:br>
              <a:rPr lang="en-CA" sz="2550" b="1" dirty="0">
                <a:solidFill>
                  <a:schemeClr val="bg2"/>
                </a:solidFill>
              </a:rPr>
            </a:br>
            <a:endParaRPr lang="en-CA" sz="2550" b="1" dirty="0">
              <a:solidFill>
                <a:schemeClr val="bg2"/>
              </a:solidFill>
            </a:endParaRPr>
          </a:p>
        </p:txBody>
      </p:sp>
      <p:sp>
        <p:nvSpPr>
          <p:cNvPr id="3" name="Content Placeholder 2">
            <a:extLst>
              <a:ext uri="{FF2B5EF4-FFF2-40B4-BE49-F238E27FC236}">
                <a16:creationId xmlns:a16="http://schemas.microsoft.com/office/drawing/2014/main" id="{147F7BDE-468A-411D-CB5E-848C4041512C}"/>
              </a:ext>
            </a:extLst>
          </p:cNvPr>
          <p:cNvSpPr>
            <a:spLocks noGrp="1"/>
          </p:cNvSpPr>
          <p:nvPr>
            <p:ph idx="1"/>
          </p:nvPr>
        </p:nvSpPr>
        <p:spPr>
          <a:xfrm>
            <a:off x="836676" y="2153413"/>
            <a:ext cx="7626096" cy="3336560"/>
          </a:xfrm>
        </p:spPr>
        <p:txBody>
          <a:bodyPr>
            <a:normAutofit fontScale="92500" lnSpcReduction="10000"/>
          </a:bodyPr>
          <a:lstStyle/>
          <a:p>
            <a:r>
              <a:rPr lang="en-CA" sz="2000" b="1" dirty="0">
                <a:solidFill>
                  <a:schemeClr val="bg2"/>
                </a:solidFill>
              </a:rPr>
              <a:t>Cohort of 152 graduates who completed the program between 2010-2024</a:t>
            </a:r>
          </a:p>
          <a:p>
            <a:r>
              <a:rPr lang="en-CA" sz="2000" b="1" dirty="0">
                <a:solidFill>
                  <a:schemeClr val="bg2"/>
                </a:solidFill>
              </a:rPr>
              <a:t>Data gathered over 6.5 years following program completion</a:t>
            </a:r>
          </a:p>
          <a:p>
            <a:r>
              <a:rPr lang="en-CA" sz="2000" b="1" dirty="0">
                <a:solidFill>
                  <a:schemeClr val="bg2"/>
                </a:solidFill>
              </a:rPr>
              <a:t>76% had no new substantive criminal convictions post graduation (4508 convictions prior to graduation)</a:t>
            </a:r>
          </a:p>
          <a:p>
            <a:r>
              <a:rPr lang="en-CA" sz="2000" b="1" dirty="0">
                <a:solidFill>
                  <a:schemeClr val="bg2"/>
                </a:solidFill>
              </a:rPr>
              <a:t>Savings of $117 million in estimated cost of stolen goods over 6 years</a:t>
            </a:r>
          </a:p>
          <a:p>
            <a:r>
              <a:rPr lang="en-CA" sz="2000" b="1" dirty="0">
                <a:solidFill>
                  <a:schemeClr val="bg2"/>
                </a:solidFill>
              </a:rPr>
              <a:t>Avoidance of $25 million in cost of incarceration for average of 1.6 years of custody grads did not serve</a:t>
            </a:r>
          </a:p>
        </p:txBody>
      </p:sp>
    </p:spTree>
    <p:extLst>
      <p:ext uri="{BB962C8B-B14F-4D97-AF65-F5344CB8AC3E}">
        <p14:creationId xmlns:p14="http://schemas.microsoft.com/office/powerpoint/2010/main" val="154535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9D169-236B-48FF-B1D8-0846FB038BD8}"/>
              </a:ext>
            </a:extLst>
          </p:cNvPr>
          <p:cNvSpPr>
            <a:spLocks noGrp="1"/>
          </p:cNvSpPr>
          <p:nvPr>
            <p:ph type="title"/>
          </p:nvPr>
        </p:nvSpPr>
        <p:spPr>
          <a:xfrm>
            <a:off x="836676" y="1268730"/>
            <a:ext cx="7626096" cy="884682"/>
          </a:xfrm>
        </p:spPr>
        <p:txBody>
          <a:bodyPr>
            <a:normAutofit/>
          </a:bodyPr>
          <a:lstStyle/>
          <a:p>
            <a:r>
              <a:rPr lang="en-CA" sz="2775" b="1" dirty="0">
                <a:solidFill>
                  <a:schemeClr val="bg2"/>
                </a:solidFill>
              </a:rPr>
              <a:t>Restorative Justice Pilot-Calgary Drug Treatment Court</a:t>
            </a:r>
          </a:p>
        </p:txBody>
      </p:sp>
      <p:sp>
        <p:nvSpPr>
          <p:cNvPr id="4" name="Content Placeholder 3">
            <a:extLst>
              <a:ext uri="{FF2B5EF4-FFF2-40B4-BE49-F238E27FC236}">
                <a16:creationId xmlns:a16="http://schemas.microsoft.com/office/drawing/2014/main" id="{7312A41C-3882-CD1D-C2F4-C045ED182195}"/>
              </a:ext>
            </a:extLst>
          </p:cNvPr>
          <p:cNvSpPr>
            <a:spLocks noGrp="1"/>
          </p:cNvSpPr>
          <p:nvPr>
            <p:ph idx="1"/>
          </p:nvPr>
        </p:nvSpPr>
        <p:spPr>
          <a:xfrm>
            <a:off x="836676" y="2718707"/>
            <a:ext cx="7626096" cy="2771265"/>
          </a:xfrm>
        </p:spPr>
        <p:txBody>
          <a:bodyPr>
            <a:normAutofit fontScale="92500" lnSpcReduction="20000"/>
          </a:bodyPr>
          <a:lstStyle/>
          <a:p>
            <a:r>
              <a:rPr lang="en-CA" sz="2000" dirty="0">
                <a:solidFill>
                  <a:schemeClr val="bg2"/>
                </a:solidFill>
              </a:rPr>
              <a:t>Early Intervention Stream funded initially through a private donation</a:t>
            </a:r>
          </a:p>
          <a:p>
            <a:r>
              <a:rPr lang="en-CA" sz="2000" dirty="0">
                <a:solidFill>
                  <a:schemeClr val="bg2"/>
                </a:solidFill>
              </a:rPr>
              <a:t>High risk to re-offend but lower needs than usual target population</a:t>
            </a:r>
          </a:p>
          <a:p>
            <a:r>
              <a:rPr lang="en-CA" sz="2000" dirty="0">
                <a:solidFill>
                  <a:schemeClr val="bg2"/>
                </a:solidFill>
              </a:rPr>
              <a:t>Available to those suffering from addiction who are charged with criminal offences associated with the addiction</a:t>
            </a:r>
          </a:p>
          <a:p>
            <a:r>
              <a:rPr lang="en-CA" sz="2000" dirty="0">
                <a:solidFill>
                  <a:schemeClr val="bg2"/>
                </a:solidFill>
              </a:rPr>
              <a:t>May be first time offenders, still with family support and/or housing, employment, university students</a:t>
            </a:r>
          </a:p>
          <a:p>
            <a:r>
              <a:rPr lang="en-CA" sz="2000" dirty="0">
                <a:solidFill>
                  <a:schemeClr val="bg2"/>
                </a:solidFill>
              </a:rPr>
              <a:t>Facing community-based sentence or first custodial sentence</a:t>
            </a:r>
          </a:p>
        </p:txBody>
      </p:sp>
    </p:spTree>
    <p:extLst>
      <p:ext uri="{BB962C8B-B14F-4D97-AF65-F5344CB8AC3E}">
        <p14:creationId xmlns:p14="http://schemas.microsoft.com/office/powerpoint/2010/main" val="96400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029CF-D982-3A2C-4295-79DA187D24E4}"/>
              </a:ext>
            </a:extLst>
          </p:cNvPr>
          <p:cNvSpPr>
            <a:spLocks noGrp="1"/>
          </p:cNvSpPr>
          <p:nvPr>
            <p:ph type="title"/>
          </p:nvPr>
        </p:nvSpPr>
        <p:spPr>
          <a:xfrm>
            <a:off x="836676" y="1268730"/>
            <a:ext cx="7626096" cy="884682"/>
          </a:xfrm>
        </p:spPr>
        <p:txBody>
          <a:bodyPr>
            <a:normAutofit/>
          </a:bodyPr>
          <a:lstStyle/>
          <a:p>
            <a:r>
              <a:rPr lang="en-CA" sz="3000" b="1" dirty="0">
                <a:solidFill>
                  <a:schemeClr val="bg2"/>
                </a:solidFill>
              </a:rPr>
              <a:t>Indigenous Courts</a:t>
            </a:r>
          </a:p>
        </p:txBody>
      </p:sp>
      <p:sp>
        <p:nvSpPr>
          <p:cNvPr id="5" name="Content Placeholder 4">
            <a:extLst>
              <a:ext uri="{FF2B5EF4-FFF2-40B4-BE49-F238E27FC236}">
                <a16:creationId xmlns:a16="http://schemas.microsoft.com/office/drawing/2014/main" id="{AD5811BE-618F-9F91-D07E-E94FD6952312}"/>
              </a:ext>
            </a:extLst>
          </p:cNvPr>
          <p:cNvSpPr>
            <a:spLocks noGrp="1"/>
          </p:cNvSpPr>
          <p:nvPr>
            <p:ph idx="1"/>
          </p:nvPr>
        </p:nvSpPr>
        <p:spPr>
          <a:xfrm>
            <a:off x="836676" y="1988841"/>
            <a:ext cx="7626096" cy="3501132"/>
          </a:xfrm>
        </p:spPr>
        <p:txBody>
          <a:bodyPr>
            <a:normAutofit/>
          </a:bodyPr>
          <a:lstStyle/>
          <a:p>
            <a:r>
              <a:rPr lang="en-CA" sz="1600" b="1" dirty="0">
                <a:solidFill>
                  <a:schemeClr val="bg2"/>
                </a:solidFill>
              </a:rPr>
              <a:t>Four large urban Indigenous Courts in Alberta (Calgary, Edmonton, Lethbridge, St. Paul)</a:t>
            </a:r>
          </a:p>
          <a:p>
            <a:r>
              <a:rPr lang="en-CA" sz="1600" b="1" dirty="0">
                <a:solidFill>
                  <a:schemeClr val="bg2"/>
                </a:solidFill>
              </a:rPr>
              <a:t>Additional Courts located on First Nation land throughout Alberta</a:t>
            </a:r>
          </a:p>
          <a:p>
            <a:r>
              <a:rPr lang="en-CA" sz="1600" b="1" dirty="0">
                <a:solidFill>
                  <a:schemeClr val="bg2"/>
                </a:solidFill>
              </a:rPr>
              <a:t>Provide culturally relevant, restorative and holistic system of justice for Indigenous individuals, including offenders, victims and the community harmed by an offender’s actions that addresses the unique challenges and circumstances of the Indigenous People</a:t>
            </a:r>
          </a:p>
          <a:p>
            <a:r>
              <a:rPr lang="en-CA" sz="1600" b="1" dirty="0">
                <a:solidFill>
                  <a:schemeClr val="bg2"/>
                </a:solidFill>
              </a:rPr>
              <a:t>Develop individual healing plans with strong culturally based processes allowing participants to reconnect with Indigenous heritage by using and applying Indigenous restorative justice principles</a:t>
            </a:r>
          </a:p>
          <a:p>
            <a:endParaRPr lang="en-CA" sz="1600" b="1" dirty="0">
              <a:solidFill>
                <a:schemeClr val="bg2"/>
              </a:solidFill>
            </a:endParaRPr>
          </a:p>
        </p:txBody>
      </p:sp>
    </p:spTree>
    <p:extLst>
      <p:ext uri="{BB962C8B-B14F-4D97-AF65-F5344CB8AC3E}">
        <p14:creationId xmlns:p14="http://schemas.microsoft.com/office/powerpoint/2010/main" val="143550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9EC31B3D-18FF-11F3-EB78-4C1BD015538A}"/>
              </a:ext>
            </a:extLst>
          </p:cNvPr>
          <p:cNvSpPr>
            <a:spLocks noGrp="1"/>
          </p:cNvSpPr>
          <p:nvPr>
            <p:ph type="title"/>
          </p:nvPr>
        </p:nvSpPr>
        <p:spPr>
          <a:xfrm>
            <a:off x="3520440" y="475488"/>
            <a:ext cx="4892040" cy="822960"/>
          </a:xfrm>
        </p:spPr>
        <p:txBody>
          <a:bodyPr wrap="square" lIns="45720" tIns="27432" rIns="45720" bIns="27432" anchor="t">
            <a:noAutofit/>
          </a:bodyPr>
          <a:lstStyle/>
          <a:p>
            <a:pPr algn="l">
              <a:spcAft>
                <a:spcPts val="500"/>
              </a:spcAft>
              <a:defRPr sz="3000" b="1" i="0">
                <a:solidFill>
                  <a:srgbClr val="2D4F40"/>
                </a:solidFill>
                <a:latin typeface="Georgia"/>
              </a:defRPr>
            </a:pPr>
            <a:r>
              <a:rPr lang="en-US" sz="3000" b="1" i="0">
                <a:solidFill>
                  <a:srgbClr val="2D4F40"/>
                </a:solidFill>
                <a:latin typeface="Georgia"/>
              </a:rPr>
              <a:t>Use of RJ in Courts 2022-2025</a:t>
            </a:r>
            <a:endParaRPr lang="en-CA"/>
          </a:p>
        </p:txBody>
      </p:sp>
      <p:pic>
        <p:nvPicPr>
          <p:cNvPr id="5" name="Picture 4" descr="Front steps and columns of a majestic city building">
            <a:extLst>
              <a:ext uri="{FF2B5EF4-FFF2-40B4-BE49-F238E27FC236}">
                <a16:creationId xmlns:a16="http://schemas.microsoft.com/office/drawing/2014/main" id="{8A2AF630-0877-A2E9-7717-7EC34382CED3}"/>
              </a:ext>
            </a:extLst>
          </p:cNvPr>
          <p:cNvPicPr>
            <a:picLocks noChangeAspect="1"/>
          </p:cNvPicPr>
          <p:nvPr/>
        </p:nvPicPr>
        <p:blipFill rotWithShape="1">
          <a:blip r:embed="rId3"/>
          <a:srcRect l="26555" r="28904" b="-1"/>
          <a:stretch/>
        </p:blipFill>
        <p:spPr>
          <a:xfrm>
            <a:off x="0" y="0"/>
            <a:ext cx="2441009" cy="6857990"/>
          </a:xfrm>
          <a:prstGeom prst="rect">
            <a:avLst/>
          </a:prstGeom>
          <a:ln w="12700">
            <a:solidFill>
              <a:srgbClr val="637D6A"/>
            </a:solidFill>
          </a:ln>
        </p:spPr>
      </p:pic>
      <p:sp>
        <p:nvSpPr>
          <p:cNvPr id="6" name="Rectangle 1">
            <a:extLst>
              <a:ext uri="{FF2B5EF4-FFF2-40B4-BE49-F238E27FC236}">
                <a16:creationId xmlns:a16="http://schemas.microsoft.com/office/drawing/2014/main" id="{BAF6712E-CDA0-8A28-B106-7F37CF6EA146}"/>
              </a:ext>
            </a:extLst>
          </p:cNvPr>
          <p:cNvSpPr>
            <a:spLocks noChangeArrowheads="1"/>
          </p:cNvSpPr>
          <p:nvPr/>
        </p:nvSpPr>
        <p:spPr bwMode="auto">
          <a:xfrm>
            <a:off x="3520440" y="1508760"/>
            <a:ext cx="507492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7432" rIns="45720" bIns="27432"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500"/>
              </a:spcAft>
              <a:buClrTx/>
              <a:buSzTx/>
              <a:buFontTx/>
              <a:buNone/>
              <a:tabLst/>
              <a:defRPr sz="2000" b="1" i="0">
                <a:solidFill>
                  <a:srgbClr val="B86847"/>
                </a:solidFill>
                <a:latin typeface="Aptos"/>
              </a:defRPr>
            </a:pPr>
            <a:r>
              <a:rPr kumimoji="0" lang="en-US" altLang="fr-FR" sz="2000" b="1" i="0" u="none" strike="noStrike" cap="none" normalizeH="0" baseline="0">
                <a:ln>
                  <a:noFill/>
                </a:ln>
                <a:solidFill>
                  <a:srgbClr val="B86847"/>
                </a:solidFill>
                <a:effectLst/>
                <a:latin typeface="Aptos" panose="020F0502020204030204" pitchFamily="34" charset="0"/>
                <a:ea typeface="Calibri" panose="020F0502020204030204" pitchFamily="34" charset="0"/>
                <a:cs typeface="Times New Roman" panose="02020603050405020304" pitchFamily="18" charset="0"/>
              </a:rPr>
              <a:t>Total # of referrals: 365 accused</a:t>
            </a:r>
            <a:endParaRPr kumimoji="0" lang="fr-CA" altLang="fr-FR"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ts val="500"/>
              </a:spcAft>
              <a:buClrTx/>
              <a:buSzTx/>
              <a:buFontTx/>
              <a:buNone/>
              <a:tabLst/>
              <a:defRPr sz="2000" b="0" i="0">
                <a:solidFill>
                  <a:srgbClr val="2C2D27"/>
                </a:solidFill>
                <a:latin typeface="Aptos"/>
              </a:defRPr>
            </a:pPr>
            <a:r>
              <a:rPr kumimoji="0" lang="en-US" altLang="fr-FR" sz="2000" b="0" i="0" u="none" strike="noStrike" cap="none" normalizeH="0" baseline="0">
                <a:ln>
                  <a:noFill/>
                </a:ln>
                <a:solidFill>
                  <a:srgbClr val="2C2D27"/>
                </a:solidFill>
                <a:effectLst/>
                <a:latin typeface="Aptos" panose="020F0502020204030204" pitchFamily="34" charset="0"/>
                <a:ea typeface="Calibri" panose="020F0502020204030204" pitchFamily="34" charset="0"/>
                <a:cs typeface="Times New Roman" panose="02020603050405020304" pitchFamily="18" charset="0"/>
              </a:rPr>
              <a:t>Diversionary referrals: 336 accused</a:t>
            </a:r>
            <a:endParaRPr kumimoji="0" lang="fr-CA" altLang="fr-FR" sz="1400" b="0" i="0" u="none" strike="noStrike" cap="none" normalizeH="0" baseline="0">
              <a:ln>
                <a:noFill/>
              </a:ln>
              <a:solidFill>
                <a:schemeClr val="tx1"/>
              </a:solidFill>
              <a:effectLst/>
            </a:endParaRPr>
          </a:p>
          <a:p>
            <a:pPr lvl="1" defTabSz="914400">
              <a:spcAft>
                <a:spcPts val="500"/>
              </a:spcAft>
              <a:buFontTx/>
              <a:buChar char="•"/>
              <a:defRPr sz="2000" b="0" i="0">
                <a:solidFill>
                  <a:srgbClr val="2C2D27"/>
                </a:solidFill>
                <a:latin typeface="Aptos"/>
              </a:defRPr>
            </a:pPr>
            <a:r>
              <a:rPr kumimoji="0" lang="en-US" altLang="fr-FR" sz="2000" b="0" i="0" u="none" strike="noStrike" cap="none" normalizeH="0" baseline="0">
                <a:ln>
                  <a:noFill/>
                </a:ln>
                <a:solidFill>
                  <a:srgbClr val="2C2D27"/>
                </a:solidFill>
                <a:effectLst/>
                <a:latin typeface="Aptos" panose="020F0502020204030204" pitchFamily="34" charset="0"/>
                <a:ea typeface="Calibri" panose="020F0502020204030204" pitchFamily="34" charset="0"/>
                <a:cs typeface="Times New Roman" panose="02020603050405020304" pitchFamily="18" charset="0"/>
              </a:rPr>
              <a:t>Successful referrals: 219 accused</a:t>
            </a:r>
            <a:endParaRPr kumimoji="0" lang="fr-CA" altLang="fr-FR" sz="1400" b="0" i="0" u="none" strike="noStrike" cap="none" normalizeH="0" baseline="0">
              <a:ln>
                <a:noFill/>
              </a:ln>
              <a:solidFill>
                <a:schemeClr val="tx1"/>
              </a:solidFill>
              <a:effectLst/>
            </a:endParaRPr>
          </a:p>
          <a:p>
            <a:pPr lvl="1" defTabSz="914400">
              <a:spcAft>
                <a:spcPts val="500"/>
              </a:spcAft>
              <a:buFontTx/>
              <a:buChar char="•"/>
              <a:defRPr sz="2000" b="0" i="0">
                <a:solidFill>
                  <a:srgbClr val="2C2D27"/>
                </a:solidFill>
                <a:latin typeface="Aptos"/>
              </a:defRPr>
            </a:pPr>
            <a:r>
              <a:rPr kumimoji="0" lang="en-US" altLang="fr-FR" sz="2000" b="0" i="0" u="none" strike="noStrike" cap="none" normalizeH="0" baseline="0">
                <a:ln>
                  <a:noFill/>
                </a:ln>
                <a:solidFill>
                  <a:srgbClr val="2C2D27"/>
                </a:solidFill>
                <a:effectLst/>
                <a:latin typeface="Aptos" panose="020F0502020204030204" pitchFamily="34" charset="0"/>
                <a:ea typeface="Calibri" panose="020F0502020204030204" pitchFamily="34" charset="0"/>
                <a:cs typeface="Times New Roman" panose="02020603050405020304" pitchFamily="18" charset="0"/>
              </a:rPr>
              <a:t>Unsuccessful/Incomplete/Rejected referrals: 101 accused</a:t>
            </a:r>
            <a:endParaRPr kumimoji="0" lang="fr-CA" altLang="fr-FR" sz="1400" b="0" i="0" u="none" strike="noStrike" cap="none" normalizeH="0" baseline="0">
              <a:ln>
                <a:noFill/>
              </a:ln>
              <a:solidFill>
                <a:schemeClr val="tx1"/>
              </a:solidFill>
              <a:effectLst/>
            </a:endParaRPr>
          </a:p>
          <a:p>
            <a:pPr lvl="1" defTabSz="914400">
              <a:spcAft>
                <a:spcPts val="500"/>
              </a:spcAft>
              <a:buFontTx/>
              <a:buChar char="•"/>
              <a:defRPr sz="2000" b="0" i="0">
                <a:solidFill>
                  <a:srgbClr val="2C2D27"/>
                </a:solidFill>
                <a:latin typeface="Aptos"/>
              </a:defRPr>
            </a:pPr>
            <a:r>
              <a:rPr kumimoji="0" lang="en-US" altLang="fr-FR" sz="2000" b="0" i="0" u="none" strike="noStrike" cap="none" normalizeH="0" baseline="0">
                <a:ln>
                  <a:noFill/>
                </a:ln>
                <a:solidFill>
                  <a:srgbClr val="2C2D27"/>
                </a:solidFill>
                <a:effectLst/>
                <a:latin typeface="Aptos" panose="020F0502020204030204" pitchFamily="34" charset="0"/>
                <a:ea typeface="Calibri" panose="020F0502020204030204" pitchFamily="34" charset="0"/>
                <a:cs typeface="Times New Roman" panose="02020603050405020304" pitchFamily="18" charset="0"/>
              </a:rPr>
              <a:t>Ongoing referrals: 16 accused</a:t>
            </a:r>
            <a:endParaRPr lang="fr-CA" altLang="fr-FR" sz="1400"/>
          </a:p>
          <a:p>
            <a:pPr lvl="1" defTabSz="914400">
              <a:spcAft>
                <a:spcPts val="500"/>
              </a:spcAft>
              <a:buFontTx/>
              <a:buChar char="•"/>
              <a:defRPr sz="2000" b="0" i="0">
                <a:solidFill>
                  <a:srgbClr val="2C2D27"/>
                </a:solidFill>
                <a:latin typeface="Aptos"/>
              </a:defRPr>
            </a:pPr>
            <a:r>
              <a:rPr kumimoji="0" lang="en-US" altLang="fr-FR" sz="2000" b="0" i="0" u="none" strike="noStrike" cap="none" normalizeH="0" baseline="0">
                <a:ln>
                  <a:noFill/>
                </a:ln>
                <a:solidFill>
                  <a:srgbClr val="2C2D27"/>
                </a:solidFill>
                <a:effectLst/>
                <a:latin typeface="Aptos" panose="020F0502020204030204" pitchFamily="34" charset="0"/>
                <a:ea typeface="Calibri" panose="020F0502020204030204" pitchFamily="34" charset="0"/>
                <a:cs typeface="Times New Roman" panose="02020603050405020304" pitchFamily="18" charset="0"/>
              </a:rPr>
              <a:t>Pre-sentence referrals: 29 accused</a:t>
            </a:r>
            <a:endParaRPr kumimoji="0" lang="fr-CA" altLang="fr-FR" sz="1400" b="0" i="0" u="none" strike="noStrike" cap="none" normalizeH="0" baseline="0">
              <a:ln>
                <a:noFill/>
              </a:ln>
              <a:solidFill>
                <a:schemeClr val="tx1"/>
              </a:solidFill>
              <a:effectLst/>
            </a:endParaRPr>
          </a:p>
        </p:txBody>
      </p:sp>
      <p:graphicFrame>
        <p:nvGraphicFramePr>
          <p:cNvPr id="12" name="Content Placeholder 11">
            <a:extLst>
              <a:ext uri="{FF2B5EF4-FFF2-40B4-BE49-F238E27FC236}">
                <a16:creationId xmlns:a16="http://schemas.microsoft.com/office/drawing/2014/main" id="{7585004C-1560-DD98-5BE7-6AEB966CFBF0}"/>
              </a:ext>
            </a:extLst>
          </p:cNvPr>
          <p:cNvGraphicFramePr>
            <a:graphicFrameLocks noGrp="1"/>
          </p:cNvGraphicFramePr>
          <p:nvPr>
            <p:ph idx="1"/>
          </p:nvPr>
        </p:nvGraphicFramePr>
        <p:xfrm>
          <a:off x="1259632" y="2708920"/>
          <a:ext cx="7632847" cy="3265403"/>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1295053478"/>
                    </a:ext>
                  </a:extLst>
                </a:gridCol>
                <a:gridCol w="2248662">
                  <a:extLst>
                    <a:ext uri="{9D8B030D-6E8A-4147-A177-3AD203B41FA5}">
                      <a16:colId xmlns:a16="http://schemas.microsoft.com/office/drawing/2014/main" val="1537557872"/>
                    </a:ext>
                  </a:extLst>
                </a:gridCol>
                <a:gridCol w="1251549">
                  <a:extLst>
                    <a:ext uri="{9D8B030D-6E8A-4147-A177-3AD203B41FA5}">
                      <a16:colId xmlns:a16="http://schemas.microsoft.com/office/drawing/2014/main" val="185885416"/>
                    </a:ext>
                  </a:extLst>
                </a:gridCol>
                <a:gridCol w="1387714">
                  <a:extLst>
                    <a:ext uri="{9D8B030D-6E8A-4147-A177-3AD203B41FA5}">
                      <a16:colId xmlns:a16="http://schemas.microsoft.com/office/drawing/2014/main" val="4154673032"/>
                    </a:ext>
                  </a:extLst>
                </a:gridCol>
                <a:gridCol w="904409">
                  <a:extLst>
                    <a:ext uri="{9D8B030D-6E8A-4147-A177-3AD203B41FA5}">
                      <a16:colId xmlns:a16="http://schemas.microsoft.com/office/drawing/2014/main" val="4221902160"/>
                    </a:ext>
                  </a:extLst>
                </a:gridCol>
                <a:gridCol w="904409">
                  <a:extLst>
                    <a:ext uri="{9D8B030D-6E8A-4147-A177-3AD203B41FA5}">
                      <a16:colId xmlns:a16="http://schemas.microsoft.com/office/drawing/2014/main" val="3812935026"/>
                    </a:ext>
                  </a:extLst>
                </a:gridCol>
              </a:tblGrid>
              <a:tr h="1865519">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Year</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Diversion - Successful</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Diversion – Unsuccessful/</a:t>
                      </a:r>
                      <a:endParaRPr lang="fr-CA" sz="1100" kern="100">
                        <a:solidFill>
                          <a:schemeClr val="bg2"/>
                        </a:solidFill>
                        <a:effectLst/>
                      </a:endParaRPr>
                    </a:p>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Incomplete/</a:t>
                      </a:r>
                      <a:endParaRPr lang="fr-CA" sz="1100" kern="100">
                        <a:solidFill>
                          <a:schemeClr val="bg2"/>
                        </a:solidFill>
                        <a:effectLst/>
                      </a:endParaRPr>
                    </a:p>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Rejected</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Pre-Sentence</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Ongoing</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Total # of Referrals</a:t>
                      </a:r>
                      <a:endParaRPr lang="fr-CA"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extLst>
                  <a:ext uri="{0D108BD9-81ED-4DB2-BD59-A6C34878D82A}">
                    <a16:rowId xmlns:a16="http://schemas.microsoft.com/office/drawing/2014/main" val="262909245"/>
                  </a:ext>
                </a:extLst>
              </a:tr>
              <a:tr h="349971">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2022</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34</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9</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10</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 </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53</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3107571147"/>
                  </a:ext>
                </a:extLst>
              </a:tr>
              <a:tr h="349971">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2023</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129</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66</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10</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 </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205</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extLst>
                  <a:ext uri="{0D108BD9-81ED-4DB2-BD59-A6C34878D82A}">
                    <a16:rowId xmlns:a16="http://schemas.microsoft.com/office/drawing/2014/main" val="3022316012"/>
                  </a:ext>
                </a:extLst>
              </a:tr>
              <a:tr h="349971">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2024</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28</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15</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7</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3</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53</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1432694403"/>
                  </a:ext>
                </a:extLst>
              </a:tr>
              <a:tr h="349971">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2025</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29</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11</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13</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55</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extLst>
                  <a:ext uri="{0D108BD9-81ED-4DB2-BD59-A6C34878D82A}">
                    <a16:rowId xmlns:a16="http://schemas.microsoft.com/office/drawing/2014/main" val="3907117220"/>
                  </a:ext>
                </a:extLst>
              </a:tr>
            </a:tbl>
          </a:graphicData>
        </a:graphic>
      </p:graphicFrame>
      <p:sp>
        <p:nvSpPr>
          <p:cNvPr id="18" name="Clay title rule"/>
          <p:cNvSpPr/>
          <p:nvPr/>
        </p:nvSpPr>
        <p:spPr>
          <a:xfrm>
            <a:off x="3520440" y="1298448"/>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88056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FA0E-9741-F6CD-52AA-830E80E35701}"/>
            </a:ext>
          </a:extLst>
        </p:cNvPr>
        <p:cNvGrpSpPr/>
        <p:nvPr/>
      </p:nvGrpSpPr>
      <p:grpSpPr>
        <a:xfrm>
          <a:off x="0" y="0"/>
          <a:ext cx="0" cy="0"/>
          <a:chOff x="0" y="0"/>
          <a:chExt cx="0" cy="0"/>
        </a:xfrm>
      </p:grpSpPr>
      <p:sp>
        <p:nvSpPr>
          <p:cNvPr id="4" name="Warm cream background">
            <a:extLst>
              <a:ext uri="{FF2B5EF4-FFF2-40B4-BE49-F238E27FC236}">
                <a16:creationId xmlns:a16="http://schemas.microsoft.com/office/drawing/2014/main" id="{17237046-4208-D19B-7D5A-0B591A9D588D}"/>
              </a:ext>
            </a:extLst>
          </p:cNvPr>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a:extLst>
              <a:ext uri="{FF2B5EF4-FFF2-40B4-BE49-F238E27FC236}">
                <a16:creationId xmlns:a16="http://schemas.microsoft.com/office/drawing/2014/main" id="{5BEDDFF5-E47A-E850-E456-4A4B5F184EC6}"/>
              </a:ext>
            </a:extLst>
          </p:cNvPr>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a:extLst>
              <a:ext uri="{FF2B5EF4-FFF2-40B4-BE49-F238E27FC236}">
                <a16:creationId xmlns:a16="http://schemas.microsoft.com/office/drawing/2014/main" id="{30244F95-A156-BEE5-BFAF-2C17B7C5B945}"/>
              </a:ext>
            </a:extLst>
          </p:cNvPr>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a:extLst>
              <a:ext uri="{FF2B5EF4-FFF2-40B4-BE49-F238E27FC236}">
                <a16:creationId xmlns:a16="http://schemas.microsoft.com/office/drawing/2014/main" id="{7A69B612-65C3-7A84-01DF-EBF157A07839}"/>
              </a:ext>
            </a:extLst>
          </p:cNvPr>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a:extLst>
              <a:ext uri="{FF2B5EF4-FFF2-40B4-BE49-F238E27FC236}">
                <a16:creationId xmlns:a16="http://schemas.microsoft.com/office/drawing/2014/main" id="{8FFAD319-D856-F8AB-57ED-E12CE69E2799}"/>
              </a:ext>
            </a:extLst>
          </p:cNvP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re 1">
            <a:extLst>
              <a:ext uri="{FF2B5EF4-FFF2-40B4-BE49-F238E27FC236}">
                <a16:creationId xmlns:a16="http://schemas.microsoft.com/office/drawing/2014/main" id="{EE09BDE9-5B89-B4E3-3101-C8C5BADAC0C4}"/>
              </a:ext>
            </a:extLst>
          </p:cNvPr>
          <p:cNvSpPr>
            <a:spLocks noGrp="1"/>
          </p:cNvSpPr>
          <p:nvPr>
            <p:ph type="title"/>
          </p:nvPr>
        </p:nvSpPr>
        <p:spPr>
          <a:xfrm>
            <a:off x="685800" y="502920"/>
            <a:ext cx="7772400" cy="713232"/>
          </a:xfrm>
        </p:spPr>
        <p:txBody>
          <a:bodyPr wrap="square" lIns="45720" tIns="27432" rIns="45720" bIns="27432" anchor="t">
            <a:noAutofit/>
          </a:bodyPr>
          <a:lstStyle/>
          <a:p>
            <a:pPr fontAlgn="base"/>
            <a:r>
              <a:rPr lang="en-CA" sz="3000" b="1" dirty="0">
                <a:solidFill>
                  <a:srgbClr val="2D4F40"/>
                </a:solidFill>
                <a:latin typeface="Georgia"/>
              </a:rPr>
              <a:t>CURRENT LEGISLATION</a:t>
            </a:r>
          </a:p>
        </p:txBody>
      </p:sp>
      <p:sp>
        <p:nvSpPr>
          <p:cNvPr id="3" name="Espace réservé du contenu 2">
            <a:extLst>
              <a:ext uri="{FF2B5EF4-FFF2-40B4-BE49-F238E27FC236}">
                <a16:creationId xmlns:a16="http://schemas.microsoft.com/office/drawing/2014/main" id="{1D0E114D-8FF7-4371-DA34-D710473FE71C}"/>
              </a:ext>
            </a:extLst>
          </p:cNvPr>
          <p:cNvSpPr>
            <a:spLocks noGrp="1"/>
          </p:cNvSpPr>
          <p:nvPr>
            <p:ph idx="1"/>
          </p:nvPr>
        </p:nvSpPr>
        <p:spPr>
          <a:xfrm>
            <a:off x="914400" y="1508760"/>
            <a:ext cx="7498079" cy="4754880"/>
          </a:xfrm>
        </p:spPr>
        <p:txBody>
          <a:bodyPr wrap="square" lIns="45720" tIns="27432" rIns="45720" bIns="27432" anchor="t">
            <a:noAutofit/>
          </a:bodyPr>
          <a:lstStyle/>
          <a:p>
            <a:r>
              <a:rPr lang="en-CA" sz="2800" dirty="0">
                <a:solidFill>
                  <a:srgbClr val="2C2D27"/>
                </a:solidFill>
                <a:latin typeface="Aptos" panose="020F0502020204030204" pitchFamily="34" charset="0"/>
                <a:cs typeface="Calibri" panose="020F0502020204030204" pitchFamily="34" charset="0"/>
              </a:rPr>
              <a:t>Canadian law is changing as we speak</a:t>
            </a:r>
          </a:p>
          <a:p>
            <a:pPr fontAlgn="base"/>
            <a:r>
              <a:rPr lang="en-CA" sz="2800" dirty="0">
                <a:solidFill>
                  <a:srgbClr val="2C2D27"/>
                </a:solidFill>
                <a:latin typeface="Aptos" panose="020F0502020204030204" pitchFamily="34" charset="0"/>
                <a:cs typeface="Calibri" panose="020F0502020204030204" pitchFamily="34" charset="0"/>
              </a:rPr>
              <a:t>S. 718 of the Criminal Code of Canada includes a long-standing reference to restorative justice</a:t>
            </a:r>
          </a:p>
          <a:p>
            <a:r>
              <a:rPr lang="en-CA" sz="2800" dirty="0">
                <a:solidFill>
                  <a:srgbClr val="2C2D27"/>
                </a:solidFill>
                <a:latin typeface="Aptos" panose="020F0502020204030204" pitchFamily="34" charset="0"/>
                <a:cs typeface="Calibri" panose="020F0502020204030204" pitchFamily="34" charset="0"/>
              </a:rPr>
              <a:t>NEW Criminal Code provisions – in effect this month, July 2026 – codify RJ principles (s. 715.53) and the application of RJ in Canada (s. </a:t>
            </a:r>
            <a:r>
              <a:rPr lang="en-CA" sz="2800">
                <a:solidFill>
                  <a:srgbClr val="2C2D27"/>
                </a:solidFill>
                <a:latin typeface="Aptos" panose="020F0502020204030204" pitchFamily="34" charset="0"/>
                <a:cs typeface="Calibri" panose="020F0502020204030204" pitchFamily="34" charset="0"/>
              </a:rPr>
              <a:t>715.54</a:t>
            </a:r>
            <a:r>
              <a:rPr lang="en-CA" sz="2800" dirty="0">
                <a:solidFill>
                  <a:srgbClr val="2C2D27"/>
                </a:solidFill>
                <a:latin typeface="Aptos" panose="020F0502020204030204" pitchFamily="34" charset="0"/>
                <a:cs typeface="Calibri" panose="020F0502020204030204" pitchFamily="34" charset="0"/>
              </a:rPr>
              <a:t>)</a:t>
            </a:r>
          </a:p>
        </p:txBody>
      </p:sp>
      <p:sp>
        <p:nvSpPr>
          <p:cNvPr id="9" name="Clay title rule">
            <a:extLst>
              <a:ext uri="{FF2B5EF4-FFF2-40B4-BE49-F238E27FC236}">
                <a16:creationId xmlns:a16="http://schemas.microsoft.com/office/drawing/2014/main" id="{98905236-89E8-D740-E9CB-42679BA7A4B5}"/>
              </a:ext>
            </a:extLst>
          </p:cNvPr>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94499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9EC31B3D-18FF-11F3-EB78-4C1BD015538A}"/>
              </a:ext>
            </a:extLst>
          </p:cNvPr>
          <p:cNvSpPr>
            <a:spLocks noGrp="1"/>
          </p:cNvSpPr>
          <p:nvPr>
            <p:ph type="title"/>
          </p:nvPr>
        </p:nvSpPr>
        <p:spPr>
          <a:xfrm>
            <a:off x="3476864" y="117882"/>
            <a:ext cx="4892040" cy="822960"/>
          </a:xfrm>
        </p:spPr>
        <p:txBody>
          <a:bodyPr wrap="square" lIns="45720" tIns="27432" rIns="45720" bIns="27432" anchor="t">
            <a:noAutofit/>
          </a:bodyPr>
          <a:lstStyle/>
          <a:p>
            <a:pPr algn="l">
              <a:spcAft>
                <a:spcPts val="500"/>
              </a:spcAft>
              <a:defRPr sz="2500" b="1" i="0">
                <a:solidFill>
                  <a:srgbClr val="2D4F40"/>
                </a:solidFill>
                <a:latin typeface="Georgia"/>
              </a:defRPr>
            </a:pPr>
            <a:r>
              <a:rPr lang="en-US" sz="2500" b="1" i="0" dirty="0">
                <a:solidFill>
                  <a:srgbClr val="2D4F40"/>
                </a:solidFill>
                <a:latin typeface="Georgia"/>
              </a:rPr>
              <a:t>Use of RJ in Alberta Courts</a:t>
            </a:r>
            <a:br>
              <a:rPr lang="en-US" dirty="0"/>
            </a:br>
            <a:r>
              <a:rPr lang="en-US" sz="2500" b="1" i="0" dirty="0">
                <a:solidFill>
                  <a:srgbClr val="2D4F40"/>
                </a:solidFill>
                <a:latin typeface="Georgia"/>
              </a:rPr>
              <a:t>Most common referrals</a:t>
            </a:r>
            <a:endParaRPr lang="en-CA" dirty="0"/>
          </a:p>
        </p:txBody>
      </p:sp>
      <p:pic>
        <p:nvPicPr>
          <p:cNvPr id="5" name="Picture 4" descr="Front steps and columns of a majestic city building">
            <a:extLst>
              <a:ext uri="{FF2B5EF4-FFF2-40B4-BE49-F238E27FC236}">
                <a16:creationId xmlns:a16="http://schemas.microsoft.com/office/drawing/2014/main" id="{8A2AF630-0877-A2E9-7717-7EC34382CED3}"/>
              </a:ext>
            </a:extLst>
          </p:cNvPr>
          <p:cNvPicPr>
            <a:picLocks noChangeAspect="1"/>
          </p:cNvPicPr>
          <p:nvPr/>
        </p:nvPicPr>
        <p:blipFill rotWithShape="1">
          <a:blip r:embed="rId3"/>
          <a:srcRect l="26555" r="28904" b="-1"/>
          <a:stretch/>
        </p:blipFill>
        <p:spPr>
          <a:xfrm>
            <a:off x="0" y="10"/>
            <a:ext cx="2731197" cy="6857990"/>
          </a:xfrm>
          <a:prstGeom prst="rect">
            <a:avLst/>
          </a:prstGeom>
          <a:ln w="12700">
            <a:solidFill>
              <a:srgbClr val="637D6A"/>
            </a:solidFill>
          </a:ln>
        </p:spPr>
      </p:pic>
      <p:graphicFrame>
        <p:nvGraphicFramePr>
          <p:cNvPr id="4" name="Content Placeholder 3">
            <a:extLst>
              <a:ext uri="{FF2B5EF4-FFF2-40B4-BE49-F238E27FC236}">
                <a16:creationId xmlns:a16="http://schemas.microsoft.com/office/drawing/2014/main" id="{B26AC894-6774-AB52-937C-70F7581D9CBB}"/>
              </a:ext>
            </a:extLst>
          </p:cNvPr>
          <p:cNvGraphicFramePr>
            <a:graphicFrameLocks noGrp="1"/>
          </p:cNvGraphicFramePr>
          <p:nvPr>
            <p:ph idx="1"/>
          </p:nvPr>
        </p:nvGraphicFramePr>
        <p:xfrm>
          <a:off x="1763688" y="1700807"/>
          <a:ext cx="6912768" cy="4104456"/>
        </p:xfrm>
        <a:graphic>
          <a:graphicData uri="http://schemas.openxmlformats.org/drawingml/2006/table">
            <a:tbl>
              <a:tblPr firstRow="1" firstCol="1" bandRow="1">
                <a:tableStyleId>{5C22544A-7EE6-4342-B048-85BDC9FD1C3A}</a:tableStyleId>
              </a:tblPr>
              <a:tblGrid>
                <a:gridCol w="2303763">
                  <a:extLst>
                    <a:ext uri="{9D8B030D-6E8A-4147-A177-3AD203B41FA5}">
                      <a16:colId xmlns:a16="http://schemas.microsoft.com/office/drawing/2014/main" val="173431313"/>
                    </a:ext>
                  </a:extLst>
                </a:gridCol>
                <a:gridCol w="3015742">
                  <a:extLst>
                    <a:ext uri="{9D8B030D-6E8A-4147-A177-3AD203B41FA5}">
                      <a16:colId xmlns:a16="http://schemas.microsoft.com/office/drawing/2014/main" val="3152668235"/>
                    </a:ext>
                  </a:extLst>
                </a:gridCol>
                <a:gridCol w="1593263">
                  <a:extLst>
                    <a:ext uri="{9D8B030D-6E8A-4147-A177-3AD203B41FA5}">
                      <a16:colId xmlns:a16="http://schemas.microsoft.com/office/drawing/2014/main" val="328160862"/>
                    </a:ext>
                  </a:extLst>
                </a:gridCol>
              </a:tblGrid>
              <a:tr h="513057">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Criminal Code Section</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Offence</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tc>
                  <a:txBody>
                    <a:bodyPr/>
                    <a:lstStyle/>
                    <a:p>
                      <a:pPr algn="ctr">
                        <a:lnSpc>
                          <a:spcPct val="107000"/>
                        </a:lnSpc>
                        <a:spcAft>
                          <a:spcPts val="800"/>
                        </a:spcAft>
                        <a:buNone/>
                        <a:defRPr sz="1400" b="1">
                          <a:solidFill>
                            <a:srgbClr val="FFFFFF"/>
                          </a:solidFill>
                          <a:latin typeface="Aptos"/>
                        </a:defRPr>
                      </a:pPr>
                      <a:r>
                        <a:rPr lang="en-US" sz="1400" b="1" kern="100">
                          <a:solidFill>
                            <a:srgbClr val="FFFFFF"/>
                          </a:solidFill>
                          <a:effectLst/>
                          <a:latin typeface="Aptos"/>
                        </a:rPr>
                        <a:t>Number of charges</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637D6A"/>
                    </a:solidFill>
                  </a:tcPr>
                </a:tc>
                <a:extLst>
                  <a:ext uri="{0D108BD9-81ED-4DB2-BD59-A6C34878D82A}">
                    <a16:rowId xmlns:a16="http://schemas.microsoft.com/office/drawing/2014/main" val="3431512606"/>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266</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Assault</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187</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2615525663"/>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430</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Mischief</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78</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extLst>
                  <a:ext uri="{0D108BD9-81ED-4DB2-BD59-A6C34878D82A}">
                    <a16:rowId xmlns:a16="http://schemas.microsoft.com/office/drawing/2014/main" val="3442489154"/>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145(4)(a)</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Failure to comply with undertaking</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66</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2564549358"/>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145(5)(a)</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Failure to comply with release order</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61</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extLst>
                  <a:ext uri="{0D108BD9-81ED-4DB2-BD59-A6C34878D82A}">
                    <a16:rowId xmlns:a16="http://schemas.microsoft.com/office/drawing/2014/main" val="4267049341"/>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129(a)</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Resist/obstruct peace officer</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51</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2118177518"/>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264.1(1)(a)</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Uttering threats</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tc>
                  <a:txBody>
                    <a:bodyPr/>
                    <a:lstStyle/>
                    <a:p>
                      <a:pPr algn="ct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38</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BF7EC"/>
                    </a:solidFill>
                  </a:tcPr>
                </a:tc>
                <a:extLst>
                  <a:ext uri="{0D108BD9-81ED-4DB2-BD59-A6C34878D82A}">
                    <a16:rowId xmlns:a16="http://schemas.microsoft.com/office/drawing/2014/main" val="3520885351"/>
                  </a:ext>
                </a:extLst>
              </a:tr>
              <a:tr h="513057">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267(a)</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E0E5D7"/>
                    </a:solidFill>
                  </a:tcPr>
                </a:tc>
                <a:tc>
                  <a:txBody>
                    <a:bodyPr/>
                    <a:lstStyle/>
                    <a:p>
                      <a:pPr>
                        <a:lnSpc>
                          <a:spcPct val="107000"/>
                        </a:lnSpc>
                        <a:spcAft>
                          <a:spcPts val="800"/>
                        </a:spcAft>
                        <a:buNone/>
                        <a:defRPr sz="1400" b="0">
                          <a:solidFill>
                            <a:srgbClr val="2C2D27"/>
                          </a:solidFill>
                          <a:latin typeface="Aptos"/>
                        </a:defRPr>
                      </a:pPr>
                      <a:r>
                        <a:rPr lang="en-US" sz="1400" b="0" kern="100">
                          <a:solidFill>
                            <a:srgbClr val="2C2D27"/>
                          </a:solidFill>
                          <a:effectLst/>
                          <a:latin typeface="Aptos"/>
                        </a:rPr>
                        <a:t>Assault with a weapon</a:t>
                      </a:r>
                      <a:endParaRPr lang="fr-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tc>
                  <a:txBody>
                    <a:bodyPr/>
                    <a:lstStyle/>
                    <a:p>
                      <a:pPr algn="ctr">
                        <a:lnSpc>
                          <a:spcPct val="107000"/>
                        </a:lnSpc>
                        <a:spcAft>
                          <a:spcPts val="800"/>
                        </a:spcAft>
                        <a:buNone/>
                        <a:defRPr sz="1400" b="0">
                          <a:solidFill>
                            <a:srgbClr val="2C2D27"/>
                          </a:solidFill>
                          <a:latin typeface="Aptos"/>
                        </a:defRPr>
                      </a:pPr>
                      <a:r>
                        <a:rPr lang="en-US" sz="1400" b="0" kern="100" dirty="0">
                          <a:solidFill>
                            <a:srgbClr val="2C2D27"/>
                          </a:solidFill>
                          <a:effectLst/>
                          <a:latin typeface="Aptos"/>
                        </a:rPr>
                        <a:t>32</a:t>
                      </a:r>
                      <a:endParaRPr lang="fr-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432" marR="27432" marT="18288" marB="18288">
                    <a:solidFill>
                      <a:srgbClr val="F7F1E2"/>
                    </a:solidFill>
                  </a:tcPr>
                </a:tc>
                <a:extLst>
                  <a:ext uri="{0D108BD9-81ED-4DB2-BD59-A6C34878D82A}">
                    <a16:rowId xmlns:a16="http://schemas.microsoft.com/office/drawing/2014/main" val="2998886480"/>
                  </a:ext>
                </a:extLst>
              </a:tr>
            </a:tbl>
          </a:graphicData>
        </a:graphic>
      </p:graphicFrame>
      <p:sp>
        <p:nvSpPr>
          <p:cNvPr id="6" name="Rectangle 1">
            <a:extLst>
              <a:ext uri="{FF2B5EF4-FFF2-40B4-BE49-F238E27FC236}">
                <a16:creationId xmlns:a16="http://schemas.microsoft.com/office/drawing/2014/main" id="{DC46950E-F3AB-0A99-70D3-B51A316260B0}"/>
              </a:ext>
            </a:extLst>
          </p:cNvPr>
          <p:cNvSpPr>
            <a:spLocks noChangeArrowheads="1"/>
          </p:cNvSpPr>
          <p:nvPr/>
        </p:nvSpPr>
        <p:spPr bwMode="auto">
          <a:xfrm>
            <a:off x="3520440" y="1508760"/>
            <a:ext cx="507492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7432" rIns="45720" bIns="27432"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ts val="500"/>
              </a:spcAft>
              <a:buClrTx/>
              <a:buSzTx/>
              <a:buFontTx/>
              <a:buNone/>
              <a:tabLst/>
              <a:defRPr sz="2000" b="1" i="0">
                <a:solidFill>
                  <a:srgbClr val="B86847"/>
                </a:solidFill>
                <a:latin typeface="Aptos"/>
              </a:defRPr>
            </a:pP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476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itle 13">
            <a:extLst>
              <a:ext uri="{FF2B5EF4-FFF2-40B4-BE49-F238E27FC236}">
                <a16:creationId xmlns:a16="http://schemas.microsoft.com/office/drawing/2014/main" id="{DBE22D7B-3E6D-288A-EDF0-5564E9119F00}"/>
              </a:ext>
            </a:extLst>
          </p:cNvPr>
          <p:cNvSpPr>
            <a:spLocks noGrp="1"/>
          </p:cNvSpPr>
          <p:nvPr>
            <p:ph type="title"/>
          </p:nvPr>
        </p:nvSpPr>
        <p:spPr>
          <a:xfrm>
            <a:off x="685800" y="438912"/>
            <a:ext cx="7818120" cy="749808"/>
          </a:xfrm>
        </p:spPr>
        <p:txBody>
          <a:bodyPr wrap="square" lIns="45720" tIns="27432" rIns="45720" bIns="27432" anchor="t">
            <a:noAutofit/>
          </a:bodyPr>
          <a:lstStyle/>
          <a:p>
            <a:pPr algn="l">
              <a:spcAft>
                <a:spcPts val="500"/>
              </a:spcAft>
              <a:defRPr sz="3000" b="1" i="0">
                <a:solidFill>
                  <a:srgbClr val="2D4F40"/>
                </a:solidFill>
                <a:latin typeface="Georgia"/>
              </a:defRPr>
            </a:pPr>
            <a:r>
              <a:rPr lang="en-CA" sz="3000" b="1" i="0">
                <a:solidFill>
                  <a:srgbClr val="2D4F40"/>
                </a:solidFill>
                <a:latin typeface="Georgia"/>
              </a:rPr>
              <a:t>ALBERTA RJ LANDSCAPE</a:t>
            </a:r>
          </a:p>
        </p:txBody>
      </p:sp>
      <p:pic>
        <p:nvPicPr>
          <p:cNvPr id="11" name="Picture Placeholder 10" descr="A bridge over a river&#10;&#10;AI-generated content may be incorrect.">
            <a:extLst>
              <a:ext uri="{FF2B5EF4-FFF2-40B4-BE49-F238E27FC236}">
                <a16:creationId xmlns:a16="http://schemas.microsoft.com/office/drawing/2014/main" id="{244FDB1D-39E1-0083-6FC3-F81F72BFDC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296575"/>
            <a:ext cx="2997463" cy="2536581"/>
          </a:xfrm>
        </p:spPr>
      </p:pic>
      <p:sp>
        <p:nvSpPr>
          <p:cNvPr id="15" name="Text Placeholder 14">
            <a:extLst>
              <a:ext uri="{FF2B5EF4-FFF2-40B4-BE49-F238E27FC236}">
                <a16:creationId xmlns:a16="http://schemas.microsoft.com/office/drawing/2014/main" id="{2B7B071C-8BE4-DF52-E429-6BE26BF565E4}"/>
              </a:ext>
            </a:extLst>
          </p:cNvPr>
          <p:cNvSpPr>
            <a:spLocks noGrp="1"/>
          </p:cNvSpPr>
          <p:nvPr>
            <p:ph type="body" sz="half" idx="2"/>
          </p:nvPr>
        </p:nvSpPr>
        <p:spPr>
          <a:xfrm>
            <a:off x="3977639" y="1143000"/>
            <a:ext cx="4389120" cy="3337560"/>
          </a:xfrm>
        </p:spPr>
        <p:txBody>
          <a:bodyPr wrap="square" lIns="45720" tIns="27432" rIns="45720" bIns="27432" anchor="t">
            <a:noAutofit/>
          </a:bodyPr>
          <a:lstStyle/>
          <a:p>
            <a:pPr marL="285750" indent="-285750">
              <a:lnSpc>
                <a:spcPct val="100000"/>
              </a:lnSpc>
              <a:spcAft>
                <a:spcPts val="300"/>
              </a:spcAft>
              <a:buFont typeface="Arial" panose="020B0604020202020204" pitchFamily="34" charset="0"/>
              <a:buChar char="•"/>
              <a:defRPr sz="1800" b="1" i="0">
                <a:solidFill>
                  <a:srgbClr val="B86847"/>
                </a:solidFill>
                <a:latin typeface="Aptos"/>
              </a:defRPr>
            </a:pPr>
            <a:r>
              <a:rPr lang="en-CA" sz="1800" b="1" i="0">
                <a:solidFill>
                  <a:srgbClr val="B86847"/>
                </a:solidFill>
                <a:latin typeface="Aptos"/>
              </a:rPr>
              <a:t>22 programs funded through 24-25 ARJ Grant</a:t>
            </a:r>
          </a:p>
          <a:p>
            <a:pPr marL="285750" indent="-285750">
              <a:lnSpc>
                <a:spcPct val="100000"/>
              </a:lnSpc>
              <a:spcAft>
                <a:spcPts val="300"/>
              </a:spcAft>
              <a:buFont typeface="Arial" panose="020B0604020202020204" pitchFamily="34" charset="0"/>
              <a:buChar char="•"/>
              <a:defRPr sz="1600" b="0" i="0">
                <a:solidFill>
                  <a:srgbClr val="2C2D27"/>
                </a:solidFill>
                <a:latin typeface="Aptos"/>
              </a:defRPr>
            </a:pPr>
            <a:r>
              <a:rPr lang="en-CA" sz="1600" b="0" i="0">
                <a:solidFill>
                  <a:srgbClr val="2C2D27"/>
                </a:solidFill>
                <a:latin typeface="Aptos"/>
              </a:rPr>
              <a:t>1 provincial organization works with more complex cases</a:t>
            </a:r>
          </a:p>
          <a:p>
            <a:pPr marL="285750" indent="-285750">
              <a:lnSpc>
                <a:spcPct val="100000"/>
              </a:lnSpc>
              <a:spcAft>
                <a:spcPts val="300"/>
              </a:spcAft>
              <a:buFont typeface="Arial" panose="020B0604020202020204" pitchFamily="34" charset="0"/>
              <a:buChar char="•"/>
              <a:defRPr sz="1600" b="0" i="0">
                <a:solidFill>
                  <a:srgbClr val="2C2D27"/>
                </a:solidFill>
                <a:latin typeface="Aptos"/>
              </a:defRPr>
            </a:pPr>
            <a:r>
              <a:rPr lang="en-CA" sz="1600" b="0" i="0">
                <a:solidFill>
                  <a:srgbClr val="2C2D27"/>
                </a:solidFill>
                <a:latin typeface="Aptos"/>
              </a:rPr>
              <a:t>2 sexual assault centres are developing RJ programs in-house to serve survivors of sexualized violence</a:t>
            </a:r>
          </a:p>
          <a:p>
            <a:pPr marL="285750" indent="-285750">
              <a:lnSpc>
                <a:spcPct val="100000"/>
              </a:lnSpc>
              <a:spcAft>
                <a:spcPts val="300"/>
              </a:spcAft>
              <a:buFont typeface="Arial" panose="020B0604020202020204" pitchFamily="34" charset="0"/>
              <a:buChar char="•"/>
              <a:defRPr sz="1600" b="0" i="0">
                <a:solidFill>
                  <a:srgbClr val="2C2D27"/>
                </a:solidFill>
                <a:latin typeface="Aptos"/>
              </a:defRPr>
            </a:pPr>
            <a:r>
              <a:rPr lang="en-CA" sz="1600" b="0" i="0">
                <a:solidFill>
                  <a:srgbClr val="2C2D27"/>
                </a:solidFill>
                <a:latin typeface="Aptos"/>
              </a:rPr>
              <a:t>Developing programs in Cold Lake First Nation, Gift Lake Metis Settlement, Lethbridge, and Camrose.</a:t>
            </a:r>
          </a:p>
          <a:p>
            <a:pPr marL="285750" indent="-285750">
              <a:lnSpc>
                <a:spcPct val="100000"/>
              </a:lnSpc>
              <a:spcAft>
                <a:spcPts val="300"/>
              </a:spcAft>
              <a:buFont typeface="Arial" panose="020B0604020202020204" pitchFamily="34" charset="0"/>
              <a:buChar char="•"/>
              <a:defRPr sz="1600" b="0" i="0">
                <a:solidFill>
                  <a:srgbClr val="2C2D27"/>
                </a:solidFill>
                <a:latin typeface="Aptos"/>
              </a:defRPr>
            </a:pPr>
            <a:endParaRPr lang="en-CA"/>
          </a:p>
          <a:p>
            <a:pPr marL="285750" indent="-285750">
              <a:spcAft>
                <a:spcPts val="300"/>
              </a:spcAft>
              <a:buFont typeface="Arial" panose="020B0604020202020204" pitchFamily="34" charset="0"/>
              <a:buChar char="•"/>
              <a:defRPr sz="1600" b="0" i="0">
                <a:solidFill>
                  <a:srgbClr val="2C2D27"/>
                </a:solidFill>
                <a:latin typeface="Aptos"/>
              </a:defRPr>
            </a:pPr>
            <a:endParaRPr lang="en-CA"/>
          </a:p>
          <a:p>
            <a:pPr marL="285750" indent="-285750">
              <a:spcAft>
                <a:spcPts val="300"/>
              </a:spcAft>
              <a:buFont typeface="Arial" panose="020B0604020202020204" pitchFamily="34" charset="0"/>
              <a:buChar char="•"/>
              <a:defRPr sz="1600" b="0" i="0">
                <a:solidFill>
                  <a:srgbClr val="2C2D27"/>
                </a:solidFill>
                <a:latin typeface="Aptos"/>
              </a:defRPr>
            </a:pPr>
            <a:endParaRPr lang="en-CA"/>
          </a:p>
        </p:txBody>
      </p:sp>
      <p:sp>
        <p:nvSpPr>
          <p:cNvPr id="17" name="TextBox 16">
            <a:extLst>
              <a:ext uri="{FF2B5EF4-FFF2-40B4-BE49-F238E27FC236}">
                <a16:creationId xmlns:a16="http://schemas.microsoft.com/office/drawing/2014/main" id="{69A25FA8-151C-796C-654F-33D21DEB42F8}"/>
              </a:ext>
            </a:extLst>
          </p:cNvPr>
          <p:cNvSpPr txBox="1"/>
          <p:nvPr/>
        </p:nvSpPr>
        <p:spPr>
          <a:xfrm>
            <a:off x="777240" y="5074920"/>
            <a:ext cx="7498079" cy="1005840"/>
          </a:xfrm>
          <a:prstGeom prst="rect">
            <a:avLst/>
          </a:prstGeom>
          <a:noFill/>
        </p:spPr>
        <p:txBody>
          <a:bodyPr wrap="square" lIns="45720" tIns="27432" rIns="45720" bIns="27432" rtlCol="0" anchor="t">
            <a:noAutofit/>
          </a:bodyPr>
          <a:lstStyle/>
          <a:p>
            <a:pPr marL="285750" indent="-285750">
              <a:spcAft>
                <a:spcPts val="300"/>
              </a:spcAft>
              <a:buFont typeface="Arial" panose="020B0604020202020204" pitchFamily="34" charset="0"/>
              <a:buChar char="•"/>
              <a:defRPr sz="1600" b="0" i="0">
                <a:solidFill>
                  <a:srgbClr val="2C2D27"/>
                </a:solidFill>
                <a:latin typeface="Aptos"/>
              </a:defRPr>
            </a:pPr>
            <a:r>
              <a:rPr lang="en-CA" sz="1600" b="0" i="0">
                <a:solidFill>
                  <a:srgbClr val="2C2D27"/>
                </a:solidFill>
                <a:latin typeface="Aptos"/>
              </a:rPr>
              <a:t>Long standing RJ programs are located in Bigstone Cree Nation, Calgary, Fort McMurray, Kainai Nation, Peace River, Red Deer, </a:t>
            </a:r>
            <a:r>
              <a:rPr lang="en-CA" sz="1600" b="0" i="0" err="1">
                <a:solidFill>
                  <a:srgbClr val="2C2D27"/>
                </a:solidFill>
                <a:latin typeface="Aptos"/>
              </a:rPr>
              <a:t>Siksika</a:t>
            </a:r>
            <a:r>
              <a:rPr lang="en-CA" sz="1600" b="0" i="0">
                <a:solidFill>
                  <a:srgbClr val="2C2D27"/>
                </a:solidFill>
                <a:latin typeface="Aptos"/>
              </a:rPr>
              <a:t> Nation, Tsuut’ina Nation.</a:t>
            </a:r>
          </a:p>
        </p:txBody>
      </p:sp>
      <p:sp>
        <p:nvSpPr>
          <p:cNvPr id="23"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33538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6051B02-1A1B-764A-AAB0-D9B16437B443}"/>
              </a:ext>
            </a:extLst>
          </p:cNvPr>
          <p:cNvSpPr>
            <a:spLocks noGrp="1"/>
          </p:cNvSpPr>
          <p:nvPr>
            <p:ph type="title"/>
          </p:nvPr>
        </p:nvSpPr>
        <p:spPr>
          <a:xfrm>
            <a:off x="685800" y="438912"/>
            <a:ext cx="7818120" cy="749808"/>
          </a:xfrm>
        </p:spPr>
        <p:txBody>
          <a:bodyPr wrap="square" lIns="45720" tIns="27432" rIns="45720" bIns="27432" anchor="t">
            <a:noAutofit/>
          </a:bodyPr>
          <a:lstStyle/>
          <a:p>
            <a:pPr algn="l">
              <a:spcAft>
                <a:spcPts val="500"/>
              </a:spcAft>
              <a:defRPr sz="3000" b="1" i="0">
                <a:solidFill>
                  <a:srgbClr val="2D4F40"/>
                </a:solidFill>
                <a:latin typeface="Georgia"/>
              </a:defRPr>
            </a:pPr>
            <a:r>
              <a:rPr lang="en-US" sz="3000" b="1" i="0" err="1">
                <a:solidFill>
                  <a:srgbClr val="2D4F40"/>
                </a:solidFill>
                <a:latin typeface="Georgia"/>
              </a:rPr>
              <a:t>CHallenges</a:t>
            </a:r>
            <a:endParaRPr lang="en-CA"/>
          </a:p>
        </p:txBody>
      </p:sp>
      <p:sp>
        <p:nvSpPr>
          <p:cNvPr id="3" name="Content Placeholder 2">
            <a:extLst>
              <a:ext uri="{FF2B5EF4-FFF2-40B4-BE49-F238E27FC236}">
                <a16:creationId xmlns:a16="http://schemas.microsoft.com/office/drawing/2014/main" id="{920A6B6F-0AC5-A638-48E9-BC1C01109685}"/>
              </a:ext>
            </a:extLst>
          </p:cNvPr>
          <p:cNvSpPr>
            <a:spLocks noGrp="1"/>
          </p:cNvSpPr>
          <p:nvPr>
            <p:ph idx="1"/>
          </p:nvPr>
        </p:nvSpPr>
        <p:spPr>
          <a:xfrm>
            <a:off x="932688" y="1417320"/>
            <a:ext cx="7543800" cy="5074920"/>
          </a:xfrm>
        </p:spPr>
        <p:txBody>
          <a:bodyPr wrap="square" lIns="45720" tIns="27432" rIns="45720" bIns="27432" anchor="t">
            <a:noAutofit/>
          </a:bodyPr>
          <a:lstStyle/>
          <a:p>
            <a:pPr>
              <a:spcAft>
                <a:spcPts val="300"/>
              </a:spcAft>
              <a:defRPr sz="1600" b="0" i="0">
                <a:solidFill>
                  <a:srgbClr val="2C2D27"/>
                </a:solidFill>
                <a:latin typeface="Aptos"/>
              </a:defRPr>
            </a:pPr>
            <a:r>
              <a:rPr lang="en-US" sz="1600" b="0" i="0">
                <a:solidFill>
                  <a:srgbClr val="2C2D27"/>
                </a:solidFill>
                <a:latin typeface="Aptos"/>
              </a:rPr>
              <a:t>Lawyers need to re-imagine what justice can look like.  They are trained to be adversarial.  This requires a culture shift.</a:t>
            </a:r>
            <a:endParaRPr lang="en-CA" sz="2000"/>
          </a:p>
          <a:p>
            <a:pPr>
              <a:spcAft>
                <a:spcPts val="300"/>
              </a:spcAft>
              <a:defRPr sz="1600" b="0" i="0">
                <a:solidFill>
                  <a:srgbClr val="2C2D27"/>
                </a:solidFill>
                <a:latin typeface="Aptos"/>
              </a:defRPr>
            </a:pPr>
            <a:r>
              <a:rPr lang="en-US" sz="1600" b="0" i="0">
                <a:solidFill>
                  <a:srgbClr val="2C2D27"/>
                </a:solidFill>
                <a:latin typeface="Aptos"/>
              </a:rPr>
              <a:t>Difficulties of this approach for more senior vs junior prosecutors.</a:t>
            </a:r>
            <a:endParaRPr lang="en-CA" sz="2000"/>
          </a:p>
          <a:p>
            <a:pPr>
              <a:spcAft>
                <a:spcPts val="300"/>
              </a:spcAft>
              <a:defRPr sz="1600" b="0" i="0">
                <a:solidFill>
                  <a:srgbClr val="2C2D27"/>
                </a:solidFill>
                <a:latin typeface="Aptos"/>
              </a:defRPr>
            </a:pPr>
            <a:r>
              <a:rPr lang="en-US" sz="1600" b="0" i="0">
                <a:solidFill>
                  <a:srgbClr val="2C2D27"/>
                </a:solidFill>
                <a:latin typeface="Aptos"/>
              </a:rPr>
              <a:t>Concerns re civil liability.</a:t>
            </a:r>
            <a:endParaRPr lang="en-CA" sz="2000"/>
          </a:p>
          <a:p>
            <a:pPr>
              <a:spcAft>
                <a:spcPts val="300"/>
              </a:spcAft>
              <a:defRPr sz="1600" b="0" i="0">
                <a:solidFill>
                  <a:srgbClr val="2C2D27"/>
                </a:solidFill>
                <a:latin typeface="Aptos"/>
              </a:defRPr>
            </a:pPr>
            <a:r>
              <a:rPr lang="en-US" sz="1600" b="0" i="0">
                <a:solidFill>
                  <a:srgbClr val="2C2D27"/>
                </a:solidFill>
                <a:latin typeface="Aptos"/>
              </a:rPr>
              <a:t>Perception of being soft on crime.   </a:t>
            </a:r>
            <a:endParaRPr lang="en-CA" sz="2000"/>
          </a:p>
          <a:p>
            <a:pPr>
              <a:spcAft>
                <a:spcPts val="300"/>
              </a:spcAft>
              <a:defRPr sz="1600" b="0" i="0">
                <a:solidFill>
                  <a:srgbClr val="2C2D27"/>
                </a:solidFill>
                <a:latin typeface="Aptos"/>
              </a:defRPr>
            </a:pPr>
            <a:r>
              <a:rPr lang="en-US" sz="1600" b="0" i="0">
                <a:solidFill>
                  <a:srgbClr val="2C2D27"/>
                </a:solidFill>
                <a:latin typeface="Aptos"/>
              </a:rPr>
              <a:t>Limited funding by governments that want ‘jail not bail’-swings in the criminal justice system</a:t>
            </a:r>
            <a:endParaRPr lang="en-US" sz="2000">
              <a:latin typeface="Calibri" panose="020F0502020204030204" pitchFamily="34" charset="0"/>
              <a:cs typeface="Calibri" panose="020F0502020204030204" pitchFamily="34" charset="0"/>
            </a:endParaRPr>
          </a:p>
        </p:txBody>
      </p:sp>
      <p:sp>
        <p:nvSpPr>
          <p:cNvPr id="9" name="Clay title rule"/>
          <p:cNvSpPr/>
          <p:nvPr/>
        </p:nvSpPr>
        <p:spPr>
          <a:xfrm>
            <a:off x="685800" y="1225296"/>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9495256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B3F9AD-2F01-49EB-8A1A-412C0A51B513}"/>
              </a:ext>
            </a:extLst>
          </p:cNvPr>
          <p:cNvSpPr>
            <a:spLocks noGrp="1"/>
          </p:cNvSpPr>
          <p:nvPr>
            <p:ph type="title"/>
          </p:nvPr>
        </p:nvSpPr>
        <p:spPr>
          <a:xfrm>
            <a:off x="4716016" y="338328"/>
            <a:ext cx="4892040" cy="822960"/>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dirty="0">
                <a:solidFill>
                  <a:srgbClr val="2D4F40"/>
                </a:solidFill>
                <a:latin typeface="Georgia" panose="020F0502020204030204" pitchFamily="34" charset="0"/>
                <a:cs typeface="Calibri" panose="020F0502020204030204" pitchFamily="34" charset="0"/>
              </a:rPr>
              <a:t>Q</a:t>
            </a:r>
            <a:r>
              <a:rPr lang="fr-CA" sz="3000" b="1" i="0" dirty="0">
                <a:solidFill>
                  <a:srgbClr val="2D4F40"/>
                </a:solidFill>
                <a:latin typeface="Georgia" panose="020F0502020204030204" pitchFamily="34" charset="0"/>
                <a:cs typeface="Calibri" panose="020F0502020204030204" pitchFamily="34" charset="0"/>
              </a:rPr>
              <a:t>uestions</a:t>
            </a:r>
            <a:endParaRPr lang="en-CA" dirty="0">
              <a:latin typeface="Calibri" panose="020F0502020204030204" pitchFamily="34" charset="0"/>
              <a:cs typeface="Calibri" panose="020F0502020204030204" pitchFamily="34" charset="0"/>
            </a:endParaRPr>
          </a:p>
        </p:txBody>
      </p:sp>
      <p:pic>
        <p:nvPicPr>
          <p:cNvPr id="5" name="Picture 4" descr="Figure humaine en bois">
            <a:extLst>
              <a:ext uri="{FF2B5EF4-FFF2-40B4-BE49-F238E27FC236}">
                <a16:creationId xmlns:a16="http://schemas.microsoft.com/office/drawing/2014/main" id="{B713C088-DF71-BD1C-F574-0BA043AD35C2}"/>
              </a:ext>
            </a:extLst>
          </p:cNvPr>
          <p:cNvPicPr>
            <a:picLocks noChangeAspect="1"/>
          </p:cNvPicPr>
          <p:nvPr/>
        </p:nvPicPr>
        <p:blipFill rotWithShape="1">
          <a:blip r:embed="rId3"/>
          <a:srcRect l="2354" r="53104" b="-1"/>
          <a:stretch/>
        </p:blipFill>
        <p:spPr>
          <a:xfrm>
            <a:off x="0" y="10"/>
            <a:ext cx="4576197" cy="6857990"/>
          </a:xfrm>
          <a:prstGeom prst="rect">
            <a:avLst/>
          </a:prstGeom>
          <a:ln w="12700">
            <a:solidFill>
              <a:srgbClr val="637D6A"/>
            </a:solidFill>
          </a:ln>
        </p:spPr>
      </p:pic>
      <p:sp>
        <p:nvSpPr>
          <p:cNvPr id="3" name="Content Placeholder 2">
            <a:extLst>
              <a:ext uri="{FF2B5EF4-FFF2-40B4-BE49-F238E27FC236}">
                <a16:creationId xmlns:a16="http://schemas.microsoft.com/office/drawing/2014/main" id="{FBA33D75-8A99-49CC-99B5-664C3972B8AD}"/>
              </a:ext>
            </a:extLst>
          </p:cNvPr>
          <p:cNvSpPr>
            <a:spLocks noGrp="1"/>
          </p:cNvSpPr>
          <p:nvPr>
            <p:ph idx="1"/>
          </p:nvPr>
        </p:nvSpPr>
        <p:spPr>
          <a:xfrm>
            <a:off x="4740214" y="1937885"/>
            <a:ext cx="5074920" cy="4526280"/>
          </a:xfrm>
        </p:spPr>
        <p:txBody>
          <a:bodyPr wrap="square" lIns="45720" tIns="27432" rIns="45720" bIns="27432" rtlCol="0" anchor="t">
            <a:noAutofit/>
          </a:bodyPr>
          <a:lstStyle/>
          <a:p>
            <a:pPr marL="0" indent="0" rtl="0">
              <a:spcAft>
                <a:spcPts val="500"/>
              </a:spcAft>
              <a:buNone/>
              <a:defRPr sz="2000" b="1" i="0">
                <a:solidFill>
                  <a:srgbClr val="B86847"/>
                </a:solidFill>
                <a:latin typeface="Aptos"/>
              </a:defRPr>
            </a:pPr>
            <a:r>
              <a:rPr lang="en-US" sz="2000" b="1" i="0" dirty="0">
                <a:solidFill>
                  <a:srgbClr val="B86847"/>
                </a:solidFill>
                <a:latin typeface="Aptos"/>
              </a:rPr>
              <a:t>Visit the RJ Alberta Courts website: </a:t>
            </a:r>
          </a:p>
          <a:p>
            <a:pPr marL="0" indent="0" rtl="0">
              <a:spcAft>
                <a:spcPts val="500"/>
              </a:spcAft>
              <a:buNone/>
              <a:defRPr sz="2000" b="0" i="0">
                <a:solidFill>
                  <a:srgbClr val="2C2D27"/>
                </a:solidFill>
                <a:latin typeface="Aptos"/>
              </a:defRPr>
            </a:pPr>
            <a:r>
              <a:rPr lang="en-US" sz="2000" b="0" i="0" dirty="0">
                <a:solidFill>
                  <a:schemeClr val="bg1"/>
                </a:solidFill>
                <a:latin typeface="Aptos"/>
                <a:hlinkClick r:id="rId4">
                  <a:extLst>
                    <a:ext uri="{A12FA001-AC4F-418D-AE19-62706E023703}">
                      <ahyp:hlinkClr xmlns:ahyp="http://schemas.microsoft.com/office/drawing/2018/hyperlinkcolor" val="tx"/>
                    </a:ext>
                  </a:extLst>
                </a:hlinkClick>
              </a:rPr>
              <a:t>https://rjalbertacourts.ca</a:t>
            </a:r>
            <a:endParaRPr lang="en-US" dirty="0">
              <a:solidFill>
                <a:schemeClr val="bg1"/>
              </a:solidFill>
            </a:endParaRPr>
          </a:p>
          <a:p>
            <a:pPr marL="0" indent="0" rtl="0">
              <a:spcAft>
                <a:spcPts val="500"/>
              </a:spcAft>
              <a:buNone/>
              <a:defRPr sz="2000" b="0" i="0">
                <a:solidFill>
                  <a:srgbClr val="2C2D27"/>
                </a:solidFill>
                <a:latin typeface="Aptos"/>
              </a:defRPr>
            </a:pPr>
            <a:r>
              <a:rPr lang="en-US" sz="2000" b="0" i="0" dirty="0">
                <a:solidFill>
                  <a:schemeClr val="bg1"/>
                </a:solidFill>
                <a:latin typeface="Aptos"/>
              </a:rPr>
              <a:t>Visit Alberta Justice’s RJ website:</a:t>
            </a:r>
          </a:p>
          <a:p>
            <a:pPr marL="0" indent="0">
              <a:spcAft>
                <a:spcPts val="500"/>
              </a:spcAft>
              <a:buNone/>
              <a:defRPr sz="2000" b="0" i="0">
                <a:solidFill>
                  <a:srgbClr val="2C2D27"/>
                </a:solidFill>
                <a:latin typeface="Aptos"/>
              </a:defRPr>
            </a:pPr>
            <a:r>
              <a:rPr lang="en-CA" sz="2000" b="0" i="0" dirty="0">
                <a:solidFill>
                  <a:schemeClr val="bg1"/>
                </a:solidFill>
                <a:latin typeface="Aptos"/>
                <a:hlinkClick r:id="rId5">
                  <a:extLst>
                    <a:ext uri="{A12FA001-AC4F-418D-AE19-62706E023703}">
                      <ahyp:hlinkClr xmlns:ahyp="http://schemas.microsoft.com/office/drawing/2018/hyperlinkcolor" val="tx"/>
                    </a:ext>
                  </a:extLst>
                </a:hlinkClick>
              </a:rPr>
              <a:t>Restorative justice | Alberta.ca</a:t>
            </a:r>
            <a:endParaRPr lang="en-US" dirty="0">
              <a:solidFill>
                <a:schemeClr val="bg1"/>
              </a:solidFill>
            </a:endParaRPr>
          </a:p>
          <a:p>
            <a:pPr rtl="0">
              <a:spcAft>
                <a:spcPts val="500"/>
              </a:spcAft>
              <a:defRPr sz="2000" b="0" i="0">
                <a:solidFill>
                  <a:srgbClr val="2C2D27"/>
                </a:solidFill>
                <a:latin typeface="Aptos"/>
              </a:defRPr>
            </a:pPr>
            <a:endParaRPr lang="en-US" dirty="0"/>
          </a:p>
          <a:p>
            <a:pPr marL="0" indent="0" rtl="0">
              <a:spcAft>
                <a:spcPts val="500"/>
              </a:spcAft>
              <a:buNone/>
              <a:defRPr sz="2000" b="0" i="0">
                <a:solidFill>
                  <a:srgbClr val="2C2D27"/>
                </a:solidFill>
                <a:latin typeface="Aptos"/>
              </a:defRPr>
            </a:pPr>
            <a:endParaRPr lang="fr-ca" sz="2800" dirty="0">
              <a:latin typeface="Calibri" panose="020F0502020204030204" pitchFamily="34" charset="0"/>
              <a:cs typeface="Calibri" panose="020F0502020204030204" pitchFamily="34" charset="0"/>
            </a:endParaRPr>
          </a:p>
          <a:p>
            <a:pPr marL="0" indent="0" rtl="0">
              <a:spcAft>
                <a:spcPts val="500"/>
              </a:spcAft>
              <a:buNone/>
              <a:defRPr sz="2000" b="0" i="0">
                <a:solidFill>
                  <a:srgbClr val="2C2D27"/>
                </a:solidFill>
                <a:latin typeface="Aptos"/>
              </a:defRPr>
            </a:pPr>
            <a:endParaRPr lang="fr-CA" sz="2800" dirty="0">
              <a:latin typeface="Calibri" panose="020F0502020204030204" pitchFamily="34" charset="0"/>
              <a:cs typeface="Calibri" panose="020F0502020204030204" pitchFamily="34" charset="0"/>
            </a:endParaRPr>
          </a:p>
          <a:p>
            <a:pPr marL="0" indent="0" rtl="0">
              <a:spcAft>
                <a:spcPts val="500"/>
              </a:spcAft>
              <a:buNone/>
              <a:defRPr sz="2000" b="0" i="0">
                <a:solidFill>
                  <a:srgbClr val="2C2D27"/>
                </a:solidFill>
                <a:latin typeface="Aptos"/>
              </a:defRPr>
            </a:pPr>
            <a:r>
              <a:rPr lang="fr-ca" sz="2000" b="0" i="0" dirty="0" err="1">
                <a:solidFill>
                  <a:srgbClr val="2C2D27"/>
                </a:solidFill>
                <a:latin typeface="Aptos" panose="020F0502020204030204" pitchFamily="34" charset="0"/>
                <a:cs typeface="Calibri" panose="020F0502020204030204" pitchFamily="34" charset="0"/>
              </a:rPr>
              <a:t>Thank</a:t>
            </a:r>
            <a:r>
              <a:rPr lang="fr-ca" sz="2000" b="0" i="0" dirty="0">
                <a:solidFill>
                  <a:srgbClr val="2C2D27"/>
                </a:solidFill>
                <a:latin typeface="Aptos" panose="020F0502020204030204" pitchFamily="34" charset="0"/>
                <a:cs typeface="Calibri" panose="020F0502020204030204" pitchFamily="34" charset="0"/>
              </a:rPr>
              <a:t> </a:t>
            </a:r>
            <a:r>
              <a:rPr lang="fr-ca" sz="2000" b="0" i="0" dirty="0" err="1">
                <a:solidFill>
                  <a:srgbClr val="2C2D27"/>
                </a:solidFill>
                <a:latin typeface="Aptos" panose="020F0502020204030204" pitchFamily="34" charset="0"/>
                <a:cs typeface="Calibri" panose="020F0502020204030204" pitchFamily="34" charset="0"/>
              </a:rPr>
              <a:t>you</a:t>
            </a:r>
            <a:r>
              <a:rPr lang="fr-ca" sz="2000" b="0" i="0" dirty="0">
                <a:solidFill>
                  <a:srgbClr val="2C2D27"/>
                </a:solidFill>
                <a:latin typeface="Aptos" panose="020F0502020204030204" pitchFamily="34" charset="0"/>
                <a:cs typeface="Calibri" panose="020F0502020204030204" pitchFamily="34" charset="0"/>
              </a:rPr>
              <a:t>!</a:t>
            </a:r>
          </a:p>
        </p:txBody>
      </p:sp>
      <p:sp>
        <p:nvSpPr>
          <p:cNvPr id="11" name="Clay title rule"/>
          <p:cNvSpPr/>
          <p:nvPr/>
        </p:nvSpPr>
        <p:spPr>
          <a:xfrm>
            <a:off x="3520440" y="1298448"/>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80534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2C9CFA30-CD21-80D0-83D1-BF9B71D6D006}"/>
              </a:ext>
            </a:extLst>
          </p:cNvPr>
          <p:cNvSpPr>
            <a:spLocks noGrp="1"/>
          </p:cNvSpPr>
          <p:nvPr>
            <p:ph type="title"/>
          </p:nvPr>
        </p:nvSpPr>
        <p:spPr>
          <a:xfrm>
            <a:off x="685800" y="502920"/>
            <a:ext cx="7772400" cy="713232"/>
          </a:xfrm>
        </p:spPr>
        <p:txBody>
          <a:bodyPr wrap="square" lIns="45720" tIns="27432" rIns="45720" bIns="27432" anchor="t">
            <a:noAutofit/>
          </a:bodyPr>
          <a:lstStyle/>
          <a:p>
            <a:pPr algn="l">
              <a:spcAft>
                <a:spcPts val="500"/>
              </a:spcAft>
              <a:defRPr sz="3000" b="1" i="0">
                <a:solidFill>
                  <a:srgbClr val="2D4F40"/>
                </a:solidFill>
                <a:latin typeface="Georgia"/>
              </a:defRPr>
            </a:pPr>
            <a:r>
              <a:rPr lang="fr-CA" sz="3000" b="1" i="0" dirty="0">
                <a:solidFill>
                  <a:srgbClr val="2D4F40"/>
                </a:solidFill>
                <a:latin typeface="Georgia"/>
              </a:rPr>
              <a:t>RESTORATIVE JUSTICE </a:t>
            </a:r>
            <a:r>
              <a:rPr lang="fr-CA" sz="3000" b="1" i="0" dirty="0" err="1">
                <a:solidFill>
                  <a:srgbClr val="2D4F40"/>
                </a:solidFill>
                <a:latin typeface="Georgia"/>
              </a:rPr>
              <a:t>Benefits</a:t>
            </a:r>
            <a:endParaRPr lang="en-CA" dirty="0"/>
          </a:p>
        </p:txBody>
      </p:sp>
      <p:sp>
        <p:nvSpPr>
          <p:cNvPr id="3" name="Content Placeholder 2">
            <a:extLst>
              <a:ext uri="{FF2B5EF4-FFF2-40B4-BE49-F238E27FC236}">
                <a16:creationId xmlns:a16="http://schemas.microsoft.com/office/drawing/2014/main" id="{BB037943-F661-140D-60B2-D87BE60FE7BA}"/>
              </a:ext>
            </a:extLst>
          </p:cNvPr>
          <p:cNvSpPr>
            <a:spLocks noGrp="1"/>
          </p:cNvSpPr>
          <p:nvPr>
            <p:ph idx="1"/>
          </p:nvPr>
        </p:nvSpPr>
        <p:spPr>
          <a:xfrm>
            <a:off x="914400" y="1508760"/>
            <a:ext cx="7498079" cy="4754880"/>
          </a:xfrm>
        </p:spPr>
        <p:txBody>
          <a:bodyPr wrap="square" lIns="45720" tIns="27432" rIns="45720" bIns="27432" anchor="t">
            <a:noAutofit/>
          </a:bodyPr>
          <a:lstStyle/>
          <a:p>
            <a:pPr>
              <a:spcAft>
                <a:spcPts val="500"/>
              </a:spcAft>
              <a:defRPr sz="2000" b="1" i="0">
                <a:solidFill>
                  <a:srgbClr val="B86847"/>
                </a:solidFill>
                <a:latin typeface="Aptos"/>
              </a:defRPr>
            </a:pPr>
            <a:r>
              <a:rPr lang="en-US" sz="2000" b="1" i="0" dirty="0">
                <a:solidFill>
                  <a:srgbClr val="B86847"/>
                </a:solidFill>
                <a:latin typeface="Aptos" panose="020F0502020204030204" pitchFamily="34" charset="0"/>
                <a:cs typeface="Calibri" panose="020F0502020204030204" pitchFamily="34" charset="0"/>
              </a:rPr>
              <a:t>understanding of the root causes of crime</a:t>
            </a:r>
          </a:p>
          <a:p>
            <a:pPr>
              <a:spcAft>
                <a:spcPts val="500"/>
              </a:spcAft>
              <a:defRPr sz="2000" b="0" i="0">
                <a:solidFill>
                  <a:srgbClr val="2C2D27"/>
                </a:solidFill>
                <a:latin typeface="Aptos"/>
              </a:defRPr>
            </a:pPr>
            <a:r>
              <a:rPr lang="en-US" sz="2000" b="0" i="0" dirty="0">
                <a:solidFill>
                  <a:srgbClr val="2C2D27"/>
                </a:solidFill>
                <a:latin typeface="Aptos" panose="020F0502020204030204" pitchFamily="34" charset="0"/>
                <a:cs typeface="Calibri" panose="020F0502020204030204" pitchFamily="34" charset="0"/>
              </a:rPr>
              <a:t>reducing recidivism</a:t>
            </a:r>
          </a:p>
          <a:p>
            <a:pPr>
              <a:spcAft>
                <a:spcPts val="500"/>
              </a:spcAft>
              <a:defRPr sz="2000" b="0" i="0">
                <a:solidFill>
                  <a:srgbClr val="2C2D27"/>
                </a:solidFill>
                <a:latin typeface="Aptos"/>
              </a:defRPr>
            </a:pPr>
            <a:r>
              <a:rPr lang="en-US" sz="2000" b="0" i="0" dirty="0">
                <a:solidFill>
                  <a:srgbClr val="2C2D27"/>
                </a:solidFill>
                <a:latin typeface="Aptos" panose="020F0502020204030204" pitchFamily="34" charset="0"/>
                <a:cs typeface="Calibri" panose="020F0502020204030204" pitchFamily="34" charset="0"/>
              </a:rPr>
              <a:t>increase compliance with conditions </a:t>
            </a:r>
          </a:p>
          <a:p>
            <a:pPr>
              <a:spcAft>
                <a:spcPts val="500"/>
              </a:spcAft>
              <a:defRPr sz="2000" b="0" i="0">
                <a:solidFill>
                  <a:srgbClr val="2C2D27"/>
                </a:solidFill>
                <a:latin typeface="Aptos"/>
              </a:defRPr>
            </a:pPr>
            <a:r>
              <a:rPr lang="en-US" sz="2000" b="0" i="0" dirty="0">
                <a:solidFill>
                  <a:srgbClr val="2C2D27"/>
                </a:solidFill>
                <a:latin typeface="Aptos" panose="020F0502020204030204" pitchFamily="34" charset="0"/>
                <a:cs typeface="Calibri" panose="020F0502020204030204" pitchFamily="34" charset="0"/>
              </a:rPr>
              <a:t>tailored sentencing that is culturally sensitive to community needs</a:t>
            </a:r>
          </a:p>
          <a:p>
            <a:pPr>
              <a:spcAft>
                <a:spcPts val="500"/>
              </a:spcAft>
              <a:defRPr sz="2000" b="0" i="0">
                <a:solidFill>
                  <a:srgbClr val="2C2D27"/>
                </a:solidFill>
                <a:latin typeface="Aptos"/>
              </a:defRPr>
            </a:pPr>
            <a:r>
              <a:rPr lang="en-US" sz="2000" b="0" i="0" dirty="0">
                <a:solidFill>
                  <a:srgbClr val="2C2D27"/>
                </a:solidFill>
                <a:latin typeface="Aptos" panose="020F0502020204030204" pitchFamily="34" charset="0"/>
                <a:cs typeface="Calibri" panose="020F0502020204030204" pitchFamily="34" charset="0"/>
              </a:rPr>
              <a:t>better outcomes for offenders, victims and communities</a:t>
            </a:r>
            <a:endParaRPr lang="en-CA" sz="2800" dirty="0">
              <a:latin typeface="Calibri" panose="020F0502020204030204" pitchFamily="34" charset="0"/>
              <a:cs typeface="Calibri" panose="020F0502020204030204" pitchFamily="34" charset="0"/>
            </a:endParaRPr>
          </a:p>
          <a:p>
            <a:pPr>
              <a:spcAft>
                <a:spcPts val="500"/>
              </a:spcAft>
              <a:defRPr sz="2000" b="0" i="0">
                <a:solidFill>
                  <a:srgbClr val="2C2D27"/>
                </a:solidFill>
                <a:latin typeface="Aptos"/>
              </a:defRPr>
            </a:pPr>
            <a:endParaRPr lang="en-CA" sz="2800" dirty="0"/>
          </a:p>
        </p:txBody>
      </p:sp>
      <p:sp>
        <p:nvSpPr>
          <p:cNvPr id="38" name="Clay title rule"/>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997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arm cream background"/>
          <p:cNvSpPr/>
          <p:nvPr/>
        </p:nvSpPr>
        <p:spPr>
          <a:xfrm>
            <a:off x="0" y="49530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78"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79"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0"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1"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AA9DD153-43FE-48F3-AB9C-43D5B4583B8B}"/>
              </a:ext>
            </a:extLst>
          </p:cNvPr>
          <p:cNvSpPr>
            <a:spLocks noGrp="1"/>
          </p:cNvSpPr>
          <p:nvPr>
            <p:ph type="title"/>
          </p:nvPr>
        </p:nvSpPr>
        <p:spPr>
          <a:xfrm>
            <a:off x="566928" y="438912"/>
            <a:ext cx="2377440" cy="502920"/>
          </a:xfrm>
        </p:spPr>
        <p:txBody>
          <a:bodyPr wrap="square" lIns="45720" tIns="27432" rIns="45720" bIns="27432" rtlCol="0" anchor="t">
            <a:noAutofit/>
          </a:bodyPr>
          <a:lstStyle/>
          <a:p>
            <a:pPr algn="l" rtl="0">
              <a:spcAft>
                <a:spcPts val="500"/>
              </a:spcAft>
              <a:defRPr sz="2400" b="1" i="0">
                <a:solidFill>
                  <a:srgbClr val="2D4F40"/>
                </a:solidFill>
                <a:latin typeface="Georgia"/>
              </a:defRPr>
            </a:pPr>
            <a:r>
              <a:rPr lang="fr-ca" sz="2400" b="1" i="0" err="1">
                <a:solidFill>
                  <a:srgbClr val="2D4F40"/>
                </a:solidFill>
                <a:latin typeface="Georgia"/>
                <a:cs typeface="Calibri" panose="020F0502020204030204" pitchFamily="34" charset="0"/>
              </a:rPr>
              <a:t>Myths</a:t>
            </a:r>
            <a:endParaRPr lang="en-CA">
              <a:cs typeface="Calibri" panose="020F0502020204030204" pitchFamily="34" charset="0"/>
            </a:endParaRPr>
          </a:p>
        </p:txBody>
      </p:sp>
      <p:pic>
        <p:nvPicPr>
          <p:cNvPr id="3074" name="Picture 2" descr="Rich people make mistakes, poor people go to jail ; how the justice system is unfair ...">
            <a:extLst>
              <a:ext uri="{FF2B5EF4-FFF2-40B4-BE49-F238E27FC236}">
                <a16:creationId xmlns:a16="http://schemas.microsoft.com/office/drawing/2014/main" id="{47070AB5-AEB3-C9FF-B934-882DD262D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30" r="380"/>
          <a:stretch/>
        </p:blipFill>
        <p:spPr bwMode="auto">
          <a:xfrm>
            <a:off x="594360" y="1234440"/>
            <a:ext cx="2331720" cy="3429000"/>
          </a:xfrm>
          <a:prstGeom prst="round2DiagRect">
            <a:avLst>
              <a:gd name="adj1" fmla="val 5608"/>
              <a:gd name="adj2" fmla="val 0"/>
            </a:avLst>
          </a:prstGeom>
          <a:noFill/>
          <a:ln w="12700" cap="sq">
            <a:solidFill>
              <a:srgbClr val="637D6A"/>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82" name="Clay title rule"/>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3" name="Clay bullet"/>
          <p:cNvSpPr/>
          <p:nvPr/>
        </p:nvSpPr>
        <p:spPr>
          <a:xfrm>
            <a:off x="3520440" y="1124712"/>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4" name="TextBox 3083"/>
          <p:cNvSpPr txBox="1"/>
          <p:nvPr/>
        </p:nvSpPr>
        <p:spPr>
          <a:xfrm>
            <a:off x="3730752" y="1078992"/>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Indigenous Courts only</a:t>
            </a:r>
          </a:p>
        </p:txBody>
      </p:sp>
      <p:sp>
        <p:nvSpPr>
          <p:cNvPr id="3085" name="Clay bullet"/>
          <p:cNvSpPr/>
          <p:nvPr/>
        </p:nvSpPr>
        <p:spPr>
          <a:xfrm>
            <a:off x="3520440" y="1783080"/>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6" name="TextBox 3085"/>
          <p:cNvSpPr txBox="1"/>
          <p:nvPr/>
        </p:nvSpPr>
        <p:spPr>
          <a:xfrm>
            <a:off x="3730752" y="1737360"/>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Soft on punishment</a:t>
            </a:r>
          </a:p>
        </p:txBody>
      </p:sp>
      <p:sp>
        <p:nvSpPr>
          <p:cNvPr id="3087" name="Clay bullet"/>
          <p:cNvSpPr/>
          <p:nvPr/>
        </p:nvSpPr>
        <p:spPr>
          <a:xfrm>
            <a:off x="3520440" y="2441448"/>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8" name="TextBox 3087"/>
          <p:cNvSpPr txBox="1"/>
          <p:nvPr/>
        </p:nvSpPr>
        <p:spPr>
          <a:xfrm>
            <a:off x="3730752" y="2395728"/>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A “get out of jail free” card</a:t>
            </a:r>
          </a:p>
        </p:txBody>
      </p:sp>
      <p:sp>
        <p:nvSpPr>
          <p:cNvPr id="3089" name="Clay bullet"/>
          <p:cNvSpPr/>
          <p:nvPr/>
        </p:nvSpPr>
        <p:spPr>
          <a:xfrm>
            <a:off x="3520440" y="3099816"/>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90" name="TextBox 3089"/>
          <p:cNvSpPr txBox="1"/>
          <p:nvPr/>
        </p:nvSpPr>
        <p:spPr>
          <a:xfrm>
            <a:off x="3730752" y="3054096"/>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Requires victim forgiveness</a:t>
            </a:r>
          </a:p>
        </p:txBody>
      </p:sp>
      <p:sp>
        <p:nvSpPr>
          <p:cNvPr id="3091" name="Clay bullet"/>
          <p:cNvSpPr/>
          <p:nvPr/>
        </p:nvSpPr>
        <p:spPr>
          <a:xfrm>
            <a:off x="3520440" y="3758184"/>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92" name="TextBox 3091"/>
          <p:cNvSpPr txBox="1"/>
          <p:nvPr/>
        </p:nvSpPr>
        <p:spPr>
          <a:xfrm>
            <a:off x="3730752" y="3712464"/>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Only for minor offences</a:t>
            </a:r>
          </a:p>
        </p:txBody>
      </p:sp>
      <p:sp>
        <p:nvSpPr>
          <p:cNvPr id="3093" name="Clay bullet"/>
          <p:cNvSpPr/>
          <p:nvPr/>
        </p:nvSpPr>
        <p:spPr>
          <a:xfrm>
            <a:off x="3520440" y="4416552"/>
            <a:ext cx="109728" cy="109728"/>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94" name="TextBox 3093"/>
          <p:cNvSpPr txBox="1"/>
          <p:nvPr/>
        </p:nvSpPr>
        <p:spPr>
          <a:xfrm>
            <a:off x="3730752" y="4370832"/>
            <a:ext cx="4526280" cy="347472"/>
          </a:xfrm>
          <a:prstGeom prst="rect">
            <a:avLst/>
          </a:prstGeom>
          <a:noFill/>
        </p:spPr>
        <p:txBody>
          <a:bodyPr wrap="square" lIns="45720" tIns="27432" rIns="45720" bIns="27432" anchor="t">
            <a:noAutofit/>
          </a:bodyPr>
          <a:lstStyle/>
          <a:p>
            <a:pPr>
              <a:spcAft>
                <a:spcPts val="300"/>
              </a:spcAft>
              <a:defRPr sz="1700" b="0" i="0">
                <a:solidFill>
                  <a:srgbClr val="2C2D27"/>
                </a:solidFill>
                <a:latin typeface="Aptos"/>
              </a:defRPr>
            </a:pPr>
            <a:r>
              <a:rPr sz="1700" b="1" i="0">
                <a:solidFill>
                  <a:srgbClr val="B86847"/>
                </a:solidFill>
                <a:latin typeface="Aptos"/>
              </a:rPr>
              <a:t>Myth: Not a justice-system matter</a:t>
            </a:r>
          </a:p>
        </p:txBody>
      </p:sp>
      <p:sp>
        <p:nvSpPr>
          <p:cNvPr id="3095" name="TextBox 3094"/>
          <p:cNvSpPr txBox="1"/>
          <p:nvPr/>
        </p:nvSpPr>
        <p:spPr>
          <a:xfrm>
            <a:off x="2305464" y="5074920"/>
            <a:ext cx="5786976" cy="822960"/>
          </a:xfrm>
          <a:prstGeom prst="rect">
            <a:avLst/>
          </a:prstGeom>
          <a:noFill/>
        </p:spPr>
        <p:txBody>
          <a:bodyPr wrap="square" lIns="45720" tIns="27432" rIns="45720" bIns="27432" anchor="t">
            <a:noAutofit/>
          </a:bodyPr>
          <a:lstStyle/>
          <a:p>
            <a:pPr>
              <a:spcAft>
                <a:spcPts val="300"/>
              </a:spcAft>
              <a:defRPr sz="1500" b="1" i="0">
                <a:solidFill>
                  <a:srgbClr val="2D4F40"/>
                </a:solidFill>
                <a:latin typeface="Aptos"/>
              </a:defRPr>
            </a:pPr>
            <a:r>
              <a:rPr sz="2800" b="1" i="0" dirty="0">
                <a:solidFill>
                  <a:srgbClr val="2D4F40"/>
                </a:solidFill>
                <a:latin typeface="Aptos"/>
              </a:rPr>
              <a:t>The</a:t>
            </a:r>
            <a:r>
              <a:rPr lang="en-CA" sz="2800" b="1" i="0" dirty="0">
                <a:solidFill>
                  <a:srgbClr val="2D4F40"/>
                </a:solidFill>
                <a:latin typeface="Aptos"/>
              </a:rPr>
              <a:t> RJ</a:t>
            </a:r>
            <a:r>
              <a:rPr sz="2800" b="1" i="0" dirty="0">
                <a:solidFill>
                  <a:srgbClr val="2D4F40"/>
                </a:solidFill>
                <a:latin typeface="Aptos"/>
              </a:rPr>
              <a:t> process remains accountable, voluntary, and participant-</a:t>
            </a:r>
            <a:r>
              <a:rPr sz="2800" b="1" i="0" dirty="0" err="1">
                <a:solidFill>
                  <a:srgbClr val="2D4F40"/>
                </a:solidFill>
                <a:latin typeface="Aptos"/>
              </a:rPr>
              <a:t>centred</a:t>
            </a:r>
            <a:r>
              <a:rPr sz="2800" b="1" i="0" dirty="0">
                <a:solidFill>
                  <a:srgbClr val="2D4F40"/>
                </a:solidFill>
                <a:latin typeface="Aptos"/>
              </a:rPr>
              <a:t>.</a:t>
            </a:r>
          </a:p>
        </p:txBody>
      </p:sp>
    </p:spTree>
    <p:extLst>
      <p:ext uri="{BB962C8B-B14F-4D97-AF65-F5344CB8AC3E}">
        <p14:creationId xmlns:p14="http://schemas.microsoft.com/office/powerpoint/2010/main" val="8900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66B9B6F3-8727-472C-8C07-FCDE868DF973}"/>
              </a:ext>
            </a:extLst>
          </p:cNvPr>
          <p:cNvSpPr>
            <a:spLocks noGrp="1"/>
          </p:cNvSpPr>
          <p:nvPr>
            <p:ph type="title"/>
          </p:nvPr>
        </p:nvSpPr>
        <p:spPr>
          <a:xfrm>
            <a:off x="3520440" y="475488"/>
            <a:ext cx="4892040" cy="822960"/>
          </a:xfrm>
        </p:spPr>
        <p:txBody>
          <a:bodyPr wrap="square" lIns="45720" tIns="27432" rIns="45720" bIns="27432" rtlCol="0" anchor="t">
            <a:noAutofit/>
          </a:bodyPr>
          <a:lstStyle/>
          <a:p>
            <a:pPr algn="l" rtl="0">
              <a:spcAft>
                <a:spcPts val="500"/>
              </a:spcAft>
              <a:defRPr sz="2500" b="1" i="0">
                <a:solidFill>
                  <a:srgbClr val="2D4F40"/>
                </a:solidFill>
                <a:latin typeface="Georgia"/>
              </a:defRPr>
            </a:pPr>
            <a:r>
              <a:rPr lang="en-CA" sz="2500" b="1" i="0" dirty="0">
                <a:solidFill>
                  <a:srgbClr val="2D4F40"/>
                </a:solidFill>
                <a:latin typeface="Georgia"/>
                <a:cs typeface="Calibri" panose="020F0502020204030204" pitchFamily="34" charset="0"/>
              </a:rPr>
              <a:t>Why DID The Restorative Justice Project Start?</a:t>
            </a:r>
          </a:p>
        </p:txBody>
      </p:sp>
      <p:pic>
        <p:nvPicPr>
          <p:cNvPr id="5" name="Picture 4" descr="People standing on the steps of a building&#10;&#10;Description automatically generated">
            <a:extLst>
              <a:ext uri="{FF2B5EF4-FFF2-40B4-BE49-F238E27FC236}">
                <a16:creationId xmlns:a16="http://schemas.microsoft.com/office/drawing/2014/main" id="{B4A4DEE0-CE06-2955-C45C-08B07F61B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45" r="12307"/>
          <a:stretch/>
        </p:blipFill>
        <p:spPr>
          <a:xfrm>
            <a:off x="0" y="10"/>
            <a:ext cx="3476686" cy="6857990"/>
          </a:xfrm>
          <a:prstGeom prst="rect">
            <a:avLst/>
          </a:prstGeom>
          <a:ln w="12700">
            <a:solidFill>
              <a:srgbClr val="637D6A"/>
            </a:solidFill>
          </a:ln>
        </p:spPr>
      </p:pic>
      <p:sp>
        <p:nvSpPr>
          <p:cNvPr id="3" name="Content Placeholder 2">
            <a:extLst>
              <a:ext uri="{FF2B5EF4-FFF2-40B4-BE49-F238E27FC236}">
                <a16:creationId xmlns:a16="http://schemas.microsoft.com/office/drawing/2014/main" id="{E51E33FA-02C1-4C62-A0B3-7AB2C7FCE2E4}"/>
              </a:ext>
            </a:extLst>
          </p:cNvPr>
          <p:cNvSpPr>
            <a:spLocks noGrp="1"/>
          </p:cNvSpPr>
          <p:nvPr>
            <p:ph idx="1"/>
          </p:nvPr>
        </p:nvSpPr>
        <p:spPr>
          <a:xfrm>
            <a:off x="3520440" y="1508760"/>
            <a:ext cx="5074920" cy="4526280"/>
          </a:xfrm>
        </p:spPr>
        <p:txBody>
          <a:bodyPr wrap="square" lIns="45720" tIns="27432" rIns="45720" bIns="27432" rtlCol="0" anchor="t">
            <a:noAutofit/>
          </a:bodyPr>
          <a:lstStyle/>
          <a:p>
            <a:pPr rtl="0">
              <a:lnSpc>
                <a:spcPct val="110000"/>
              </a:lnSpc>
              <a:spcAft>
                <a:spcPts val="500"/>
              </a:spcAft>
              <a:defRPr sz="2100" b="0" i="0">
                <a:solidFill>
                  <a:srgbClr val="2C2D27"/>
                </a:solidFill>
                <a:latin typeface="Aptos"/>
              </a:defRPr>
            </a:pPr>
            <a:endParaRPr lang="fr-CA" sz="1500" dirty="0">
              <a:latin typeface="Calibri" panose="020F0502020204030204" pitchFamily="34" charset="0"/>
              <a:cs typeface="Calibri" panose="020F0502020204030204" pitchFamily="34" charset="0"/>
            </a:endParaRPr>
          </a:p>
          <a:p>
            <a:pPr lvl="1" rtl="0">
              <a:lnSpc>
                <a:spcPct val="110000"/>
              </a:lnSpc>
              <a:spcAft>
                <a:spcPts val="500"/>
              </a:spcAft>
              <a:defRPr sz="2000" b="1" i="0">
                <a:solidFill>
                  <a:srgbClr val="B86847"/>
                </a:solidFill>
                <a:latin typeface="Aptos"/>
              </a:defRPr>
            </a:pPr>
            <a:r>
              <a:rPr lang="fr-CA" sz="2000" b="1" i="0" dirty="0">
                <a:solidFill>
                  <a:srgbClr val="B86847"/>
                </a:solidFill>
                <a:latin typeface="Aptos" panose="020F0502020204030204" pitchFamily="34" charset="0"/>
                <a:cs typeface="Calibri" panose="020F0502020204030204" pitchFamily="34" charset="0"/>
              </a:rPr>
              <a:t>To </a:t>
            </a:r>
            <a:r>
              <a:rPr lang="fr-CA" sz="2000" b="1" i="0" dirty="0" err="1">
                <a:solidFill>
                  <a:srgbClr val="B86847"/>
                </a:solidFill>
                <a:latin typeface="Aptos" panose="020F0502020204030204" pitchFamily="34" charset="0"/>
                <a:cs typeface="Calibri" panose="020F0502020204030204" pitchFamily="34" charset="0"/>
              </a:rPr>
              <a:t>redefine</a:t>
            </a:r>
            <a:r>
              <a:rPr lang="fr-CA" sz="2000" b="1" i="0" dirty="0">
                <a:solidFill>
                  <a:srgbClr val="B86847"/>
                </a:solidFill>
                <a:latin typeface="Aptos" panose="020F0502020204030204" pitchFamily="34" charset="0"/>
                <a:cs typeface="Calibri" panose="020F0502020204030204" pitchFamily="34" charset="0"/>
              </a:rPr>
              <a:t> </a:t>
            </a:r>
            <a:r>
              <a:rPr lang="fr-CA" sz="2000" b="1" i="0" dirty="0" err="1">
                <a:solidFill>
                  <a:srgbClr val="B86847"/>
                </a:solidFill>
                <a:latin typeface="Aptos" panose="020F0502020204030204" pitchFamily="34" charset="0"/>
                <a:cs typeface="Calibri" panose="020F0502020204030204" pitchFamily="34" charset="0"/>
              </a:rPr>
              <a:t>what</a:t>
            </a:r>
            <a:r>
              <a:rPr lang="fr-CA" sz="2000" b="1" i="0" dirty="0">
                <a:solidFill>
                  <a:srgbClr val="B86847"/>
                </a:solidFill>
                <a:latin typeface="Aptos" panose="020F0502020204030204" pitchFamily="34" charset="0"/>
                <a:cs typeface="Calibri" panose="020F0502020204030204" pitchFamily="34" charset="0"/>
              </a:rPr>
              <a:t> justice </a:t>
            </a:r>
            <a:r>
              <a:rPr lang="fr-CA" sz="2000" b="1" i="0" dirty="0" err="1">
                <a:solidFill>
                  <a:srgbClr val="B86847"/>
                </a:solidFill>
                <a:latin typeface="Aptos" panose="020F0502020204030204" pitchFamily="34" charset="0"/>
                <a:cs typeface="Calibri" panose="020F0502020204030204" pitchFamily="34" charset="0"/>
              </a:rPr>
              <a:t>means</a:t>
            </a:r>
            <a:r>
              <a:rPr lang="fr-CA" sz="2000" b="1" i="0" dirty="0">
                <a:solidFill>
                  <a:srgbClr val="B86847"/>
                </a:solidFill>
                <a:latin typeface="Aptos" panose="020F0502020204030204" pitchFamily="34" charset="0"/>
                <a:cs typeface="Calibri" panose="020F0502020204030204" pitchFamily="34" charset="0"/>
              </a:rPr>
              <a:t> for participants</a:t>
            </a:r>
          </a:p>
          <a:p>
            <a:pPr lvl="1" rtl="0">
              <a:lnSpc>
                <a:spcPct val="110000"/>
              </a:lnSpc>
              <a:spcAft>
                <a:spcPts val="500"/>
              </a:spcAft>
              <a:defRPr sz="2100" b="0" i="0">
                <a:solidFill>
                  <a:srgbClr val="2C2D27"/>
                </a:solidFill>
                <a:latin typeface="Aptos"/>
              </a:defRPr>
            </a:pPr>
            <a:endParaRPr lang="fr-CA" sz="1800" dirty="0">
              <a:latin typeface="Calibri" panose="020F0502020204030204" pitchFamily="34" charset="0"/>
              <a:cs typeface="Calibri" panose="020F0502020204030204" pitchFamily="34" charset="0"/>
            </a:endParaRPr>
          </a:p>
          <a:p>
            <a:pPr lvl="1" rtl="0">
              <a:lnSpc>
                <a:spcPct val="110000"/>
              </a:lnSpc>
              <a:spcAft>
                <a:spcPts val="500"/>
              </a:spcAft>
              <a:defRPr sz="2100" b="0" i="0">
                <a:solidFill>
                  <a:srgbClr val="2C2D27"/>
                </a:solidFill>
                <a:latin typeface="Aptos"/>
              </a:defRPr>
            </a:pPr>
            <a:r>
              <a:rPr lang="fr-CA" sz="2100" b="0" i="0" dirty="0">
                <a:solidFill>
                  <a:srgbClr val="2C2D27"/>
                </a:solidFill>
                <a:latin typeface="Aptos" panose="020F0502020204030204" pitchFamily="34" charset="0"/>
                <a:cs typeface="Calibri" panose="020F0502020204030204" pitchFamily="34" charset="0"/>
              </a:rPr>
              <a:t>To </a:t>
            </a:r>
            <a:r>
              <a:rPr lang="fr-CA" sz="2100" b="0" i="0" dirty="0" err="1">
                <a:solidFill>
                  <a:srgbClr val="2C2D27"/>
                </a:solidFill>
                <a:latin typeface="Aptos" panose="020F0502020204030204" pitchFamily="34" charset="0"/>
                <a:cs typeface="Calibri" panose="020F0502020204030204" pitchFamily="34" charset="0"/>
              </a:rPr>
              <a:t>create</a:t>
            </a:r>
            <a:r>
              <a:rPr lang="fr-CA" sz="2100" b="0" i="0" dirty="0">
                <a:solidFill>
                  <a:srgbClr val="2C2D27"/>
                </a:solidFill>
                <a:latin typeface="Aptos" panose="020F0502020204030204" pitchFamily="34" charset="0"/>
                <a:cs typeface="Calibri" panose="020F0502020204030204" pitchFamily="34" charset="0"/>
              </a:rPr>
              <a:t> a </a:t>
            </a:r>
            <a:r>
              <a:rPr lang="fr-CA" sz="2100" b="0" i="0" dirty="0" err="1">
                <a:solidFill>
                  <a:srgbClr val="2C2D27"/>
                </a:solidFill>
                <a:latin typeface="Aptos" panose="020F0502020204030204" pitchFamily="34" charset="0"/>
                <a:cs typeface="Calibri" panose="020F0502020204030204" pitchFamily="34" charset="0"/>
              </a:rPr>
              <a:t>framework</a:t>
            </a:r>
            <a:r>
              <a:rPr lang="fr-CA" sz="2100" b="0" i="0" dirty="0">
                <a:solidFill>
                  <a:srgbClr val="2C2D27"/>
                </a:solidFill>
                <a:latin typeface="Aptos" panose="020F0502020204030204" pitchFamily="34" charset="0"/>
                <a:cs typeface="Calibri" panose="020F0502020204030204" pitchFamily="34" charset="0"/>
              </a:rPr>
              <a:t> for the </a:t>
            </a:r>
            <a:r>
              <a:rPr lang="fr-CA" sz="2100" b="0" i="0" dirty="0" err="1">
                <a:solidFill>
                  <a:srgbClr val="2C2D27"/>
                </a:solidFill>
                <a:latin typeface="Aptos" panose="020F0502020204030204" pitchFamily="34" charset="0"/>
                <a:cs typeface="Calibri" panose="020F0502020204030204" pitchFamily="34" charset="0"/>
              </a:rPr>
              <a:t>referral</a:t>
            </a:r>
            <a:r>
              <a:rPr lang="fr-CA" sz="2100" b="0" i="0" dirty="0">
                <a:solidFill>
                  <a:srgbClr val="2C2D27"/>
                </a:solidFill>
                <a:latin typeface="Aptos" panose="020F0502020204030204" pitchFamily="34" charset="0"/>
                <a:cs typeface="Calibri" panose="020F0502020204030204" pitchFamily="34" charset="0"/>
              </a:rPr>
              <a:t> of </a:t>
            </a:r>
            <a:r>
              <a:rPr lang="fr-CA" sz="2100" b="0" i="0" dirty="0" err="1">
                <a:solidFill>
                  <a:srgbClr val="2C2D27"/>
                </a:solidFill>
                <a:latin typeface="Aptos" panose="020F0502020204030204" pitchFamily="34" charset="0"/>
                <a:cs typeface="Calibri" panose="020F0502020204030204" pitchFamily="34" charset="0"/>
              </a:rPr>
              <a:t>matters</a:t>
            </a:r>
            <a:r>
              <a:rPr lang="fr-CA" sz="2100" b="0" i="0" dirty="0">
                <a:solidFill>
                  <a:srgbClr val="2C2D27"/>
                </a:solidFill>
                <a:latin typeface="Aptos" panose="020F0502020204030204" pitchFamily="34" charset="0"/>
                <a:cs typeface="Calibri" panose="020F0502020204030204" pitchFamily="34" charset="0"/>
              </a:rPr>
              <a:t> to RJ </a:t>
            </a:r>
            <a:r>
              <a:rPr lang="fr-CA" sz="2100" b="0" i="0" dirty="0" err="1">
                <a:solidFill>
                  <a:srgbClr val="2C2D27"/>
                </a:solidFill>
                <a:latin typeface="Aptos" panose="020F0502020204030204" pitchFamily="34" charset="0"/>
                <a:cs typeface="Calibri" panose="020F0502020204030204" pitchFamily="34" charset="0"/>
              </a:rPr>
              <a:t>agencies</a:t>
            </a:r>
            <a:endParaRPr lang="fr-CA" sz="1800" dirty="0">
              <a:latin typeface="Calibri" panose="020F0502020204030204" pitchFamily="34" charset="0"/>
              <a:cs typeface="Calibri" panose="020F0502020204030204" pitchFamily="34" charset="0"/>
            </a:endParaRPr>
          </a:p>
          <a:p>
            <a:pPr marL="457200" lvl="1" indent="0" rtl="0">
              <a:lnSpc>
                <a:spcPct val="110000"/>
              </a:lnSpc>
              <a:spcAft>
                <a:spcPts val="500"/>
              </a:spcAft>
              <a:buNone/>
              <a:defRPr sz="2100" b="0" i="0">
                <a:solidFill>
                  <a:srgbClr val="2C2D27"/>
                </a:solidFill>
                <a:latin typeface="Aptos"/>
              </a:defRPr>
            </a:pPr>
            <a:endParaRPr lang="fr-CA" sz="2400" dirty="0">
              <a:latin typeface="Calibri" panose="020F0502020204030204" pitchFamily="34" charset="0"/>
              <a:cs typeface="Calibri" panose="020F0502020204030204" pitchFamily="34" charset="0"/>
            </a:endParaRPr>
          </a:p>
          <a:p>
            <a:pPr lvl="1">
              <a:lnSpc>
                <a:spcPct val="110000"/>
              </a:lnSpc>
              <a:spcAft>
                <a:spcPts val="500"/>
              </a:spcAft>
              <a:defRPr sz="2100" b="0" i="0">
                <a:solidFill>
                  <a:srgbClr val="2C2D27"/>
                </a:solidFill>
                <a:latin typeface="Aptos"/>
              </a:defRPr>
            </a:pPr>
            <a:r>
              <a:rPr lang="fr-CA" sz="2100" b="0" i="0" dirty="0">
                <a:solidFill>
                  <a:srgbClr val="2C2D27"/>
                </a:solidFill>
                <a:latin typeface="Aptos" panose="020F0502020204030204" pitchFamily="34" charset="0"/>
                <a:cs typeface="Calibri" panose="020F0502020204030204" pitchFamily="34" charset="0"/>
              </a:rPr>
              <a:t>To </a:t>
            </a:r>
            <a:r>
              <a:rPr lang="fr-CA" sz="2100" b="0" i="0" dirty="0" err="1">
                <a:solidFill>
                  <a:srgbClr val="2C2D27"/>
                </a:solidFill>
                <a:latin typeface="Aptos" panose="020F0502020204030204" pitchFamily="34" charset="0"/>
                <a:cs typeface="Calibri" panose="020F0502020204030204" pitchFamily="34" charset="0"/>
              </a:rPr>
              <a:t>respond</a:t>
            </a:r>
            <a:r>
              <a:rPr lang="fr-CA" sz="2100" b="0" i="0" dirty="0">
                <a:solidFill>
                  <a:srgbClr val="2C2D27"/>
                </a:solidFill>
                <a:latin typeface="Aptos" panose="020F0502020204030204" pitchFamily="34" charset="0"/>
                <a:cs typeface="Calibri" panose="020F0502020204030204" pitchFamily="34" charset="0"/>
              </a:rPr>
              <a:t> to the Truth and </a:t>
            </a:r>
            <a:r>
              <a:rPr lang="fr-CA" sz="2100" b="0" i="0" dirty="0" err="1">
                <a:solidFill>
                  <a:srgbClr val="2C2D27"/>
                </a:solidFill>
                <a:latin typeface="Aptos" panose="020F0502020204030204" pitchFamily="34" charset="0"/>
                <a:cs typeface="Calibri" panose="020F0502020204030204" pitchFamily="34" charset="0"/>
              </a:rPr>
              <a:t>Reconciliation</a:t>
            </a:r>
            <a:r>
              <a:rPr lang="fr-CA" sz="2100" b="0" i="0" dirty="0">
                <a:solidFill>
                  <a:srgbClr val="2C2D27"/>
                </a:solidFill>
                <a:latin typeface="Aptos" panose="020F0502020204030204" pitchFamily="34" charset="0"/>
                <a:cs typeface="Calibri" panose="020F0502020204030204" pitchFamily="34" charset="0"/>
              </a:rPr>
              <a:t> Commission Calls to Action</a:t>
            </a:r>
          </a:p>
          <a:p>
            <a:pPr lvl="1" rtl="0">
              <a:lnSpc>
                <a:spcPct val="110000"/>
              </a:lnSpc>
              <a:spcAft>
                <a:spcPts val="500"/>
              </a:spcAft>
              <a:defRPr sz="2100" b="0" i="0">
                <a:solidFill>
                  <a:srgbClr val="2C2D27"/>
                </a:solidFill>
                <a:latin typeface="Aptos"/>
              </a:defRPr>
            </a:pPr>
            <a:endParaRPr lang="fr-CA" sz="15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68D8E03-6A57-8609-671F-757D1965CEA1}"/>
              </a:ext>
            </a:extLst>
          </p:cNvPr>
          <p:cNvSpPr txBox="1"/>
          <p:nvPr/>
        </p:nvSpPr>
        <p:spPr>
          <a:xfrm>
            <a:off x="3668944" y="6425585"/>
            <a:ext cx="4577508" cy="276999"/>
          </a:xfrm>
          <a:prstGeom prst="rect">
            <a:avLst/>
          </a:prstGeom>
          <a:noFill/>
        </p:spPr>
        <p:txBody>
          <a:bodyPr wrap="square" lIns="27432" tIns="18288" rIns="27432" bIns="18288" anchor="t">
            <a:noAutofit/>
          </a:bodyPr>
          <a:lstStyle/>
          <a:p>
            <a:pPr>
              <a:spcAft>
                <a:spcPts val="200"/>
              </a:spcAft>
              <a:defRPr sz="1200" b="0" i="1">
                <a:solidFill>
                  <a:srgbClr val="637D6A"/>
                </a:solidFill>
                <a:latin typeface="Aptos"/>
              </a:defRPr>
            </a:pPr>
            <a:r>
              <a:rPr lang="en-US" sz="1200" b="0" i="1">
                <a:solidFill>
                  <a:srgbClr val="637D6A"/>
                </a:solidFill>
                <a:effectLst/>
                <a:latin typeface="Aptos"/>
              </a:rPr>
              <a:t>Photo by </a:t>
            </a:r>
            <a:r>
              <a:rPr lang="en-US" sz="1200" b="0" i="1">
                <a:solidFill>
                  <a:srgbClr val="637D6A"/>
                </a:solidFill>
                <a:effectLst/>
                <a:latin typeface="Aptos"/>
                <a:hlinkClick r:id="rId4"/>
              </a:rPr>
              <a:t>Tandem X Visuals</a:t>
            </a:r>
            <a:r>
              <a:rPr lang="en-US" sz="1200" b="0" i="1">
                <a:solidFill>
                  <a:srgbClr val="637D6A"/>
                </a:solidFill>
                <a:effectLst/>
                <a:latin typeface="Aptos"/>
              </a:rPr>
              <a:t> </a:t>
            </a:r>
            <a:endParaRPr lang="en-CA" sz="1200"/>
          </a:p>
        </p:txBody>
      </p:sp>
    </p:spTree>
    <p:extLst>
      <p:ext uri="{BB962C8B-B14F-4D97-AF65-F5344CB8AC3E}">
        <p14:creationId xmlns:p14="http://schemas.microsoft.com/office/powerpoint/2010/main" val="331452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52"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53"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54"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55"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050" name="Picture 2">
            <a:extLst>
              <a:ext uri="{FF2B5EF4-FFF2-40B4-BE49-F238E27FC236}">
                <a16:creationId xmlns:a16="http://schemas.microsoft.com/office/drawing/2014/main" id="{1E753DEC-095B-28F4-BF67-AE6DBD93C3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07630"/>
            <a:ext cx="6480719" cy="664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0E849584-3FC3-45E3-B411-A2FF4B4141BF}"/>
              </a:ext>
            </a:extLst>
          </p:cNvPr>
          <p:cNvSpPr>
            <a:spLocks noGrp="1"/>
          </p:cNvSpPr>
          <p:nvPr>
            <p:ph type="title"/>
          </p:nvPr>
        </p:nvSpPr>
        <p:spPr>
          <a:xfrm>
            <a:off x="685800" y="502920"/>
            <a:ext cx="7772400" cy="713232"/>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a:solidFill>
                  <a:srgbClr val="2D4F40"/>
                </a:solidFill>
                <a:latin typeface="Georgia"/>
                <a:cs typeface="Calibri" panose="020F0502020204030204" pitchFamily="34" charset="0"/>
              </a:rPr>
              <a:t>RJ Project</a:t>
            </a:r>
            <a:endParaRPr lang="en-CA" sz="4000">
              <a:cs typeface="Calibri" panose="020F0502020204030204" pitchFamily="34" charset="0"/>
            </a:endParaRPr>
          </a:p>
        </p:txBody>
      </p:sp>
      <p:sp>
        <p:nvSpPr>
          <p:cNvPr id="3" name="Content Placeholder 2">
            <a:extLst>
              <a:ext uri="{FF2B5EF4-FFF2-40B4-BE49-F238E27FC236}">
                <a16:creationId xmlns:a16="http://schemas.microsoft.com/office/drawing/2014/main" id="{A96CA489-B3FC-4FD2-AF56-9B1EAF5EC09B}"/>
              </a:ext>
            </a:extLst>
          </p:cNvPr>
          <p:cNvSpPr>
            <a:spLocks noGrp="1"/>
          </p:cNvSpPr>
          <p:nvPr>
            <p:ph idx="1"/>
          </p:nvPr>
        </p:nvSpPr>
        <p:spPr>
          <a:xfrm>
            <a:off x="914400" y="1508760"/>
            <a:ext cx="7498079" cy="4754880"/>
          </a:xfrm>
        </p:spPr>
        <p:txBody>
          <a:bodyPr wrap="square" lIns="45720" tIns="27432" rIns="45720" bIns="27432" rtlCol="0" anchor="t">
            <a:noAutofit/>
          </a:bodyPr>
          <a:lstStyle/>
          <a:p>
            <a:pPr lvl="0" rtl="0">
              <a:spcAft>
                <a:spcPts val="500"/>
              </a:spcAft>
              <a:defRPr sz="2100" b="0" i="0">
                <a:solidFill>
                  <a:srgbClr val="2C2D27"/>
                </a:solidFill>
                <a:latin typeface="Aptos"/>
              </a:defRPr>
            </a:pPr>
            <a:r>
              <a:rPr lang="fr-ca" sz="2100" b="0" i="0" dirty="0" err="1">
                <a:solidFill>
                  <a:srgbClr val="2C2D27"/>
                </a:solidFill>
                <a:latin typeface="Aptos" panose="020F0502020204030204" pitchFamily="34" charset="0"/>
                <a:cs typeface="Calibri" panose="020F0502020204030204" pitchFamily="34" charset="0"/>
              </a:rPr>
              <a:t>Launched</a:t>
            </a:r>
            <a:r>
              <a:rPr lang="fr-ca" sz="2100" b="0" i="0" dirty="0">
                <a:solidFill>
                  <a:srgbClr val="2C2D27"/>
                </a:solidFill>
                <a:latin typeface="Aptos" panose="020F0502020204030204" pitchFamily="34" charset="0"/>
                <a:cs typeface="Calibri" panose="020F0502020204030204" pitchFamily="34" charset="0"/>
              </a:rPr>
              <a:t> March 2022 as part of a symposium </a:t>
            </a:r>
            <a:r>
              <a:rPr lang="fr-ca" sz="2100" b="0" i="0" dirty="0" err="1">
                <a:solidFill>
                  <a:srgbClr val="2C2D27"/>
                </a:solidFill>
                <a:latin typeface="Aptos" panose="020F0502020204030204" pitchFamily="34" charset="0"/>
                <a:cs typeface="Calibri" panose="020F0502020204030204" pitchFamily="34" charset="0"/>
              </a:rPr>
              <a:t>held</a:t>
            </a:r>
            <a:r>
              <a:rPr lang="fr-ca" sz="2100" b="0" i="0" dirty="0">
                <a:solidFill>
                  <a:srgbClr val="2C2D27"/>
                </a:solidFill>
                <a:latin typeface="Aptos" panose="020F0502020204030204" pitchFamily="34" charset="0"/>
                <a:cs typeface="Calibri" panose="020F0502020204030204" pitchFamily="34" charset="0"/>
              </a:rPr>
              <a:t> in the Calgary Courts Centre</a:t>
            </a:r>
          </a:p>
          <a:p>
            <a:pPr lvl="0" rtl="0">
              <a:spcAft>
                <a:spcPts val="500"/>
              </a:spcAft>
              <a:defRPr sz="2100" b="0" i="0">
                <a:solidFill>
                  <a:srgbClr val="2C2D27"/>
                </a:solidFill>
                <a:latin typeface="Aptos"/>
              </a:defRPr>
            </a:pPr>
            <a:r>
              <a:rPr lang="en-US" sz="2100" b="0" i="0" dirty="0">
                <a:solidFill>
                  <a:srgbClr val="2C2D27"/>
                </a:solidFill>
                <a:latin typeface="Aptos" panose="020F0502020204030204" pitchFamily="34" charset="0"/>
                <a:cs typeface="Calibri" panose="020F0502020204030204" pitchFamily="34" charset="0"/>
              </a:rPr>
              <a:t>Applies to King’s Bench and Alberta Court of Justice province-wide for all criminal matters, subject to conditions in the Referral Guidelines</a:t>
            </a:r>
            <a:endParaRPr lang="fr-ca" sz="2800" dirty="0">
              <a:latin typeface="Calibri" panose="020F0502020204030204" pitchFamily="34" charset="0"/>
              <a:cs typeface="Calibri" panose="020F0502020204030204" pitchFamily="34" charset="0"/>
            </a:endParaRPr>
          </a:p>
          <a:p>
            <a:pPr rtl="0">
              <a:spcAft>
                <a:spcPts val="500"/>
              </a:spcAft>
              <a:defRPr sz="2100" b="0" i="0">
                <a:solidFill>
                  <a:srgbClr val="2C2D27"/>
                </a:solidFill>
                <a:latin typeface="Aptos"/>
              </a:defRPr>
            </a:pPr>
            <a:r>
              <a:rPr lang="fr-ca" sz="2100" b="0" i="0" dirty="0">
                <a:solidFill>
                  <a:srgbClr val="2C2D27"/>
                </a:solidFill>
                <a:latin typeface="Aptos" panose="020F0502020204030204" pitchFamily="34" charset="0"/>
                <a:cs typeface="Calibri" panose="020F0502020204030204" pitchFamily="34" charset="0"/>
              </a:rPr>
              <a:t>Public </a:t>
            </a:r>
            <a:r>
              <a:rPr lang="fr-ca" sz="2100" b="0" i="0" dirty="0" err="1">
                <a:solidFill>
                  <a:srgbClr val="2C2D27"/>
                </a:solidFill>
                <a:latin typeface="Aptos" panose="020F0502020204030204" pitchFamily="34" charset="0"/>
                <a:cs typeface="Calibri" panose="020F0502020204030204" pitchFamily="34" charset="0"/>
              </a:rPr>
              <a:t>website</a:t>
            </a:r>
            <a:r>
              <a:rPr lang="fr-ca" sz="2100" b="0" i="0" dirty="0">
                <a:solidFill>
                  <a:srgbClr val="2C2D27"/>
                </a:solidFill>
                <a:latin typeface="Aptos" panose="020F0502020204030204" pitchFamily="34" charset="0"/>
                <a:cs typeface="Calibri" panose="020F0502020204030204" pitchFamily="34" charset="0"/>
              </a:rPr>
              <a:t> links to </a:t>
            </a:r>
            <a:r>
              <a:rPr lang="fr-ca" sz="2100" b="0" i="0" dirty="0" err="1">
                <a:solidFill>
                  <a:srgbClr val="2C2D27"/>
                </a:solidFill>
                <a:latin typeface="Aptos" panose="020F0502020204030204" pitchFamily="34" charset="0"/>
                <a:cs typeface="Calibri" panose="020F0502020204030204" pitchFamily="34" charset="0"/>
              </a:rPr>
              <a:t>roster</a:t>
            </a:r>
            <a:r>
              <a:rPr lang="fr-ca" sz="2100" b="0" i="0" dirty="0">
                <a:solidFill>
                  <a:srgbClr val="2C2D27"/>
                </a:solidFill>
                <a:latin typeface="Aptos" panose="020F0502020204030204" pitchFamily="34" charset="0"/>
                <a:cs typeface="Calibri" panose="020F0502020204030204" pitchFamily="34" charset="0"/>
              </a:rPr>
              <a:t> </a:t>
            </a:r>
            <a:r>
              <a:rPr lang="fr-ca" sz="2100" b="0" i="0" dirty="0" err="1">
                <a:solidFill>
                  <a:srgbClr val="2C2D27"/>
                </a:solidFill>
                <a:latin typeface="Aptos" panose="020F0502020204030204" pitchFamily="34" charset="0"/>
                <a:cs typeface="Calibri" panose="020F0502020204030204" pitchFamily="34" charset="0"/>
              </a:rPr>
              <a:t>agencies</a:t>
            </a:r>
            <a:r>
              <a:rPr lang="fr-ca" sz="2100" b="0" i="0" dirty="0">
                <a:solidFill>
                  <a:srgbClr val="2C2D27"/>
                </a:solidFill>
                <a:latin typeface="Aptos" panose="020F0502020204030204" pitchFamily="34" charset="0"/>
                <a:cs typeface="Calibri" panose="020F0502020204030204" pitchFamily="34" charset="0"/>
              </a:rPr>
              <a:t> and </a:t>
            </a:r>
            <a:r>
              <a:rPr lang="fr-ca" sz="2100" b="0" i="0" dirty="0" err="1">
                <a:solidFill>
                  <a:srgbClr val="2C2D27"/>
                </a:solidFill>
                <a:latin typeface="Aptos" panose="020F0502020204030204" pitchFamily="34" charset="0"/>
                <a:cs typeface="Calibri" panose="020F0502020204030204" pitchFamily="34" charset="0"/>
              </a:rPr>
              <a:t>details</a:t>
            </a:r>
            <a:r>
              <a:rPr lang="fr-ca" sz="2100" b="0" i="0" dirty="0">
                <a:solidFill>
                  <a:srgbClr val="2C2D27"/>
                </a:solidFill>
                <a:latin typeface="Aptos" panose="020F0502020204030204" pitchFamily="34" charset="0"/>
                <a:cs typeface="Calibri" panose="020F0502020204030204" pitchFamily="34" charset="0"/>
              </a:rPr>
              <a:t> about </a:t>
            </a:r>
            <a:r>
              <a:rPr lang="fr-ca" sz="2100" b="0" i="0" dirty="0" err="1">
                <a:solidFill>
                  <a:srgbClr val="2C2D27"/>
                </a:solidFill>
                <a:latin typeface="Aptos" panose="020F0502020204030204" pitchFamily="34" charset="0"/>
                <a:cs typeface="Calibri" panose="020F0502020204030204" pitchFamily="34" charset="0"/>
              </a:rPr>
              <a:t>project</a:t>
            </a:r>
            <a:r>
              <a:rPr lang="fr-ca" sz="2100" b="0" i="0" dirty="0">
                <a:solidFill>
                  <a:srgbClr val="2C2D27"/>
                </a:solidFill>
                <a:latin typeface="Aptos" panose="020F0502020204030204" pitchFamily="34" charset="0"/>
                <a:cs typeface="Calibri" panose="020F0502020204030204" pitchFamily="34" charset="0"/>
              </a:rPr>
              <a:t>:</a:t>
            </a:r>
            <a:r>
              <a:rPr lang="fr-ca" sz="2100" b="0" i="0" dirty="0">
                <a:solidFill>
                  <a:schemeClr val="accent2">
                    <a:lumMod val="75000"/>
                  </a:schemeClr>
                </a:solidFill>
                <a:latin typeface="Aptos" panose="020F0502020204030204" pitchFamily="34" charset="0"/>
                <a:cs typeface="Calibri" panose="020F0502020204030204" pitchFamily="34" charset="0"/>
              </a:rPr>
              <a:t> </a:t>
            </a:r>
            <a:r>
              <a:rPr lang="fr-ca" sz="2100" b="0" i="0" u="sng" dirty="0">
                <a:solidFill>
                  <a:schemeClr val="accent2">
                    <a:lumMod val="75000"/>
                  </a:schemeClr>
                </a:solidFill>
                <a:effectLst/>
                <a:latin typeface="Aptos"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https://rjalbertacourts.ca/</a:t>
            </a:r>
            <a:endParaRPr lang="en-CA"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rtl="0">
              <a:spcAft>
                <a:spcPts val="500"/>
              </a:spcAft>
              <a:defRPr sz="2100" b="0" i="0">
                <a:solidFill>
                  <a:srgbClr val="2C2D27"/>
                </a:solidFill>
                <a:latin typeface="Aptos"/>
              </a:defRPr>
            </a:pPr>
            <a:endParaRPr lang="en-US" sz="1600" dirty="0"/>
          </a:p>
          <a:p>
            <a:pPr rtl="0">
              <a:spcAft>
                <a:spcPts val="500"/>
              </a:spcAft>
              <a:defRPr sz="2100" b="0" i="0">
                <a:solidFill>
                  <a:srgbClr val="2C2D27"/>
                </a:solidFill>
                <a:latin typeface="Aptos"/>
              </a:defRPr>
            </a:pPr>
            <a:endParaRPr lang="en-CA" sz="1600" dirty="0"/>
          </a:p>
        </p:txBody>
      </p:sp>
      <p:sp>
        <p:nvSpPr>
          <p:cNvPr id="26" name="Clay title rule"/>
          <p:cNvSpPr/>
          <p:nvPr/>
        </p:nvSpPr>
        <p:spPr>
          <a:xfrm>
            <a:off x="685800" y="1243584"/>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1725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arm cream background"/>
          <p:cNvSpPr/>
          <p:nvPr/>
        </p:nvSpPr>
        <p:spPr>
          <a:xfrm>
            <a:off x="0" y="0"/>
            <a:ext cx="9144000" cy="6858000"/>
          </a:xfrm>
          <a:prstGeom prst="rect">
            <a:avLst/>
          </a:prstGeom>
          <a:solidFill>
            <a:srgbClr val="F7F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78" name="Sage circle motif"/>
          <p:cNvSpPr/>
          <p:nvPr/>
        </p:nvSpPr>
        <p:spPr>
          <a:xfrm>
            <a:off x="6995160" y="45720"/>
            <a:ext cx="2057400" cy="2057400"/>
          </a:xfrm>
          <a:prstGeom prst="ellipse">
            <a:avLst/>
          </a:prstGeom>
          <a:solidFill>
            <a:srgbClr val="E0E5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79" name="Clay circle motif"/>
          <p:cNvSpPr/>
          <p:nvPr/>
        </p:nvSpPr>
        <p:spPr>
          <a:xfrm>
            <a:off x="45720" y="5230368"/>
            <a:ext cx="1508760" cy="1508760"/>
          </a:xfrm>
          <a:prstGeom prst="ellipse">
            <a:avLst/>
          </a:prstGeom>
          <a:solidFill>
            <a:srgbClr val="EDCA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0" name="Sage outline motif"/>
          <p:cNvSpPr/>
          <p:nvPr/>
        </p:nvSpPr>
        <p:spPr>
          <a:xfrm>
            <a:off x="8092440" y="5230368"/>
            <a:ext cx="868680" cy="868680"/>
          </a:xfrm>
          <a:prstGeom prst="ellipse">
            <a:avLst/>
          </a:prstGeom>
          <a:noFill/>
          <a:ln w="12700">
            <a:solidFill>
              <a:srgbClr val="8496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81" name="Clay marker"/>
          <p:cNvSpPr/>
          <p:nvPr/>
        </p:nvSpPr>
        <p:spPr>
          <a:xfrm>
            <a:off x="8458200" y="6217920"/>
            <a:ext cx="256032" cy="256032"/>
          </a:xfrm>
          <a:prstGeom prst="ellipse">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5D31162-D5C4-4A7C-AE56-952DABC4878D}"/>
              </a:ext>
            </a:extLst>
          </p:cNvPr>
          <p:cNvSpPr>
            <a:spLocks noGrp="1"/>
          </p:cNvSpPr>
          <p:nvPr>
            <p:ph type="title"/>
          </p:nvPr>
        </p:nvSpPr>
        <p:spPr>
          <a:xfrm>
            <a:off x="3520440" y="475488"/>
            <a:ext cx="4892040" cy="822960"/>
          </a:xfrm>
        </p:spPr>
        <p:txBody>
          <a:bodyPr wrap="square" lIns="45720" tIns="27432" rIns="45720" bIns="27432" rtlCol="0" anchor="t">
            <a:noAutofit/>
          </a:bodyPr>
          <a:lstStyle/>
          <a:p>
            <a:pPr algn="l" rtl="0">
              <a:spcAft>
                <a:spcPts val="500"/>
              </a:spcAft>
              <a:defRPr sz="3000" b="1" i="0">
                <a:solidFill>
                  <a:srgbClr val="2D4F40"/>
                </a:solidFill>
                <a:latin typeface="Georgia"/>
              </a:defRPr>
            </a:pPr>
            <a:r>
              <a:rPr lang="fr-CA" sz="3000" b="1" i="0" err="1">
                <a:solidFill>
                  <a:srgbClr val="2D4F40"/>
                </a:solidFill>
                <a:latin typeface="Georgia"/>
              </a:rPr>
              <a:t>When</a:t>
            </a:r>
            <a:r>
              <a:rPr lang="fr-CA" sz="3000" b="1" i="0">
                <a:solidFill>
                  <a:srgbClr val="2D4F40"/>
                </a:solidFill>
                <a:latin typeface="Georgia"/>
              </a:rPr>
              <a:t> </a:t>
            </a:r>
            <a:r>
              <a:rPr lang="fr-CA" sz="3000" b="1" i="0" err="1">
                <a:solidFill>
                  <a:srgbClr val="2D4F40"/>
                </a:solidFill>
                <a:latin typeface="Georgia"/>
              </a:rPr>
              <a:t>will</a:t>
            </a:r>
            <a:r>
              <a:rPr lang="fr-CA" sz="3000" b="1" i="0">
                <a:solidFill>
                  <a:srgbClr val="2D4F40"/>
                </a:solidFill>
                <a:latin typeface="Georgia"/>
              </a:rPr>
              <a:t> RJ </a:t>
            </a:r>
            <a:r>
              <a:rPr lang="fr-CA" sz="3000" b="1" i="0" err="1">
                <a:solidFill>
                  <a:srgbClr val="2D4F40"/>
                </a:solidFill>
                <a:latin typeface="Georgia"/>
              </a:rPr>
              <a:t>be</a:t>
            </a:r>
            <a:r>
              <a:rPr lang="fr-CA" sz="3000" b="1" i="0">
                <a:solidFill>
                  <a:srgbClr val="2D4F40"/>
                </a:solidFill>
                <a:latin typeface="Georgia"/>
              </a:rPr>
              <a:t> </a:t>
            </a:r>
            <a:r>
              <a:rPr lang="fr-CA" sz="3000" b="1" i="0" err="1">
                <a:solidFill>
                  <a:srgbClr val="2D4F40"/>
                </a:solidFill>
                <a:latin typeface="Georgia"/>
              </a:rPr>
              <a:t>used</a:t>
            </a:r>
            <a:r>
              <a:rPr lang="fr-ca" sz="3000" b="1" i="0">
                <a:solidFill>
                  <a:srgbClr val="2D4F40"/>
                </a:solidFill>
                <a:latin typeface="Georgia"/>
              </a:rPr>
              <a:t>?</a:t>
            </a:r>
            <a:endParaRPr lang="en-CA"/>
          </a:p>
        </p:txBody>
      </p:sp>
      <p:pic>
        <p:nvPicPr>
          <p:cNvPr id="3076" name="Picture 4" descr="Courtroom Images – Browse 333,783 Stock Photos, Vectors, and Video | Adobe  Stock">
            <a:extLst>
              <a:ext uri="{FF2B5EF4-FFF2-40B4-BE49-F238E27FC236}">
                <a16:creationId xmlns:a16="http://schemas.microsoft.com/office/drawing/2014/main" id="{2C09F495-8F96-BFA3-B15A-561EE50A8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68" r="24120"/>
          <a:stretch/>
        </p:blipFill>
        <p:spPr bwMode="auto">
          <a:xfrm>
            <a:off x="0" y="10"/>
            <a:ext cx="3476686" cy="6857990"/>
          </a:xfrm>
          <a:prstGeom prst="rect">
            <a:avLst/>
          </a:prstGeom>
          <a:noFill/>
          <a:ln w="12700">
            <a:solidFill>
              <a:srgbClr val="637D6A"/>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C70B62-DB39-474F-9E65-247CF4299682}"/>
              </a:ext>
            </a:extLst>
          </p:cNvPr>
          <p:cNvSpPr>
            <a:spLocks noGrp="1"/>
          </p:cNvSpPr>
          <p:nvPr>
            <p:ph idx="1"/>
          </p:nvPr>
        </p:nvSpPr>
        <p:spPr>
          <a:xfrm>
            <a:off x="3520440" y="1508760"/>
            <a:ext cx="5074920" cy="4526280"/>
          </a:xfrm>
        </p:spPr>
        <p:txBody>
          <a:bodyPr wrap="square" lIns="45720" tIns="27432" rIns="45720" bIns="27432" rtlCol="0" anchor="t">
            <a:noAutofit/>
          </a:bodyPr>
          <a:lstStyle/>
          <a:p>
            <a:pPr>
              <a:lnSpc>
                <a:spcPct val="110000"/>
              </a:lnSpc>
              <a:spcAft>
                <a:spcPts val="500"/>
              </a:spcAft>
              <a:defRPr sz="2000" b="1" i="0">
                <a:solidFill>
                  <a:srgbClr val="B86847"/>
                </a:solidFill>
                <a:latin typeface="Aptos"/>
              </a:defRPr>
            </a:pPr>
            <a:r>
              <a:rPr lang="en-US" sz="2000" b="1" i="0">
                <a:solidFill>
                  <a:srgbClr val="B86847"/>
                </a:solidFill>
                <a:latin typeface="Aptos" panose="020F0502020204030204" pitchFamily="34" charset="0"/>
                <a:cs typeface="Calibri" panose="020F0502020204030204" pitchFamily="34" charset="0"/>
              </a:rPr>
              <a:t>RJ can occur any point in the</a:t>
            </a:r>
            <a:r>
              <a:rPr lang="en-CA" sz="2000" b="1" i="0">
                <a:solidFill>
                  <a:srgbClr val="B86847"/>
                </a:solidFill>
                <a:latin typeface="Aptos" panose="020F0502020204030204" pitchFamily="34" charset="0"/>
                <a:cs typeface="Calibri" panose="020F0502020204030204" pitchFamily="34" charset="0"/>
              </a:rPr>
              <a:t> justice system</a:t>
            </a:r>
            <a:r>
              <a:rPr lang="en-US" sz="2000" b="1" i="0">
                <a:solidFill>
                  <a:srgbClr val="B86847"/>
                </a:solidFill>
                <a:latin typeface="Aptos" panose="020F0502020204030204" pitchFamily="34" charset="0"/>
                <a:cs typeface="Calibri" panose="020F0502020204030204" pitchFamily="34" charset="0"/>
              </a:rPr>
              <a:t> </a:t>
            </a:r>
          </a:p>
          <a:p>
            <a:pPr>
              <a:lnSpc>
                <a:spcPct val="110000"/>
              </a:lnSpc>
              <a:spcAft>
                <a:spcPts val="500"/>
              </a:spcAft>
              <a:defRPr sz="2000" b="0" i="0">
                <a:solidFill>
                  <a:srgbClr val="2C2D27"/>
                </a:solidFill>
                <a:latin typeface="Aptos"/>
              </a:defRPr>
            </a:pPr>
            <a:r>
              <a:rPr lang="en-US" sz="2000" b="0" i="0">
                <a:solidFill>
                  <a:srgbClr val="2C2D27"/>
                </a:solidFill>
                <a:latin typeface="Aptos" panose="020F0502020204030204" pitchFamily="34" charset="0"/>
                <a:cs typeface="Calibri" panose="020F0502020204030204" pitchFamily="34" charset="0"/>
              </a:rPr>
              <a:t>Most likely raised in KB at 3 points: </a:t>
            </a:r>
          </a:p>
          <a:p>
            <a:pPr lvl="1">
              <a:lnSpc>
                <a:spcPct val="110000"/>
              </a:lnSpc>
              <a:spcAft>
                <a:spcPts val="500"/>
              </a:spcAft>
              <a:defRPr sz="2000" b="0" i="0">
                <a:solidFill>
                  <a:srgbClr val="2C2D27"/>
                </a:solidFill>
                <a:latin typeface="Aptos"/>
              </a:defRPr>
            </a:pPr>
            <a:r>
              <a:rPr lang="en-US" sz="2000" b="0" i="0">
                <a:solidFill>
                  <a:srgbClr val="2C2D27"/>
                </a:solidFill>
                <a:latin typeface="Aptos" panose="020F0502020204030204" pitchFamily="34" charset="0"/>
                <a:cs typeface="Calibri" panose="020F0502020204030204" pitchFamily="34" charset="0"/>
              </a:rPr>
              <a:t>Criminal Docket Court</a:t>
            </a:r>
          </a:p>
          <a:p>
            <a:pPr lvl="1">
              <a:lnSpc>
                <a:spcPct val="110000"/>
              </a:lnSpc>
              <a:spcAft>
                <a:spcPts val="500"/>
              </a:spcAft>
              <a:defRPr sz="2000" b="0" i="0">
                <a:solidFill>
                  <a:srgbClr val="2C2D27"/>
                </a:solidFill>
                <a:latin typeface="Aptos"/>
              </a:defRPr>
            </a:pPr>
            <a:r>
              <a:rPr lang="en-US" sz="2000" b="0" i="0">
                <a:solidFill>
                  <a:srgbClr val="2C2D27"/>
                </a:solidFill>
                <a:latin typeface="Aptos" panose="020F0502020204030204" pitchFamily="34" charset="0"/>
                <a:cs typeface="Calibri" panose="020F0502020204030204" pitchFamily="34" charset="0"/>
              </a:rPr>
              <a:t>Pre-trial conference (listed on CC7)</a:t>
            </a:r>
          </a:p>
          <a:p>
            <a:pPr lvl="1">
              <a:lnSpc>
                <a:spcPct val="110000"/>
              </a:lnSpc>
              <a:spcAft>
                <a:spcPts val="500"/>
              </a:spcAft>
              <a:defRPr sz="2000" b="0" i="0">
                <a:solidFill>
                  <a:srgbClr val="2C2D27"/>
                </a:solidFill>
                <a:latin typeface="Aptos"/>
              </a:defRPr>
            </a:pPr>
            <a:r>
              <a:rPr lang="en-US" sz="2000" b="0" i="0">
                <a:solidFill>
                  <a:srgbClr val="2C2D27"/>
                </a:solidFill>
                <a:latin typeface="Aptos" panose="020F0502020204030204" pitchFamily="34" charset="0"/>
                <a:cs typeface="Calibri" panose="020F0502020204030204" pitchFamily="34" charset="0"/>
              </a:rPr>
              <a:t>After conviction or Guilty Plea but pre-sentence</a:t>
            </a:r>
          </a:p>
          <a:p>
            <a:pPr>
              <a:lnSpc>
                <a:spcPct val="110000"/>
              </a:lnSpc>
              <a:spcAft>
                <a:spcPts val="500"/>
              </a:spcAft>
              <a:defRPr sz="2000" b="0" i="0">
                <a:solidFill>
                  <a:srgbClr val="2C2D27"/>
                </a:solidFill>
                <a:latin typeface="Aptos"/>
              </a:defRPr>
            </a:pPr>
            <a:endParaRPr lang="en-US" sz="2800"/>
          </a:p>
        </p:txBody>
      </p:sp>
      <p:sp>
        <p:nvSpPr>
          <p:cNvPr id="3082" name="Clay title rule"/>
          <p:cNvSpPr/>
          <p:nvPr/>
        </p:nvSpPr>
        <p:spPr>
          <a:xfrm>
            <a:off x="3520440" y="1298448"/>
            <a:ext cx="1005840" cy="54864"/>
          </a:xfrm>
          <a:prstGeom prst="rect">
            <a:avLst/>
          </a:prstGeom>
          <a:solidFill>
            <a:srgbClr val="B868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997575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{9CDD9B9F-3365-F242-85A7-E9F57CE97609}tf10001122</Template>
  <TotalTime>16984</TotalTime>
  <Words>1603</Words>
  <Application>Microsoft Macintosh PowerPoint</Application>
  <PresentationFormat>On-screen Show (4:3)</PresentationFormat>
  <Paragraphs>302</Paragraphs>
  <Slides>33</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Arial Nova</vt:lpstr>
      <vt:lpstr>Calibri</vt:lpstr>
      <vt:lpstr>Georgia</vt:lpstr>
      <vt:lpstr>Noto Sans</vt:lpstr>
      <vt:lpstr>Symbol</vt:lpstr>
      <vt:lpstr>Times New Roman</vt:lpstr>
      <vt:lpstr>Tw Cen MT</vt:lpstr>
      <vt:lpstr>Circuit</vt:lpstr>
      <vt:lpstr>PowerPoint Presentation</vt:lpstr>
      <vt:lpstr>Introduction</vt:lpstr>
      <vt:lpstr>CURRENT LEGISLATION</vt:lpstr>
      <vt:lpstr>RESTORATIVE JUSTICE Benefits</vt:lpstr>
      <vt:lpstr>Myths</vt:lpstr>
      <vt:lpstr>Why DID The Restorative Justice Project Start?</vt:lpstr>
      <vt:lpstr>PowerPoint Presentation</vt:lpstr>
      <vt:lpstr>RJ Project</vt:lpstr>
      <vt:lpstr>When will RJ be used?</vt:lpstr>
      <vt:lpstr>REFERRAL FRAMEWORK </vt:lpstr>
      <vt:lpstr>PowerPoint Presentation</vt:lpstr>
      <vt:lpstr>PowerPoint Presentation</vt:lpstr>
      <vt:lpstr>REFERRAL FRAMEWORK </vt:lpstr>
      <vt:lpstr>REFERRAL FRAMEWORK </vt:lpstr>
      <vt:lpstr>REFERRAL FRAMEWORK </vt:lpstr>
      <vt:lpstr>PowerPoint Presentation</vt:lpstr>
      <vt:lpstr>REFERRAL FRAMEWORK </vt:lpstr>
      <vt:lpstr>Outcomes</vt:lpstr>
      <vt:lpstr>Outcomes</vt:lpstr>
      <vt:lpstr>REFERRAL FRAMEWORK </vt:lpstr>
      <vt:lpstr>Use of RJ in Alberta Courts</vt:lpstr>
      <vt:lpstr>Recent successes in RJ and other Specialized, Indigenous and Therapeutic approaches to justice</vt:lpstr>
      <vt:lpstr>Specialized and Therapeutic Courts</vt:lpstr>
      <vt:lpstr>Drug Treatment Courts</vt:lpstr>
      <vt:lpstr>Drug Treatment Courts</vt:lpstr>
      <vt:lpstr>Recent Recidivism Study-Calgary Drug Treatment Court </vt:lpstr>
      <vt:lpstr>Restorative Justice Pilot-Calgary Drug Treatment Court</vt:lpstr>
      <vt:lpstr>Indigenous Courts</vt:lpstr>
      <vt:lpstr>Use of RJ in Courts 2022-2025</vt:lpstr>
      <vt:lpstr>Use of RJ in Alberta Courts Most common referrals</vt:lpstr>
      <vt:lpstr>ALBERTA RJ LANDSCAPE</vt:lpstr>
      <vt:lpstr>CHallenges</vt:lpstr>
      <vt:lpstr>Questions</vt:lpstr>
    </vt:vector>
  </TitlesOfParts>
  <Company>Alberta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FAITH AND CONTRACT LAW</dc:title>
  <dc:creator>csclerk</dc:creator>
  <cp:lastModifiedBy>Megan Stephens</cp:lastModifiedBy>
  <cp:revision>353</cp:revision>
  <cp:lastPrinted>2024-01-24T15:49:48Z</cp:lastPrinted>
  <dcterms:created xsi:type="dcterms:W3CDTF">2015-05-20T14:59:47Z</dcterms:created>
  <dcterms:modified xsi:type="dcterms:W3CDTF">2026-07-06T02:00:02Z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2021-11-25T23:27:48Z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6351f9ba-0a4c-4d2c-9c41-6dfa21d90471</vt:lpwstr>
  </property>
  <property fmtid="{D5CDD505-2E9C-101B-9397-08002B2CF9AE}" pid="8" name="MSIP_Label_abf2ea38-542c-4b75-bd7d-582ec36a519f_ContentBits">
    <vt:lpwstr>2</vt:lpwstr>
  </property>
</Properties>
</file>