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19"/>
  </p:notesMasterIdLst>
  <p:sldIdLst>
    <p:sldId id="256" r:id="rId4"/>
    <p:sldId id="757" r:id="rId5"/>
    <p:sldId id="754" r:id="rId6"/>
    <p:sldId id="422" r:id="rId7"/>
    <p:sldId id="263" r:id="rId8"/>
    <p:sldId id="755" r:id="rId9"/>
    <p:sldId id="440" r:id="rId10"/>
    <p:sldId id="758" r:id="rId11"/>
    <p:sldId id="753" r:id="rId12"/>
    <p:sldId id="759" r:id="rId13"/>
    <p:sldId id="760" r:id="rId14"/>
    <p:sldId id="748" r:id="rId15"/>
    <p:sldId id="761" r:id="rId16"/>
    <p:sldId id="744" r:id="rId17"/>
    <p:sldId id="429"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F7F22A-BAC4-8F37-9267-2BCFC89C8399}" name="Amelia Lamont" initials="AL" userId="Amelia Lamont" providerId="None"/>
  <p188:author id="{1E838155-C8C3-9123-D684-700DBE0B0BB8}" name="Lafave, Annick (PBC/CLCC)" initials="AL" userId="S::Annick.Lafave@PBC-CLCC.GC.CA::3a542776-47b0-409d-bff8-33a46225dbf8" providerId="AD"/>
  <p188:author id="{1B84DE88-31F3-FF69-A3EE-A7AAB3507627}" name="Sauer, Liane (PBC/CLCC)" initials="LS" userId="S::Liane.Sauer@pbc-clcc.gc.ca::505412e1-55ea-4a79-a209-30b594a188d0" providerId="AD"/>
  <p188:author id="{509E458F-E141-A17A-4A6E-096130E0FE0B}" name="Monica Irfan" initials="MI" userId="Monica Irfan" providerId="None"/>
  <p188:author id="{8F7687BB-B357-16FB-F86B-1756495B3589}" name="Dorken, Shannon (PBC/CLCC)" initials="SD" userId="S::Shannon.Dorken@pbc-clcc.gc.ca::da322a44-34c4-4404-a464-8a43dc69be57" providerId="AD"/>
  <p188:author id="{00F8E1BF-B87A-EA20-370A-55F7FF3CD463}" name="Stewart, Shannon (PBC/CLCC)" initials="SS" userId="S::Shannon.Stewart@pbc-clcc.gc.ca::b3e0dce4-2354-484b-8288-1e5cea0c2a27" providerId="AD"/>
  <p188:author id="{035A4AF4-07B0-91CB-44AD-B82516FBBC4B}" name="Lamarche, Benoit (PBC/CLCC)" initials="BL" userId="S::Benoit.Lamarche@PBC-CLCC.GC.CA::af742292-76bb-4b25-b5a9-bbc1395130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86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71" autoAdjust="0"/>
    <p:restoredTop sz="90998" autoAdjust="0"/>
  </p:normalViewPr>
  <p:slideViewPr>
    <p:cSldViewPr snapToGrid="0">
      <p:cViewPr varScale="1">
        <p:scale>
          <a:sx n="101" d="100"/>
          <a:sy n="101" d="100"/>
        </p:scale>
        <p:origin x="6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243BD2D-7726-4806-896F-44941107EC23}" type="datetimeFigureOut">
              <a:rPr lang="en-CA" smtClean="0"/>
              <a:t>2026-07-13</a:t>
            </a:fld>
            <a:endParaRPr lang="en-CA"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CA"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85E938C-F87A-480F-B53C-8A41D52D2342}" type="slidenum">
              <a:rPr lang="en-CA" smtClean="0"/>
              <a:t>‹#›</a:t>
            </a:fld>
            <a:endParaRPr lang="en-CA" dirty="0"/>
          </a:p>
        </p:txBody>
      </p:sp>
    </p:spTree>
    <p:extLst>
      <p:ext uri="{BB962C8B-B14F-4D97-AF65-F5344CB8AC3E}">
        <p14:creationId xmlns:p14="http://schemas.microsoft.com/office/powerpoint/2010/main" val="97382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3237" fontAlgn="base">
              <a:spcBef>
                <a:spcPct val="0"/>
              </a:spcBef>
              <a:spcAft>
                <a:spcPct val="0"/>
              </a:spcAft>
              <a:defRPr/>
            </a:pPr>
            <a:fld id="{4BD3E756-E0B4-4CAF-9D5E-F86A187660D0}" type="slidenum">
              <a:rPr lang="en-US">
                <a:solidFill>
                  <a:prstClr val="black"/>
                </a:solidFill>
                <a:latin typeface="Calibri"/>
              </a:rPr>
              <a:pPr defTabSz="933237" fontAlgn="base">
                <a:spcBef>
                  <a:spcPct val="0"/>
                </a:spcBef>
                <a:spcAft>
                  <a:spcPct val="0"/>
                </a:spcAft>
                <a:defRPr/>
              </a:pPr>
              <a:t>1</a:t>
            </a:fld>
            <a:endParaRPr lang="en-US" dirty="0">
              <a:solidFill>
                <a:prstClr val="black"/>
              </a:solidFill>
              <a:latin typeface="Calibri"/>
            </a:endParaRPr>
          </a:p>
        </p:txBody>
      </p:sp>
    </p:spTree>
    <p:extLst>
      <p:ext uri="{BB962C8B-B14F-4D97-AF65-F5344CB8AC3E}">
        <p14:creationId xmlns:p14="http://schemas.microsoft.com/office/powerpoint/2010/main" val="100389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CA" sz="1400" dirty="0">
              <a:latin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85E938C-F87A-480F-B53C-8A41D52D2342}" type="slidenum">
              <a:rPr lang="en-CA" smtClean="0"/>
              <a:t>12</a:t>
            </a:fld>
            <a:endParaRPr lang="en-CA" dirty="0"/>
          </a:p>
        </p:txBody>
      </p:sp>
    </p:spTree>
    <p:extLst>
      <p:ext uri="{BB962C8B-B14F-4D97-AF65-F5344CB8AC3E}">
        <p14:creationId xmlns:p14="http://schemas.microsoft.com/office/powerpoint/2010/main" val="3251332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CA" sz="1400" dirty="0">
              <a:latin typeface="+mn-lt"/>
            </a:endParaRPr>
          </a:p>
        </p:txBody>
      </p:sp>
      <p:sp>
        <p:nvSpPr>
          <p:cNvPr id="4" name="Slide Number Placeholder 3"/>
          <p:cNvSpPr>
            <a:spLocks noGrp="1"/>
          </p:cNvSpPr>
          <p:nvPr>
            <p:ph type="sldNum" sz="quarter" idx="5"/>
          </p:nvPr>
        </p:nvSpPr>
        <p:spPr/>
        <p:txBody>
          <a:bodyPr/>
          <a:lstStyle/>
          <a:p>
            <a:pPr>
              <a:defRPr/>
            </a:pPr>
            <a:fld id="{01BD9D1F-3CE9-478F-B254-5EB5E693FC03}" type="slidenum">
              <a:rPr lang="en-US" smtClean="0"/>
              <a:pPr>
                <a:defRPr/>
              </a:pPr>
              <a:t>14</a:t>
            </a:fld>
            <a:endParaRPr lang="en-US" dirty="0"/>
          </a:p>
        </p:txBody>
      </p:sp>
    </p:spTree>
    <p:extLst>
      <p:ext uri="{BB962C8B-B14F-4D97-AF65-F5344CB8AC3E}">
        <p14:creationId xmlns:p14="http://schemas.microsoft.com/office/powerpoint/2010/main" val="1022178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C177052-98AE-AB5C-DD33-575BE55786BA}"/>
              </a:ext>
            </a:extLst>
          </p:cNvPr>
          <p:cNvSpPr>
            <a:spLocks noGrp="1" noRot="1" noChangeAspect="1" noTextEdit="1"/>
          </p:cNvSpPr>
          <p:nvPr>
            <p:ph type="sldImg"/>
          </p:nvPr>
        </p:nvSpPr>
        <p:spPr bwMode="auto">
          <a:xfrm>
            <a:off x="1417638" y="1163638"/>
            <a:ext cx="4187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67D50-FCE1-B048-9943-982844BA25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altLang="en-US" sz="1400" b="0" dirty="0"/>
          </a:p>
        </p:txBody>
      </p:sp>
      <p:sp>
        <p:nvSpPr>
          <p:cNvPr id="18436" name="Slide Number Placeholder 3">
            <a:extLst>
              <a:ext uri="{FF2B5EF4-FFF2-40B4-BE49-F238E27FC236}">
                <a16:creationId xmlns:a16="http://schemas.microsoft.com/office/drawing/2014/main" id="{759B31D6-6F22-64CB-86F8-79FB20082B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17">
              <a:defRPr>
                <a:solidFill>
                  <a:schemeClr val="tx1"/>
                </a:solidFill>
                <a:latin typeface="Arial" panose="020B0604020202020204" pitchFamily="34" charset="0"/>
                <a:cs typeface="Arial" panose="020B0604020202020204" pitchFamily="34" charset="0"/>
              </a:defRPr>
            </a:lvl1pPr>
            <a:lvl2pPr marL="758255" indent="-291636" defTabSz="931617">
              <a:defRPr>
                <a:solidFill>
                  <a:schemeClr val="tx1"/>
                </a:solidFill>
                <a:latin typeface="Arial" panose="020B0604020202020204" pitchFamily="34" charset="0"/>
                <a:cs typeface="Arial" panose="020B0604020202020204" pitchFamily="34" charset="0"/>
              </a:defRPr>
            </a:lvl2pPr>
            <a:lvl3pPr marL="1166546" indent="-233309" defTabSz="931617">
              <a:defRPr>
                <a:solidFill>
                  <a:schemeClr val="tx1"/>
                </a:solidFill>
                <a:latin typeface="Arial" panose="020B0604020202020204" pitchFamily="34" charset="0"/>
                <a:cs typeface="Arial" panose="020B0604020202020204" pitchFamily="34" charset="0"/>
              </a:defRPr>
            </a:lvl3pPr>
            <a:lvl4pPr marL="1633164" indent="-233309" defTabSz="931617">
              <a:defRPr>
                <a:solidFill>
                  <a:schemeClr val="tx1"/>
                </a:solidFill>
                <a:latin typeface="Arial" panose="020B0604020202020204" pitchFamily="34" charset="0"/>
                <a:cs typeface="Arial" panose="020B0604020202020204" pitchFamily="34" charset="0"/>
              </a:defRPr>
            </a:lvl4pPr>
            <a:lvl5pPr marL="2099782" indent="-233309" defTabSz="931617">
              <a:defRPr>
                <a:solidFill>
                  <a:schemeClr val="tx1"/>
                </a:solidFill>
                <a:latin typeface="Arial" panose="020B0604020202020204" pitchFamily="34" charset="0"/>
                <a:cs typeface="Arial" panose="020B0604020202020204" pitchFamily="34" charset="0"/>
              </a:defRPr>
            </a:lvl5pPr>
            <a:lvl6pPr marL="2566401"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07E1B3-6220-43A9-99E8-7408C6E9BF33}" type="slidenum">
              <a:rPr lang="en-US" altLang="en-US" smtClean="0">
                <a:latin typeface="Calibri" panose="020F0502020204030204" pitchFamily="34" charset="0"/>
              </a:rPr>
              <a:pPr/>
              <a:t>15</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85E938C-F87A-480F-B53C-8A41D52D2342}" type="slidenum">
              <a:rPr lang="en-CA" smtClean="0"/>
              <a:t>2</a:t>
            </a:fld>
            <a:endParaRPr lang="en-CA" dirty="0"/>
          </a:p>
        </p:txBody>
      </p:sp>
    </p:spTree>
    <p:extLst>
      <p:ext uri="{BB962C8B-B14F-4D97-AF65-F5344CB8AC3E}">
        <p14:creationId xmlns:p14="http://schemas.microsoft.com/office/powerpoint/2010/main" val="1112488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46EB-F931-F83D-503B-31E352499A5D}"/>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17294C9-32B8-EAD4-5D0A-CD24D2A8C8B4}"/>
              </a:ext>
            </a:extLst>
          </p:cNvPr>
          <p:cNvSpPr>
            <a:spLocks noGrp="1" noRot="1" noChangeAspect="1" noTextEdit="1"/>
          </p:cNvSpPr>
          <p:nvPr>
            <p:ph type="sldImg"/>
          </p:nvPr>
        </p:nvSpPr>
        <p:spPr bwMode="auto">
          <a:xfrm>
            <a:off x="1417638" y="1163638"/>
            <a:ext cx="4187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3FC97D3-F460-2844-23E0-8524A70853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fontAlgn="t">
              <a:buFont typeface="Arial" panose="020B0604020202020204" pitchFamily="34" charset="0"/>
              <a:buNone/>
            </a:pPr>
            <a:endParaRPr lang="en-CA" sz="1400" dirty="0"/>
          </a:p>
          <a:p>
            <a:pPr marL="349964" indent="-349964" defTabSz="933237">
              <a:buFont typeface="Symbol" panose="05050102010706020507" pitchFamily="18" charset="2"/>
              <a:buChar char=""/>
              <a:tabLst>
                <a:tab pos="233309" algn="l"/>
              </a:tabLst>
              <a:defRPr/>
            </a:pPr>
            <a:endParaRPr lang="en-CA" sz="1400" dirty="0"/>
          </a:p>
          <a:p>
            <a:pPr marL="349964" indent="-349964">
              <a:buFont typeface="Symbol" panose="05050102010706020507" pitchFamily="18" charset="2"/>
              <a:buChar char=""/>
              <a:tabLst>
                <a:tab pos="233309" algn="l"/>
              </a:tabLst>
            </a:pPr>
            <a:endParaRPr lang="en-CA" dirty="0"/>
          </a:p>
        </p:txBody>
      </p:sp>
      <p:sp>
        <p:nvSpPr>
          <p:cNvPr id="10244" name="Slide Number Placeholder 3">
            <a:extLst>
              <a:ext uri="{FF2B5EF4-FFF2-40B4-BE49-F238E27FC236}">
                <a16:creationId xmlns:a16="http://schemas.microsoft.com/office/drawing/2014/main" id="{9D5E3E33-1397-F214-9342-FBA446A9CA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17">
              <a:defRPr>
                <a:solidFill>
                  <a:schemeClr val="tx1"/>
                </a:solidFill>
                <a:latin typeface="Arial" panose="020B0604020202020204" pitchFamily="34" charset="0"/>
                <a:cs typeface="Arial" panose="020B0604020202020204" pitchFamily="34" charset="0"/>
              </a:defRPr>
            </a:lvl1pPr>
            <a:lvl2pPr marL="758255" indent="-291636" defTabSz="931617">
              <a:defRPr>
                <a:solidFill>
                  <a:schemeClr val="tx1"/>
                </a:solidFill>
                <a:latin typeface="Arial" panose="020B0604020202020204" pitchFamily="34" charset="0"/>
                <a:cs typeface="Arial" panose="020B0604020202020204" pitchFamily="34" charset="0"/>
              </a:defRPr>
            </a:lvl2pPr>
            <a:lvl3pPr marL="1166546" indent="-233309" defTabSz="931617">
              <a:defRPr>
                <a:solidFill>
                  <a:schemeClr val="tx1"/>
                </a:solidFill>
                <a:latin typeface="Arial" panose="020B0604020202020204" pitchFamily="34" charset="0"/>
                <a:cs typeface="Arial" panose="020B0604020202020204" pitchFamily="34" charset="0"/>
              </a:defRPr>
            </a:lvl3pPr>
            <a:lvl4pPr marL="1633164" indent="-233309" defTabSz="931617">
              <a:defRPr>
                <a:solidFill>
                  <a:schemeClr val="tx1"/>
                </a:solidFill>
                <a:latin typeface="Arial" panose="020B0604020202020204" pitchFamily="34" charset="0"/>
                <a:cs typeface="Arial" panose="020B0604020202020204" pitchFamily="34" charset="0"/>
              </a:defRPr>
            </a:lvl4pPr>
            <a:lvl5pPr marL="2099782" indent="-233309" defTabSz="931617">
              <a:defRPr>
                <a:solidFill>
                  <a:schemeClr val="tx1"/>
                </a:solidFill>
                <a:latin typeface="Arial" panose="020B0604020202020204" pitchFamily="34" charset="0"/>
                <a:cs typeface="Arial" panose="020B0604020202020204" pitchFamily="34" charset="0"/>
              </a:defRPr>
            </a:lvl5pPr>
            <a:lvl6pPr marL="2566401"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53F3BE-C82A-4618-9261-8956DC59AD8E}"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6546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9DCC016-D709-871B-8DA3-3EEBBD3AAFB3}"/>
              </a:ext>
            </a:extLst>
          </p:cNvPr>
          <p:cNvSpPr>
            <a:spLocks noGrp="1" noRot="1" noChangeAspect="1" noTextEdit="1"/>
          </p:cNvSpPr>
          <p:nvPr>
            <p:ph type="sldImg"/>
          </p:nvPr>
        </p:nvSpPr>
        <p:spPr bwMode="auto">
          <a:xfrm>
            <a:off x="1417638" y="1163638"/>
            <a:ext cx="4187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84C40A8-D02E-E0A3-378A-80BE6E89E5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fontAlgn="t">
              <a:buFont typeface="Arial" panose="020B0604020202020204" pitchFamily="34" charset="0"/>
              <a:buNone/>
            </a:pPr>
            <a:endParaRPr lang="en-CA" sz="1400" b="0" i="0" kern="1200" dirty="0">
              <a:solidFill>
                <a:schemeClr val="tx1"/>
              </a:solidFill>
              <a:effectLst/>
              <a:latin typeface="+mn-lt"/>
              <a:ea typeface="+mn-ea"/>
              <a:cs typeface="+mn-cs"/>
            </a:endParaRPr>
          </a:p>
        </p:txBody>
      </p:sp>
      <p:sp>
        <p:nvSpPr>
          <p:cNvPr id="10244" name="Slide Number Placeholder 3">
            <a:extLst>
              <a:ext uri="{FF2B5EF4-FFF2-40B4-BE49-F238E27FC236}">
                <a16:creationId xmlns:a16="http://schemas.microsoft.com/office/drawing/2014/main" id="{F437DDCB-D542-C13A-5097-9E30942605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17">
              <a:defRPr>
                <a:solidFill>
                  <a:schemeClr val="tx1"/>
                </a:solidFill>
                <a:latin typeface="Arial" panose="020B0604020202020204" pitchFamily="34" charset="0"/>
                <a:cs typeface="Arial" panose="020B0604020202020204" pitchFamily="34" charset="0"/>
              </a:defRPr>
            </a:lvl1pPr>
            <a:lvl2pPr marL="758255" indent="-291636" defTabSz="931617">
              <a:defRPr>
                <a:solidFill>
                  <a:schemeClr val="tx1"/>
                </a:solidFill>
                <a:latin typeface="Arial" panose="020B0604020202020204" pitchFamily="34" charset="0"/>
                <a:cs typeface="Arial" panose="020B0604020202020204" pitchFamily="34" charset="0"/>
              </a:defRPr>
            </a:lvl2pPr>
            <a:lvl3pPr marL="1166546" indent="-233309" defTabSz="931617">
              <a:defRPr>
                <a:solidFill>
                  <a:schemeClr val="tx1"/>
                </a:solidFill>
                <a:latin typeface="Arial" panose="020B0604020202020204" pitchFamily="34" charset="0"/>
                <a:cs typeface="Arial" panose="020B0604020202020204" pitchFamily="34" charset="0"/>
              </a:defRPr>
            </a:lvl3pPr>
            <a:lvl4pPr marL="1633164" indent="-233309" defTabSz="931617">
              <a:defRPr>
                <a:solidFill>
                  <a:schemeClr val="tx1"/>
                </a:solidFill>
                <a:latin typeface="Arial" panose="020B0604020202020204" pitchFamily="34" charset="0"/>
                <a:cs typeface="Arial" panose="020B0604020202020204" pitchFamily="34" charset="0"/>
              </a:defRPr>
            </a:lvl4pPr>
            <a:lvl5pPr marL="2099782" indent="-233309" defTabSz="931617">
              <a:defRPr>
                <a:solidFill>
                  <a:schemeClr val="tx1"/>
                </a:solidFill>
                <a:latin typeface="Arial" panose="020B0604020202020204" pitchFamily="34" charset="0"/>
                <a:cs typeface="Arial" panose="020B0604020202020204" pitchFamily="34" charset="0"/>
              </a:defRPr>
            </a:lvl5pPr>
            <a:lvl6pPr marL="2566401"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defTabSz="9316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53F3BE-C82A-4618-9261-8956DC59AD8E}"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4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5BC518A-79B4-48AE-9827-B45DD90B1261}" type="slidenum">
              <a:rPr lang="en-US" smtClean="0"/>
              <a:pPr>
                <a:defRPr/>
              </a:pPr>
              <a:t>5</a:t>
            </a:fld>
            <a:endParaRPr lang="en-US" dirty="0"/>
          </a:p>
        </p:txBody>
      </p:sp>
    </p:spTree>
    <p:extLst>
      <p:ext uri="{BB962C8B-B14F-4D97-AF65-F5344CB8AC3E}">
        <p14:creationId xmlns:p14="http://schemas.microsoft.com/office/powerpoint/2010/main" val="338782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9AA5D-4CF9-25B1-7FED-E56E4A62C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D25CC-37DB-A12B-A670-0CBC80165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B9D08-6D75-A390-2FCA-1E36037BDAC1}"/>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4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400" b="0" i="0" u="none" strike="noStrike" kern="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7C85A52A-2DE2-F3A8-7B29-F4A5FD93E109}"/>
              </a:ext>
            </a:extLst>
          </p:cNvPr>
          <p:cNvSpPr>
            <a:spLocks noGrp="1"/>
          </p:cNvSpPr>
          <p:nvPr>
            <p:ph type="sldNum" sz="quarter" idx="10"/>
          </p:nvPr>
        </p:nvSpPr>
        <p:spPr/>
        <p:txBody>
          <a:bodyPr/>
          <a:lstStyle/>
          <a:p>
            <a:pPr>
              <a:defRPr/>
            </a:pPr>
            <a:fld id="{35BC518A-79B4-48AE-9827-B45DD90B1261}" type="slidenum">
              <a:rPr lang="en-US" smtClean="0"/>
              <a:pPr>
                <a:defRPr/>
              </a:pPr>
              <a:t>6</a:t>
            </a:fld>
            <a:endParaRPr lang="en-US" dirty="0"/>
          </a:p>
        </p:txBody>
      </p:sp>
    </p:spTree>
    <p:extLst>
      <p:ext uri="{BB962C8B-B14F-4D97-AF65-F5344CB8AC3E}">
        <p14:creationId xmlns:p14="http://schemas.microsoft.com/office/powerpoint/2010/main" val="202262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289044" indent="0" defTabSz="933237" eaLnBrk="0" fontAlgn="base" hangingPunct="0">
              <a:lnSpc>
                <a:spcPct val="107000"/>
              </a:lnSpc>
              <a:spcBef>
                <a:spcPct val="30000"/>
              </a:spcBef>
              <a:spcAft>
                <a:spcPts val="816"/>
              </a:spcAft>
              <a:buFont typeface="Arial" panose="020B0604020202020204" pitchFamily="34" charset="0"/>
              <a:buNone/>
              <a:tabLst>
                <a:tab pos="230717" algn="l"/>
              </a:tabLst>
              <a:defRPr/>
            </a:pPr>
            <a:endParaRPr lang="en-CA" sz="1400" dirty="0"/>
          </a:p>
        </p:txBody>
      </p:sp>
      <p:sp>
        <p:nvSpPr>
          <p:cNvPr id="4" name="Slide Number Placeholder 3"/>
          <p:cNvSpPr>
            <a:spLocks noGrp="1"/>
          </p:cNvSpPr>
          <p:nvPr>
            <p:ph type="sldNum" sz="quarter" idx="10"/>
          </p:nvPr>
        </p:nvSpPr>
        <p:spPr/>
        <p:txBody>
          <a:bodyPr/>
          <a:lstStyle/>
          <a:p>
            <a:pPr>
              <a:defRPr/>
            </a:pPr>
            <a:fld id="{35BC518A-79B4-48AE-9827-B45DD90B1261}" type="slidenum">
              <a:rPr lang="en-US" smtClean="0"/>
              <a:pPr>
                <a:defRPr/>
              </a:pPr>
              <a:t>7</a:t>
            </a:fld>
            <a:endParaRPr lang="en-US" dirty="0"/>
          </a:p>
        </p:txBody>
      </p:sp>
    </p:spTree>
    <p:extLst>
      <p:ext uri="{BB962C8B-B14F-4D97-AF65-F5344CB8AC3E}">
        <p14:creationId xmlns:p14="http://schemas.microsoft.com/office/powerpoint/2010/main" val="406832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4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63611B-8411-48F9-837A-7B59DAC67BF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2510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400" b="0" dirty="0">
              <a:latin typeface="+mn-lt"/>
            </a:endParaRPr>
          </a:p>
        </p:txBody>
      </p:sp>
      <p:sp>
        <p:nvSpPr>
          <p:cNvPr id="4" name="Slide Number Placeholder 3"/>
          <p:cNvSpPr>
            <a:spLocks noGrp="1"/>
          </p:cNvSpPr>
          <p:nvPr>
            <p:ph type="sldNum" sz="quarter" idx="5"/>
          </p:nvPr>
        </p:nvSpPr>
        <p:spPr/>
        <p:txBody>
          <a:bodyPr/>
          <a:lstStyle/>
          <a:p>
            <a:fld id="{585E938C-F87A-480F-B53C-8A41D52D2342}" type="slidenum">
              <a:rPr lang="en-CA" smtClean="0"/>
              <a:t>9</a:t>
            </a:fld>
            <a:endParaRPr lang="en-CA" dirty="0"/>
          </a:p>
        </p:txBody>
      </p:sp>
    </p:spTree>
    <p:extLst>
      <p:ext uri="{BB962C8B-B14F-4D97-AF65-F5344CB8AC3E}">
        <p14:creationId xmlns:p14="http://schemas.microsoft.com/office/powerpoint/2010/main" val="2242960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5E8E7F0-CB58-4B51-8E16-BFF72D0960AF}"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BCB9DA2-C6D3-4765-88F7-D29FFE6B14D3}" type="slidenum">
              <a:rPr lang="en-US"/>
              <a:pPr>
                <a:defRPr/>
              </a:pPr>
              <a:t>‹#›</a:t>
            </a:fld>
            <a:endParaRPr lang="en-US" dirty="0"/>
          </a:p>
        </p:txBody>
      </p:sp>
    </p:spTree>
    <p:extLst>
      <p:ext uri="{BB962C8B-B14F-4D97-AF65-F5344CB8AC3E}">
        <p14:creationId xmlns:p14="http://schemas.microsoft.com/office/powerpoint/2010/main" val="166112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C57B4A-FF40-432F-AF10-CE089507EB3B}"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B2BD60-6AB2-4649-841C-64B1681853A3}" type="slidenum">
              <a:rPr lang="en-US"/>
              <a:pPr>
                <a:defRPr/>
              </a:pPr>
              <a:t>‹#›</a:t>
            </a:fld>
            <a:endParaRPr lang="en-US" dirty="0"/>
          </a:p>
        </p:txBody>
      </p:sp>
    </p:spTree>
    <p:extLst>
      <p:ext uri="{BB962C8B-B14F-4D97-AF65-F5344CB8AC3E}">
        <p14:creationId xmlns:p14="http://schemas.microsoft.com/office/powerpoint/2010/main" val="111308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2B03AD-6EAC-4D9B-9A9D-448320884D16}"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C8EE44-1424-49A2-B048-9F332771C05C}" type="slidenum">
              <a:rPr lang="en-US"/>
              <a:pPr>
                <a:defRPr/>
              </a:pPr>
              <a:t>‹#›</a:t>
            </a:fld>
            <a:endParaRPr lang="en-US" dirty="0"/>
          </a:p>
        </p:txBody>
      </p:sp>
    </p:spTree>
    <p:extLst>
      <p:ext uri="{BB962C8B-B14F-4D97-AF65-F5344CB8AC3E}">
        <p14:creationId xmlns:p14="http://schemas.microsoft.com/office/powerpoint/2010/main" val="57451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5E8E7F0-CB58-4B51-8E16-BFF72D0960AF}"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BCB9DA2-C6D3-4765-88F7-D29FFE6B14D3}" type="slidenum">
              <a:rPr lang="en-US"/>
              <a:pPr>
                <a:defRPr/>
              </a:pPr>
              <a:t>‹#›</a:t>
            </a:fld>
            <a:endParaRPr lang="en-US" dirty="0"/>
          </a:p>
        </p:txBody>
      </p:sp>
    </p:spTree>
    <p:extLst>
      <p:ext uri="{BB962C8B-B14F-4D97-AF65-F5344CB8AC3E}">
        <p14:creationId xmlns:p14="http://schemas.microsoft.com/office/powerpoint/2010/main" val="83002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011CC7-C00B-41A3-B0EF-7196474B46BF}"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0F02C2-A97E-4C9C-9ECA-8BA427758357}" type="slidenum">
              <a:rPr lang="en-US"/>
              <a:pPr>
                <a:defRPr/>
              </a:pPr>
              <a:t>‹#›</a:t>
            </a:fld>
            <a:endParaRPr lang="en-US" dirty="0"/>
          </a:p>
        </p:txBody>
      </p:sp>
    </p:spTree>
    <p:extLst>
      <p:ext uri="{BB962C8B-B14F-4D97-AF65-F5344CB8AC3E}">
        <p14:creationId xmlns:p14="http://schemas.microsoft.com/office/powerpoint/2010/main" val="2861300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E824B4-77CA-458B-A1CB-451AC3B35C7C}"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2091B5-E295-4454-A11F-E8FE2504576B}" type="slidenum">
              <a:rPr lang="en-US"/>
              <a:pPr>
                <a:defRPr/>
              </a:pPr>
              <a:t>‹#›</a:t>
            </a:fld>
            <a:endParaRPr lang="en-US" dirty="0"/>
          </a:p>
        </p:txBody>
      </p:sp>
    </p:spTree>
    <p:extLst>
      <p:ext uri="{BB962C8B-B14F-4D97-AF65-F5344CB8AC3E}">
        <p14:creationId xmlns:p14="http://schemas.microsoft.com/office/powerpoint/2010/main" val="247777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D356661-31C1-4606-9464-34C5A9DE3639}" type="datetimeFigureOut">
              <a:rPr lang="en-US"/>
              <a:pPr>
                <a:defRPr/>
              </a:pPr>
              <a:t>7/13/2026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E85000-50A5-44EE-A5F1-9772A374A099}" type="slidenum">
              <a:rPr lang="en-US"/>
              <a:pPr>
                <a:defRPr/>
              </a:pPr>
              <a:t>‹#›</a:t>
            </a:fld>
            <a:endParaRPr lang="en-US" dirty="0"/>
          </a:p>
        </p:txBody>
      </p:sp>
    </p:spTree>
    <p:extLst>
      <p:ext uri="{BB962C8B-B14F-4D97-AF65-F5344CB8AC3E}">
        <p14:creationId xmlns:p14="http://schemas.microsoft.com/office/powerpoint/2010/main" val="4269658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D1209F-06B4-4652-A260-2055B5F5C05B}" type="datetimeFigureOut">
              <a:rPr lang="en-US"/>
              <a:pPr>
                <a:defRPr/>
              </a:pPr>
              <a:t>7/13/2026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A7A96F6-7CA2-4E63-BC28-E83535042539}" type="slidenum">
              <a:rPr lang="en-US"/>
              <a:pPr>
                <a:defRPr/>
              </a:pPr>
              <a:t>‹#›</a:t>
            </a:fld>
            <a:endParaRPr lang="en-US" dirty="0"/>
          </a:p>
        </p:txBody>
      </p:sp>
    </p:spTree>
    <p:extLst>
      <p:ext uri="{BB962C8B-B14F-4D97-AF65-F5344CB8AC3E}">
        <p14:creationId xmlns:p14="http://schemas.microsoft.com/office/powerpoint/2010/main" val="218097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A5E80A1-4ADC-4C87-98E0-75E247235028}" type="datetimeFigureOut">
              <a:rPr lang="en-US"/>
              <a:pPr>
                <a:defRPr/>
              </a:pPr>
              <a:t>7/13/2026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845463B-A7BC-4F0D-8E92-F450020730AF}" type="slidenum">
              <a:rPr lang="en-US"/>
              <a:pPr>
                <a:defRPr/>
              </a:pPr>
              <a:t>‹#›</a:t>
            </a:fld>
            <a:endParaRPr lang="en-US" dirty="0"/>
          </a:p>
        </p:txBody>
      </p:sp>
    </p:spTree>
    <p:extLst>
      <p:ext uri="{BB962C8B-B14F-4D97-AF65-F5344CB8AC3E}">
        <p14:creationId xmlns:p14="http://schemas.microsoft.com/office/powerpoint/2010/main" val="3863418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396B7C-3A56-435E-BD99-642535784E21}" type="datetimeFigureOut">
              <a:rPr lang="en-US"/>
              <a:pPr>
                <a:defRPr/>
              </a:pPr>
              <a:t>7/13/2026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7637A64-9FD2-48F7-B624-45BEA72EA991}" type="slidenum">
              <a:rPr lang="en-US"/>
              <a:pPr>
                <a:defRPr/>
              </a:pPr>
              <a:t>‹#›</a:t>
            </a:fld>
            <a:endParaRPr lang="en-US" dirty="0"/>
          </a:p>
        </p:txBody>
      </p:sp>
    </p:spTree>
    <p:extLst>
      <p:ext uri="{BB962C8B-B14F-4D97-AF65-F5344CB8AC3E}">
        <p14:creationId xmlns:p14="http://schemas.microsoft.com/office/powerpoint/2010/main" val="2585760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D9E613-C13F-4C51-BC95-2D7CE94ACD4F}" type="datetimeFigureOut">
              <a:rPr lang="en-US"/>
              <a:pPr>
                <a:defRPr/>
              </a:pPr>
              <a:t>7/13/2026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310A0F8-7C49-4210-BDA4-79FEA48D2A81}" type="slidenum">
              <a:rPr lang="en-US"/>
              <a:pPr>
                <a:defRPr/>
              </a:pPr>
              <a:t>‹#›</a:t>
            </a:fld>
            <a:endParaRPr lang="en-US" dirty="0"/>
          </a:p>
        </p:txBody>
      </p:sp>
    </p:spTree>
    <p:extLst>
      <p:ext uri="{BB962C8B-B14F-4D97-AF65-F5344CB8AC3E}">
        <p14:creationId xmlns:p14="http://schemas.microsoft.com/office/powerpoint/2010/main" val="373852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011CC7-C00B-41A3-B0EF-7196474B46BF}"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0F02C2-A97E-4C9C-9ECA-8BA427758357}" type="slidenum">
              <a:rPr lang="en-US"/>
              <a:pPr>
                <a:defRPr/>
              </a:pPr>
              <a:t>‹#›</a:t>
            </a:fld>
            <a:endParaRPr lang="en-US" dirty="0"/>
          </a:p>
        </p:txBody>
      </p:sp>
    </p:spTree>
    <p:extLst>
      <p:ext uri="{BB962C8B-B14F-4D97-AF65-F5344CB8AC3E}">
        <p14:creationId xmlns:p14="http://schemas.microsoft.com/office/powerpoint/2010/main" val="865869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5E8BD0-44FC-4577-A24F-EFDF11B03083}" type="datetimeFigureOut">
              <a:rPr lang="en-US"/>
              <a:pPr>
                <a:defRPr/>
              </a:pPr>
              <a:t>7/13/2026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C8860D-2651-4F53-A563-433A7538C2DE}" type="slidenum">
              <a:rPr lang="en-US"/>
              <a:pPr>
                <a:defRPr/>
              </a:pPr>
              <a:t>‹#›</a:t>
            </a:fld>
            <a:endParaRPr lang="en-US" dirty="0"/>
          </a:p>
        </p:txBody>
      </p:sp>
    </p:spTree>
    <p:extLst>
      <p:ext uri="{BB962C8B-B14F-4D97-AF65-F5344CB8AC3E}">
        <p14:creationId xmlns:p14="http://schemas.microsoft.com/office/powerpoint/2010/main" val="2528242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C57B4A-FF40-432F-AF10-CE089507EB3B}"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B2BD60-6AB2-4649-841C-64B1681853A3}" type="slidenum">
              <a:rPr lang="en-US"/>
              <a:pPr>
                <a:defRPr/>
              </a:pPr>
              <a:t>‹#›</a:t>
            </a:fld>
            <a:endParaRPr lang="en-US" dirty="0"/>
          </a:p>
        </p:txBody>
      </p:sp>
    </p:spTree>
    <p:extLst>
      <p:ext uri="{BB962C8B-B14F-4D97-AF65-F5344CB8AC3E}">
        <p14:creationId xmlns:p14="http://schemas.microsoft.com/office/powerpoint/2010/main" val="654980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2B03AD-6EAC-4D9B-9A9D-448320884D16}"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C8EE44-1424-49A2-B048-9F332771C05C}" type="slidenum">
              <a:rPr lang="en-US"/>
              <a:pPr>
                <a:defRPr/>
              </a:pPr>
              <a:t>‹#›</a:t>
            </a:fld>
            <a:endParaRPr lang="en-US" dirty="0"/>
          </a:p>
        </p:txBody>
      </p:sp>
    </p:spTree>
    <p:extLst>
      <p:ext uri="{BB962C8B-B14F-4D97-AF65-F5344CB8AC3E}">
        <p14:creationId xmlns:p14="http://schemas.microsoft.com/office/powerpoint/2010/main" val="2743273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29C7583-338E-4825-9DD4-00AD5198CF8F}"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BA960BF-ABB3-4B7D-9A9A-540C9CCF3E11}" type="slidenum">
              <a:rPr lang="en-US" altLang="en-US"/>
              <a:pPr>
                <a:defRPr/>
              </a:pPr>
              <a:t>‹#›</a:t>
            </a:fld>
            <a:endParaRPr lang="en-US" altLang="en-US" dirty="0"/>
          </a:p>
        </p:txBody>
      </p:sp>
    </p:spTree>
    <p:extLst>
      <p:ext uri="{BB962C8B-B14F-4D97-AF65-F5344CB8AC3E}">
        <p14:creationId xmlns:p14="http://schemas.microsoft.com/office/powerpoint/2010/main" val="1298838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0A8C97-E62A-4A62-92E2-61EB4B0A0936}"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B185560-713C-44C1-8003-21F5FA2928F9}" type="slidenum">
              <a:rPr lang="en-US" altLang="en-US"/>
              <a:pPr>
                <a:defRPr/>
              </a:pPr>
              <a:t>‹#›</a:t>
            </a:fld>
            <a:endParaRPr lang="en-US" altLang="en-US" dirty="0"/>
          </a:p>
        </p:txBody>
      </p:sp>
    </p:spTree>
    <p:extLst>
      <p:ext uri="{BB962C8B-B14F-4D97-AF65-F5344CB8AC3E}">
        <p14:creationId xmlns:p14="http://schemas.microsoft.com/office/powerpoint/2010/main" val="2438553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98227E-301F-4B26-B314-CB7D0C1EAC16}"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1AF376-D919-42BE-9EF7-5F1DDA7AB89F}" type="slidenum">
              <a:rPr lang="en-US" altLang="en-US"/>
              <a:pPr>
                <a:defRPr/>
              </a:pPr>
              <a:t>‹#›</a:t>
            </a:fld>
            <a:endParaRPr lang="en-US" altLang="en-US" dirty="0"/>
          </a:p>
        </p:txBody>
      </p:sp>
    </p:spTree>
    <p:extLst>
      <p:ext uri="{BB962C8B-B14F-4D97-AF65-F5344CB8AC3E}">
        <p14:creationId xmlns:p14="http://schemas.microsoft.com/office/powerpoint/2010/main" val="3144165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CEBA5E3-CD38-4CCE-823B-B294D77697CB}" type="datetimeFigureOut">
              <a:rPr lang="en-US"/>
              <a:pPr>
                <a:defRPr/>
              </a:pPr>
              <a:t>7/13/2026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B54027-D2C2-42C2-AC6E-4707FC342123}" type="slidenum">
              <a:rPr lang="en-US" altLang="en-US"/>
              <a:pPr>
                <a:defRPr/>
              </a:pPr>
              <a:t>‹#›</a:t>
            </a:fld>
            <a:endParaRPr lang="en-US" altLang="en-US" dirty="0"/>
          </a:p>
        </p:txBody>
      </p:sp>
    </p:spTree>
    <p:extLst>
      <p:ext uri="{BB962C8B-B14F-4D97-AF65-F5344CB8AC3E}">
        <p14:creationId xmlns:p14="http://schemas.microsoft.com/office/powerpoint/2010/main" val="1272763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DEE2487-6904-4210-AB5C-47F7D5F392B8}" type="datetimeFigureOut">
              <a:rPr lang="en-US"/>
              <a:pPr>
                <a:defRPr/>
              </a:pPr>
              <a:t>7/13/2026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A4E27E2-6337-4DD8-B0C8-84EC638CCC88}" type="slidenum">
              <a:rPr lang="en-US" altLang="en-US"/>
              <a:pPr>
                <a:defRPr/>
              </a:pPr>
              <a:t>‹#›</a:t>
            </a:fld>
            <a:endParaRPr lang="en-US" altLang="en-US" dirty="0"/>
          </a:p>
        </p:txBody>
      </p:sp>
    </p:spTree>
    <p:extLst>
      <p:ext uri="{BB962C8B-B14F-4D97-AF65-F5344CB8AC3E}">
        <p14:creationId xmlns:p14="http://schemas.microsoft.com/office/powerpoint/2010/main" val="3847993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CDAA82C-0E85-42CB-A699-151270F4F4FD}" type="datetimeFigureOut">
              <a:rPr lang="en-US"/>
              <a:pPr>
                <a:defRPr/>
              </a:pPr>
              <a:t>7/13/2026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CF65557-6884-4A54-AC55-CDE51557EA53}" type="slidenum">
              <a:rPr lang="en-US" altLang="en-US"/>
              <a:pPr>
                <a:defRPr/>
              </a:pPr>
              <a:t>‹#›</a:t>
            </a:fld>
            <a:endParaRPr lang="en-US" altLang="en-US" dirty="0"/>
          </a:p>
        </p:txBody>
      </p:sp>
    </p:spTree>
    <p:extLst>
      <p:ext uri="{BB962C8B-B14F-4D97-AF65-F5344CB8AC3E}">
        <p14:creationId xmlns:p14="http://schemas.microsoft.com/office/powerpoint/2010/main" val="3973537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1727E0-7670-40FD-8239-7CDE039EA26C}" type="datetimeFigureOut">
              <a:rPr lang="en-US"/>
              <a:pPr>
                <a:defRPr/>
              </a:pPr>
              <a:t>7/13/2026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9593F84-84C2-41F9-9B1C-1F2870E7D164}" type="slidenum">
              <a:rPr lang="en-US" altLang="en-US"/>
              <a:pPr>
                <a:defRPr/>
              </a:pPr>
              <a:t>‹#›</a:t>
            </a:fld>
            <a:endParaRPr lang="en-US" altLang="en-US" dirty="0"/>
          </a:p>
        </p:txBody>
      </p:sp>
    </p:spTree>
    <p:extLst>
      <p:ext uri="{BB962C8B-B14F-4D97-AF65-F5344CB8AC3E}">
        <p14:creationId xmlns:p14="http://schemas.microsoft.com/office/powerpoint/2010/main" val="276255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E824B4-77CA-458B-A1CB-451AC3B35C7C}"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2091B5-E295-4454-A11F-E8FE2504576B}" type="slidenum">
              <a:rPr lang="en-US"/>
              <a:pPr>
                <a:defRPr/>
              </a:pPr>
              <a:t>‹#›</a:t>
            </a:fld>
            <a:endParaRPr lang="en-US" dirty="0"/>
          </a:p>
        </p:txBody>
      </p:sp>
    </p:spTree>
    <p:extLst>
      <p:ext uri="{BB962C8B-B14F-4D97-AF65-F5344CB8AC3E}">
        <p14:creationId xmlns:p14="http://schemas.microsoft.com/office/powerpoint/2010/main" val="2050457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24FF0D-AA55-4A11-9F89-484750002296}" type="datetimeFigureOut">
              <a:rPr lang="en-US"/>
              <a:pPr>
                <a:defRPr/>
              </a:pPr>
              <a:t>7/13/2026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24C4C83-0BE3-4062-BF95-2B3744F9CEEB}" type="slidenum">
              <a:rPr lang="en-US" altLang="en-US"/>
              <a:pPr>
                <a:defRPr/>
              </a:pPr>
              <a:t>‹#›</a:t>
            </a:fld>
            <a:endParaRPr lang="en-US" altLang="en-US" dirty="0"/>
          </a:p>
        </p:txBody>
      </p:sp>
    </p:spTree>
    <p:extLst>
      <p:ext uri="{BB962C8B-B14F-4D97-AF65-F5344CB8AC3E}">
        <p14:creationId xmlns:p14="http://schemas.microsoft.com/office/powerpoint/2010/main" val="697940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F58646-7D26-4D73-9628-E487527398C7}" type="datetimeFigureOut">
              <a:rPr lang="en-US"/>
              <a:pPr>
                <a:defRPr/>
              </a:pPr>
              <a:t>7/13/2026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350EF7E-763D-4BF5-8493-96A28A5BCAD0}" type="slidenum">
              <a:rPr lang="en-US" altLang="en-US"/>
              <a:pPr>
                <a:defRPr/>
              </a:pPr>
              <a:t>‹#›</a:t>
            </a:fld>
            <a:endParaRPr lang="en-US" altLang="en-US" dirty="0"/>
          </a:p>
        </p:txBody>
      </p:sp>
    </p:spTree>
    <p:extLst>
      <p:ext uri="{BB962C8B-B14F-4D97-AF65-F5344CB8AC3E}">
        <p14:creationId xmlns:p14="http://schemas.microsoft.com/office/powerpoint/2010/main" val="2037008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D3F705-AF6C-4069-96A5-C461589838E7}"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1B0A28-EBC8-4DD6-B42B-B7F7EA453F19}" type="slidenum">
              <a:rPr lang="en-US" altLang="en-US"/>
              <a:pPr>
                <a:defRPr/>
              </a:pPr>
              <a:t>‹#›</a:t>
            </a:fld>
            <a:endParaRPr lang="en-US" altLang="en-US" dirty="0"/>
          </a:p>
        </p:txBody>
      </p:sp>
    </p:spTree>
    <p:extLst>
      <p:ext uri="{BB962C8B-B14F-4D97-AF65-F5344CB8AC3E}">
        <p14:creationId xmlns:p14="http://schemas.microsoft.com/office/powerpoint/2010/main" val="2131288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F5575E-D2FF-4EA3-9DDE-F7703E997EA1}" type="datetimeFigureOut">
              <a:rPr lang="en-US"/>
              <a:pPr>
                <a:defRPr/>
              </a:pPr>
              <a:t>7/13/2026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F67405B-1DB7-4AEC-9C74-C091B8CB61A0}" type="slidenum">
              <a:rPr lang="en-US" altLang="en-US"/>
              <a:pPr>
                <a:defRPr/>
              </a:pPr>
              <a:t>‹#›</a:t>
            </a:fld>
            <a:endParaRPr lang="en-US" altLang="en-US" dirty="0"/>
          </a:p>
        </p:txBody>
      </p:sp>
    </p:spTree>
    <p:extLst>
      <p:ext uri="{BB962C8B-B14F-4D97-AF65-F5344CB8AC3E}">
        <p14:creationId xmlns:p14="http://schemas.microsoft.com/office/powerpoint/2010/main" val="347603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D356661-31C1-4606-9464-34C5A9DE3639}" type="datetimeFigureOut">
              <a:rPr lang="en-US"/>
              <a:pPr>
                <a:defRPr/>
              </a:pPr>
              <a:t>7/13/2026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E85000-50A5-44EE-A5F1-9772A374A099}" type="slidenum">
              <a:rPr lang="en-US"/>
              <a:pPr>
                <a:defRPr/>
              </a:pPr>
              <a:t>‹#›</a:t>
            </a:fld>
            <a:endParaRPr lang="en-US" dirty="0"/>
          </a:p>
        </p:txBody>
      </p:sp>
    </p:spTree>
    <p:extLst>
      <p:ext uri="{BB962C8B-B14F-4D97-AF65-F5344CB8AC3E}">
        <p14:creationId xmlns:p14="http://schemas.microsoft.com/office/powerpoint/2010/main" val="39753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D1209F-06B4-4652-A260-2055B5F5C05B}" type="datetimeFigureOut">
              <a:rPr lang="en-US"/>
              <a:pPr>
                <a:defRPr/>
              </a:pPr>
              <a:t>7/13/2026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A7A96F6-7CA2-4E63-BC28-E83535042539}" type="slidenum">
              <a:rPr lang="en-US"/>
              <a:pPr>
                <a:defRPr/>
              </a:pPr>
              <a:t>‹#›</a:t>
            </a:fld>
            <a:endParaRPr lang="en-US" dirty="0"/>
          </a:p>
        </p:txBody>
      </p:sp>
    </p:spTree>
    <p:extLst>
      <p:ext uri="{BB962C8B-B14F-4D97-AF65-F5344CB8AC3E}">
        <p14:creationId xmlns:p14="http://schemas.microsoft.com/office/powerpoint/2010/main" val="20260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A5E80A1-4ADC-4C87-98E0-75E247235028}" type="datetimeFigureOut">
              <a:rPr lang="en-US"/>
              <a:pPr>
                <a:defRPr/>
              </a:pPr>
              <a:t>7/13/2026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845463B-A7BC-4F0D-8E92-F450020730AF}" type="slidenum">
              <a:rPr lang="en-US"/>
              <a:pPr>
                <a:defRPr/>
              </a:pPr>
              <a:t>‹#›</a:t>
            </a:fld>
            <a:endParaRPr lang="en-US" dirty="0"/>
          </a:p>
        </p:txBody>
      </p:sp>
    </p:spTree>
    <p:extLst>
      <p:ext uri="{BB962C8B-B14F-4D97-AF65-F5344CB8AC3E}">
        <p14:creationId xmlns:p14="http://schemas.microsoft.com/office/powerpoint/2010/main" val="164653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396B7C-3A56-435E-BD99-642535784E21}" type="datetimeFigureOut">
              <a:rPr lang="en-US"/>
              <a:pPr>
                <a:defRPr/>
              </a:pPr>
              <a:t>7/13/2026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7637A64-9FD2-48F7-B624-45BEA72EA991}" type="slidenum">
              <a:rPr lang="en-US"/>
              <a:pPr>
                <a:defRPr/>
              </a:pPr>
              <a:t>‹#›</a:t>
            </a:fld>
            <a:endParaRPr lang="en-US" dirty="0"/>
          </a:p>
        </p:txBody>
      </p:sp>
    </p:spTree>
    <p:extLst>
      <p:ext uri="{BB962C8B-B14F-4D97-AF65-F5344CB8AC3E}">
        <p14:creationId xmlns:p14="http://schemas.microsoft.com/office/powerpoint/2010/main" val="149813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D9E613-C13F-4C51-BC95-2D7CE94ACD4F}" type="datetimeFigureOut">
              <a:rPr lang="en-US"/>
              <a:pPr>
                <a:defRPr/>
              </a:pPr>
              <a:t>7/13/2026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310A0F8-7C49-4210-BDA4-79FEA48D2A81}" type="slidenum">
              <a:rPr lang="en-US"/>
              <a:pPr>
                <a:defRPr/>
              </a:pPr>
              <a:t>‹#›</a:t>
            </a:fld>
            <a:endParaRPr lang="en-US" dirty="0"/>
          </a:p>
        </p:txBody>
      </p:sp>
    </p:spTree>
    <p:extLst>
      <p:ext uri="{BB962C8B-B14F-4D97-AF65-F5344CB8AC3E}">
        <p14:creationId xmlns:p14="http://schemas.microsoft.com/office/powerpoint/2010/main" val="147228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5E8BD0-44FC-4577-A24F-EFDF11B03083}" type="datetimeFigureOut">
              <a:rPr lang="en-US"/>
              <a:pPr>
                <a:defRPr/>
              </a:pPr>
              <a:t>7/13/2026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C8860D-2651-4F53-A563-433A7538C2DE}" type="slidenum">
              <a:rPr lang="en-US"/>
              <a:pPr>
                <a:defRPr/>
              </a:pPr>
              <a:t>‹#›</a:t>
            </a:fld>
            <a:endParaRPr lang="en-US" dirty="0"/>
          </a:p>
        </p:txBody>
      </p:sp>
    </p:spTree>
    <p:extLst>
      <p:ext uri="{BB962C8B-B14F-4D97-AF65-F5344CB8AC3E}">
        <p14:creationId xmlns:p14="http://schemas.microsoft.com/office/powerpoint/2010/main" val="248507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B305023-11B5-4CC5-81F2-D0286E2E6AA8}" type="datetimeFigureOut">
              <a:rPr lang="en-US"/>
              <a:pPr>
                <a:defRPr/>
              </a:pPr>
              <a:t>7/13/2026</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D67253F-8C79-4F8B-A643-0120ED548155}" type="slidenum">
              <a:rPr lang="en-US"/>
              <a:pPr>
                <a:defRPr/>
              </a:pPr>
              <a:t>‹#›</a:t>
            </a:fld>
            <a:endParaRPr lang="en-US" dirty="0"/>
          </a:p>
        </p:txBody>
      </p:sp>
      <p:pic>
        <p:nvPicPr>
          <p:cNvPr id="7" name="Picture 4"/>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1777" y="0"/>
            <a:ext cx="1292225"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406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B305023-11B5-4CC5-81F2-D0286E2E6AA8}" type="datetimeFigureOut">
              <a:rPr lang="en-US"/>
              <a:pPr>
                <a:defRPr/>
              </a:pPr>
              <a:t>7/13/2026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D67253F-8C79-4F8B-A643-0120ED548155}" type="slidenum">
              <a:rPr lang="en-US"/>
              <a:pPr>
                <a:defRPr/>
              </a:pPr>
              <a:t>‹#›</a:t>
            </a:fld>
            <a:endParaRPr lang="en-US" dirty="0"/>
          </a:p>
        </p:txBody>
      </p:sp>
      <p:pic>
        <p:nvPicPr>
          <p:cNvPr id="7" name="Picture 4"/>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1775" y="0"/>
            <a:ext cx="1292225"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8678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B874BA5-3BAA-4AA9-9614-9ADF4B8FDAA6}" type="datetimeFigureOut">
              <a:rPr lang="en-US"/>
              <a:pPr>
                <a:defRPr/>
              </a:pPr>
              <a:t>7/13/2026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C11A136-B569-4048-9E2A-976C286083A2}" type="slidenum">
              <a:rPr lang="en-US" altLang="en-US"/>
              <a:pPr>
                <a:defRPr/>
              </a:pPr>
              <a:t>‹#›</a:t>
            </a:fld>
            <a:endParaRPr lang="en-US" altLang="en-US" dirty="0"/>
          </a:p>
        </p:txBody>
      </p:sp>
    </p:spTree>
    <p:extLst>
      <p:ext uri="{BB962C8B-B14F-4D97-AF65-F5344CB8AC3E}">
        <p14:creationId xmlns:p14="http://schemas.microsoft.com/office/powerpoint/2010/main" val="70292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Picture2newEngNoPhotos.bmp"/>
          <p:cNvPicPr>
            <a:picLocks noChangeAspect="1"/>
          </p:cNvPicPr>
          <p:nvPr>
            <p:custDataLst>
              <p:tags r:id="rId1"/>
            </p:custDataLst>
          </p:nvPr>
        </p:nvPicPr>
        <p:blipFill>
          <a:blip r:embed="rId7" cstate="print"/>
          <a:srcRect/>
          <a:stretch>
            <a:fillRect/>
          </a:stretch>
        </p:blipFill>
        <p:spPr bwMode="auto">
          <a:xfrm>
            <a:off x="3175" y="0"/>
            <a:ext cx="9137650" cy="6858000"/>
          </a:xfrm>
          <a:prstGeom prst="rect">
            <a:avLst/>
          </a:prstGeom>
          <a:noFill/>
          <a:ln w="9525">
            <a:noFill/>
            <a:miter lim="800000"/>
            <a:headEnd/>
            <a:tailEnd/>
          </a:ln>
        </p:spPr>
      </p:pic>
      <p:sp>
        <p:nvSpPr>
          <p:cNvPr id="2051" name="Title 1"/>
          <p:cNvSpPr>
            <a:spLocks noGrp="1"/>
          </p:cNvSpPr>
          <p:nvPr>
            <p:ph type="ctrTitle"/>
            <p:custDataLst>
              <p:tags r:id="rId2"/>
            </p:custDataLst>
          </p:nvPr>
        </p:nvSpPr>
        <p:spPr>
          <a:xfrm>
            <a:off x="287079" y="2015359"/>
            <a:ext cx="7942521" cy="533400"/>
          </a:xfrm>
        </p:spPr>
        <p:txBody>
          <a:bodyPr/>
          <a:lstStyle/>
          <a:p>
            <a:pPr algn="r" eaLnBrk="1" hangingPunct="1"/>
            <a:r>
              <a:rPr lang="fr-FR" sz="3400" dirty="0">
                <a:cs typeface="Arial" charset="0"/>
              </a:rPr>
              <a:t>Protéger la société : </a:t>
            </a:r>
            <a:r>
              <a:rPr lang="fr-CA" sz="3400" dirty="0">
                <a:cs typeface="Arial" charset="0"/>
              </a:rPr>
              <a:t>décisions fondées sur des données probantes en libération conditionnelle au Canada</a:t>
            </a:r>
            <a:br>
              <a:rPr lang="en-CA" dirty="0"/>
            </a:br>
            <a:endParaRPr lang="en-US" sz="3600" dirty="0">
              <a:cs typeface="Arial" charset="0"/>
            </a:endParaRPr>
          </a:p>
        </p:txBody>
      </p:sp>
      <p:sp>
        <p:nvSpPr>
          <p:cNvPr id="3" name="Subtitle 2"/>
          <p:cNvSpPr>
            <a:spLocks noGrp="1"/>
          </p:cNvSpPr>
          <p:nvPr>
            <p:ph type="subTitle" idx="1"/>
            <p:custDataLst>
              <p:tags r:id="rId3"/>
            </p:custDataLst>
          </p:nvPr>
        </p:nvSpPr>
        <p:spPr>
          <a:xfrm>
            <a:off x="2502568" y="3009900"/>
            <a:ext cx="5727032" cy="868417"/>
          </a:xfrm>
        </p:spPr>
        <p:txBody>
          <a:bodyPr rtlCol="0">
            <a:normAutofit fontScale="47500" lnSpcReduction="20000"/>
          </a:bodyPr>
          <a:lstStyle/>
          <a:p>
            <a:pPr algn="r">
              <a:defRPr/>
            </a:pPr>
            <a:r>
              <a:rPr lang="en-US" sz="4400" dirty="0">
                <a:latin typeface="Aptos" panose="020B0004020202020204" pitchFamily="34" charset="0"/>
                <a:cs typeface="Arial" pitchFamily="34" charset="0"/>
              </a:rPr>
              <a:t>Terry Hancock, commissaire, Section d’appel</a:t>
            </a:r>
            <a:br>
              <a:rPr lang="fr-FR" sz="4300" dirty="0">
                <a:latin typeface="Aptos" panose="020B0004020202020204" pitchFamily="34" charset="0"/>
                <a:cs typeface="Arial" pitchFamily="34" charset="0"/>
              </a:rPr>
            </a:br>
            <a:r>
              <a:rPr lang="fr-FR" sz="4300" dirty="0">
                <a:latin typeface="Aptos" panose="020B0004020202020204" pitchFamily="34" charset="0"/>
                <a:cs typeface="Arial" pitchFamily="34" charset="0"/>
              </a:rPr>
              <a:t>Commission des libérations conditionnelles du Canada</a:t>
            </a:r>
            <a:r>
              <a:rPr lang="en-CA" sz="4300" dirty="0">
                <a:latin typeface="Aptos" panose="020B0004020202020204" pitchFamily="34" charset="0"/>
                <a:cs typeface="Arial" pitchFamily="34" charset="0"/>
              </a:rPr>
              <a:t> </a:t>
            </a:r>
          </a:p>
          <a:p>
            <a:pPr algn="r" eaLnBrk="1" fontAlgn="auto" hangingPunct="1">
              <a:spcAft>
                <a:spcPts val="0"/>
              </a:spcAft>
              <a:defRPr/>
            </a:pPr>
            <a:endParaRPr lang="en-US" sz="4300" dirty="0">
              <a:latin typeface="Arial" pitchFamily="34" charset="0"/>
              <a:cs typeface="Arial" pitchFamily="34" charset="0"/>
            </a:endParaRPr>
          </a:p>
          <a:p>
            <a:pPr eaLnBrk="1" fontAlgn="auto" hangingPunct="1">
              <a:spcAft>
                <a:spcPts val="0"/>
              </a:spcAft>
              <a:buFont typeface="Arial" pitchFamily="34" charset="0"/>
              <a:buNone/>
              <a:defRPr/>
            </a:pPr>
            <a:endParaRPr lang="en-US" dirty="0"/>
          </a:p>
        </p:txBody>
      </p:sp>
      <p:pic>
        <p:nvPicPr>
          <p:cNvPr id="5" name="Picture 4"/>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4800600"/>
            <a:ext cx="221932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0D07-758A-FDD2-D838-B6CAC939F2CC}"/>
              </a:ext>
            </a:extLst>
          </p:cNvPr>
          <p:cNvSpPr>
            <a:spLocks noGrp="1"/>
          </p:cNvSpPr>
          <p:nvPr>
            <p:ph type="title"/>
          </p:nvPr>
        </p:nvSpPr>
        <p:spPr/>
        <p:txBody>
          <a:bodyPr/>
          <a:lstStyle/>
          <a:p>
            <a:r>
              <a:rPr lang="en-CA" dirty="0">
                <a:solidFill>
                  <a:srgbClr val="386E90"/>
                </a:solidFill>
              </a:rPr>
              <a:t>Aperçu de 2025-2026</a:t>
            </a:r>
          </a:p>
        </p:txBody>
      </p:sp>
      <p:sp>
        <p:nvSpPr>
          <p:cNvPr id="6" name="Rectangle: Rounded Corners 5">
            <a:extLst>
              <a:ext uri="{FF2B5EF4-FFF2-40B4-BE49-F238E27FC236}">
                <a16:creationId xmlns:a16="http://schemas.microsoft.com/office/drawing/2014/main" id="{99F36E43-9029-C8BF-C851-EB150752A346}"/>
              </a:ext>
            </a:extLst>
          </p:cNvPr>
          <p:cNvSpPr/>
          <p:nvPr/>
        </p:nvSpPr>
        <p:spPr>
          <a:xfrm>
            <a:off x="1719820" y="5105489"/>
            <a:ext cx="5762625" cy="906041"/>
          </a:xfrm>
          <a:prstGeom prst="roundRect">
            <a:avLst/>
          </a:prstGeom>
          <a:solidFill>
            <a:srgbClr val="D1EBF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Aptos" panose="020B0004020202020204" pitchFamily="34" charset="0"/>
                <a:ea typeface="Calibri" panose="020F0502020204030204" pitchFamily="34" charset="0"/>
              </a:rPr>
              <a:t>Population sous surveillance de longue durée : 496 (diminution de 6 % par rapport à 2024-2025)</a:t>
            </a:r>
            <a:endParaRPr lang="en-CA" dirty="0"/>
          </a:p>
        </p:txBody>
      </p:sp>
      <p:pic>
        <p:nvPicPr>
          <p:cNvPr id="9" name="Picture 8">
            <a:extLst>
              <a:ext uri="{FF2B5EF4-FFF2-40B4-BE49-F238E27FC236}">
                <a16:creationId xmlns:a16="http://schemas.microsoft.com/office/drawing/2014/main" id="{98B4153F-930D-0E87-9FCD-2C1A666C10BE}"/>
              </a:ext>
            </a:extLst>
          </p:cNvPr>
          <p:cNvPicPr>
            <a:picLocks noChangeAspect="1"/>
          </p:cNvPicPr>
          <p:nvPr/>
        </p:nvPicPr>
        <p:blipFill>
          <a:blip r:embed="rId2"/>
          <a:stretch>
            <a:fillRect/>
          </a:stretch>
        </p:blipFill>
        <p:spPr>
          <a:xfrm>
            <a:off x="323292" y="1417638"/>
            <a:ext cx="4001058" cy="3019846"/>
          </a:xfrm>
          <a:prstGeom prst="rect">
            <a:avLst/>
          </a:prstGeom>
        </p:spPr>
      </p:pic>
      <p:pic>
        <p:nvPicPr>
          <p:cNvPr id="11" name="Picture 10">
            <a:extLst>
              <a:ext uri="{FF2B5EF4-FFF2-40B4-BE49-F238E27FC236}">
                <a16:creationId xmlns:a16="http://schemas.microsoft.com/office/drawing/2014/main" id="{2EE7C31E-7C52-06DB-FCA7-1351F6B1FCCF}"/>
              </a:ext>
            </a:extLst>
          </p:cNvPr>
          <p:cNvPicPr>
            <a:picLocks noChangeAspect="1"/>
          </p:cNvPicPr>
          <p:nvPr/>
        </p:nvPicPr>
        <p:blipFill>
          <a:blip r:embed="rId3"/>
          <a:stretch>
            <a:fillRect/>
          </a:stretch>
        </p:blipFill>
        <p:spPr>
          <a:xfrm>
            <a:off x="4458258" y="1417306"/>
            <a:ext cx="4001058" cy="3451556"/>
          </a:xfrm>
          <a:prstGeom prst="rect">
            <a:avLst/>
          </a:prstGeom>
        </p:spPr>
      </p:pic>
    </p:spTree>
    <p:extLst>
      <p:ext uri="{BB962C8B-B14F-4D97-AF65-F5344CB8AC3E}">
        <p14:creationId xmlns:p14="http://schemas.microsoft.com/office/powerpoint/2010/main" val="59202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5452-2068-2937-2F10-7557D03A9553}"/>
              </a:ext>
            </a:extLst>
          </p:cNvPr>
          <p:cNvSpPr>
            <a:spLocks noGrp="1"/>
          </p:cNvSpPr>
          <p:nvPr>
            <p:ph type="title"/>
          </p:nvPr>
        </p:nvSpPr>
        <p:spPr/>
        <p:txBody>
          <a:bodyPr/>
          <a:lstStyle/>
          <a:p>
            <a:r>
              <a:rPr lang="en-CA" dirty="0">
                <a:solidFill>
                  <a:srgbClr val="386E90"/>
                </a:solidFill>
              </a:rPr>
              <a:t>Aperçu de 2025-2026</a:t>
            </a:r>
            <a:endParaRPr lang="en-CA" dirty="0"/>
          </a:p>
        </p:txBody>
      </p:sp>
      <p:sp>
        <p:nvSpPr>
          <p:cNvPr id="6" name="TextBox 5">
            <a:extLst>
              <a:ext uri="{FF2B5EF4-FFF2-40B4-BE49-F238E27FC236}">
                <a16:creationId xmlns:a16="http://schemas.microsoft.com/office/drawing/2014/main" id="{908D1897-C715-9459-AE35-09897C1CE511}"/>
              </a:ext>
            </a:extLst>
          </p:cNvPr>
          <p:cNvSpPr txBox="1"/>
          <p:nvPr/>
        </p:nvSpPr>
        <p:spPr>
          <a:xfrm>
            <a:off x="1562101" y="1417638"/>
            <a:ext cx="5876924" cy="400110"/>
          </a:xfrm>
          <a:prstGeom prst="rect">
            <a:avLst/>
          </a:prstGeom>
          <a:noFill/>
        </p:spPr>
        <p:txBody>
          <a:bodyPr wrap="square">
            <a:spAutoFit/>
          </a:bodyPr>
          <a:lstStyle/>
          <a:p>
            <a:r>
              <a:rPr lang="fr-FR" sz="2000" b="1" dirty="0"/>
              <a:t>22 498 décisions rendues / 15 344 examens effectués</a:t>
            </a:r>
            <a:endParaRPr lang="en-CA" sz="2000" b="1" dirty="0"/>
          </a:p>
        </p:txBody>
      </p:sp>
      <p:pic>
        <p:nvPicPr>
          <p:cNvPr id="8" name="Picture 7">
            <a:extLst>
              <a:ext uri="{FF2B5EF4-FFF2-40B4-BE49-F238E27FC236}">
                <a16:creationId xmlns:a16="http://schemas.microsoft.com/office/drawing/2014/main" id="{7A9269FC-8D14-0319-297C-13775E44F015}"/>
              </a:ext>
            </a:extLst>
          </p:cNvPr>
          <p:cNvPicPr>
            <a:picLocks noChangeAspect="1"/>
          </p:cNvPicPr>
          <p:nvPr/>
        </p:nvPicPr>
        <p:blipFill>
          <a:blip r:embed="rId2"/>
          <a:stretch>
            <a:fillRect/>
          </a:stretch>
        </p:blipFill>
        <p:spPr>
          <a:xfrm>
            <a:off x="0" y="1880971"/>
            <a:ext cx="2419688" cy="3159282"/>
          </a:xfrm>
          <a:prstGeom prst="rect">
            <a:avLst/>
          </a:prstGeom>
        </p:spPr>
      </p:pic>
      <p:pic>
        <p:nvPicPr>
          <p:cNvPr id="10" name="Picture 9">
            <a:extLst>
              <a:ext uri="{FF2B5EF4-FFF2-40B4-BE49-F238E27FC236}">
                <a16:creationId xmlns:a16="http://schemas.microsoft.com/office/drawing/2014/main" id="{DBA5647F-3733-FD90-9ABC-020C6FEAAD83}"/>
              </a:ext>
            </a:extLst>
          </p:cNvPr>
          <p:cNvPicPr>
            <a:picLocks noChangeAspect="1"/>
          </p:cNvPicPr>
          <p:nvPr/>
        </p:nvPicPr>
        <p:blipFill>
          <a:blip r:embed="rId3"/>
          <a:srcRect l="10623"/>
          <a:stretch>
            <a:fillRect/>
          </a:stretch>
        </p:blipFill>
        <p:spPr>
          <a:xfrm>
            <a:off x="2419688" y="1917071"/>
            <a:ext cx="2242496" cy="3087081"/>
          </a:xfrm>
          <a:prstGeom prst="rect">
            <a:avLst/>
          </a:prstGeom>
        </p:spPr>
      </p:pic>
      <p:pic>
        <p:nvPicPr>
          <p:cNvPr id="12" name="Picture 11">
            <a:extLst>
              <a:ext uri="{FF2B5EF4-FFF2-40B4-BE49-F238E27FC236}">
                <a16:creationId xmlns:a16="http://schemas.microsoft.com/office/drawing/2014/main" id="{1FD1B0E7-0D3B-3EAE-3AD3-58CA3EBD6991}"/>
              </a:ext>
            </a:extLst>
          </p:cNvPr>
          <p:cNvPicPr>
            <a:picLocks noChangeAspect="1"/>
          </p:cNvPicPr>
          <p:nvPr/>
        </p:nvPicPr>
        <p:blipFill>
          <a:blip r:embed="rId4"/>
          <a:srcRect l="4924"/>
          <a:stretch>
            <a:fillRect/>
          </a:stretch>
        </p:blipFill>
        <p:spPr>
          <a:xfrm>
            <a:off x="4839376" y="1954900"/>
            <a:ext cx="4073087" cy="3188083"/>
          </a:xfrm>
          <a:prstGeom prst="rect">
            <a:avLst/>
          </a:prstGeom>
        </p:spPr>
      </p:pic>
    </p:spTree>
    <p:extLst>
      <p:ext uri="{BB962C8B-B14F-4D97-AF65-F5344CB8AC3E}">
        <p14:creationId xmlns:p14="http://schemas.microsoft.com/office/powerpoint/2010/main" val="78820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747B-4707-0885-CB3B-F8FB0407F237}"/>
              </a:ext>
            </a:extLst>
          </p:cNvPr>
          <p:cNvSpPr>
            <a:spLocks noGrp="1"/>
          </p:cNvSpPr>
          <p:nvPr>
            <p:ph type="title"/>
          </p:nvPr>
        </p:nvSpPr>
        <p:spPr>
          <a:xfrm>
            <a:off x="365760" y="274638"/>
            <a:ext cx="8229600" cy="1143000"/>
          </a:xfrm>
        </p:spPr>
        <p:txBody>
          <a:bodyPr/>
          <a:lstStyle/>
          <a:p>
            <a:r>
              <a:rPr lang="en-CA" dirty="0">
                <a:solidFill>
                  <a:srgbClr val="51687B"/>
                </a:solidFill>
              </a:rPr>
              <a:t>Taux d’octroi de la libération conditionnelle</a:t>
            </a:r>
            <a:endParaRPr lang="en-CA" dirty="0"/>
          </a:p>
        </p:txBody>
      </p:sp>
      <p:sp>
        <p:nvSpPr>
          <p:cNvPr id="3" name="Text Placeholder 2">
            <a:extLst>
              <a:ext uri="{FF2B5EF4-FFF2-40B4-BE49-F238E27FC236}">
                <a16:creationId xmlns:a16="http://schemas.microsoft.com/office/drawing/2014/main" id="{310FFD31-7F72-07D6-4A8A-462D95756F28}"/>
              </a:ext>
            </a:extLst>
          </p:cNvPr>
          <p:cNvSpPr>
            <a:spLocks noGrp="1"/>
          </p:cNvSpPr>
          <p:nvPr>
            <p:ph idx="1"/>
          </p:nvPr>
        </p:nvSpPr>
        <p:spPr>
          <a:xfrm>
            <a:off x="365760" y="1495514"/>
            <a:ext cx="5041812" cy="4205910"/>
          </a:xfrm>
        </p:spPr>
        <p:txBody>
          <a:bodyPr/>
          <a:lstStyle/>
          <a:p>
            <a:pPr>
              <a:spcBef>
                <a:spcPts val="600"/>
              </a:spcBef>
              <a:spcAft>
                <a:spcPts val="600"/>
              </a:spcAft>
            </a:pPr>
            <a:r>
              <a:rPr lang="fr-FR" sz="2400" b="1" dirty="0"/>
              <a:t>Les taux d’octroi de la semi‑liberté de ressort fédéral </a:t>
            </a:r>
            <a:r>
              <a:rPr lang="fr-FR" sz="2400" dirty="0"/>
              <a:t>ont augmenté depuis la période de la pandémie de 2020‑2021 : </a:t>
            </a:r>
          </a:p>
          <a:p>
            <a:pPr lvl="1">
              <a:spcBef>
                <a:spcPts val="600"/>
              </a:spcBef>
              <a:spcAft>
                <a:spcPts val="600"/>
              </a:spcAft>
              <a:buFont typeface="Courier New" panose="02070309020205020404" pitchFamily="49" charset="0"/>
              <a:buChar char="o"/>
            </a:pPr>
            <a:r>
              <a:rPr lang="fr-FR" sz="2400" dirty="0"/>
              <a:t>passant de 72 % (2020‑2021) à 75 % (2025‑2026).</a:t>
            </a:r>
          </a:p>
          <a:p>
            <a:pPr>
              <a:spcBef>
                <a:spcPts val="600"/>
              </a:spcBef>
              <a:spcAft>
                <a:spcPts val="600"/>
              </a:spcAft>
            </a:pPr>
            <a:r>
              <a:rPr lang="fr-FR" sz="2400" b="1" dirty="0"/>
              <a:t>Les taux d’octroi de la libération conditionnelle totale</a:t>
            </a:r>
            <a:r>
              <a:rPr lang="fr-FR" sz="2400" dirty="0"/>
              <a:t> </a:t>
            </a:r>
            <a:r>
              <a:rPr lang="fr-FR" sz="2400" b="1" dirty="0"/>
              <a:t>de ressort fédéral</a:t>
            </a:r>
            <a:r>
              <a:rPr lang="fr-FR" sz="2400" dirty="0"/>
              <a:t> sont demeurés relativement stables au cours des cinq derniers exercices (environ 30 %).</a:t>
            </a:r>
            <a:endParaRPr lang="en-CA" sz="2400" dirty="0"/>
          </a:p>
        </p:txBody>
      </p:sp>
      <p:sp>
        <p:nvSpPr>
          <p:cNvPr id="6" name="TextBox 5">
            <a:extLst>
              <a:ext uri="{FF2B5EF4-FFF2-40B4-BE49-F238E27FC236}">
                <a16:creationId xmlns:a16="http://schemas.microsoft.com/office/drawing/2014/main" id="{94280B66-4058-39D1-7B3F-EEF61157C317}"/>
              </a:ext>
            </a:extLst>
          </p:cNvPr>
          <p:cNvSpPr txBox="1"/>
          <p:nvPr/>
        </p:nvSpPr>
        <p:spPr>
          <a:xfrm>
            <a:off x="5961888" y="1673758"/>
            <a:ext cx="2633472" cy="369332"/>
          </a:xfrm>
          <a:prstGeom prst="rect">
            <a:avLst/>
          </a:prstGeom>
          <a:noFill/>
        </p:spPr>
        <p:txBody>
          <a:bodyPr wrap="square" rtlCol="0">
            <a:spAutoFit/>
          </a:bodyPr>
          <a:lstStyle/>
          <a:p>
            <a:r>
              <a:rPr lang="en-CA" b="1" dirty="0">
                <a:solidFill>
                  <a:srgbClr val="386E90"/>
                </a:solidFill>
                <a:latin typeface="Aptos" panose="020B0004020202020204" pitchFamily="34" charset="0"/>
              </a:rPr>
              <a:t>Exercice 2025‑2026</a:t>
            </a:r>
          </a:p>
        </p:txBody>
      </p:sp>
      <p:pic>
        <p:nvPicPr>
          <p:cNvPr id="4" name="Picture 3">
            <a:extLst>
              <a:ext uri="{FF2B5EF4-FFF2-40B4-BE49-F238E27FC236}">
                <a16:creationId xmlns:a16="http://schemas.microsoft.com/office/drawing/2014/main" id="{BAA167B5-3347-A122-B81D-5AD9710B851B}"/>
              </a:ext>
            </a:extLst>
          </p:cNvPr>
          <p:cNvPicPr>
            <a:picLocks noChangeAspect="1"/>
          </p:cNvPicPr>
          <p:nvPr/>
        </p:nvPicPr>
        <p:blipFill>
          <a:blip r:embed="rId3"/>
          <a:srcRect l="6190" t="8821" r="8513" b="8753"/>
          <a:stretch>
            <a:fillRect/>
          </a:stretch>
        </p:blipFill>
        <p:spPr>
          <a:xfrm>
            <a:off x="5315502" y="2082070"/>
            <a:ext cx="3678841" cy="3697230"/>
          </a:xfrm>
          <a:prstGeom prst="rect">
            <a:avLst/>
          </a:prstGeom>
        </p:spPr>
      </p:pic>
    </p:spTree>
    <p:extLst>
      <p:ext uri="{BB962C8B-B14F-4D97-AF65-F5344CB8AC3E}">
        <p14:creationId xmlns:p14="http://schemas.microsoft.com/office/powerpoint/2010/main" val="423397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4585-FE5E-710E-CD6D-2AEA4E4BF4AD}"/>
              </a:ext>
            </a:extLst>
          </p:cNvPr>
          <p:cNvSpPr>
            <a:spLocks noGrp="1"/>
          </p:cNvSpPr>
          <p:nvPr>
            <p:ph type="title"/>
          </p:nvPr>
        </p:nvSpPr>
        <p:spPr/>
        <p:txBody>
          <a:bodyPr/>
          <a:lstStyle/>
          <a:p>
            <a:r>
              <a:rPr lang="en-CA" dirty="0" err="1">
                <a:solidFill>
                  <a:srgbClr val="386E90"/>
                </a:solidFill>
              </a:rPr>
              <a:t>Taux</a:t>
            </a:r>
            <a:r>
              <a:rPr lang="en-CA" dirty="0">
                <a:solidFill>
                  <a:srgbClr val="386E90"/>
                </a:solidFill>
              </a:rPr>
              <a:t> </a:t>
            </a:r>
            <a:r>
              <a:rPr lang="en-CA" dirty="0" err="1">
                <a:solidFill>
                  <a:srgbClr val="386E90"/>
                </a:solidFill>
              </a:rPr>
              <a:t>d’octroi</a:t>
            </a:r>
            <a:r>
              <a:rPr lang="en-CA" dirty="0">
                <a:solidFill>
                  <a:srgbClr val="386E90"/>
                </a:solidFill>
              </a:rPr>
              <a:t> par sous-population</a:t>
            </a:r>
          </a:p>
        </p:txBody>
      </p:sp>
      <p:pic>
        <p:nvPicPr>
          <p:cNvPr id="7" name="Picture 6">
            <a:extLst>
              <a:ext uri="{FF2B5EF4-FFF2-40B4-BE49-F238E27FC236}">
                <a16:creationId xmlns:a16="http://schemas.microsoft.com/office/drawing/2014/main" id="{A2EB4E9E-2F2A-CCF6-9E6B-24E730E0C789}"/>
              </a:ext>
            </a:extLst>
          </p:cNvPr>
          <p:cNvPicPr>
            <a:picLocks noChangeAspect="1"/>
          </p:cNvPicPr>
          <p:nvPr/>
        </p:nvPicPr>
        <p:blipFill>
          <a:blip r:embed="rId2"/>
          <a:stretch>
            <a:fillRect/>
          </a:stretch>
        </p:blipFill>
        <p:spPr>
          <a:xfrm>
            <a:off x="457200" y="1298119"/>
            <a:ext cx="8109533" cy="4426406"/>
          </a:xfrm>
          <a:prstGeom prst="rect">
            <a:avLst/>
          </a:prstGeom>
        </p:spPr>
      </p:pic>
    </p:spTree>
    <p:extLst>
      <p:ext uri="{BB962C8B-B14F-4D97-AF65-F5344CB8AC3E}">
        <p14:creationId xmlns:p14="http://schemas.microsoft.com/office/powerpoint/2010/main" val="90677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51687B"/>
                </a:solidFill>
                <a:cs typeface="Arial" pitchFamily="34" charset="0"/>
              </a:rPr>
              <a:t>Résultats</a:t>
            </a:r>
            <a:endParaRPr lang="en-CA" dirty="0">
              <a:solidFill>
                <a:srgbClr val="51687B"/>
              </a:solidFill>
            </a:endParaRPr>
          </a:p>
        </p:txBody>
      </p:sp>
      <p:sp>
        <p:nvSpPr>
          <p:cNvPr id="4" name="Slide Number Placeholder 3"/>
          <p:cNvSpPr>
            <a:spLocks noGrp="1"/>
          </p:cNvSpPr>
          <p:nvPr>
            <p:ph type="sldNum" sz="quarter" idx="12"/>
          </p:nvPr>
        </p:nvSpPr>
        <p:spPr/>
        <p:txBody>
          <a:bodyPr/>
          <a:lstStyle/>
          <a:p>
            <a:pPr>
              <a:defRPr/>
            </a:pPr>
            <a:fld id="{27C75AE8-251F-4F74-A5E6-9E9CAD263A27}" type="slidenum">
              <a:rPr lang="en-US" smtClean="0"/>
              <a:pPr>
                <a:defRPr/>
              </a:pPr>
              <a:t>14</a:t>
            </a:fld>
            <a:endParaRPr lang="en-US" dirty="0"/>
          </a:p>
        </p:txBody>
      </p:sp>
      <p:sp>
        <p:nvSpPr>
          <p:cNvPr id="6" name="Text Placeholder 2">
            <a:extLst>
              <a:ext uri="{FF2B5EF4-FFF2-40B4-BE49-F238E27FC236}">
                <a16:creationId xmlns:a16="http://schemas.microsoft.com/office/drawing/2014/main" id="{66CD9D11-12D6-6479-9CE8-A083E491971C}"/>
              </a:ext>
            </a:extLst>
          </p:cNvPr>
          <p:cNvSpPr>
            <a:spLocks noGrp="1"/>
          </p:cNvSpPr>
          <p:nvPr>
            <p:ph idx="1"/>
          </p:nvPr>
        </p:nvSpPr>
        <p:spPr>
          <a:xfrm>
            <a:off x="457199" y="1490476"/>
            <a:ext cx="8464298" cy="4525963"/>
          </a:xfrm>
        </p:spPr>
        <p:txBody>
          <a:bodyPr/>
          <a:lstStyle/>
          <a:p>
            <a:pPr marL="457200" lvl="1" indent="-457200">
              <a:buFont typeface="Arial" panose="020B0604020202020204" pitchFamily="34" charset="0"/>
              <a:buChar char="•"/>
            </a:pPr>
            <a:endParaRPr lang="en-CA" sz="2600" dirty="0"/>
          </a:p>
          <a:p>
            <a:pPr marL="0" lvl="1" indent="0">
              <a:buNone/>
            </a:pPr>
            <a:endParaRPr lang="en-CA" sz="2600" dirty="0"/>
          </a:p>
        </p:txBody>
      </p:sp>
      <p:sp>
        <p:nvSpPr>
          <p:cNvPr id="9" name="Text Placeholder 2">
            <a:extLst>
              <a:ext uri="{FF2B5EF4-FFF2-40B4-BE49-F238E27FC236}">
                <a16:creationId xmlns:a16="http://schemas.microsoft.com/office/drawing/2014/main" id="{86E2089E-A173-ECA1-6993-6F88A9F15C0A}"/>
              </a:ext>
            </a:extLst>
          </p:cNvPr>
          <p:cNvSpPr txBox="1">
            <a:spLocks/>
          </p:cNvSpPr>
          <p:nvPr/>
        </p:nvSpPr>
        <p:spPr bwMode="auto">
          <a:xfrm>
            <a:off x="4873753" y="1281492"/>
            <a:ext cx="3622975" cy="3931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spcAft>
                <a:spcPts val="400"/>
              </a:spcAft>
              <a:buNone/>
            </a:pPr>
            <a:r>
              <a:rPr lang="fr-FR" sz="2200" b="1" dirty="0"/>
              <a:t>Les délinquants mis en liberté à la date d’expiration de leur mandat sont :</a:t>
            </a:r>
          </a:p>
          <a:p>
            <a:pPr>
              <a:spcBef>
                <a:spcPts val="400"/>
              </a:spcBef>
              <a:spcAft>
                <a:spcPts val="400"/>
              </a:spcAft>
            </a:pPr>
            <a:r>
              <a:rPr lang="fr-FR" sz="2200" dirty="0"/>
              <a:t>4 fois plus susceptibles d’être réincarcérés pour une nouvelle condamnation de ressort fédéral</a:t>
            </a:r>
          </a:p>
          <a:p>
            <a:pPr>
              <a:spcBef>
                <a:spcPts val="400"/>
              </a:spcBef>
              <a:spcAft>
                <a:spcPts val="400"/>
              </a:spcAft>
            </a:pPr>
            <a:r>
              <a:rPr lang="fr-FR" sz="2200" dirty="0"/>
              <a:t>10 fois plus susceptibles de retourner dans un établissement de ressort fédéral à la suite d’une nouvelle infraction avec violence</a:t>
            </a:r>
            <a:endParaRPr lang="en-CA" sz="2200" dirty="0"/>
          </a:p>
        </p:txBody>
      </p:sp>
      <p:pic>
        <p:nvPicPr>
          <p:cNvPr id="7" name="Picture 6">
            <a:extLst>
              <a:ext uri="{FF2B5EF4-FFF2-40B4-BE49-F238E27FC236}">
                <a16:creationId xmlns:a16="http://schemas.microsoft.com/office/drawing/2014/main" id="{B497A9CD-9DE6-7B46-03DA-8014C724A790}"/>
              </a:ext>
            </a:extLst>
          </p:cNvPr>
          <p:cNvPicPr>
            <a:picLocks noChangeAspect="1"/>
          </p:cNvPicPr>
          <p:nvPr/>
        </p:nvPicPr>
        <p:blipFill>
          <a:blip r:embed="rId3"/>
          <a:srcRect l="53097" t="4029" r="3124" b="4029"/>
          <a:stretch>
            <a:fillRect/>
          </a:stretch>
        </p:blipFill>
        <p:spPr>
          <a:xfrm>
            <a:off x="544611" y="1320484"/>
            <a:ext cx="4329142" cy="4294442"/>
          </a:xfrm>
          <a:prstGeom prst="rect">
            <a:avLst/>
          </a:prstGeom>
        </p:spPr>
      </p:pic>
    </p:spTree>
    <p:extLst>
      <p:ext uri="{BB962C8B-B14F-4D97-AF65-F5344CB8AC3E}">
        <p14:creationId xmlns:p14="http://schemas.microsoft.com/office/powerpoint/2010/main" val="218724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CFE0C85-7743-A561-08BD-67B70A01A2D8}"/>
              </a:ext>
            </a:extLst>
          </p:cNvPr>
          <p:cNvSpPr>
            <a:spLocks noGrp="1"/>
          </p:cNvSpPr>
          <p:nvPr>
            <p:ph type="title"/>
            <p:custDataLst>
              <p:tags r:id="rId1"/>
            </p:custDataLst>
          </p:nvPr>
        </p:nvSpPr>
        <p:spPr>
          <a:xfrm>
            <a:off x="402336" y="274638"/>
            <a:ext cx="8229600" cy="1143000"/>
          </a:xfrm>
        </p:spPr>
        <p:txBody>
          <a:bodyPr/>
          <a:lstStyle/>
          <a:p>
            <a:r>
              <a:rPr lang="en-CA" altLang="en-US" dirty="0">
                <a:solidFill>
                  <a:srgbClr val="51687B"/>
                </a:solidFill>
                <a:ea typeface="+mn-ea"/>
                <a:cs typeface="+mn-cs"/>
              </a:rPr>
              <a:t>Messages clés</a:t>
            </a:r>
          </a:p>
        </p:txBody>
      </p:sp>
      <p:sp>
        <p:nvSpPr>
          <p:cNvPr id="3" name="Content Placeholder 2">
            <a:extLst>
              <a:ext uri="{FF2B5EF4-FFF2-40B4-BE49-F238E27FC236}">
                <a16:creationId xmlns:a16="http://schemas.microsoft.com/office/drawing/2014/main" id="{55D2B5D3-9159-FCD5-1FFE-4E47EC0A3A1E}"/>
              </a:ext>
            </a:extLst>
          </p:cNvPr>
          <p:cNvSpPr>
            <a:spLocks noGrp="1"/>
          </p:cNvSpPr>
          <p:nvPr>
            <p:ph idx="1"/>
            <p:custDataLst>
              <p:tags r:id="rId2"/>
            </p:custDataLst>
          </p:nvPr>
        </p:nvSpPr>
        <p:spPr>
          <a:xfrm>
            <a:off x="457200" y="1569382"/>
            <a:ext cx="8229600" cy="4525963"/>
          </a:xfrm>
        </p:spPr>
        <p:txBody>
          <a:bodyPr/>
          <a:lstStyle/>
          <a:p>
            <a:pPr>
              <a:spcBef>
                <a:spcPts val="800"/>
              </a:spcBef>
              <a:spcAft>
                <a:spcPts val="800"/>
              </a:spcAft>
              <a:defRPr/>
            </a:pPr>
            <a:r>
              <a:rPr lang="fr-FR" sz="2600" dirty="0"/>
              <a:t>La libération conditionnelle fonctionne parce qu’elle repose sur un processus clair et structuré qui favorise des décisions équitables, cohérentes et judicieuses.</a:t>
            </a:r>
          </a:p>
          <a:p>
            <a:pPr>
              <a:spcBef>
                <a:spcPts val="800"/>
              </a:spcBef>
              <a:spcAft>
                <a:spcPts val="800"/>
              </a:spcAft>
              <a:defRPr/>
            </a:pPr>
            <a:r>
              <a:rPr lang="fr-FR" sz="2600" dirty="0"/>
              <a:t>Les commissaires s’appuient sur des outils et une formation solides pour évaluer les risques avec rigueur et prendre des décisions éclairées.</a:t>
            </a:r>
          </a:p>
          <a:p>
            <a:pPr>
              <a:spcBef>
                <a:spcPts val="800"/>
              </a:spcBef>
              <a:spcAft>
                <a:spcPts val="800"/>
              </a:spcAft>
              <a:defRPr/>
            </a:pPr>
            <a:r>
              <a:rPr lang="fr-FR" sz="2600" dirty="0"/>
              <a:t>Cette approche structurée renforce la qualité des décisions, favorise l’engagement des délinquants et appuie une réinsertion sécuritaire.</a:t>
            </a:r>
            <a:endParaRPr lang="en-CA" sz="2600" dirty="0"/>
          </a:p>
          <a:p>
            <a:pPr marL="0" indent="0" algn="r">
              <a:buNone/>
              <a:defRPr/>
            </a:pPr>
            <a:endParaRPr lang="en-CA" sz="1900" dirty="0"/>
          </a:p>
          <a:p>
            <a:pPr marL="0" indent="0" algn="r">
              <a:buNone/>
              <a:defRPr/>
            </a:pPr>
            <a:endParaRPr lang="en-CA" sz="1900" dirty="0"/>
          </a:p>
          <a:p>
            <a:pPr marL="0" indent="0">
              <a:buNone/>
              <a:defRPr/>
            </a:pPr>
            <a:endParaRPr lang="en-CA" dirty="0"/>
          </a:p>
          <a:p>
            <a:pPr marL="0" indent="0">
              <a:buNone/>
              <a:defRPr/>
            </a:pP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D062-D435-DBEE-65F2-83CCFB0877A0}"/>
              </a:ext>
            </a:extLst>
          </p:cNvPr>
          <p:cNvSpPr>
            <a:spLocks noGrp="1"/>
          </p:cNvSpPr>
          <p:nvPr>
            <p:ph type="title"/>
          </p:nvPr>
        </p:nvSpPr>
        <p:spPr/>
        <p:txBody>
          <a:bodyPr/>
          <a:lstStyle/>
          <a:p>
            <a:r>
              <a:rPr lang="en-CA" sz="4200" dirty="0">
                <a:solidFill>
                  <a:srgbClr val="51687B"/>
                </a:solidFill>
              </a:rPr>
              <a:t>Aperçu de la présentation</a:t>
            </a:r>
            <a:endParaRPr lang="en-CA" sz="4200" dirty="0"/>
          </a:p>
        </p:txBody>
      </p:sp>
      <p:sp>
        <p:nvSpPr>
          <p:cNvPr id="3" name="Content Placeholder 2">
            <a:extLst>
              <a:ext uri="{FF2B5EF4-FFF2-40B4-BE49-F238E27FC236}">
                <a16:creationId xmlns:a16="http://schemas.microsoft.com/office/drawing/2014/main" id="{C98DB26E-476D-15A3-433A-60111C694403}"/>
              </a:ext>
            </a:extLst>
          </p:cNvPr>
          <p:cNvSpPr>
            <a:spLocks noGrp="1"/>
          </p:cNvSpPr>
          <p:nvPr>
            <p:ph idx="1"/>
          </p:nvPr>
        </p:nvSpPr>
        <p:spPr>
          <a:xfrm>
            <a:off x="677918" y="1600200"/>
            <a:ext cx="8008882" cy="4525963"/>
          </a:xfrm>
        </p:spPr>
        <p:txBody>
          <a:bodyPr/>
          <a:lstStyle/>
          <a:p>
            <a:pPr marL="0" indent="0">
              <a:buNone/>
            </a:pPr>
            <a:r>
              <a:rPr lang="fr-CA" sz="2800" b="1" dirty="0"/>
              <a:t>Aperçu de la séance d’aujourd’hui </a:t>
            </a:r>
            <a:r>
              <a:rPr lang="en-CA" sz="2800" b="1" dirty="0"/>
              <a:t>:</a:t>
            </a:r>
          </a:p>
          <a:p>
            <a:pPr marL="0" indent="0">
              <a:buNone/>
            </a:pPr>
            <a:endParaRPr lang="en-CA" sz="700" dirty="0"/>
          </a:p>
          <a:p>
            <a:pPr>
              <a:spcBef>
                <a:spcPts val="600"/>
              </a:spcBef>
              <a:spcAft>
                <a:spcPts val="600"/>
              </a:spcAft>
            </a:pPr>
            <a:r>
              <a:rPr lang="fr-CA" sz="2700" dirty="0"/>
              <a:t>Rôle de la Commission des libérations conditionnelles du </a:t>
            </a:r>
            <a:r>
              <a:rPr lang="en-CA" sz="2700" dirty="0"/>
              <a:t>Canada</a:t>
            </a:r>
          </a:p>
          <a:p>
            <a:pPr>
              <a:spcBef>
                <a:spcPts val="600"/>
              </a:spcBef>
              <a:spcAft>
                <a:spcPts val="600"/>
              </a:spcAft>
            </a:pPr>
            <a:r>
              <a:rPr lang="fr-CA" sz="2700" dirty="0"/>
              <a:t>Évaluation du risque et renseignements pris en  </a:t>
            </a:r>
            <a:r>
              <a:rPr lang="en-CA" sz="2700" dirty="0"/>
              <a:t>compte</a:t>
            </a:r>
          </a:p>
          <a:p>
            <a:pPr>
              <a:spcBef>
                <a:spcPts val="600"/>
              </a:spcBef>
              <a:spcAft>
                <a:spcPts val="600"/>
              </a:spcAft>
            </a:pPr>
            <a:r>
              <a:rPr lang="en-CA" sz="2700" dirty="0"/>
              <a:t>Cadre décisionnel</a:t>
            </a:r>
          </a:p>
          <a:p>
            <a:pPr>
              <a:spcBef>
                <a:spcPts val="600"/>
              </a:spcBef>
              <a:spcAft>
                <a:spcPts val="600"/>
              </a:spcAft>
            </a:pPr>
            <a:r>
              <a:rPr lang="en-CA" sz="2700" dirty="0"/>
              <a:t>Approches adaptées au contexte culturel</a:t>
            </a:r>
          </a:p>
          <a:p>
            <a:pPr>
              <a:spcBef>
                <a:spcPts val="600"/>
              </a:spcBef>
              <a:spcAft>
                <a:spcPts val="600"/>
              </a:spcAft>
            </a:pPr>
            <a:r>
              <a:rPr lang="fr-CA" sz="2700" dirty="0"/>
              <a:t>Transparence, résultats et messages clés</a:t>
            </a:r>
            <a:endParaRPr lang="en-CA" sz="2700" dirty="0"/>
          </a:p>
        </p:txBody>
      </p:sp>
    </p:spTree>
    <p:extLst>
      <p:ext uri="{BB962C8B-B14F-4D97-AF65-F5344CB8AC3E}">
        <p14:creationId xmlns:p14="http://schemas.microsoft.com/office/powerpoint/2010/main" val="84602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26756-84F2-B9C9-7D36-4193DE97BAAA}"/>
            </a:ext>
          </a:extLst>
        </p:cNvPr>
        <p:cNvGrpSpPr/>
        <p:nvPr/>
      </p:nvGrpSpPr>
      <p:grpSpPr>
        <a:xfrm>
          <a:off x="0" y="0"/>
          <a:ext cx="0" cy="0"/>
          <a:chOff x="0" y="0"/>
          <a:chExt cx="0" cy="0"/>
        </a:xfrm>
      </p:grpSpPr>
      <p:sp>
        <p:nvSpPr>
          <p:cNvPr id="9218" name="Title 1">
            <a:extLst>
              <a:ext uri="{FF2B5EF4-FFF2-40B4-BE49-F238E27FC236}">
                <a16:creationId xmlns:a16="http://schemas.microsoft.com/office/drawing/2014/main" id="{2A97EF0D-92C5-28F9-7AFD-060BBC775210}"/>
              </a:ext>
            </a:extLst>
          </p:cNvPr>
          <p:cNvSpPr>
            <a:spLocks noGrp="1"/>
          </p:cNvSpPr>
          <p:nvPr>
            <p:ph type="title"/>
            <p:custDataLst>
              <p:tags r:id="rId1"/>
            </p:custDataLst>
          </p:nvPr>
        </p:nvSpPr>
        <p:spPr>
          <a:xfrm>
            <a:off x="173421" y="387168"/>
            <a:ext cx="8657758" cy="762000"/>
          </a:xfrm>
        </p:spPr>
        <p:txBody>
          <a:bodyPr/>
          <a:lstStyle/>
          <a:p>
            <a:br>
              <a:rPr lang="en-CA" altLang="en-US" dirty="0"/>
            </a:br>
            <a:r>
              <a:rPr lang="en-CA" altLang="en-US" sz="4000" dirty="0">
                <a:solidFill>
                  <a:srgbClr val="51687B"/>
                </a:solidFill>
              </a:rPr>
              <a:t>Commission des libérations </a:t>
            </a:r>
            <a:br>
              <a:rPr lang="en-CA" altLang="en-US" sz="4000" dirty="0">
                <a:solidFill>
                  <a:srgbClr val="51687B"/>
                </a:solidFill>
              </a:rPr>
            </a:br>
            <a:r>
              <a:rPr lang="en-CA" altLang="en-US" sz="4000" dirty="0">
                <a:solidFill>
                  <a:srgbClr val="51687B"/>
                </a:solidFill>
              </a:rPr>
              <a:t>conditionnelles du Canada</a:t>
            </a:r>
            <a:br>
              <a:rPr lang="en-CA" altLang="en-US" dirty="0"/>
            </a:br>
            <a:endParaRPr lang="en-CA" altLang="en-US" dirty="0"/>
          </a:p>
        </p:txBody>
      </p:sp>
      <p:sp>
        <p:nvSpPr>
          <p:cNvPr id="9219" name="Content Placeholder 2">
            <a:extLst>
              <a:ext uri="{FF2B5EF4-FFF2-40B4-BE49-F238E27FC236}">
                <a16:creationId xmlns:a16="http://schemas.microsoft.com/office/drawing/2014/main" id="{C41667BB-AAD9-62A9-4B17-94E75FF45844}"/>
              </a:ext>
            </a:extLst>
          </p:cNvPr>
          <p:cNvSpPr>
            <a:spLocks noGrp="1"/>
          </p:cNvSpPr>
          <p:nvPr>
            <p:ph idx="1"/>
            <p:custDataLst>
              <p:tags r:id="rId2"/>
            </p:custDataLst>
          </p:nvPr>
        </p:nvSpPr>
        <p:spPr>
          <a:xfrm>
            <a:off x="312821" y="1549974"/>
            <a:ext cx="8518358" cy="4141377"/>
          </a:xfrm>
        </p:spPr>
        <p:txBody>
          <a:bodyPr/>
          <a:lstStyle/>
          <a:p>
            <a:pPr marL="0" indent="0">
              <a:spcBef>
                <a:spcPts val="600"/>
              </a:spcBef>
              <a:spcAft>
                <a:spcPts val="600"/>
              </a:spcAft>
              <a:buFont typeface="Arial" panose="020B0604020202020204" pitchFamily="34" charset="0"/>
              <a:buNone/>
              <a:defRPr/>
            </a:pPr>
            <a:r>
              <a:rPr lang="fr-FR" altLang="en-US" sz="2400" dirty="0"/>
              <a:t>   La Commission des libérations conditionnelles du Canada (CLCC) :</a:t>
            </a:r>
          </a:p>
          <a:p>
            <a:pPr lvl="1">
              <a:spcBef>
                <a:spcPts val="600"/>
              </a:spcBef>
              <a:spcAft>
                <a:spcPts val="600"/>
              </a:spcAft>
              <a:buFont typeface="Arial" panose="020B0604020202020204" pitchFamily="34" charset="0"/>
              <a:buChar char="•"/>
              <a:defRPr/>
            </a:pPr>
            <a:r>
              <a:rPr lang="fr-FR" altLang="en-US" sz="2400" dirty="0"/>
              <a:t>est un tribunal administratif </a:t>
            </a:r>
            <a:r>
              <a:rPr lang="fr-FR" altLang="en-US" sz="2400" b="1" dirty="0">
                <a:solidFill>
                  <a:schemeClr val="accent1">
                    <a:lumMod val="75000"/>
                  </a:schemeClr>
                </a:solidFill>
                <a:cs typeface="Arial" panose="020B0604020202020204" pitchFamily="34" charset="0"/>
              </a:rPr>
              <a:t>indépendant</a:t>
            </a:r>
            <a:r>
              <a:rPr lang="fr-FR" altLang="en-US" sz="2400" dirty="0"/>
              <a:t>;</a:t>
            </a:r>
          </a:p>
          <a:p>
            <a:pPr lvl="1">
              <a:spcBef>
                <a:spcPts val="600"/>
              </a:spcBef>
              <a:spcAft>
                <a:spcPts val="600"/>
              </a:spcAft>
              <a:buFont typeface="Arial" panose="020B0604020202020204" pitchFamily="34" charset="0"/>
              <a:buChar char="•"/>
              <a:defRPr/>
            </a:pPr>
            <a:r>
              <a:rPr lang="fr-FR" altLang="en-US" sz="2400" dirty="0"/>
              <a:t>contribue à la protection de la société en facilitant, lorsque cela est approprié, la </a:t>
            </a:r>
            <a:r>
              <a:rPr lang="fr-FR" altLang="en-US" sz="2400" b="1" dirty="0">
                <a:solidFill>
                  <a:schemeClr val="accent1">
                    <a:lumMod val="75000"/>
                  </a:schemeClr>
                </a:solidFill>
                <a:cs typeface="Arial" panose="020B0604020202020204" pitchFamily="34" charset="0"/>
              </a:rPr>
              <a:t>réinsertion</a:t>
            </a:r>
            <a:r>
              <a:rPr lang="fr-FR" altLang="en-US" sz="2400" dirty="0"/>
              <a:t> en temps opportun des délinquants et la </a:t>
            </a:r>
            <a:r>
              <a:rPr lang="fr-FR" altLang="en-US" sz="2400" b="1" dirty="0">
                <a:solidFill>
                  <a:schemeClr val="accent1">
                    <a:lumMod val="75000"/>
                  </a:schemeClr>
                </a:solidFill>
                <a:cs typeface="Arial" panose="020B0604020202020204" pitchFamily="34" charset="0"/>
              </a:rPr>
              <a:t>réadaptation</a:t>
            </a:r>
            <a:r>
              <a:rPr lang="fr-FR" altLang="en-US" sz="2400" dirty="0"/>
              <a:t> durable des individus au sein de la société en tant que citoyens respectueux des lois</a:t>
            </a:r>
            <a:r>
              <a:rPr lang="en-CA" altLang="en-US" sz="2400" dirty="0"/>
              <a:t>;</a:t>
            </a:r>
          </a:p>
          <a:p>
            <a:pPr lvl="1">
              <a:spcBef>
                <a:spcPts val="600"/>
              </a:spcBef>
              <a:spcAft>
                <a:spcPts val="600"/>
              </a:spcAft>
              <a:buFont typeface="Arial" panose="020B0604020202020204" pitchFamily="34" charset="0"/>
              <a:buChar char="•"/>
              <a:defRPr/>
            </a:pPr>
            <a:r>
              <a:rPr lang="fr-FR" altLang="en-US" sz="2400" dirty="0"/>
              <a:t>prend des décisions de qualité en matière de mise en liberté sous condition, de suspension du casier et de radiation, et formule des recommandations en matière de clémence</a:t>
            </a:r>
            <a:r>
              <a:rPr lang="en-CA" altLang="en-US" sz="2400" dirty="0"/>
              <a:t>.</a:t>
            </a:r>
          </a:p>
          <a:p>
            <a:pPr marL="457200" lvl="1" indent="0">
              <a:buFont typeface="Arial" panose="020B0604020202020204" pitchFamily="34" charset="0"/>
              <a:buNone/>
              <a:defRPr/>
            </a:pPr>
            <a:endParaRPr lang="en-CA" altLang="en-US" sz="800" dirty="0"/>
          </a:p>
          <a:p>
            <a:pPr>
              <a:defRPr/>
            </a:pPr>
            <a:endParaRPr lang="en-CA" altLang="en-US" sz="2800" dirty="0"/>
          </a:p>
          <a:p>
            <a:endParaRPr lang="en-CA" altLang="en-US" sz="1100" dirty="0"/>
          </a:p>
        </p:txBody>
      </p:sp>
    </p:spTree>
    <p:extLst>
      <p:ext uri="{BB962C8B-B14F-4D97-AF65-F5344CB8AC3E}">
        <p14:creationId xmlns:p14="http://schemas.microsoft.com/office/powerpoint/2010/main" val="179895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6A189A9-27BE-6283-B71C-9AF50ED44678}"/>
              </a:ext>
            </a:extLst>
          </p:cNvPr>
          <p:cNvSpPr>
            <a:spLocks noGrp="1"/>
          </p:cNvSpPr>
          <p:nvPr>
            <p:ph type="title"/>
            <p:custDataLst>
              <p:tags r:id="rId1"/>
            </p:custDataLst>
          </p:nvPr>
        </p:nvSpPr>
        <p:spPr>
          <a:xfrm>
            <a:off x="-1089659" y="418699"/>
            <a:ext cx="10916503" cy="762000"/>
          </a:xfrm>
        </p:spPr>
        <p:txBody>
          <a:bodyPr/>
          <a:lstStyle/>
          <a:p>
            <a:br>
              <a:rPr lang="en-CA" altLang="en-US" dirty="0"/>
            </a:br>
            <a:r>
              <a:rPr lang="en-CA" altLang="en-US" dirty="0">
                <a:solidFill>
                  <a:srgbClr val="51687B"/>
                </a:solidFill>
                <a:ea typeface="+mn-ea"/>
                <a:cs typeface="+mn-cs"/>
              </a:rPr>
              <a:t>Libération conditionnelle</a:t>
            </a:r>
            <a:br>
              <a:rPr lang="en-CA" altLang="en-US" dirty="0"/>
            </a:br>
            <a:endParaRPr lang="en-CA" altLang="en-US" dirty="0"/>
          </a:p>
        </p:txBody>
      </p:sp>
      <p:sp>
        <p:nvSpPr>
          <p:cNvPr id="9219" name="Content Placeholder 2">
            <a:extLst>
              <a:ext uri="{FF2B5EF4-FFF2-40B4-BE49-F238E27FC236}">
                <a16:creationId xmlns:a16="http://schemas.microsoft.com/office/drawing/2014/main" id="{70643350-51A7-06B1-0C96-6D75CD70E698}"/>
              </a:ext>
            </a:extLst>
          </p:cNvPr>
          <p:cNvSpPr>
            <a:spLocks noGrp="1"/>
          </p:cNvSpPr>
          <p:nvPr>
            <p:ph idx="1"/>
            <p:custDataLst>
              <p:tags r:id="rId2"/>
            </p:custDataLst>
          </p:nvPr>
        </p:nvSpPr>
        <p:spPr>
          <a:xfrm>
            <a:off x="312821" y="1549974"/>
            <a:ext cx="8518358" cy="5035631"/>
          </a:xfrm>
        </p:spPr>
        <p:txBody>
          <a:bodyPr/>
          <a:lstStyle/>
          <a:p>
            <a:r>
              <a:rPr lang="fr-CA" sz="2400" dirty="0"/>
              <a:t>La libération conditionnelle constitue un pont structuré entre l’incarcération et la pleine réinsertion dans la collectivité.</a:t>
            </a:r>
            <a:endParaRPr lang="en-CA" sz="2400" dirty="0"/>
          </a:p>
          <a:p>
            <a:endParaRPr lang="fr-FR" altLang="en-US" sz="1200" dirty="0"/>
          </a:p>
          <a:p>
            <a:r>
              <a:rPr lang="fr-FR" altLang="en-US" sz="2400" dirty="0"/>
              <a:t>La libération conditionnelle contribue à la protection de la société en permettant à certains délinquants de purger une partie de leur peine dans la collectivité, sous la </a:t>
            </a:r>
            <a:r>
              <a:rPr lang="fr-FR" altLang="en-US" sz="2400" b="1" dirty="0">
                <a:solidFill>
                  <a:schemeClr val="accent1">
                    <a:lumMod val="75000"/>
                  </a:schemeClr>
                </a:solidFill>
                <a:cs typeface="Arial" panose="020B0604020202020204" pitchFamily="34" charset="0"/>
              </a:rPr>
              <a:t>surveillance</a:t>
            </a:r>
            <a:r>
              <a:rPr lang="fr-FR" altLang="en-US" sz="2400" dirty="0"/>
              <a:t> d’un agent de libération conditionnelle, et est assortie de </a:t>
            </a:r>
            <a:r>
              <a:rPr lang="fr-FR" altLang="en-US" sz="2400" b="1" dirty="0">
                <a:solidFill>
                  <a:schemeClr val="accent1">
                    <a:lumMod val="75000"/>
                  </a:schemeClr>
                </a:solidFill>
                <a:cs typeface="Arial" panose="020B0604020202020204" pitchFamily="34" charset="0"/>
              </a:rPr>
              <a:t>conditions</a:t>
            </a:r>
            <a:r>
              <a:rPr lang="fr-FR" altLang="en-US" sz="2400" dirty="0"/>
              <a:t>.</a:t>
            </a:r>
          </a:p>
          <a:p>
            <a:endParaRPr lang="en-CA" altLang="en-US" sz="1200" dirty="0"/>
          </a:p>
          <a:p>
            <a:pPr>
              <a:defRPr/>
            </a:pPr>
            <a:r>
              <a:rPr lang="fr-FR" altLang="en-US" sz="2400" dirty="0"/>
              <a:t>La libération conditionnelle comprend les </a:t>
            </a:r>
            <a:r>
              <a:rPr lang="fr-FR" altLang="en-US" sz="2400" b="1" dirty="0">
                <a:solidFill>
                  <a:schemeClr val="accent1">
                    <a:lumMod val="75000"/>
                  </a:schemeClr>
                </a:solidFill>
                <a:cs typeface="Arial" panose="020B0604020202020204" pitchFamily="34" charset="0"/>
              </a:rPr>
              <a:t>permissions de sortir</a:t>
            </a:r>
            <a:r>
              <a:rPr lang="fr-FR" altLang="en-US" sz="2400" dirty="0"/>
              <a:t>, la s</a:t>
            </a:r>
            <a:r>
              <a:rPr lang="fr-FR" altLang="en-US" sz="2400" b="1" dirty="0">
                <a:solidFill>
                  <a:schemeClr val="accent1">
                    <a:lumMod val="75000"/>
                  </a:schemeClr>
                </a:solidFill>
                <a:cs typeface="Arial" panose="020B0604020202020204" pitchFamily="34" charset="0"/>
              </a:rPr>
              <a:t>emi-liberté</a:t>
            </a:r>
            <a:r>
              <a:rPr lang="fr-FR" altLang="en-US" sz="2400" dirty="0"/>
              <a:t>, la </a:t>
            </a:r>
            <a:r>
              <a:rPr lang="fr-FR" altLang="en-US" sz="2400" b="1" dirty="0">
                <a:solidFill>
                  <a:schemeClr val="accent1">
                    <a:lumMod val="75000"/>
                  </a:schemeClr>
                </a:solidFill>
                <a:cs typeface="Arial" panose="020B0604020202020204" pitchFamily="34" charset="0"/>
              </a:rPr>
              <a:t>libération conditionnelle totale </a:t>
            </a:r>
            <a:r>
              <a:rPr lang="fr-FR" altLang="en-US" sz="2400" dirty="0"/>
              <a:t>et la </a:t>
            </a:r>
            <a:r>
              <a:rPr lang="fr-FR" altLang="en-US" sz="2400" b="1" dirty="0">
                <a:solidFill>
                  <a:schemeClr val="accent1">
                    <a:lumMod val="75000"/>
                  </a:schemeClr>
                </a:solidFill>
                <a:cs typeface="Arial" panose="020B0604020202020204" pitchFamily="34" charset="0"/>
              </a:rPr>
              <a:t>libération d’office</a:t>
            </a:r>
            <a:r>
              <a:rPr lang="fr-FR" altLang="en-US" sz="2400" dirty="0"/>
              <a:t>.</a:t>
            </a:r>
            <a:endParaRPr lang="en-CA" altLang="en-US" sz="2400" dirty="0"/>
          </a:p>
          <a:p>
            <a:endParaRPr lang="en-CA" alt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51687B"/>
                </a:solidFill>
              </a:rPr>
              <a:t>Prise de décisions </a:t>
            </a:r>
          </a:p>
        </p:txBody>
      </p:sp>
      <p:sp>
        <p:nvSpPr>
          <p:cNvPr id="3" name="Content Placeholder 2"/>
          <p:cNvSpPr>
            <a:spLocks noGrp="1"/>
          </p:cNvSpPr>
          <p:nvPr>
            <p:ph idx="1"/>
          </p:nvPr>
        </p:nvSpPr>
        <p:spPr>
          <a:xfrm>
            <a:off x="457200" y="1545340"/>
            <a:ext cx="8229600" cy="4525963"/>
          </a:xfrm>
        </p:spPr>
        <p:txBody>
          <a:bodyPr/>
          <a:lstStyle/>
          <a:p>
            <a:pPr>
              <a:spcBef>
                <a:spcPts val="600"/>
              </a:spcBef>
              <a:spcAft>
                <a:spcPts val="600"/>
              </a:spcAft>
            </a:pPr>
            <a:r>
              <a:rPr lang="fr-FR" sz="2600" dirty="0"/>
              <a:t>Les décisions en matière de libération conditionnelle sont prises par les </a:t>
            </a:r>
            <a:r>
              <a:rPr lang="fr-FR" sz="2600" b="1" dirty="0">
                <a:solidFill>
                  <a:schemeClr val="accent1">
                    <a:lumMod val="75000"/>
                  </a:schemeClr>
                </a:solidFill>
                <a:cs typeface="Arial" panose="020B0604020202020204" pitchFamily="34" charset="0"/>
              </a:rPr>
              <a:t>commissaires</a:t>
            </a:r>
            <a:r>
              <a:rPr lang="fr-FR" sz="2600" dirty="0"/>
              <a:t>.</a:t>
            </a:r>
            <a:endParaRPr lang="en-CA" sz="2600" dirty="0"/>
          </a:p>
          <a:p>
            <a:pPr>
              <a:spcBef>
                <a:spcPts val="600"/>
              </a:spcBef>
              <a:spcAft>
                <a:spcPts val="600"/>
              </a:spcAft>
            </a:pPr>
            <a:r>
              <a:rPr lang="fr-FR" sz="2600" dirty="0"/>
              <a:t>Les commissaires sont nommés par le gouverneur en conseil et reflètent la diversité des parcours et des points de vue de la collectivité.</a:t>
            </a:r>
          </a:p>
          <a:p>
            <a:pPr>
              <a:spcBef>
                <a:spcPts val="600"/>
              </a:spcBef>
              <a:spcAft>
                <a:spcPts val="600"/>
              </a:spcAft>
            </a:pPr>
            <a:r>
              <a:rPr lang="fr-FR" sz="2600" dirty="0"/>
              <a:t>Les commissaires bénéficient d’une formation spécialisée continue.</a:t>
            </a:r>
            <a:endParaRPr lang="en-CA" sz="2600" dirty="0"/>
          </a:p>
        </p:txBody>
      </p:sp>
    </p:spTree>
    <p:extLst>
      <p:ext uri="{BB962C8B-B14F-4D97-AF65-F5344CB8AC3E}">
        <p14:creationId xmlns:p14="http://schemas.microsoft.com/office/powerpoint/2010/main" val="37200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ACBB6-654E-7960-EC35-0A86E7DF7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2C056-E714-9675-079D-7E0412F5E82B}"/>
              </a:ext>
            </a:extLst>
          </p:cNvPr>
          <p:cNvSpPr>
            <a:spLocks noGrp="1"/>
          </p:cNvSpPr>
          <p:nvPr>
            <p:ph type="title"/>
          </p:nvPr>
        </p:nvSpPr>
        <p:spPr/>
        <p:txBody>
          <a:bodyPr/>
          <a:lstStyle/>
          <a:p>
            <a:r>
              <a:rPr lang="en-CA" sz="4300" dirty="0">
                <a:solidFill>
                  <a:srgbClr val="51687B"/>
                </a:solidFill>
              </a:rPr>
              <a:t>Renseignements pris en compte</a:t>
            </a:r>
          </a:p>
        </p:txBody>
      </p:sp>
      <p:sp>
        <p:nvSpPr>
          <p:cNvPr id="3" name="Content Placeholder 2">
            <a:extLst>
              <a:ext uri="{FF2B5EF4-FFF2-40B4-BE49-F238E27FC236}">
                <a16:creationId xmlns:a16="http://schemas.microsoft.com/office/drawing/2014/main" id="{92EC02F7-D4A8-7098-1979-9CD1DDB67D3B}"/>
              </a:ext>
            </a:extLst>
          </p:cNvPr>
          <p:cNvSpPr>
            <a:spLocks noGrp="1"/>
          </p:cNvSpPr>
          <p:nvPr>
            <p:ph idx="1"/>
          </p:nvPr>
        </p:nvSpPr>
        <p:spPr>
          <a:xfrm>
            <a:off x="346841" y="1292142"/>
            <a:ext cx="8686800" cy="4525963"/>
          </a:xfrm>
        </p:spPr>
        <p:txBody>
          <a:bodyPr/>
          <a:lstStyle/>
          <a:p>
            <a:pPr>
              <a:spcBef>
                <a:spcPts val="400"/>
              </a:spcBef>
              <a:spcAft>
                <a:spcPts val="400"/>
              </a:spcAft>
            </a:pPr>
            <a:r>
              <a:rPr lang="fr-FR" sz="2400" dirty="0"/>
              <a:t>Les commissaires tiennent compte de </a:t>
            </a:r>
            <a:r>
              <a:rPr lang="fr-FR" sz="2400" b="1" dirty="0">
                <a:solidFill>
                  <a:schemeClr val="accent1">
                    <a:lumMod val="75000"/>
                  </a:schemeClr>
                </a:solidFill>
                <a:cs typeface="Arial" panose="020B0604020202020204" pitchFamily="34" charset="0"/>
              </a:rPr>
              <a:t>toute information pertinente et disponible</a:t>
            </a:r>
            <a:r>
              <a:rPr lang="fr-FR" sz="2400" dirty="0"/>
              <a:t> pour évaluer le risque de récidive d’un délinquant.</a:t>
            </a:r>
          </a:p>
          <a:p>
            <a:pPr>
              <a:spcBef>
                <a:spcPts val="400"/>
              </a:spcBef>
              <a:spcAft>
                <a:spcPts val="400"/>
              </a:spcAft>
            </a:pPr>
            <a:r>
              <a:rPr lang="fr-FR" sz="2400" dirty="0"/>
              <a:t>Les commissaires sont responsables de s’assurer que l’information est fiable et convaincante.</a:t>
            </a:r>
          </a:p>
          <a:p>
            <a:pPr>
              <a:spcBef>
                <a:spcPts val="400"/>
              </a:spcBef>
              <a:spcAft>
                <a:spcPts val="400"/>
              </a:spcAft>
            </a:pPr>
            <a:r>
              <a:rPr lang="fr-FR" sz="2400" dirty="0"/>
              <a:t>L’information provenant de la police, des tribunaux, des professionnels de la santé mentale, des autorités correctionnelles et des victimes d’actes criminels est utilisée pour évaluer le risque de récidive d’un délinquant et déterminer si ce risque peut être géré de façon sécuritaire dans la collectivité.</a:t>
            </a:r>
          </a:p>
          <a:p>
            <a:pPr>
              <a:spcBef>
                <a:spcPts val="400"/>
              </a:spcBef>
              <a:spcAft>
                <a:spcPts val="400"/>
              </a:spcAft>
            </a:pPr>
            <a:r>
              <a:rPr lang="fr-FR" sz="2400" dirty="0"/>
              <a:t>Des conditions sont imposées afin de gérer les risques identifiés.</a:t>
            </a:r>
            <a:endParaRPr lang="en-CA" sz="2400" dirty="0"/>
          </a:p>
        </p:txBody>
      </p:sp>
    </p:spTree>
    <p:extLst>
      <p:ext uri="{BB962C8B-B14F-4D97-AF65-F5344CB8AC3E}">
        <p14:creationId xmlns:p14="http://schemas.microsoft.com/office/powerpoint/2010/main" val="36656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02336" y="402654"/>
            <a:ext cx="8229600" cy="1143000"/>
          </a:xfrm>
        </p:spPr>
        <p:txBody>
          <a:bodyPr/>
          <a:lstStyle/>
          <a:p>
            <a:r>
              <a:rPr lang="en-CA" dirty="0">
                <a:solidFill>
                  <a:srgbClr val="51687B"/>
                </a:solidFill>
              </a:rPr>
              <a:t>Cadre décisionnel</a:t>
            </a:r>
            <a:endParaRPr lang="en-CA" dirty="0">
              <a:solidFill>
                <a:srgbClr val="51687B"/>
              </a:solidFill>
              <a:ea typeface="+mn-ea"/>
              <a:cs typeface="+mn-cs"/>
            </a:endParaRPr>
          </a:p>
        </p:txBody>
      </p:sp>
      <p:sp>
        <p:nvSpPr>
          <p:cNvPr id="3" name="Content Placeholder 2"/>
          <p:cNvSpPr>
            <a:spLocks noGrp="1"/>
          </p:cNvSpPr>
          <p:nvPr>
            <p:ph idx="1"/>
            <p:custDataLst>
              <p:tags r:id="rId2"/>
            </p:custDataLst>
          </p:nvPr>
        </p:nvSpPr>
        <p:spPr>
          <a:xfrm>
            <a:off x="402336" y="1642808"/>
            <a:ext cx="8229600" cy="4525963"/>
          </a:xfrm>
        </p:spPr>
        <p:txBody>
          <a:bodyPr/>
          <a:lstStyle/>
          <a:p>
            <a:r>
              <a:rPr lang="fr-CA" sz="2600" dirty="0">
                <a:cs typeface="Arial" panose="020B0604020202020204" pitchFamily="34" charset="0"/>
              </a:rPr>
              <a:t>Le </a:t>
            </a:r>
            <a:r>
              <a:rPr lang="fr-CA" sz="2600" b="1" i="1" dirty="0">
                <a:solidFill>
                  <a:schemeClr val="accent1">
                    <a:lumMod val="75000"/>
                  </a:schemeClr>
                </a:solidFill>
                <a:cs typeface="Arial" panose="020B0604020202020204" pitchFamily="34" charset="0"/>
              </a:rPr>
              <a:t>Manuel des politiques décisionnelles à l’intention des commissaires </a:t>
            </a:r>
            <a:r>
              <a:rPr lang="fr-CA" sz="2600" dirty="0">
                <a:cs typeface="Arial" panose="020B0604020202020204" pitchFamily="34" charset="0"/>
              </a:rPr>
              <a:t>de la CLCC fournit des orientations et vise à soutenir les commissaires dans l’exercice équitable de leur pouvoir discrétionnaire, dans le respect des droits et la prise en compte de la diversité des antécédents et des besoins.</a:t>
            </a:r>
            <a:endParaRPr lang="en-CA" sz="2600" dirty="0">
              <a:cs typeface="Arial" panose="020B0604020202020204" pitchFamily="34" charset="0"/>
            </a:endParaRPr>
          </a:p>
          <a:p>
            <a:pPr>
              <a:defRPr/>
            </a:pPr>
            <a:endParaRPr lang="fr-FR" sz="700" dirty="0">
              <a:cs typeface="Arial" panose="020B0604020202020204" pitchFamily="34" charset="0"/>
            </a:endParaRPr>
          </a:p>
          <a:p>
            <a:pPr>
              <a:defRPr/>
            </a:pPr>
            <a:r>
              <a:rPr lang="fr-FR" sz="2600" dirty="0">
                <a:cs typeface="Arial" panose="020B0604020202020204" pitchFamily="34" charset="0"/>
              </a:rPr>
              <a:t>Les commissaires utilisent un </a:t>
            </a:r>
            <a:r>
              <a:rPr lang="fr-FR" sz="2600" b="1" dirty="0">
                <a:solidFill>
                  <a:schemeClr val="accent1">
                    <a:lumMod val="75000"/>
                  </a:schemeClr>
                </a:solidFill>
                <a:cs typeface="Arial" panose="020B0604020202020204" pitchFamily="34" charset="0"/>
              </a:rPr>
              <a:t>Cadre décisionnel structuré </a:t>
            </a:r>
            <a:r>
              <a:rPr lang="fr-FR" sz="2600" dirty="0">
                <a:cs typeface="Arial" panose="020B0604020202020204" pitchFamily="34" charset="0"/>
              </a:rPr>
              <a:t>(CDS) afin d’évaluer l’information pertinente et disponible, et de déterminer si les critères juridiques de prise de décisions sont respectés.</a:t>
            </a:r>
          </a:p>
          <a:p>
            <a:pPr>
              <a:defRPr/>
            </a:pPr>
            <a:endParaRPr lang="en-CA" sz="1400" dirty="0">
              <a:cs typeface="Arial" panose="020B0604020202020204" pitchFamily="34" charset="0"/>
            </a:endParaRPr>
          </a:p>
          <a:p>
            <a:pPr>
              <a:defRPr/>
            </a:pPr>
            <a:endParaRPr lang="en-CA" sz="2600" dirty="0">
              <a:ea typeface="Aptos" panose="020B0004020202020204" pitchFamily="34" charset="0"/>
              <a:cs typeface="Times New Roman" panose="02020603050405020304" pitchFamily="18" charset="0"/>
            </a:endParaRPr>
          </a:p>
          <a:p>
            <a:pPr>
              <a:defRPr/>
            </a:pPr>
            <a:endParaRPr lang="en-CA" sz="26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4669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6E9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C3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ECCF8E49-FDF1-F13E-5400-94C9D781CC83}"/>
              </a:ext>
            </a:extLst>
          </p:cNvPr>
          <p:cNvPicPr>
            <a:picLocks noChangeAspect="1"/>
          </p:cNvPicPr>
          <p:nvPr/>
        </p:nvPicPr>
        <p:blipFill>
          <a:blip r:embed="rId3"/>
          <a:stretch>
            <a:fillRect/>
          </a:stretch>
        </p:blipFill>
        <p:spPr>
          <a:xfrm>
            <a:off x="1669312" y="533452"/>
            <a:ext cx="5784111" cy="5769883"/>
          </a:xfrm>
          <a:prstGeom prst="rect">
            <a:avLst/>
          </a:prstGeom>
        </p:spPr>
      </p:pic>
    </p:spTree>
    <p:extLst>
      <p:ext uri="{BB962C8B-B14F-4D97-AF65-F5344CB8AC3E}">
        <p14:creationId xmlns:p14="http://schemas.microsoft.com/office/powerpoint/2010/main" val="427738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2F92E-F41A-AD84-D631-9BE6564E9945}"/>
              </a:ext>
            </a:extLst>
          </p:cNvPr>
          <p:cNvSpPr>
            <a:spLocks noGrp="1"/>
          </p:cNvSpPr>
          <p:nvPr>
            <p:ph type="title"/>
          </p:nvPr>
        </p:nvSpPr>
        <p:spPr/>
        <p:txBody>
          <a:bodyPr/>
          <a:lstStyle/>
          <a:p>
            <a:r>
              <a:rPr lang="en-CA" dirty="0">
                <a:solidFill>
                  <a:srgbClr val="51687B"/>
                </a:solidFill>
              </a:rPr>
              <a:t>Réceptivité culturelle</a:t>
            </a:r>
            <a:endParaRPr lang="en-CA" dirty="0"/>
          </a:p>
        </p:txBody>
      </p:sp>
      <p:sp>
        <p:nvSpPr>
          <p:cNvPr id="3" name="Content Placeholder 2">
            <a:extLst>
              <a:ext uri="{FF2B5EF4-FFF2-40B4-BE49-F238E27FC236}">
                <a16:creationId xmlns:a16="http://schemas.microsoft.com/office/drawing/2014/main" id="{8901F31D-C1D9-67ED-6982-4A6CDF4ED6EE}"/>
              </a:ext>
            </a:extLst>
          </p:cNvPr>
          <p:cNvSpPr>
            <a:spLocks noGrp="1"/>
          </p:cNvSpPr>
          <p:nvPr>
            <p:ph idx="1"/>
          </p:nvPr>
        </p:nvSpPr>
        <p:spPr>
          <a:xfrm>
            <a:off x="457200" y="1417638"/>
            <a:ext cx="8229600" cy="4525963"/>
          </a:xfrm>
        </p:spPr>
        <p:txBody>
          <a:bodyPr/>
          <a:lstStyle/>
          <a:p>
            <a:pPr>
              <a:lnSpc>
                <a:spcPct val="107000"/>
              </a:lnSpc>
              <a:spcBef>
                <a:spcPts val="600"/>
              </a:spcBef>
              <a:spcAft>
                <a:spcPts val="600"/>
              </a:spcAft>
            </a:pPr>
            <a:r>
              <a:rPr lang="fr-FR" sz="2400" dirty="0"/>
              <a:t>La CLCC reconnaît le rôle important que jouent la culture, la collectivité et l’histoire dans la réussite de la réhabilitation et de la réinsertion sociale.</a:t>
            </a:r>
          </a:p>
          <a:p>
            <a:pPr>
              <a:lnSpc>
                <a:spcPct val="107000"/>
              </a:lnSpc>
              <a:spcBef>
                <a:spcPts val="600"/>
              </a:spcBef>
              <a:spcAft>
                <a:spcPts val="600"/>
              </a:spcAft>
            </a:pPr>
            <a:r>
              <a:rPr lang="fr-FR" sz="2400" dirty="0"/>
              <a:t>Les commissaires tiennent compte des </a:t>
            </a:r>
            <a:r>
              <a:rPr lang="fr-FR" sz="2400" b="1" dirty="0">
                <a:solidFill>
                  <a:schemeClr val="accent1">
                    <a:lumMod val="75000"/>
                  </a:schemeClr>
                </a:solidFill>
                <a:cs typeface="Arial" panose="020B0604020202020204" pitchFamily="34" charset="0"/>
              </a:rPr>
              <a:t>facteurs systémiques et historiques</a:t>
            </a:r>
            <a:r>
              <a:rPr lang="fr-FR" sz="2400" dirty="0"/>
              <a:t> dans leur processus décisionnel.</a:t>
            </a:r>
          </a:p>
          <a:p>
            <a:pPr>
              <a:lnSpc>
                <a:spcPct val="107000"/>
              </a:lnSpc>
              <a:spcBef>
                <a:spcPts val="600"/>
              </a:spcBef>
              <a:spcAft>
                <a:spcPts val="600"/>
              </a:spcAft>
            </a:pPr>
            <a:r>
              <a:rPr lang="fr-FR" sz="2400" dirty="0"/>
              <a:t>Les initiatives de la CLCC visant à favoriser la réceptivité dans la prise de décisions comprennent la tenue d’audiences tenant compte des traumatismes et </a:t>
            </a:r>
            <a:r>
              <a:rPr lang="fr-FR" sz="2400" b="1" dirty="0">
                <a:solidFill>
                  <a:schemeClr val="accent1">
                    <a:lumMod val="75000"/>
                  </a:schemeClr>
                </a:solidFill>
                <a:cs typeface="Arial" panose="020B0604020202020204" pitchFamily="34" charset="0"/>
              </a:rPr>
              <a:t>adaptées à la culture</a:t>
            </a:r>
            <a:r>
              <a:rPr lang="fr-FR" sz="2400" dirty="0"/>
              <a:t>, ainsi que l’organisation de séances de sensibilisation ciblées en établissement.</a:t>
            </a:r>
            <a:endParaRPr lang="en-CA" sz="2400" dirty="0"/>
          </a:p>
          <a:p>
            <a:endParaRPr lang="en-CA" dirty="0"/>
          </a:p>
        </p:txBody>
      </p:sp>
    </p:spTree>
    <p:extLst>
      <p:ext uri="{BB962C8B-B14F-4D97-AF65-F5344CB8AC3E}">
        <p14:creationId xmlns:p14="http://schemas.microsoft.com/office/powerpoint/2010/main" val="3032551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3630</TotalTime>
  <Words>791</Words>
  <Application>Microsoft Office PowerPoint</Application>
  <PresentationFormat>On-screen Show (4:3)</PresentationFormat>
  <Paragraphs>74</Paragraphs>
  <Slides>15</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Aptos</vt:lpstr>
      <vt:lpstr>Arial</vt:lpstr>
      <vt:lpstr>Calibri</vt:lpstr>
      <vt:lpstr>Courier New</vt:lpstr>
      <vt:lpstr>Symbol</vt:lpstr>
      <vt:lpstr>1_Office Theme</vt:lpstr>
      <vt:lpstr>2_Office Theme</vt:lpstr>
      <vt:lpstr>Office Theme</vt:lpstr>
      <vt:lpstr>Protéger la société : décisions fondées sur des données probantes en libération conditionnelle au Canada </vt:lpstr>
      <vt:lpstr>Aperçu de la présentation</vt:lpstr>
      <vt:lpstr> Commission des libérations  conditionnelles du Canada </vt:lpstr>
      <vt:lpstr> Libération conditionnelle </vt:lpstr>
      <vt:lpstr>Prise de décisions </vt:lpstr>
      <vt:lpstr>Renseignements pris en compte</vt:lpstr>
      <vt:lpstr>Cadre décisionnel</vt:lpstr>
      <vt:lpstr>PowerPoint Presentation</vt:lpstr>
      <vt:lpstr>Réceptivité culturelle</vt:lpstr>
      <vt:lpstr>Aperçu de 2025-2026</vt:lpstr>
      <vt:lpstr>Aperçu de 2025-2026</vt:lpstr>
      <vt:lpstr>Taux d’octroi de la libération conditionnelle</vt:lpstr>
      <vt:lpstr>Taux d’octroi par sous-population</vt:lpstr>
      <vt:lpstr>Résultats</vt:lpstr>
      <vt:lpstr>Messages clés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Amelia Lamont</dc:creator>
  <cp:lastModifiedBy>Irfan, Monica (PBC/CLCC)</cp:lastModifiedBy>
  <cp:revision>174</cp:revision>
  <cp:lastPrinted>2026-04-21T20:55:52Z</cp:lastPrinted>
  <dcterms:created xsi:type="dcterms:W3CDTF">2026-04-13T14:44:03Z</dcterms:created>
  <dcterms:modified xsi:type="dcterms:W3CDTF">2026-07-13T13:08:01Z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cbc06e0-24cf-4f56-bab7-78e3f0d940b7_Enabled">
    <vt:lpwstr>true</vt:lpwstr>
  </property>
  <property fmtid="{D5CDD505-2E9C-101B-9397-08002B2CF9AE}" pid="3" name="MSIP_Label_7cbc06e0-24cf-4f56-bab7-78e3f0d940b7_SetDate">
    <vt:lpwstr>2026-04-16T15:14:27Z</vt:lpwstr>
  </property>
  <property fmtid="{D5CDD505-2E9C-101B-9397-08002B2CF9AE}" pid="4" name="MSIP_Label_7cbc06e0-24cf-4f56-bab7-78e3f0d940b7_Method">
    <vt:lpwstr>Privileged</vt:lpwstr>
  </property>
  <property fmtid="{D5CDD505-2E9C-101B-9397-08002B2CF9AE}" pid="5" name="MSIP_Label_7cbc06e0-24cf-4f56-bab7-78e3f0d940b7_Name">
    <vt:lpwstr>Unclassified-Non classifié</vt:lpwstr>
  </property>
  <property fmtid="{D5CDD505-2E9C-101B-9397-08002B2CF9AE}" pid="6" name="MSIP_Label_7cbc06e0-24cf-4f56-bab7-78e3f0d940b7_SiteId">
    <vt:lpwstr>cd9584b2-f14c-48ae-a87a-edb195f4877e</vt:lpwstr>
  </property>
  <property fmtid="{D5CDD505-2E9C-101B-9397-08002B2CF9AE}" pid="7" name="MSIP_Label_7cbc06e0-24cf-4f56-bab7-78e3f0d940b7_ActionId">
    <vt:lpwstr>0edcca76-fd2d-406b-97f9-f99b0d8b1974</vt:lpwstr>
  </property>
  <property fmtid="{D5CDD505-2E9C-101B-9397-08002B2CF9AE}" pid="8" name="MSIP_Label_7cbc06e0-24cf-4f56-bab7-78e3f0d940b7_ContentBits">
    <vt:lpwstr>0</vt:lpwstr>
  </property>
  <property fmtid="{D5CDD505-2E9C-101B-9397-08002B2CF9AE}" pid="9" name="MSIP_Label_7cbc06e0-24cf-4f56-bab7-78e3f0d940b7_Tag">
    <vt:lpwstr>10, 0, 1, 1</vt:lpwstr>
  </property>
</Properties>
</file>