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08" r:id="rId1"/>
  </p:sldMasterIdLst>
  <p:notesMasterIdLst>
    <p:notesMasterId r:id="rId13"/>
  </p:notesMasterIdLst>
  <p:sldIdLst>
    <p:sldId id="258" r:id="rId2"/>
    <p:sldId id="268" r:id="rId3"/>
    <p:sldId id="273" r:id="rId4"/>
    <p:sldId id="274" r:id="rId5"/>
    <p:sldId id="275" r:id="rId6"/>
    <p:sldId id="264" r:id="rId7"/>
    <p:sldId id="261" r:id="rId8"/>
    <p:sldId id="269" r:id="rId9"/>
    <p:sldId id="271" r:id="rId10"/>
    <p:sldId id="270" r:id="rId11"/>
    <p:sldId id="272" r:id="rId12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195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C9057-5A3E-492E-A682-AA3A9C523096}" type="datetimeFigureOut">
              <a:rPr lang="hu-HU" smtClean="0"/>
              <a:t>2026. 07. 01.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AEA1E-F7CE-4655-910D-ACDAE59477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6721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984D-C336-41E6-A1E8-8CC4EB995204}" type="datetime1">
              <a:rPr lang="en-US" smtClean="0"/>
              <a:t>7/1/2026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098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5A3CA-632D-43A3-BBF3-895DCB583ED7}" type="datetime1">
              <a:rPr lang="en-US" smtClean="0"/>
              <a:t>7/1/2026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98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501D-6A1A-46E1-BD8D-F764443A37F1}" type="datetime1">
              <a:rPr lang="en-US" smtClean="0"/>
              <a:t>7/1/2026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001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E754A-7E65-4C0E-A060-5AE96E009769}" type="datetime1">
              <a:rPr lang="en-US" smtClean="0"/>
              <a:t>7/1/2026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716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B8B2-9F7C-483C-94EB-DAFA4EA5C706}" type="datetime1">
              <a:rPr lang="en-US" smtClean="0"/>
              <a:t>7/1/2026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6727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4678-B569-47C1-BD84-CCBFC78B0F81}" type="datetime1">
              <a:rPr lang="en-US" smtClean="0"/>
              <a:t>7/1/2026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15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CFB2-F049-494C-A1F5-9B0EA0675854}" type="datetime1">
              <a:rPr lang="en-US" smtClean="0"/>
              <a:t>7/1/2026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555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68F03-D9EE-4416-8DFD-669B70EE76EE}" type="datetime1">
              <a:rPr lang="en-US" smtClean="0"/>
              <a:t>7/1/2026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953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61BE0-A096-4C73-8BC1-B7CA4F0E0DA9}" type="datetime1">
              <a:rPr lang="en-US" smtClean="0"/>
              <a:t>7/1/2026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275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DA7E-3115-4826-930D-BD39776E8EB8}" type="datetime1">
              <a:rPr lang="en-US" smtClean="0"/>
              <a:t>7/1/2026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84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1F56-CBFF-41A0-8722-405EA03EA6D7}" type="datetime1">
              <a:rPr lang="en-US" smtClean="0"/>
              <a:t>7/1/2026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472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8CFD4-6510-49F6-8168-7E9B944BFB30}" type="datetime1">
              <a:rPr lang="en-US" smtClean="0"/>
              <a:t>7/1/2026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33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152A-F390-4E5E-98B3-9850F7F6F7E8}" type="datetime1">
              <a:rPr lang="en-US" smtClean="0"/>
              <a:t>7/1/2026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363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6A6A-A38E-43CD-9996-CDD48EEE6E02}" type="datetime1">
              <a:rPr lang="en-US" smtClean="0"/>
              <a:t>7/1/2026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201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6EEAA-E1C1-43B5-ADAE-0A07C3E388E3}" type="datetime1">
              <a:rPr lang="en-US" smtClean="0"/>
              <a:t>7/1/2026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008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B48A-9B2A-476A-A1F0-A43A75641692}" type="datetime1">
              <a:rPr lang="en-US" smtClean="0"/>
              <a:t>7/1/2026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935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DF63B-0116-4691-B146-4AAEAAB62FCB}" type="datetime1">
              <a:rPr lang="en-US" smtClean="0"/>
              <a:t>7/1/2026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41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A67EDB-FFED-D4F0-5ECB-509AA2790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72" y="862148"/>
            <a:ext cx="8545042" cy="1678367"/>
          </a:xfrm>
        </p:spPr>
        <p:txBody>
          <a:bodyPr>
            <a:normAutofit/>
          </a:bodyPr>
          <a:lstStyle/>
          <a:p>
            <a:pPr algn="ctr"/>
            <a:r>
              <a:rPr lang="en-GB" sz="2800" i="1" dirty="0">
                <a:solidFill>
                  <a:schemeClr val="tx1"/>
                </a:solidFill>
                <a:latin typeface="+mn-lt"/>
              </a:rPr>
              <a:t>Diversion instead of prosecution,</a:t>
            </a:r>
            <a:br>
              <a:rPr lang="en-GB" sz="2800" i="1" dirty="0">
                <a:solidFill>
                  <a:schemeClr val="tx1"/>
                </a:solidFill>
                <a:latin typeface="+mn-lt"/>
              </a:rPr>
            </a:br>
            <a:r>
              <a:rPr lang="en-GB" sz="2800" i="1" dirty="0">
                <a:solidFill>
                  <a:schemeClr val="tx1"/>
                </a:solidFill>
                <a:latin typeface="+mn-lt"/>
              </a:rPr>
              <a:t>personalized legal consequences for</a:t>
            </a:r>
            <a:br>
              <a:rPr lang="hu-HU" sz="2800" i="1" dirty="0">
                <a:solidFill>
                  <a:schemeClr val="tx1"/>
                </a:solidFill>
                <a:latin typeface="+mn-lt"/>
              </a:rPr>
            </a:br>
            <a:r>
              <a:rPr lang="en-US" sz="2800" i="1" dirty="0">
                <a:solidFill>
                  <a:schemeClr val="tx1"/>
                </a:solidFill>
                <a:latin typeface="+mn-lt"/>
              </a:rPr>
              <a:t>the accused instead of prison time</a:t>
            </a:r>
            <a:endParaRPr lang="hu-HU" sz="28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C1C7A77-65D9-6036-321B-55D359359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866" y="2540516"/>
            <a:ext cx="8596668" cy="3500846"/>
          </a:xfrm>
        </p:spPr>
        <p:txBody>
          <a:bodyPr/>
          <a:lstStyle/>
          <a:p>
            <a:pPr marL="0" indent="0" algn="ctr">
              <a:buNone/>
            </a:pPr>
            <a:r>
              <a:rPr lang="hu-HU" sz="2800" dirty="0"/>
              <a:t>Prof. Dr. Ágnes Czine</a:t>
            </a:r>
          </a:p>
          <a:p>
            <a:pPr marL="0" indent="0" algn="ctr">
              <a:buNone/>
            </a:pPr>
            <a:r>
              <a:rPr lang="hu-HU" dirty="0" err="1"/>
              <a:t>Justice</a:t>
            </a:r>
            <a:r>
              <a:rPr lang="en-GB" dirty="0"/>
              <a:t>, Constitutional Court </a:t>
            </a:r>
            <a:r>
              <a:rPr lang="hu-HU" dirty="0"/>
              <a:t>of Hungary</a:t>
            </a:r>
          </a:p>
          <a:p>
            <a:pPr marL="0" indent="0" algn="ctr">
              <a:buNone/>
            </a:pPr>
            <a:r>
              <a:rPr lang="hu-HU" dirty="0"/>
              <a:t>University professor</a:t>
            </a:r>
          </a:p>
          <a:p>
            <a:pPr marL="0" indent="0" algn="ctr">
              <a:buNone/>
            </a:pPr>
            <a:r>
              <a:rPr lang="hu-HU" dirty="0"/>
              <a:t>Károli Gáspár University of </a:t>
            </a:r>
            <a:r>
              <a:rPr lang="en-GB" dirty="0"/>
              <a:t>the Reformed Church </a:t>
            </a:r>
            <a:r>
              <a:rPr lang="hu-HU" dirty="0"/>
              <a:t>in Hungary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dirty="0">
                <a:cs typeface="Arial" panose="020B0604020202020204" pitchFamily="34" charset="0"/>
              </a:rPr>
              <a:t>ISRCL INTERNATIONAL CONFERENCE 2026</a:t>
            </a:r>
          </a:p>
          <a:p>
            <a:pPr marL="0" indent="0" algn="ctr">
              <a:buNone/>
            </a:pPr>
            <a:r>
              <a:rPr lang="hu-HU" dirty="0">
                <a:cs typeface="Arial" panose="020B0604020202020204" pitchFamily="34" charset="0"/>
              </a:rPr>
              <a:t>13 </a:t>
            </a:r>
            <a:r>
              <a:rPr lang="hu-HU" dirty="0" err="1">
                <a:cs typeface="Arial" panose="020B0604020202020204" pitchFamily="34" charset="0"/>
              </a:rPr>
              <a:t>July</a:t>
            </a:r>
            <a:r>
              <a:rPr lang="hu-HU" dirty="0">
                <a:cs typeface="Arial" panose="020B0604020202020204" pitchFamily="34" charset="0"/>
              </a:rPr>
              <a:t> 2026, Montreal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200" smtClean="0">
                <a:solidFill>
                  <a:schemeClr val="tx1"/>
                </a:solidFill>
              </a:rPr>
              <a:t>1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08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Statistics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9487277"/>
              </p:ext>
            </p:extLst>
          </p:nvPr>
        </p:nvGraphicFramePr>
        <p:xfrm>
          <a:off x="677690" y="2209800"/>
          <a:ext cx="8596312" cy="42957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3762">
                  <a:extLst>
                    <a:ext uri="{9D8B030D-6E8A-4147-A177-3AD203B41FA5}">
                      <a16:colId xmlns:a16="http://schemas.microsoft.com/office/drawing/2014/main" val="4195684116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1122270306"/>
                    </a:ext>
                  </a:extLst>
                </a:gridCol>
                <a:gridCol w="1540083">
                  <a:extLst>
                    <a:ext uri="{9D8B030D-6E8A-4147-A177-3AD203B41FA5}">
                      <a16:colId xmlns:a16="http://schemas.microsoft.com/office/drawing/2014/main" val="2260375718"/>
                    </a:ext>
                  </a:extLst>
                </a:gridCol>
                <a:gridCol w="768936">
                  <a:extLst>
                    <a:ext uri="{9D8B030D-6E8A-4147-A177-3AD203B41FA5}">
                      <a16:colId xmlns:a16="http://schemas.microsoft.com/office/drawing/2014/main" val="741190930"/>
                    </a:ext>
                  </a:extLst>
                </a:gridCol>
                <a:gridCol w="1380142">
                  <a:extLst>
                    <a:ext uri="{9D8B030D-6E8A-4147-A177-3AD203B41FA5}">
                      <a16:colId xmlns:a16="http://schemas.microsoft.com/office/drawing/2014/main" val="2830614645"/>
                    </a:ext>
                  </a:extLst>
                </a:gridCol>
                <a:gridCol w="768936">
                  <a:extLst>
                    <a:ext uri="{9D8B030D-6E8A-4147-A177-3AD203B41FA5}">
                      <a16:colId xmlns:a16="http://schemas.microsoft.com/office/drawing/2014/main" val="3376803594"/>
                    </a:ext>
                  </a:extLst>
                </a:gridCol>
                <a:gridCol w="768936">
                  <a:extLst>
                    <a:ext uri="{9D8B030D-6E8A-4147-A177-3AD203B41FA5}">
                      <a16:colId xmlns:a16="http://schemas.microsoft.com/office/drawing/2014/main" val="3742473324"/>
                    </a:ext>
                  </a:extLst>
                </a:gridCol>
                <a:gridCol w="1380142">
                  <a:extLst>
                    <a:ext uri="{9D8B030D-6E8A-4147-A177-3AD203B41FA5}">
                      <a16:colId xmlns:a16="http://schemas.microsoft.com/office/drawing/2014/main" val="2511652781"/>
                    </a:ext>
                  </a:extLst>
                </a:gridCol>
              </a:tblGrid>
              <a:tr h="6377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noProof="0" dirty="0">
                          <a:effectLst/>
                        </a:rPr>
                        <a:t>Years</a:t>
                      </a:r>
                      <a:endParaRPr lang="en-GB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noProof="0" dirty="0">
                          <a:effectLst/>
                        </a:rPr>
                        <a:t>Total n</a:t>
                      </a:r>
                      <a:r>
                        <a:rPr lang="en-GB" sz="1400" u="none" strike="noStrike" noProof="0" dirty="0">
                          <a:effectLst/>
                        </a:rPr>
                        <a:t>umber of </a:t>
                      </a:r>
                      <a:r>
                        <a:rPr lang="en-GB" sz="1400" b="1" u="none" strike="noStrike" noProof="0" dirty="0">
                          <a:effectLst/>
                        </a:rPr>
                        <a:t>procedural decisions</a:t>
                      </a:r>
                      <a:endParaRPr lang="hu-HU" sz="1400" b="1" u="none" strike="noStrike" noProof="0" dirty="0">
                        <a:effectLst/>
                      </a:endParaRPr>
                    </a:p>
                    <a:p>
                      <a:pPr algn="ctr" fontAlgn="ctr"/>
                      <a:r>
                        <a:rPr lang="en-GB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before the</a:t>
                      </a:r>
                    </a:p>
                    <a:p>
                      <a:pPr algn="ctr" fontAlgn="ctr"/>
                      <a:r>
                        <a:rPr lang="en-GB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prosecutor</a:t>
                      </a:r>
                    </a:p>
                  </a:txBody>
                  <a:tcPr marL="5441" marR="5441" marT="5441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noProof="0" dirty="0">
                          <a:effectLst/>
                        </a:rPr>
                        <a:t>Of which</a:t>
                      </a:r>
                      <a:endParaRPr lang="en-GB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noProof="0" dirty="0">
                          <a:effectLst/>
                        </a:rPr>
                        <a:t>Total number of </a:t>
                      </a:r>
                      <a:r>
                        <a:rPr lang="en-GB" sz="1400" b="1" u="none" strike="noStrike" noProof="0" dirty="0">
                          <a:effectLst/>
                        </a:rPr>
                        <a:t>cases</a:t>
                      </a:r>
                      <a:r>
                        <a:rPr lang="en-GB" sz="1400" u="none" strike="noStrike" noProof="0" dirty="0">
                          <a:effectLst/>
                        </a:rPr>
                        <a:t> before the prosecutor</a:t>
                      </a:r>
                      <a:endParaRPr lang="en-GB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noProof="0" dirty="0">
                          <a:effectLst/>
                        </a:rPr>
                        <a:t>Of which</a:t>
                      </a:r>
                      <a:endParaRPr lang="en-GB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noProof="0" dirty="0">
                          <a:effectLst/>
                        </a:rPr>
                        <a:t>Number of</a:t>
                      </a:r>
                      <a:r>
                        <a:rPr lang="en-GB" sz="1400" u="none" strike="noStrike" baseline="0" noProof="0" dirty="0">
                          <a:effectLst/>
                        </a:rPr>
                        <a:t> acts</a:t>
                      </a:r>
                      <a:endParaRPr lang="en-GB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extLst>
                  <a:ext uri="{0D108BD9-81ED-4DB2-BD59-A6C34878D82A}">
                    <a16:rowId xmlns:a16="http://schemas.microsoft.com/office/drawing/2014/main" val="375728034"/>
                  </a:ext>
                </a:extLst>
              </a:tr>
              <a:tr h="1327723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noProof="0" dirty="0">
                          <a:effectLst/>
                        </a:rPr>
                        <a:t>Number of proceedings co</a:t>
                      </a:r>
                      <a:r>
                        <a:rPr lang="hu-HU" sz="1400" u="none" strike="noStrike" noProof="0" dirty="0">
                          <a:effectLst/>
                        </a:rPr>
                        <a:t>n</a:t>
                      </a:r>
                      <a:r>
                        <a:rPr lang="en-GB" sz="1400" u="none" strike="noStrike" noProof="0" dirty="0" err="1">
                          <a:effectLst/>
                        </a:rPr>
                        <a:t>cerning</a:t>
                      </a:r>
                      <a:r>
                        <a:rPr lang="en-GB" sz="1400" u="none" strike="noStrike" noProof="0" dirty="0">
                          <a:effectLst/>
                        </a:rPr>
                        <a:t> conditional suspension</a:t>
                      </a:r>
                      <a:endParaRPr lang="en-GB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noProof="0" dirty="0">
                          <a:effectLst/>
                        </a:rPr>
                        <a:t>Conditional</a:t>
                      </a:r>
                      <a:r>
                        <a:rPr lang="hu-HU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noProof="0" dirty="0">
                          <a:effectLst/>
                        </a:rPr>
                        <a:t>suspension</a:t>
                      </a:r>
                      <a:endParaRPr lang="en-GB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736346"/>
                  </a:ext>
                </a:extLst>
              </a:tr>
              <a:tr h="481473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2021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>
                          <a:effectLst/>
                        </a:rPr>
                        <a:t>330 847</a:t>
                      </a:r>
                      <a:endParaRPr lang="hu-H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12 677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3.8%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226 245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8 288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3.7%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296 945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extLst>
                  <a:ext uri="{0D108BD9-81ED-4DB2-BD59-A6C34878D82A}">
                    <a16:rowId xmlns:a16="http://schemas.microsoft.com/office/drawing/2014/main" val="558508954"/>
                  </a:ext>
                </a:extLst>
              </a:tr>
              <a:tr h="462213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2022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>
                          <a:effectLst/>
                        </a:rPr>
                        <a:t>345 944</a:t>
                      </a:r>
                      <a:endParaRPr lang="hu-H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11 587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3.3%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>
                          <a:effectLst/>
                        </a:rPr>
                        <a:t>244 331</a:t>
                      </a:r>
                      <a:endParaRPr lang="hu-H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>
                          <a:effectLst/>
                        </a:rPr>
                        <a:t>8 703</a:t>
                      </a:r>
                      <a:endParaRPr lang="hu-H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3.6%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>
                          <a:effectLst/>
                        </a:rPr>
                        <a:t>315 025</a:t>
                      </a:r>
                      <a:endParaRPr lang="hu-H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extLst>
                  <a:ext uri="{0D108BD9-81ED-4DB2-BD59-A6C34878D82A}">
                    <a16:rowId xmlns:a16="http://schemas.microsoft.com/office/drawing/2014/main" val="3201254173"/>
                  </a:ext>
                </a:extLst>
              </a:tr>
              <a:tr h="462213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2023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334 792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11 627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3.5%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>
                          <a:effectLst/>
                        </a:rPr>
                        <a:t>225 426</a:t>
                      </a:r>
                      <a:endParaRPr lang="hu-H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>
                          <a:effectLst/>
                        </a:rPr>
                        <a:t>8 052</a:t>
                      </a:r>
                      <a:endParaRPr lang="hu-H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3.6%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>
                          <a:effectLst/>
                        </a:rPr>
                        <a:t>304 114</a:t>
                      </a:r>
                      <a:endParaRPr lang="hu-H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extLst>
                  <a:ext uri="{0D108BD9-81ED-4DB2-BD59-A6C34878D82A}">
                    <a16:rowId xmlns:a16="http://schemas.microsoft.com/office/drawing/2014/main" val="3218934969"/>
                  </a:ext>
                </a:extLst>
              </a:tr>
              <a:tr h="462213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>
                          <a:effectLst/>
                        </a:rPr>
                        <a:t>2024</a:t>
                      </a:r>
                      <a:endParaRPr lang="hu-H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428 449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10 894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2.5%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>
                          <a:effectLst/>
                        </a:rPr>
                        <a:t>245 373</a:t>
                      </a:r>
                      <a:endParaRPr lang="hu-H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>
                          <a:effectLst/>
                        </a:rPr>
                        <a:t>7 538</a:t>
                      </a:r>
                      <a:endParaRPr lang="hu-H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3.1%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>
                          <a:effectLst/>
                        </a:rPr>
                        <a:t>365 582</a:t>
                      </a:r>
                      <a:endParaRPr lang="hu-H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extLst>
                  <a:ext uri="{0D108BD9-81ED-4DB2-BD59-A6C34878D82A}">
                    <a16:rowId xmlns:a16="http://schemas.microsoft.com/office/drawing/2014/main" val="2139126573"/>
                  </a:ext>
                </a:extLst>
              </a:tr>
              <a:tr h="462213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>
                          <a:effectLst/>
                        </a:rPr>
                        <a:t>2025</a:t>
                      </a:r>
                      <a:endParaRPr lang="hu-H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>
                          <a:effectLst/>
                        </a:rPr>
                        <a:t>350 963</a:t>
                      </a:r>
                      <a:endParaRPr lang="hu-H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11 545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>
                          <a:effectLst/>
                        </a:rPr>
                        <a:t>3</a:t>
                      </a:r>
                      <a:r>
                        <a:rPr lang="hu-HU" sz="1400" u="none" strike="noStrike" dirty="0">
                          <a:effectLst/>
                        </a:rPr>
                        <a:t>.</a:t>
                      </a:r>
                      <a:r>
                        <a:rPr lang="hu-HU" sz="1400" u="none" strike="noStrike">
                          <a:effectLst/>
                        </a:rPr>
                        <a:t>3</a:t>
                      </a:r>
                      <a:r>
                        <a:rPr lang="hu-HU" sz="1400" u="none" strike="noStrike" dirty="0">
                          <a:effectLst/>
                        </a:rPr>
                        <a:t>%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219 264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8 029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3.7%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effectLst/>
                        </a:rPr>
                        <a:t>310 132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1" marR="5441" marT="5441" marB="0" anchor="ctr"/>
                </a:tc>
                <a:extLst>
                  <a:ext uri="{0D108BD9-81ED-4DB2-BD59-A6C34878D82A}">
                    <a16:rowId xmlns:a16="http://schemas.microsoft.com/office/drawing/2014/main" val="3390314709"/>
                  </a:ext>
                </a:extLst>
              </a:tr>
            </a:tbl>
          </a:graphicData>
        </a:graphic>
      </p:graphicFrame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9599764" y="5936734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6D22F896-40B5-4ADD-8801-0D06FADFA095}" type="slidenum"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hu-H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057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800" dirty="0"/>
              <a:t>Thank you for your kind attention</a:t>
            </a:r>
            <a:r>
              <a:rPr lang="hu-HU" sz="4800" dirty="0"/>
              <a:t>!</a:t>
            </a:r>
            <a:r>
              <a:rPr lang="en-GB" sz="4800" dirty="0"/>
              <a:t>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805886" cy="365125"/>
          </a:xfrm>
        </p:spPr>
        <p:txBody>
          <a:bodyPr/>
          <a:lstStyle/>
          <a:p>
            <a:fld id="{6D22F896-40B5-4ADD-8801-0D06FADFA095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419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7288" y="-1438275"/>
            <a:ext cx="14506575" cy="9734550"/>
          </a:xfrm>
          <a:prstGeom prst="rect">
            <a:avLst/>
          </a:prstGeo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706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International </a:t>
            </a:r>
            <a:r>
              <a:rPr lang="en-GB" dirty="0"/>
              <a:t>regulation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2612571"/>
            <a:ext cx="8596668" cy="3428791"/>
          </a:xfrm>
        </p:spPr>
        <p:txBody>
          <a:bodyPr/>
          <a:lstStyle/>
          <a:p>
            <a:r>
              <a:rPr lang="en-GB" dirty="0"/>
              <a:t>Beijing Rules (1985) </a:t>
            </a:r>
            <a:endParaRPr lang="hu-HU" dirty="0"/>
          </a:p>
          <a:p>
            <a:r>
              <a:rPr lang="en-GB" dirty="0"/>
              <a:t>UN Guidelines for Action on Children in the Criminal Justice System (1997)</a:t>
            </a:r>
            <a:endParaRPr lang="hu-HU" dirty="0"/>
          </a:p>
          <a:p>
            <a:r>
              <a:rPr lang="en-GB" dirty="0"/>
              <a:t>Convention on the Rights of the Child (1989)</a:t>
            </a:r>
            <a:endParaRPr lang="hu-HU" dirty="0"/>
          </a:p>
          <a:p>
            <a:r>
              <a:rPr lang="en-GB" dirty="0"/>
              <a:t>The United Nations Standard Minimum Rules for Non-Custodial Measures (Tokyo Rules, 1990)</a:t>
            </a:r>
            <a:endParaRPr lang="hu-HU" dirty="0"/>
          </a:p>
          <a:p>
            <a:r>
              <a:rPr lang="en-GB" dirty="0"/>
              <a:t>Council of Europe Guidelines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200" smtClean="0">
                <a:solidFill>
                  <a:schemeClr val="tx1"/>
                </a:solidFill>
              </a:rPr>
              <a:t>3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6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European </a:t>
            </a:r>
            <a:r>
              <a:rPr lang="en-GB" dirty="0"/>
              <a:t>countries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Mediation and restitution (restorative model)</a:t>
            </a:r>
            <a:endParaRPr lang="hu-HU" dirty="0"/>
          </a:p>
          <a:p>
            <a:pPr marL="0" indent="0">
              <a:buNone/>
            </a:pPr>
            <a:r>
              <a:rPr lang="en-US" dirty="0"/>
              <a:t>Typical in: Austria, Germany, Hungary, Slovenia, Belgium</a:t>
            </a:r>
            <a:endParaRPr lang="hu-HU" dirty="0"/>
          </a:p>
          <a:p>
            <a:endParaRPr lang="hu-HU" dirty="0"/>
          </a:p>
          <a:p>
            <a:pPr marL="0" indent="0">
              <a:buNone/>
            </a:pPr>
            <a:r>
              <a:rPr lang="en-US" dirty="0"/>
              <a:t>2. Prosecutorial diversion</a:t>
            </a:r>
            <a:endParaRPr lang="hu-HU" dirty="0"/>
          </a:p>
          <a:p>
            <a:pPr marL="0" indent="0">
              <a:buNone/>
            </a:pPr>
            <a:r>
              <a:rPr lang="en-US" dirty="0"/>
              <a:t>Common in: the Netherlands, France, Ireland, Hungary</a:t>
            </a:r>
            <a:endParaRPr lang="hu-HU" dirty="0"/>
          </a:p>
          <a:p>
            <a:endParaRPr lang="hu-HU" dirty="0"/>
          </a:p>
          <a:p>
            <a:pPr marL="0" indent="0">
              <a:buNone/>
            </a:pPr>
            <a:r>
              <a:rPr lang="en-US" dirty="0"/>
              <a:t>3. Conditional </a:t>
            </a:r>
            <a:r>
              <a:rPr lang="hu-HU" dirty="0"/>
              <a:t>d</a:t>
            </a:r>
            <a:r>
              <a:rPr lang="en-GB" dirty="0" err="1"/>
              <a:t>ismissal</a:t>
            </a:r>
            <a:r>
              <a:rPr lang="en-US" dirty="0"/>
              <a:t> and </a:t>
            </a:r>
            <a:r>
              <a:rPr lang="hu-HU" dirty="0"/>
              <a:t>a</a:t>
            </a:r>
            <a:r>
              <a:rPr lang="en-US" dirty="0" err="1"/>
              <a:t>lternative</a:t>
            </a:r>
            <a:r>
              <a:rPr lang="en-US" dirty="0"/>
              <a:t> </a:t>
            </a:r>
            <a:r>
              <a:rPr lang="hu-HU" dirty="0"/>
              <a:t>s</a:t>
            </a:r>
            <a:r>
              <a:rPr lang="en-US" dirty="0" err="1"/>
              <a:t>anctions</a:t>
            </a:r>
            <a:endParaRPr lang="hu-HU" dirty="0"/>
          </a:p>
          <a:p>
            <a:pPr marL="0" indent="0">
              <a:buNone/>
            </a:pPr>
            <a:r>
              <a:rPr lang="en-US" dirty="0"/>
              <a:t>Common in: Poland, the Czech Republic, Slovakia, Hungary</a:t>
            </a:r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65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Prerequisites of diversion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3091543"/>
            <a:ext cx="8596668" cy="2949819"/>
          </a:xfrm>
        </p:spPr>
        <p:txBody>
          <a:bodyPr/>
          <a:lstStyle/>
          <a:p>
            <a:r>
              <a:rPr lang="en-GB" dirty="0"/>
              <a:t>Admission</a:t>
            </a:r>
          </a:p>
          <a:p>
            <a:r>
              <a:rPr lang="en-GB" dirty="0"/>
              <a:t>Voluntarily consent</a:t>
            </a:r>
          </a:p>
          <a:p>
            <a:r>
              <a:rPr lang="en-GB" dirty="0"/>
              <a:t>Sufficient evidence</a:t>
            </a:r>
          </a:p>
          <a:p>
            <a:r>
              <a:rPr lang="en-GB" dirty="0"/>
              <a:t>Protection of fundamental rights</a:t>
            </a:r>
          </a:p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368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6ABCF7-D50E-21DB-0EA2-2D44586D0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objectives regarding diversion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BE656CC-6B00-148A-B6E0-104AD506E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511" y="2102078"/>
            <a:ext cx="7666566" cy="3880773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hu-HU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Reducing the burden on the criminal justice system</a:t>
            </a:r>
            <a:endParaRPr lang="hu-HU" b="1" dirty="0"/>
          </a:p>
          <a:p>
            <a:pPr marL="0" indent="0">
              <a:buNone/>
            </a:pPr>
            <a:r>
              <a:rPr lang="hu-HU" b="1" dirty="0"/>
              <a:t>II</a:t>
            </a:r>
            <a:r>
              <a:rPr lang="en-GB" b="1" dirty="0"/>
              <a:t>. Strengthening victims’ rights</a:t>
            </a:r>
          </a:p>
          <a:p>
            <a:pPr marL="0" indent="0">
              <a:buNone/>
            </a:pPr>
            <a:r>
              <a:rPr lang="en-US" sz="1400" dirty="0"/>
              <a:t>According to a 2003 study by Heather </a:t>
            </a:r>
            <a:r>
              <a:rPr lang="en-US" sz="1400" dirty="0" err="1"/>
              <a:t>Strang</a:t>
            </a:r>
            <a:r>
              <a:rPr lang="en-US" sz="1400" dirty="0"/>
              <a:t> and Lawrence Sherman, victims expect the following five considerations to be taken into account in the criminal justice process:  </a:t>
            </a:r>
          </a:p>
          <a:p>
            <a:pPr marL="0" indent="0">
              <a:buNone/>
            </a:pPr>
            <a:r>
              <a:rPr lang="en-US" sz="1400" dirty="0"/>
              <a:t>1. provision of information regarding the legal outcome of the crime, </a:t>
            </a:r>
          </a:p>
          <a:p>
            <a:pPr marL="0" indent="0">
              <a:buNone/>
            </a:pPr>
            <a:r>
              <a:rPr lang="en-US" sz="1400" dirty="0"/>
              <a:t>2. the opportunity to express their views on the determination of consequences,</a:t>
            </a:r>
          </a:p>
          <a:p>
            <a:pPr marL="0" indent="0">
              <a:buNone/>
            </a:pPr>
            <a:r>
              <a:rPr lang="en-US" sz="1400" dirty="0"/>
              <a:t>3. emotional reparation and an apology from the offender, </a:t>
            </a:r>
          </a:p>
          <a:p>
            <a:pPr marL="0" indent="0">
              <a:buNone/>
            </a:pPr>
            <a:r>
              <a:rPr lang="en-US" sz="1400" dirty="0"/>
              <a:t>4. financial reparation, </a:t>
            </a:r>
          </a:p>
          <a:p>
            <a:pPr marL="0" indent="0">
              <a:buNone/>
            </a:pPr>
            <a:r>
              <a:rPr lang="en-US" sz="1400" dirty="0"/>
              <a:t>5. fair and respectful treatment by the authorities. </a:t>
            </a:r>
            <a:endParaRPr lang="hu-HU" sz="1400" dirty="0"/>
          </a:p>
          <a:p>
            <a:pPr marL="0" indent="0">
              <a:buNone/>
            </a:pPr>
            <a:r>
              <a:rPr lang="hu-HU" b="1" dirty="0"/>
              <a:t>III</a:t>
            </a:r>
            <a:r>
              <a:rPr lang="en-GB" b="1" dirty="0"/>
              <a:t>. Handling cross-border cases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923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AA212DA-C1A4-C7E3-4E2D-B8795516A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Prosecutorial diversion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FB6F349-BCF7-15C0-C42C-A47A07236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505" y="1411653"/>
            <a:ext cx="8596668" cy="5180736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Common in: the Netherlands, France, Ireland, Hungary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prosecutor decides not to file charges if certain conditions are met.</a:t>
            </a:r>
            <a:endParaRPr lang="hu-H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applying this type of procedure, the prosecutor weighs several factors:</a:t>
            </a:r>
            <a:endParaRPr lang="hu-H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the availability of evidence;</a:t>
            </a:r>
            <a:endParaRPr lang="hu-H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the defendant’s personal circumstances (e.g., age);</a:t>
            </a:r>
            <a:endParaRPr lang="hu-H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defendant’s conduct during the proceedings </a:t>
            </a:r>
            <a:endParaRPr lang="hu-HU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(e.g., cooperation, confession);</a:t>
            </a:r>
            <a:endParaRPr lang="hu-H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the danger the defendant poses to society; and</a:t>
            </a:r>
            <a:endParaRPr lang="hu-H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the severity of the crime.</a:t>
            </a:r>
            <a:endParaRPr lang="hu-H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082" y="3277843"/>
            <a:ext cx="4328160" cy="2763519"/>
          </a:xfrm>
          <a:prstGeom prst="rect">
            <a:avLst/>
          </a:prstGeo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098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297577"/>
          </a:xfrm>
        </p:spPr>
        <p:txBody>
          <a:bodyPr>
            <a:norm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Hungarian regulation</a:t>
            </a:r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en-GB" sz="2000" dirty="0">
                <a:solidFill>
                  <a:schemeClr val="tx1"/>
                </a:solidFill>
              </a:rPr>
              <a:t>regarding  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conditional suspension of charges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628503"/>
            <a:ext cx="8596668" cy="4187434"/>
          </a:xfrm>
        </p:spPr>
        <p:txBody>
          <a:bodyPr/>
          <a:lstStyle/>
          <a:p>
            <a:endParaRPr lang="hu-HU" dirty="0"/>
          </a:p>
          <a:p>
            <a:r>
              <a:rPr lang="en-GB" dirty="0"/>
              <a:t>Factors to consider</a:t>
            </a:r>
            <a:r>
              <a:rPr lang="hu-HU" dirty="0"/>
              <a:t>: </a:t>
            </a:r>
            <a:r>
              <a:rPr lang="en-US" dirty="0"/>
              <a:t>the severity of the crime, the offender’s prior criminal record, and the extent of the harm caused by the act</a:t>
            </a:r>
            <a:endParaRPr lang="hu-HU" dirty="0"/>
          </a:p>
          <a:p>
            <a:r>
              <a:rPr lang="en-GB" dirty="0"/>
              <a:t>Offenses</a:t>
            </a:r>
            <a:r>
              <a:rPr lang="hu-HU" dirty="0"/>
              <a:t>: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are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 punishable by imprisonment of up to three years under the law</a:t>
            </a:r>
            <a:r>
              <a:rPr lang="hu-HU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or five years if the case requires special attention</a:t>
            </a:r>
            <a:endParaRPr lang="hu-HU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GB" dirty="0"/>
              <a:t>Ex</a:t>
            </a:r>
            <a:r>
              <a:rPr lang="hu-HU" dirty="0"/>
              <a:t>c</a:t>
            </a:r>
            <a:r>
              <a:rPr lang="en-GB" dirty="0" err="1"/>
              <a:t>lusions</a:t>
            </a:r>
            <a:r>
              <a:rPr lang="hu-HU" dirty="0"/>
              <a:t>: </a:t>
            </a:r>
            <a:r>
              <a:rPr lang="en-GB" dirty="0"/>
              <a:t>repeat</a:t>
            </a:r>
            <a:r>
              <a:rPr lang="hu-HU" dirty="0"/>
              <a:t> </a:t>
            </a:r>
            <a:r>
              <a:rPr lang="en-GB" dirty="0"/>
              <a:t>offenders</a:t>
            </a:r>
            <a:r>
              <a:rPr lang="hu-HU" dirty="0"/>
              <a:t>, </a:t>
            </a:r>
            <a:r>
              <a:rPr lang="en-GB" dirty="0"/>
              <a:t>members of criminal organization, offenders on probation</a:t>
            </a:r>
          </a:p>
          <a:p>
            <a:r>
              <a:rPr lang="hu-HU" dirty="0"/>
              <a:t>Term: </a:t>
            </a:r>
            <a:r>
              <a:rPr lang="en-GB" dirty="0"/>
              <a:t>From 1 year up to the max. penalty</a:t>
            </a:r>
          </a:p>
          <a:p>
            <a:r>
              <a:rPr lang="es-ES" dirty="0"/>
              <a:t>Rules of conduct 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en-US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322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Mandatory rules of conduct</a:t>
            </a:r>
            <a:r>
              <a:rPr lang="hu-HU" dirty="0">
                <a:solidFill>
                  <a:schemeClr val="tx1"/>
                </a:solidFill>
              </a:rPr>
              <a:t>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515833"/>
            <a:ext cx="8596668" cy="4867275"/>
          </a:xfrm>
        </p:spPr>
        <p:txBody>
          <a:bodyPr/>
          <a:lstStyle/>
          <a:p>
            <a:pPr marL="0" indent="0">
              <a:buNone/>
            </a:pPr>
            <a:r>
              <a:rPr lang="hu-HU" i="1" dirty="0"/>
              <a:t>    Visit in Holocaust Museum				W</a:t>
            </a:r>
            <a:r>
              <a:rPr lang="en-US" i="1" dirty="0" err="1"/>
              <a:t>ork</a:t>
            </a:r>
            <a:r>
              <a:rPr lang="en-US" i="1" dirty="0"/>
              <a:t> at a homeless shelter</a:t>
            </a:r>
            <a:endParaRPr lang="hu-HU" dirty="0"/>
          </a:p>
          <a:p>
            <a:pPr marL="0" indent="0">
              <a:buNone/>
            </a:pPr>
            <a:endParaRPr lang="hu-HU" i="1" dirty="0"/>
          </a:p>
          <a:p>
            <a:pPr marL="0" indent="0">
              <a:buNone/>
            </a:pPr>
            <a:endParaRPr lang="hu-HU" i="1" dirty="0"/>
          </a:p>
          <a:p>
            <a:pPr marL="0" indent="0">
              <a:buNone/>
            </a:pPr>
            <a:endParaRPr lang="hu-HU" i="1" dirty="0"/>
          </a:p>
          <a:p>
            <a:pPr marL="0" indent="0">
              <a:buNone/>
            </a:pPr>
            <a:endParaRPr lang="hu-HU" i="1" dirty="0"/>
          </a:p>
          <a:p>
            <a:pPr marL="0" indent="0">
              <a:buNone/>
            </a:pPr>
            <a:endParaRPr lang="hu-HU" i="1" dirty="0"/>
          </a:p>
          <a:p>
            <a:pPr marL="0" indent="0">
              <a:buNone/>
            </a:pPr>
            <a:endParaRPr lang="hu-HU" i="1" dirty="0"/>
          </a:p>
          <a:p>
            <a:pPr marL="0" indent="0">
              <a:buNone/>
            </a:pPr>
            <a:r>
              <a:rPr lang="hu-HU" i="1" dirty="0"/>
              <a:t>D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60" y="2022383"/>
            <a:ext cx="3372537" cy="362947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427" y="2648537"/>
            <a:ext cx="4137659" cy="2601869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940887"/>
      </p:ext>
    </p:extLst>
  </p:cSld>
  <p:clrMapOvr>
    <a:masterClrMapping/>
  </p:clrMapOvr>
</p:sld>
</file>

<file path=ppt/theme/theme1.xml><?xml version="1.0" encoding="utf-8"?>
<a:theme xmlns:a="http://schemas.openxmlformats.org/drawingml/2006/main" name="Dimenzió">
  <a:themeElements>
    <a:clrScheme name="Dimenzió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Dimenzió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menzió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2154</TotalTime>
  <Words>602</Words>
  <Application>Microsoft Office PowerPoint</Application>
  <PresentationFormat>Szélesvásznú</PresentationFormat>
  <Paragraphs>130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7" baseType="lpstr">
      <vt:lpstr>Aptos</vt:lpstr>
      <vt:lpstr>Arial</vt:lpstr>
      <vt:lpstr>Calibri</vt:lpstr>
      <vt:lpstr>Trebuchet MS</vt:lpstr>
      <vt:lpstr>Wingdings 3</vt:lpstr>
      <vt:lpstr>Dimenzió</vt:lpstr>
      <vt:lpstr>Diversion instead of prosecution, personalized legal consequences for the accused instead of prison time</vt:lpstr>
      <vt:lpstr>PowerPoint-bemutató</vt:lpstr>
      <vt:lpstr>International regulation</vt:lpstr>
      <vt:lpstr>European countries</vt:lpstr>
      <vt:lpstr>Prerequisites of diversion</vt:lpstr>
      <vt:lpstr>EU objectives regarding diversion</vt:lpstr>
      <vt:lpstr>Prosecutorial diversion</vt:lpstr>
      <vt:lpstr>Hungarian regulation regarding   conditional suspension of charges</vt:lpstr>
      <vt:lpstr>Mandatory rules of conduct </vt:lpstr>
      <vt:lpstr>Statistics</vt:lpstr>
      <vt:lpstr>PowerPoint-bemutató</vt:lpstr>
    </vt:vector>
  </TitlesOfParts>
  <Company>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Czine Ágnes</dc:creator>
  <cp:lastModifiedBy>Czine Ágnes</cp:lastModifiedBy>
  <cp:revision>64</cp:revision>
  <cp:lastPrinted>2026-06-11T13:52:10Z</cp:lastPrinted>
  <dcterms:created xsi:type="dcterms:W3CDTF">2026-06-05T20:38:34Z</dcterms:created>
  <dcterms:modified xsi:type="dcterms:W3CDTF">2026-07-01T19:41:12Z</dcterms:modified>
</cp:coreProperties>
</file>