
<file path=[Content_Types].xml><?xml version="1.0" encoding="utf-8"?>
<Types xmlns="http://schemas.openxmlformats.org/package/2006/content-types">
  <Default Extension="gif" ContentType="image/gif"/>
  <Default Extension="jpeg" ContentType="image/jpeg"/>
  <Default Extension="jpg" ContentType="image/pn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50.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63" r:id="rId2"/>
    <p:sldId id="268" r:id="rId3"/>
    <p:sldId id="266" r:id="rId4"/>
    <p:sldId id="273" r:id="rId5"/>
    <p:sldId id="275" r:id="rId6"/>
    <p:sldId id="272" r:id="rId7"/>
    <p:sldId id="276" r:id="rId8"/>
    <p:sldId id="277" r:id="rId9"/>
    <p:sldId id="278" r:id="rId10"/>
    <p:sldId id="269" r:id="rId11"/>
    <p:sldId id="279" r:id="rId12"/>
    <p:sldId id="270" r:id="rId13"/>
    <p:sldId id="280" r:id="rId14"/>
    <p:sldId id="283" r:id="rId15"/>
    <p:sldId id="282" r:id="rId16"/>
    <p:sldId id="287" r:id="rId17"/>
    <p:sldId id="286" r:id="rId18"/>
    <p:sldId id="284" r:id="rId19"/>
    <p:sldId id="285" r:id="rId20"/>
    <p:sldId id="289" r:id="rId21"/>
    <p:sldId id="288" r:id="rId22"/>
    <p:sldId id="290" r:id="rId23"/>
    <p:sldId id="294" r:id="rId24"/>
    <p:sldId id="295" r:id="rId25"/>
    <p:sldId id="296" r:id="rId26"/>
    <p:sldId id="297" r:id="rId27"/>
    <p:sldId id="298" r:id="rId28"/>
    <p:sldId id="299" r:id="rId29"/>
    <p:sldId id="300" r:id="rId30"/>
    <p:sldId id="301" r:id="rId31"/>
    <p:sldId id="302" r:id="rId32"/>
    <p:sldId id="291" r:id="rId33"/>
    <p:sldId id="292" r:id="rId34"/>
    <p:sldId id="293" r:id="rId35"/>
    <p:sldId id="305" r:id="rId36"/>
    <p:sldId id="304" r:id="rId37"/>
    <p:sldId id="303" r:id="rId38"/>
    <p:sldId id="316" r:id="rId39"/>
    <p:sldId id="317" r:id="rId40"/>
    <p:sldId id="318" r:id="rId41"/>
    <p:sldId id="319" r:id="rId42"/>
    <p:sldId id="320" r:id="rId43"/>
    <p:sldId id="321" r:id="rId44"/>
    <p:sldId id="325" r:id="rId45"/>
    <p:sldId id="328" r:id="rId46"/>
    <p:sldId id="329" r:id="rId47"/>
    <p:sldId id="330" r:id="rId48"/>
    <p:sldId id="327" r:id="rId49"/>
    <p:sldId id="334" r:id="rId50"/>
    <p:sldId id="335" r:id="rId51"/>
    <p:sldId id="332" r:id="rId52"/>
    <p:sldId id="333" r:id="rId53"/>
    <p:sldId id="336" r:id="rId54"/>
    <p:sldId id="339" r:id="rId55"/>
    <p:sldId id="340" r:id="rId56"/>
    <p:sldId id="341" r:id="rId57"/>
    <p:sldId id="342" r:id="rId58"/>
    <p:sldId id="281" r:id="rId59"/>
    <p:sldId id="343" r:id="rId60"/>
    <p:sldId id="344" r:id="rId61"/>
    <p:sldId id="345" r:id="rId62"/>
    <p:sldId id="347" r:id="rId63"/>
    <p:sldId id="348" r:id="rId64"/>
    <p:sldId id="349" r:id="rId65"/>
    <p:sldId id="346" r:id="rId66"/>
    <p:sldId id="351" r:id="rId67"/>
    <p:sldId id="350"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DF7D"/>
    <a:srgbClr val="7B498D"/>
    <a:srgbClr val="AF84BE"/>
    <a:srgbClr val="BA92C8"/>
    <a:srgbClr val="A36FB5"/>
    <a:srgbClr val="4C309C"/>
    <a:srgbClr val="DDCAE4"/>
    <a:srgbClr val="46317B"/>
    <a:srgbClr val="EFE6F2"/>
    <a:srgbClr val="EDE3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 Type="http://schemas.openxmlformats.org/officeDocument/2006/relationships/slide" Target="slides/slide6.xml" /><Relationship Id="rId71"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tableStyles" Target="tableStyles.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notesMaster" Target="notesMasters/notesMaster1.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theme" Target="theme/theme1.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presProps" Target="presProps.xml" /><Relationship Id="rId1" Type="http://schemas.openxmlformats.org/officeDocument/2006/relationships/slideMaster" Target="slideMasters/slideMaster1.xml" /><Relationship Id="rId6" Type="http://schemas.openxmlformats.org/officeDocument/2006/relationships/slide" Target="slides/slide5.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BC7B00-81CE-40A8-9F85-F66ACFF5ECA1}" type="datetimeFigureOut">
              <a:rPr lang="en-US" smtClean="0"/>
              <a:t>7/8/2026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BA898C-D02F-4B76-AC69-639219AEE966}" type="slidenum">
              <a:rPr lang="en-US" smtClean="0"/>
              <a:t>‹#›</a:t>
            </a:fld>
            <a:endParaRPr lang="en-US"/>
          </a:p>
        </p:txBody>
      </p:sp>
    </p:spTree>
    <p:extLst>
      <p:ext uri="{BB962C8B-B14F-4D97-AF65-F5344CB8AC3E}">
        <p14:creationId xmlns:p14="http://schemas.microsoft.com/office/powerpoint/2010/main" val="371230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FB002-1EA1-3BEE-1008-439557A37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7313D7-88A6-3225-A887-CB7EAAA80A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F2DC7E-218B-2826-95DC-3FE1FEB166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6A566D-0FB1-4824-4D2E-475E4724CFA2}"/>
              </a:ext>
            </a:extLst>
          </p:cNvPr>
          <p:cNvSpPr>
            <a:spLocks noGrp="1"/>
          </p:cNvSpPr>
          <p:nvPr>
            <p:ph type="sldNum" sz="quarter" idx="5"/>
          </p:nvPr>
        </p:nvSpPr>
        <p:spPr/>
        <p:txBody>
          <a:bodyPr/>
          <a:lstStyle/>
          <a:p>
            <a:fld id="{35BA898C-D02F-4B76-AC69-639219AEE966}" type="slidenum">
              <a:rPr lang="en-US" smtClean="0"/>
              <a:t>1</a:t>
            </a:fld>
            <a:endParaRPr lang="en-US"/>
          </a:p>
        </p:txBody>
      </p:sp>
    </p:spTree>
    <p:extLst>
      <p:ext uri="{BB962C8B-B14F-4D97-AF65-F5344CB8AC3E}">
        <p14:creationId xmlns:p14="http://schemas.microsoft.com/office/powerpoint/2010/main" val="1021094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A898C-D02F-4B76-AC69-639219AEE966}" type="slidenum">
              <a:rPr lang="en-US" smtClean="0"/>
              <a:t>10</a:t>
            </a:fld>
            <a:endParaRPr lang="en-US"/>
          </a:p>
        </p:txBody>
      </p:sp>
    </p:spTree>
    <p:extLst>
      <p:ext uri="{BB962C8B-B14F-4D97-AF65-F5344CB8AC3E}">
        <p14:creationId xmlns:p14="http://schemas.microsoft.com/office/powerpoint/2010/main" val="877288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A898C-D02F-4B76-AC69-639219AEE966}" type="slidenum">
              <a:rPr lang="en-US" smtClean="0"/>
              <a:t>19</a:t>
            </a:fld>
            <a:endParaRPr lang="en-US"/>
          </a:p>
        </p:txBody>
      </p:sp>
    </p:spTree>
    <p:extLst>
      <p:ext uri="{BB962C8B-B14F-4D97-AF65-F5344CB8AC3E}">
        <p14:creationId xmlns:p14="http://schemas.microsoft.com/office/powerpoint/2010/main" val="2730118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A898C-D02F-4B76-AC69-639219AEE966}" type="slidenum">
              <a:rPr lang="en-US" smtClean="0"/>
              <a:t>35</a:t>
            </a:fld>
            <a:endParaRPr lang="en-US"/>
          </a:p>
        </p:txBody>
      </p:sp>
    </p:spTree>
    <p:extLst>
      <p:ext uri="{BB962C8B-B14F-4D97-AF65-F5344CB8AC3E}">
        <p14:creationId xmlns:p14="http://schemas.microsoft.com/office/powerpoint/2010/main" val="3624968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A898C-D02F-4B76-AC69-639219AEE966}" type="slidenum">
              <a:rPr lang="en-US" smtClean="0"/>
              <a:t>44</a:t>
            </a:fld>
            <a:endParaRPr lang="en-US"/>
          </a:p>
        </p:txBody>
      </p:sp>
    </p:spTree>
    <p:extLst>
      <p:ext uri="{BB962C8B-B14F-4D97-AF65-F5344CB8AC3E}">
        <p14:creationId xmlns:p14="http://schemas.microsoft.com/office/powerpoint/2010/main" val="3813672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1FA83-CD0C-33CF-22EB-92050BB1C1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01D89C-A376-D577-FBF9-9CC4F9257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CB24E-C52F-8661-3C62-EABF9B04C5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1FA76E-000E-2141-6D0B-5685DBE1BB6D}"/>
              </a:ext>
            </a:extLst>
          </p:cNvPr>
          <p:cNvSpPr>
            <a:spLocks noGrp="1"/>
          </p:cNvSpPr>
          <p:nvPr>
            <p:ph type="sldNum" sz="quarter" idx="5"/>
          </p:nvPr>
        </p:nvSpPr>
        <p:spPr/>
        <p:txBody>
          <a:bodyPr/>
          <a:lstStyle/>
          <a:p>
            <a:fld id="{35BA898C-D02F-4B76-AC69-639219AEE966}" type="slidenum">
              <a:rPr lang="en-US" smtClean="0"/>
              <a:t>45</a:t>
            </a:fld>
            <a:endParaRPr lang="en-US"/>
          </a:p>
        </p:txBody>
      </p:sp>
    </p:spTree>
    <p:extLst>
      <p:ext uri="{BB962C8B-B14F-4D97-AF65-F5344CB8AC3E}">
        <p14:creationId xmlns:p14="http://schemas.microsoft.com/office/powerpoint/2010/main" val="3319811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F9014-59DA-9F5F-009B-1B11EB5892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604F5B-9D53-8F1A-C047-D806541D4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2648EC-8FF7-1767-A49C-E12C01D7C0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FC5D8E9-EBAE-03C4-FAC1-F35FA08EAA16}"/>
              </a:ext>
            </a:extLst>
          </p:cNvPr>
          <p:cNvSpPr>
            <a:spLocks noGrp="1"/>
          </p:cNvSpPr>
          <p:nvPr>
            <p:ph type="sldNum" sz="quarter" idx="5"/>
          </p:nvPr>
        </p:nvSpPr>
        <p:spPr/>
        <p:txBody>
          <a:bodyPr/>
          <a:lstStyle/>
          <a:p>
            <a:fld id="{35BA898C-D02F-4B76-AC69-639219AEE966}" type="slidenum">
              <a:rPr lang="en-US" smtClean="0"/>
              <a:t>46</a:t>
            </a:fld>
            <a:endParaRPr lang="en-US"/>
          </a:p>
        </p:txBody>
      </p:sp>
    </p:spTree>
    <p:extLst>
      <p:ext uri="{BB962C8B-B14F-4D97-AF65-F5344CB8AC3E}">
        <p14:creationId xmlns:p14="http://schemas.microsoft.com/office/powerpoint/2010/main" val="900436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B2D4D-E958-2ED0-2CBC-CC5CC2FDDB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DA0007-EE5E-422D-AA84-A9B7C1E9D5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30CBE8-81C1-E42C-17B1-0592D63FC4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980467-6E10-ACE2-B66D-E2E2F9AF8748}"/>
              </a:ext>
            </a:extLst>
          </p:cNvPr>
          <p:cNvSpPr>
            <a:spLocks noGrp="1"/>
          </p:cNvSpPr>
          <p:nvPr>
            <p:ph type="sldNum" sz="quarter" idx="5"/>
          </p:nvPr>
        </p:nvSpPr>
        <p:spPr/>
        <p:txBody>
          <a:bodyPr/>
          <a:lstStyle/>
          <a:p>
            <a:fld id="{35BA898C-D02F-4B76-AC69-639219AEE966}" type="slidenum">
              <a:rPr lang="en-US" smtClean="0"/>
              <a:t>47</a:t>
            </a:fld>
            <a:endParaRPr lang="en-US"/>
          </a:p>
        </p:txBody>
      </p:sp>
    </p:spTree>
    <p:extLst>
      <p:ext uri="{BB962C8B-B14F-4D97-AF65-F5344CB8AC3E}">
        <p14:creationId xmlns:p14="http://schemas.microsoft.com/office/powerpoint/2010/main" val="3353543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BA898C-D02F-4B76-AC69-639219AEE966}" type="slidenum">
              <a:rPr lang="en-US" smtClean="0"/>
              <a:t>66</a:t>
            </a:fld>
            <a:endParaRPr lang="en-US"/>
          </a:p>
        </p:txBody>
      </p:sp>
    </p:spTree>
    <p:extLst>
      <p:ext uri="{BB962C8B-B14F-4D97-AF65-F5344CB8AC3E}">
        <p14:creationId xmlns:p14="http://schemas.microsoft.com/office/powerpoint/2010/main" val="3433956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9CB7-F3A2-B67E-4B93-38B698AD51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DDC713-A72A-062C-335E-68797A00F8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A3F6635-945B-87D1-9B99-5DAEFF22FEAF}"/>
              </a:ext>
            </a:extLst>
          </p:cNvPr>
          <p:cNvSpPr>
            <a:spLocks noGrp="1"/>
          </p:cNvSpPr>
          <p:nvPr>
            <p:ph type="dt" sz="half" idx="10"/>
          </p:nvPr>
        </p:nvSpPr>
        <p:spPr/>
        <p:txBody>
          <a:bodyPr/>
          <a:lstStyle/>
          <a:p>
            <a:fld id="{39DE2EFD-6180-4DD1-B00D-BFA6D42CA518}" type="datetimeFigureOut">
              <a:rPr lang="en-US" smtClean="0"/>
              <a:t>7/8/2026</a:t>
            </a:fld>
            <a:endParaRPr lang="en-US"/>
          </a:p>
        </p:txBody>
      </p:sp>
      <p:sp>
        <p:nvSpPr>
          <p:cNvPr id="5" name="Footer Placeholder 4">
            <a:extLst>
              <a:ext uri="{FF2B5EF4-FFF2-40B4-BE49-F238E27FC236}">
                <a16:creationId xmlns:a16="http://schemas.microsoft.com/office/drawing/2014/main" id="{80827D7D-BAF8-E361-0F1D-E902993E9E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2909A3-572B-EA9E-68DF-87B182D9C3FA}"/>
              </a:ext>
            </a:extLst>
          </p:cNvPr>
          <p:cNvSpPr>
            <a:spLocks noGrp="1"/>
          </p:cNvSpPr>
          <p:nvPr>
            <p:ph type="sldNum" sz="quarter" idx="12"/>
          </p:nvPr>
        </p:nvSpPr>
        <p:spPr/>
        <p:txBody>
          <a:bodyPr/>
          <a:lstStyle/>
          <a:p>
            <a:fld id="{88A49501-884A-46CE-9334-9C157D3B5434}" type="slidenum">
              <a:rPr lang="en-US" smtClean="0"/>
              <a:t>‹#›</a:t>
            </a:fld>
            <a:endParaRPr lang="en-US"/>
          </a:p>
        </p:txBody>
      </p:sp>
    </p:spTree>
    <p:extLst>
      <p:ext uri="{BB962C8B-B14F-4D97-AF65-F5344CB8AC3E}">
        <p14:creationId xmlns:p14="http://schemas.microsoft.com/office/powerpoint/2010/main" val="524273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12CD-0363-7C6B-A79E-781A5FABC1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842D29-C616-627D-4EB6-D4DA4A3DC3C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3A869-F0BA-2025-ED71-617E3CDA5680}"/>
              </a:ext>
            </a:extLst>
          </p:cNvPr>
          <p:cNvSpPr>
            <a:spLocks noGrp="1"/>
          </p:cNvSpPr>
          <p:nvPr>
            <p:ph type="dt" sz="half" idx="10"/>
          </p:nvPr>
        </p:nvSpPr>
        <p:spPr/>
        <p:txBody>
          <a:bodyPr/>
          <a:lstStyle/>
          <a:p>
            <a:fld id="{39DE2EFD-6180-4DD1-B00D-BFA6D42CA518}" type="datetimeFigureOut">
              <a:rPr lang="en-US" smtClean="0"/>
              <a:t>7/8/2026</a:t>
            </a:fld>
            <a:endParaRPr lang="en-US"/>
          </a:p>
        </p:txBody>
      </p:sp>
      <p:sp>
        <p:nvSpPr>
          <p:cNvPr id="5" name="Footer Placeholder 4">
            <a:extLst>
              <a:ext uri="{FF2B5EF4-FFF2-40B4-BE49-F238E27FC236}">
                <a16:creationId xmlns:a16="http://schemas.microsoft.com/office/drawing/2014/main" id="{F3C2198F-374C-65F7-10FC-03BAD49299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5E15E-F94F-3973-7A3B-58DDAD6F6322}"/>
              </a:ext>
            </a:extLst>
          </p:cNvPr>
          <p:cNvSpPr>
            <a:spLocks noGrp="1"/>
          </p:cNvSpPr>
          <p:nvPr>
            <p:ph type="sldNum" sz="quarter" idx="12"/>
          </p:nvPr>
        </p:nvSpPr>
        <p:spPr/>
        <p:txBody>
          <a:bodyPr/>
          <a:lstStyle/>
          <a:p>
            <a:fld id="{88A49501-884A-46CE-9334-9C157D3B5434}" type="slidenum">
              <a:rPr lang="en-US" smtClean="0"/>
              <a:t>‹#›</a:t>
            </a:fld>
            <a:endParaRPr lang="en-US"/>
          </a:p>
        </p:txBody>
      </p:sp>
    </p:spTree>
    <p:extLst>
      <p:ext uri="{BB962C8B-B14F-4D97-AF65-F5344CB8AC3E}">
        <p14:creationId xmlns:p14="http://schemas.microsoft.com/office/powerpoint/2010/main" val="4224659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03DF25-193C-B536-FE97-AD3697E894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7C63F3-AB52-E567-5F87-6C2FC8E475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D2A91-32FE-3BA6-1807-469AA38C6DD6}"/>
              </a:ext>
            </a:extLst>
          </p:cNvPr>
          <p:cNvSpPr>
            <a:spLocks noGrp="1"/>
          </p:cNvSpPr>
          <p:nvPr>
            <p:ph type="dt" sz="half" idx="10"/>
          </p:nvPr>
        </p:nvSpPr>
        <p:spPr/>
        <p:txBody>
          <a:bodyPr/>
          <a:lstStyle/>
          <a:p>
            <a:fld id="{39DE2EFD-6180-4DD1-B00D-BFA6D42CA518}" type="datetimeFigureOut">
              <a:rPr lang="en-US" smtClean="0"/>
              <a:t>7/8/2026</a:t>
            </a:fld>
            <a:endParaRPr lang="en-US"/>
          </a:p>
        </p:txBody>
      </p:sp>
      <p:sp>
        <p:nvSpPr>
          <p:cNvPr id="5" name="Footer Placeholder 4">
            <a:extLst>
              <a:ext uri="{FF2B5EF4-FFF2-40B4-BE49-F238E27FC236}">
                <a16:creationId xmlns:a16="http://schemas.microsoft.com/office/drawing/2014/main" id="{09E23888-F97F-460A-E9AE-C0DB41081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57E214-5638-B25E-5768-022959A239F5}"/>
              </a:ext>
            </a:extLst>
          </p:cNvPr>
          <p:cNvSpPr>
            <a:spLocks noGrp="1"/>
          </p:cNvSpPr>
          <p:nvPr>
            <p:ph type="sldNum" sz="quarter" idx="12"/>
          </p:nvPr>
        </p:nvSpPr>
        <p:spPr/>
        <p:txBody>
          <a:bodyPr/>
          <a:lstStyle/>
          <a:p>
            <a:fld id="{88A49501-884A-46CE-9334-9C157D3B5434}" type="slidenum">
              <a:rPr lang="en-US" smtClean="0"/>
              <a:t>‹#›</a:t>
            </a:fld>
            <a:endParaRPr lang="en-US"/>
          </a:p>
        </p:txBody>
      </p:sp>
    </p:spTree>
    <p:extLst>
      <p:ext uri="{BB962C8B-B14F-4D97-AF65-F5344CB8AC3E}">
        <p14:creationId xmlns:p14="http://schemas.microsoft.com/office/powerpoint/2010/main" val="3859458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4B079-570E-F1B4-7436-49B2977DE2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6811AC-8FDC-85C5-444A-E967694B05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AB28CA-CDC9-7187-9EDA-7986CD6E4EB8}"/>
              </a:ext>
            </a:extLst>
          </p:cNvPr>
          <p:cNvSpPr>
            <a:spLocks noGrp="1"/>
          </p:cNvSpPr>
          <p:nvPr>
            <p:ph type="dt" sz="half" idx="10"/>
          </p:nvPr>
        </p:nvSpPr>
        <p:spPr/>
        <p:txBody>
          <a:bodyPr/>
          <a:lstStyle/>
          <a:p>
            <a:fld id="{39DE2EFD-6180-4DD1-B00D-BFA6D42CA518}" type="datetimeFigureOut">
              <a:rPr lang="en-US" smtClean="0"/>
              <a:t>7/8/2026</a:t>
            </a:fld>
            <a:endParaRPr lang="en-US"/>
          </a:p>
        </p:txBody>
      </p:sp>
      <p:sp>
        <p:nvSpPr>
          <p:cNvPr id="5" name="Footer Placeholder 4">
            <a:extLst>
              <a:ext uri="{FF2B5EF4-FFF2-40B4-BE49-F238E27FC236}">
                <a16:creationId xmlns:a16="http://schemas.microsoft.com/office/drawing/2014/main" id="{663B332A-17AC-DB4F-7368-A0C13561B2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22FC0-B099-152A-78E0-590C8B602647}"/>
              </a:ext>
            </a:extLst>
          </p:cNvPr>
          <p:cNvSpPr>
            <a:spLocks noGrp="1"/>
          </p:cNvSpPr>
          <p:nvPr>
            <p:ph type="sldNum" sz="quarter" idx="12"/>
          </p:nvPr>
        </p:nvSpPr>
        <p:spPr/>
        <p:txBody>
          <a:bodyPr/>
          <a:lstStyle/>
          <a:p>
            <a:fld id="{88A49501-884A-46CE-9334-9C157D3B5434}" type="slidenum">
              <a:rPr lang="en-US" smtClean="0"/>
              <a:t>‹#›</a:t>
            </a:fld>
            <a:endParaRPr lang="en-US"/>
          </a:p>
        </p:txBody>
      </p:sp>
    </p:spTree>
    <p:extLst>
      <p:ext uri="{BB962C8B-B14F-4D97-AF65-F5344CB8AC3E}">
        <p14:creationId xmlns:p14="http://schemas.microsoft.com/office/powerpoint/2010/main" val="255252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870C-BAB2-7F02-FA8B-89B5DC8EDA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8F38E8A-3F6B-D494-FB15-26595E01FD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EF4946-98E8-1657-253D-04A1E00A138E}"/>
              </a:ext>
            </a:extLst>
          </p:cNvPr>
          <p:cNvSpPr>
            <a:spLocks noGrp="1"/>
          </p:cNvSpPr>
          <p:nvPr>
            <p:ph type="dt" sz="half" idx="10"/>
          </p:nvPr>
        </p:nvSpPr>
        <p:spPr/>
        <p:txBody>
          <a:bodyPr/>
          <a:lstStyle/>
          <a:p>
            <a:fld id="{39DE2EFD-6180-4DD1-B00D-BFA6D42CA518}" type="datetimeFigureOut">
              <a:rPr lang="en-US" smtClean="0"/>
              <a:t>7/8/2026</a:t>
            </a:fld>
            <a:endParaRPr lang="en-US"/>
          </a:p>
        </p:txBody>
      </p:sp>
      <p:sp>
        <p:nvSpPr>
          <p:cNvPr id="5" name="Footer Placeholder 4">
            <a:extLst>
              <a:ext uri="{FF2B5EF4-FFF2-40B4-BE49-F238E27FC236}">
                <a16:creationId xmlns:a16="http://schemas.microsoft.com/office/drawing/2014/main" id="{52132899-6EA7-1284-1D62-75B0B28274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7200E-77EA-4DA1-CF7A-4B198225952B}"/>
              </a:ext>
            </a:extLst>
          </p:cNvPr>
          <p:cNvSpPr>
            <a:spLocks noGrp="1"/>
          </p:cNvSpPr>
          <p:nvPr>
            <p:ph type="sldNum" sz="quarter" idx="12"/>
          </p:nvPr>
        </p:nvSpPr>
        <p:spPr/>
        <p:txBody>
          <a:bodyPr/>
          <a:lstStyle/>
          <a:p>
            <a:fld id="{88A49501-884A-46CE-9334-9C157D3B5434}" type="slidenum">
              <a:rPr lang="en-US" smtClean="0"/>
              <a:t>‹#›</a:t>
            </a:fld>
            <a:endParaRPr lang="en-US"/>
          </a:p>
        </p:txBody>
      </p:sp>
    </p:spTree>
    <p:extLst>
      <p:ext uri="{BB962C8B-B14F-4D97-AF65-F5344CB8AC3E}">
        <p14:creationId xmlns:p14="http://schemas.microsoft.com/office/powerpoint/2010/main" val="2548398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14717-DDAE-9701-36DA-751E7F99C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0442C4-055A-6057-030D-5E91B6746F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F50035-3C6B-A2B0-7788-EBCB0B1B66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D2E4C1-20AB-7B0F-3658-AB26A85A3163}"/>
              </a:ext>
            </a:extLst>
          </p:cNvPr>
          <p:cNvSpPr>
            <a:spLocks noGrp="1"/>
          </p:cNvSpPr>
          <p:nvPr>
            <p:ph type="dt" sz="half" idx="10"/>
          </p:nvPr>
        </p:nvSpPr>
        <p:spPr/>
        <p:txBody>
          <a:bodyPr/>
          <a:lstStyle/>
          <a:p>
            <a:fld id="{39DE2EFD-6180-4DD1-B00D-BFA6D42CA518}" type="datetimeFigureOut">
              <a:rPr lang="en-US" smtClean="0"/>
              <a:t>7/8/2026</a:t>
            </a:fld>
            <a:endParaRPr lang="en-US"/>
          </a:p>
        </p:txBody>
      </p:sp>
      <p:sp>
        <p:nvSpPr>
          <p:cNvPr id="6" name="Footer Placeholder 5">
            <a:extLst>
              <a:ext uri="{FF2B5EF4-FFF2-40B4-BE49-F238E27FC236}">
                <a16:creationId xmlns:a16="http://schemas.microsoft.com/office/drawing/2014/main" id="{D1E0DFDC-7920-6CA7-899C-629106FC0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44D23-10FF-625B-B28E-7067090D0C3C}"/>
              </a:ext>
            </a:extLst>
          </p:cNvPr>
          <p:cNvSpPr>
            <a:spLocks noGrp="1"/>
          </p:cNvSpPr>
          <p:nvPr>
            <p:ph type="sldNum" sz="quarter" idx="12"/>
          </p:nvPr>
        </p:nvSpPr>
        <p:spPr/>
        <p:txBody>
          <a:bodyPr/>
          <a:lstStyle/>
          <a:p>
            <a:fld id="{88A49501-884A-46CE-9334-9C157D3B5434}" type="slidenum">
              <a:rPr lang="en-US" smtClean="0"/>
              <a:t>‹#›</a:t>
            </a:fld>
            <a:endParaRPr lang="en-US"/>
          </a:p>
        </p:txBody>
      </p:sp>
    </p:spTree>
    <p:extLst>
      <p:ext uri="{BB962C8B-B14F-4D97-AF65-F5344CB8AC3E}">
        <p14:creationId xmlns:p14="http://schemas.microsoft.com/office/powerpoint/2010/main" val="24429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98053-36B3-D651-4182-E97FB8376D0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656A8C-E55C-CF57-15A5-761059F206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80338C-6EA9-FACC-91B7-6A807AD3F6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C70E86-E4A5-5279-3010-9BE8600012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E8C257-E14A-6990-010F-60E33BF4D2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E2B5E3-A9B3-C528-E1EB-0AE85F4212D9}"/>
              </a:ext>
            </a:extLst>
          </p:cNvPr>
          <p:cNvSpPr>
            <a:spLocks noGrp="1"/>
          </p:cNvSpPr>
          <p:nvPr>
            <p:ph type="dt" sz="half" idx="10"/>
          </p:nvPr>
        </p:nvSpPr>
        <p:spPr/>
        <p:txBody>
          <a:bodyPr/>
          <a:lstStyle/>
          <a:p>
            <a:fld id="{39DE2EFD-6180-4DD1-B00D-BFA6D42CA518}" type="datetimeFigureOut">
              <a:rPr lang="en-US" smtClean="0"/>
              <a:t>7/8/2026</a:t>
            </a:fld>
            <a:endParaRPr lang="en-US"/>
          </a:p>
        </p:txBody>
      </p:sp>
      <p:sp>
        <p:nvSpPr>
          <p:cNvPr id="8" name="Footer Placeholder 7">
            <a:extLst>
              <a:ext uri="{FF2B5EF4-FFF2-40B4-BE49-F238E27FC236}">
                <a16:creationId xmlns:a16="http://schemas.microsoft.com/office/drawing/2014/main" id="{D1ABB55F-7EE2-EFD8-63D8-81A9DB4B9A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40B276-D6F6-5EF0-6983-0B19D8CDFEE0}"/>
              </a:ext>
            </a:extLst>
          </p:cNvPr>
          <p:cNvSpPr>
            <a:spLocks noGrp="1"/>
          </p:cNvSpPr>
          <p:nvPr>
            <p:ph type="sldNum" sz="quarter" idx="12"/>
          </p:nvPr>
        </p:nvSpPr>
        <p:spPr/>
        <p:txBody>
          <a:bodyPr/>
          <a:lstStyle/>
          <a:p>
            <a:fld id="{88A49501-884A-46CE-9334-9C157D3B5434}" type="slidenum">
              <a:rPr lang="en-US" smtClean="0"/>
              <a:t>‹#›</a:t>
            </a:fld>
            <a:endParaRPr lang="en-US"/>
          </a:p>
        </p:txBody>
      </p:sp>
    </p:spTree>
    <p:extLst>
      <p:ext uri="{BB962C8B-B14F-4D97-AF65-F5344CB8AC3E}">
        <p14:creationId xmlns:p14="http://schemas.microsoft.com/office/powerpoint/2010/main" val="1062526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9A0C5-6FED-275B-1F06-4F3E6DB387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6C4331-7731-EF03-61AB-BAAA2D80C168}"/>
              </a:ext>
            </a:extLst>
          </p:cNvPr>
          <p:cNvSpPr>
            <a:spLocks noGrp="1"/>
          </p:cNvSpPr>
          <p:nvPr>
            <p:ph type="dt" sz="half" idx="10"/>
          </p:nvPr>
        </p:nvSpPr>
        <p:spPr/>
        <p:txBody>
          <a:bodyPr/>
          <a:lstStyle/>
          <a:p>
            <a:fld id="{39DE2EFD-6180-4DD1-B00D-BFA6D42CA518}" type="datetimeFigureOut">
              <a:rPr lang="en-US" smtClean="0"/>
              <a:t>7/8/2026</a:t>
            </a:fld>
            <a:endParaRPr lang="en-US"/>
          </a:p>
        </p:txBody>
      </p:sp>
      <p:sp>
        <p:nvSpPr>
          <p:cNvPr id="4" name="Footer Placeholder 3">
            <a:extLst>
              <a:ext uri="{FF2B5EF4-FFF2-40B4-BE49-F238E27FC236}">
                <a16:creationId xmlns:a16="http://schemas.microsoft.com/office/drawing/2014/main" id="{94AB9C00-21CB-63F4-23D2-23A0A75EFC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2F3678-1076-8DF4-FCE5-D53D6CCFB422}"/>
              </a:ext>
            </a:extLst>
          </p:cNvPr>
          <p:cNvSpPr>
            <a:spLocks noGrp="1"/>
          </p:cNvSpPr>
          <p:nvPr>
            <p:ph type="sldNum" sz="quarter" idx="12"/>
          </p:nvPr>
        </p:nvSpPr>
        <p:spPr/>
        <p:txBody>
          <a:bodyPr/>
          <a:lstStyle/>
          <a:p>
            <a:fld id="{88A49501-884A-46CE-9334-9C157D3B5434}" type="slidenum">
              <a:rPr lang="en-US" smtClean="0"/>
              <a:t>‹#›</a:t>
            </a:fld>
            <a:endParaRPr lang="en-US"/>
          </a:p>
        </p:txBody>
      </p:sp>
    </p:spTree>
    <p:extLst>
      <p:ext uri="{BB962C8B-B14F-4D97-AF65-F5344CB8AC3E}">
        <p14:creationId xmlns:p14="http://schemas.microsoft.com/office/powerpoint/2010/main" val="350944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A8420D-B6C0-FEDF-B99C-005651C79E50}"/>
              </a:ext>
            </a:extLst>
          </p:cNvPr>
          <p:cNvSpPr>
            <a:spLocks noGrp="1"/>
          </p:cNvSpPr>
          <p:nvPr>
            <p:ph type="dt" sz="half" idx="10"/>
          </p:nvPr>
        </p:nvSpPr>
        <p:spPr/>
        <p:txBody>
          <a:bodyPr/>
          <a:lstStyle/>
          <a:p>
            <a:fld id="{39DE2EFD-6180-4DD1-B00D-BFA6D42CA518}" type="datetimeFigureOut">
              <a:rPr lang="en-US" smtClean="0"/>
              <a:t>7/8/2026</a:t>
            </a:fld>
            <a:endParaRPr lang="en-US"/>
          </a:p>
        </p:txBody>
      </p:sp>
      <p:sp>
        <p:nvSpPr>
          <p:cNvPr id="3" name="Footer Placeholder 2">
            <a:extLst>
              <a:ext uri="{FF2B5EF4-FFF2-40B4-BE49-F238E27FC236}">
                <a16:creationId xmlns:a16="http://schemas.microsoft.com/office/drawing/2014/main" id="{0708BCB9-A3A8-2AD6-BB9E-F07DC1F341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743F17-49FC-A6B2-5319-4C3BDF944191}"/>
              </a:ext>
            </a:extLst>
          </p:cNvPr>
          <p:cNvSpPr>
            <a:spLocks noGrp="1"/>
          </p:cNvSpPr>
          <p:nvPr>
            <p:ph type="sldNum" sz="quarter" idx="12"/>
          </p:nvPr>
        </p:nvSpPr>
        <p:spPr/>
        <p:txBody>
          <a:bodyPr/>
          <a:lstStyle/>
          <a:p>
            <a:fld id="{88A49501-884A-46CE-9334-9C157D3B5434}" type="slidenum">
              <a:rPr lang="en-US" smtClean="0"/>
              <a:t>‹#›</a:t>
            </a:fld>
            <a:endParaRPr lang="en-US"/>
          </a:p>
        </p:txBody>
      </p:sp>
    </p:spTree>
    <p:extLst>
      <p:ext uri="{BB962C8B-B14F-4D97-AF65-F5344CB8AC3E}">
        <p14:creationId xmlns:p14="http://schemas.microsoft.com/office/powerpoint/2010/main" val="697764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AE36-368B-B520-5B79-05F538D9AA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C7C2A1-CAEA-B60E-CD42-3B5ED70477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5EFF97-E646-A481-98F1-E0E5BD65B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243D97-F255-E0CE-193E-879EB2D2CDE5}"/>
              </a:ext>
            </a:extLst>
          </p:cNvPr>
          <p:cNvSpPr>
            <a:spLocks noGrp="1"/>
          </p:cNvSpPr>
          <p:nvPr>
            <p:ph type="dt" sz="half" idx="10"/>
          </p:nvPr>
        </p:nvSpPr>
        <p:spPr/>
        <p:txBody>
          <a:bodyPr/>
          <a:lstStyle/>
          <a:p>
            <a:fld id="{39DE2EFD-6180-4DD1-B00D-BFA6D42CA518}" type="datetimeFigureOut">
              <a:rPr lang="en-US" smtClean="0"/>
              <a:t>7/8/2026</a:t>
            </a:fld>
            <a:endParaRPr lang="en-US"/>
          </a:p>
        </p:txBody>
      </p:sp>
      <p:sp>
        <p:nvSpPr>
          <p:cNvPr id="6" name="Footer Placeholder 5">
            <a:extLst>
              <a:ext uri="{FF2B5EF4-FFF2-40B4-BE49-F238E27FC236}">
                <a16:creationId xmlns:a16="http://schemas.microsoft.com/office/drawing/2014/main" id="{F88D800A-37BC-4154-0B68-4200B279F2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280842-9584-3F22-9F3E-FD243E696836}"/>
              </a:ext>
            </a:extLst>
          </p:cNvPr>
          <p:cNvSpPr>
            <a:spLocks noGrp="1"/>
          </p:cNvSpPr>
          <p:nvPr>
            <p:ph type="sldNum" sz="quarter" idx="12"/>
          </p:nvPr>
        </p:nvSpPr>
        <p:spPr/>
        <p:txBody>
          <a:bodyPr/>
          <a:lstStyle/>
          <a:p>
            <a:fld id="{88A49501-884A-46CE-9334-9C157D3B5434}" type="slidenum">
              <a:rPr lang="en-US" smtClean="0"/>
              <a:t>‹#›</a:t>
            </a:fld>
            <a:endParaRPr lang="en-US"/>
          </a:p>
        </p:txBody>
      </p:sp>
    </p:spTree>
    <p:extLst>
      <p:ext uri="{BB962C8B-B14F-4D97-AF65-F5344CB8AC3E}">
        <p14:creationId xmlns:p14="http://schemas.microsoft.com/office/powerpoint/2010/main" val="511564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28F02-2262-E6F3-B9B8-0C066BFADD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534BB8-88C5-687F-F93E-11513FDAE9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695166-A09A-A22A-8788-00603193C1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79C358-7524-3A12-E160-67048A745BC5}"/>
              </a:ext>
            </a:extLst>
          </p:cNvPr>
          <p:cNvSpPr>
            <a:spLocks noGrp="1"/>
          </p:cNvSpPr>
          <p:nvPr>
            <p:ph type="dt" sz="half" idx="10"/>
          </p:nvPr>
        </p:nvSpPr>
        <p:spPr/>
        <p:txBody>
          <a:bodyPr/>
          <a:lstStyle/>
          <a:p>
            <a:fld id="{39DE2EFD-6180-4DD1-B00D-BFA6D42CA518}" type="datetimeFigureOut">
              <a:rPr lang="en-US" smtClean="0"/>
              <a:t>7/8/2026</a:t>
            </a:fld>
            <a:endParaRPr lang="en-US"/>
          </a:p>
        </p:txBody>
      </p:sp>
      <p:sp>
        <p:nvSpPr>
          <p:cNvPr id="6" name="Footer Placeholder 5">
            <a:extLst>
              <a:ext uri="{FF2B5EF4-FFF2-40B4-BE49-F238E27FC236}">
                <a16:creationId xmlns:a16="http://schemas.microsoft.com/office/drawing/2014/main" id="{21CD6690-96C8-6346-E544-D60DA17F31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3DA936-159B-2E4A-F565-227F806CC04D}"/>
              </a:ext>
            </a:extLst>
          </p:cNvPr>
          <p:cNvSpPr>
            <a:spLocks noGrp="1"/>
          </p:cNvSpPr>
          <p:nvPr>
            <p:ph type="sldNum" sz="quarter" idx="12"/>
          </p:nvPr>
        </p:nvSpPr>
        <p:spPr/>
        <p:txBody>
          <a:bodyPr/>
          <a:lstStyle/>
          <a:p>
            <a:fld id="{88A49501-884A-46CE-9334-9C157D3B5434}" type="slidenum">
              <a:rPr lang="en-US" smtClean="0"/>
              <a:t>‹#›</a:t>
            </a:fld>
            <a:endParaRPr lang="en-US"/>
          </a:p>
        </p:txBody>
      </p:sp>
    </p:spTree>
    <p:extLst>
      <p:ext uri="{BB962C8B-B14F-4D97-AF65-F5344CB8AC3E}">
        <p14:creationId xmlns:p14="http://schemas.microsoft.com/office/powerpoint/2010/main" val="1073592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22A49A-8B63-4278-EEFF-03F1F78E54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113467-991A-5339-9CC8-48FA005FBE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459C0D-4868-A783-0A76-E8E3235CB5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DE2EFD-6180-4DD1-B00D-BFA6D42CA518}" type="datetimeFigureOut">
              <a:rPr lang="en-US" smtClean="0"/>
              <a:t>7/8/2026</a:t>
            </a:fld>
            <a:endParaRPr lang="en-US"/>
          </a:p>
        </p:txBody>
      </p:sp>
      <p:sp>
        <p:nvSpPr>
          <p:cNvPr id="5" name="Footer Placeholder 4">
            <a:extLst>
              <a:ext uri="{FF2B5EF4-FFF2-40B4-BE49-F238E27FC236}">
                <a16:creationId xmlns:a16="http://schemas.microsoft.com/office/drawing/2014/main" id="{ACD185BA-239C-3747-48F5-9CFBB58D73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8598248-D835-9A2D-0AE0-C386088C50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A49501-884A-46CE-9334-9C157D3B5434}" type="slidenum">
              <a:rPr lang="en-US" smtClean="0"/>
              <a:t>‹#›</a:t>
            </a:fld>
            <a:endParaRPr lang="en-US"/>
          </a:p>
        </p:txBody>
      </p:sp>
    </p:spTree>
    <p:extLst>
      <p:ext uri="{BB962C8B-B14F-4D97-AF65-F5344CB8AC3E}">
        <p14:creationId xmlns:p14="http://schemas.microsoft.com/office/powerpoint/2010/main" val="9041557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 /><Relationship Id="rId2" Type="http://schemas.openxmlformats.org/officeDocument/2006/relationships/video" Target="../media/media1.mp4" /><Relationship Id="rId1" Type="http://schemas.microsoft.com/office/2007/relationships/media" Target="../media/media1.mp4" /><Relationship Id="rId5" Type="http://schemas.openxmlformats.org/officeDocument/2006/relationships/image" Target="../media/image1.png" /><Relationship Id="rId4" Type="http://schemas.openxmlformats.org/officeDocument/2006/relationships/notesSlide" Target="../notesSlides/notesSlide1.xml" /></Relationships>
</file>

<file path=ppt/slides/_rels/slide10.xml.rels><?xml version="1.0" encoding="UTF-8" standalone="yes"?>
<Relationships xmlns="http://schemas.openxmlformats.org/package/2006/relationships"><Relationship Id="rId3" Type="http://schemas.openxmlformats.org/officeDocument/2006/relationships/image" Target="../media/image6.svg" /><Relationship Id="rId2" Type="http://schemas.openxmlformats.org/officeDocument/2006/relationships/notesSlide" Target="../notesSlides/notesSlide2.xml" /><Relationship Id="rId1" Type="http://schemas.openxmlformats.org/officeDocument/2006/relationships/slideLayout" Target="../slideLayouts/slideLayout2.xml" /><Relationship Id="rId6" Type="http://schemas.openxmlformats.org/officeDocument/2006/relationships/image" Target="../media/image9.png" /><Relationship Id="rId5" Type="http://schemas.openxmlformats.org/officeDocument/2006/relationships/image" Target="../media/image8.svg" /><Relationship Id="rId4" Type="http://schemas.openxmlformats.org/officeDocument/2006/relationships/image" Target="../media/image7.svg" /></Relationships>
</file>

<file path=ppt/slides/_rels/slide11.xml.rels><?xml version="1.0" encoding="UTF-8" standalone="yes"?>
<Relationships xmlns="http://schemas.openxmlformats.org/package/2006/relationships"><Relationship Id="rId3" Type="http://schemas.openxmlformats.org/officeDocument/2006/relationships/image" Target="../media/image11.svg" /><Relationship Id="rId2" Type="http://schemas.openxmlformats.org/officeDocument/2006/relationships/image" Target="../media/image10.svg" /><Relationship Id="rId1" Type="http://schemas.openxmlformats.org/officeDocument/2006/relationships/slideLayout" Target="../slideLayouts/slideLayout2.xml" /><Relationship Id="rId5" Type="http://schemas.openxmlformats.org/officeDocument/2006/relationships/image" Target="../media/image9.png" /><Relationship Id="rId4" Type="http://schemas.openxmlformats.org/officeDocument/2006/relationships/image" Target="../media/image12.svg" /></Relationships>
</file>

<file path=ppt/slides/_rels/slide12.xml.rels><?xml version="1.0" encoding="UTF-8" standalone="yes"?>
<Relationships xmlns="http://schemas.openxmlformats.org/package/2006/relationships"><Relationship Id="rId3" Type="http://schemas.openxmlformats.org/officeDocument/2006/relationships/image" Target="../media/image7.svg" /><Relationship Id="rId2" Type="http://schemas.openxmlformats.org/officeDocument/2006/relationships/image" Target="../media/image13.svg" /><Relationship Id="rId1" Type="http://schemas.openxmlformats.org/officeDocument/2006/relationships/slideLayout" Target="../slideLayouts/slideLayout2.xml" /><Relationship Id="rId6" Type="http://schemas.openxmlformats.org/officeDocument/2006/relationships/image" Target="../media/image9.png" /><Relationship Id="rId5" Type="http://schemas.openxmlformats.org/officeDocument/2006/relationships/image" Target="../media/image14.png" /><Relationship Id="rId4" Type="http://schemas.openxmlformats.org/officeDocument/2006/relationships/image" Target="../media/image12.svg" /></Relationships>
</file>

<file path=ppt/slides/_rels/slide13.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gif"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3" Type="http://schemas.openxmlformats.org/officeDocument/2006/relationships/image" Target="../media/image17.png" /><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3" Type="http://schemas.openxmlformats.org/officeDocument/2006/relationships/image" Target="../media/image20.gif" /><Relationship Id="rId2" Type="http://schemas.openxmlformats.org/officeDocument/2006/relationships/notesSlide" Target="../notesSlides/notesSlide3.xml"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2" Type="http://schemas.openxmlformats.org/officeDocument/2006/relationships/image" Target="../media/image21.jp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22.sv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8" Type="http://schemas.openxmlformats.org/officeDocument/2006/relationships/image" Target="../media/image28.svg" /><Relationship Id="rId3" Type="http://schemas.openxmlformats.org/officeDocument/2006/relationships/image" Target="../media/image23.svg" /><Relationship Id="rId7" Type="http://schemas.openxmlformats.org/officeDocument/2006/relationships/image" Target="../media/image27.svg" /><Relationship Id="rId2" Type="http://schemas.openxmlformats.org/officeDocument/2006/relationships/image" Target="../media/image9.png" /><Relationship Id="rId1" Type="http://schemas.openxmlformats.org/officeDocument/2006/relationships/slideLayout" Target="../slideLayouts/slideLayout2.xml" /><Relationship Id="rId6" Type="http://schemas.openxmlformats.org/officeDocument/2006/relationships/image" Target="../media/image26.svg" /><Relationship Id="rId11" Type="http://schemas.openxmlformats.org/officeDocument/2006/relationships/image" Target="../media/image31.svg" /><Relationship Id="rId5" Type="http://schemas.openxmlformats.org/officeDocument/2006/relationships/image" Target="../media/image25.svg" /><Relationship Id="rId10" Type="http://schemas.openxmlformats.org/officeDocument/2006/relationships/image" Target="../media/image30.svg" /><Relationship Id="rId4" Type="http://schemas.openxmlformats.org/officeDocument/2006/relationships/image" Target="../media/image24.svg" /><Relationship Id="rId9" Type="http://schemas.openxmlformats.org/officeDocument/2006/relationships/image" Target="../media/image29.svg" /></Relationships>
</file>

<file path=ppt/slides/_rels/slide24.xml.rels><?xml version="1.0" encoding="UTF-8" standalone="yes"?>
<Relationships xmlns="http://schemas.openxmlformats.org/package/2006/relationships"><Relationship Id="rId8" Type="http://schemas.openxmlformats.org/officeDocument/2006/relationships/image" Target="../media/image28.svg" /><Relationship Id="rId3" Type="http://schemas.openxmlformats.org/officeDocument/2006/relationships/image" Target="../media/image32.svg" /><Relationship Id="rId7" Type="http://schemas.openxmlformats.org/officeDocument/2006/relationships/image" Target="../media/image27.svg" /><Relationship Id="rId2" Type="http://schemas.openxmlformats.org/officeDocument/2006/relationships/image" Target="../media/image9.png" /><Relationship Id="rId1" Type="http://schemas.openxmlformats.org/officeDocument/2006/relationships/slideLayout" Target="../slideLayouts/slideLayout2.xml" /><Relationship Id="rId6" Type="http://schemas.openxmlformats.org/officeDocument/2006/relationships/image" Target="../media/image26.svg" /><Relationship Id="rId11" Type="http://schemas.openxmlformats.org/officeDocument/2006/relationships/image" Target="../media/image31.svg" /><Relationship Id="rId5" Type="http://schemas.openxmlformats.org/officeDocument/2006/relationships/image" Target="../media/image25.svg" /><Relationship Id="rId10" Type="http://schemas.openxmlformats.org/officeDocument/2006/relationships/image" Target="../media/image30.svg" /><Relationship Id="rId4" Type="http://schemas.openxmlformats.org/officeDocument/2006/relationships/image" Target="../media/image33.svg" /><Relationship Id="rId9" Type="http://schemas.openxmlformats.org/officeDocument/2006/relationships/image" Target="../media/image29.svg" /></Relationships>
</file>

<file path=ppt/slides/_rels/slide25.xml.rels><?xml version="1.0" encoding="UTF-8" standalone="yes"?>
<Relationships xmlns="http://schemas.openxmlformats.org/package/2006/relationships"><Relationship Id="rId8" Type="http://schemas.openxmlformats.org/officeDocument/2006/relationships/image" Target="../media/image28.svg" /><Relationship Id="rId3" Type="http://schemas.openxmlformats.org/officeDocument/2006/relationships/image" Target="../media/image32.svg" /><Relationship Id="rId7" Type="http://schemas.openxmlformats.org/officeDocument/2006/relationships/image" Target="../media/image27.svg" /><Relationship Id="rId2" Type="http://schemas.openxmlformats.org/officeDocument/2006/relationships/image" Target="../media/image9.png" /><Relationship Id="rId1" Type="http://schemas.openxmlformats.org/officeDocument/2006/relationships/slideLayout" Target="../slideLayouts/slideLayout2.xml" /><Relationship Id="rId6" Type="http://schemas.openxmlformats.org/officeDocument/2006/relationships/image" Target="../media/image26.svg" /><Relationship Id="rId11" Type="http://schemas.openxmlformats.org/officeDocument/2006/relationships/image" Target="../media/image31.svg" /><Relationship Id="rId5" Type="http://schemas.openxmlformats.org/officeDocument/2006/relationships/image" Target="../media/image35.svg" /><Relationship Id="rId10" Type="http://schemas.openxmlformats.org/officeDocument/2006/relationships/image" Target="../media/image30.svg" /><Relationship Id="rId4" Type="http://schemas.openxmlformats.org/officeDocument/2006/relationships/image" Target="../media/image34.svg" /><Relationship Id="rId9" Type="http://schemas.openxmlformats.org/officeDocument/2006/relationships/image" Target="../media/image29.svg" /></Relationships>
</file>

<file path=ppt/slides/_rels/slide26.xml.rels><?xml version="1.0" encoding="UTF-8" standalone="yes"?>
<Relationships xmlns="http://schemas.openxmlformats.org/package/2006/relationships"><Relationship Id="rId8" Type="http://schemas.openxmlformats.org/officeDocument/2006/relationships/image" Target="../media/image28.svg" /><Relationship Id="rId3" Type="http://schemas.openxmlformats.org/officeDocument/2006/relationships/image" Target="../media/image32.svg" /><Relationship Id="rId7" Type="http://schemas.openxmlformats.org/officeDocument/2006/relationships/image" Target="../media/image27.svg" /><Relationship Id="rId2" Type="http://schemas.openxmlformats.org/officeDocument/2006/relationships/image" Target="../media/image9.png" /><Relationship Id="rId1" Type="http://schemas.openxmlformats.org/officeDocument/2006/relationships/slideLayout" Target="../slideLayouts/slideLayout2.xml" /><Relationship Id="rId6" Type="http://schemas.openxmlformats.org/officeDocument/2006/relationships/image" Target="../media/image37.svg" /><Relationship Id="rId11" Type="http://schemas.openxmlformats.org/officeDocument/2006/relationships/image" Target="../media/image31.svg" /><Relationship Id="rId5" Type="http://schemas.openxmlformats.org/officeDocument/2006/relationships/image" Target="../media/image36.svg" /><Relationship Id="rId10" Type="http://schemas.openxmlformats.org/officeDocument/2006/relationships/image" Target="../media/image30.svg" /><Relationship Id="rId4" Type="http://schemas.openxmlformats.org/officeDocument/2006/relationships/image" Target="../media/image34.svg" /><Relationship Id="rId9" Type="http://schemas.openxmlformats.org/officeDocument/2006/relationships/image" Target="../media/image29.svg" /></Relationships>
</file>

<file path=ppt/slides/_rels/slide27.xml.rels><?xml version="1.0" encoding="UTF-8" standalone="yes"?>
<Relationships xmlns="http://schemas.openxmlformats.org/package/2006/relationships"><Relationship Id="rId8" Type="http://schemas.openxmlformats.org/officeDocument/2006/relationships/image" Target="../media/image29.svg" /><Relationship Id="rId3" Type="http://schemas.openxmlformats.org/officeDocument/2006/relationships/image" Target="../media/image34.svg" /><Relationship Id="rId7" Type="http://schemas.openxmlformats.org/officeDocument/2006/relationships/image" Target="../media/image28.svg" /><Relationship Id="rId2" Type="http://schemas.openxmlformats.org/officeDocument/2006/relationships/image" Target="../media/image32.svg" /><Relationship Id="rId1" Type="http://schemas.openxmlformats.org/officeDocument/2006/relationships/slideLayout" Target="../slideLayouts/slideLayout2.xml" /><Relationship Id="rId6" Type="http://schemas.openxmlformats.org/officeDocument/2006/relationships/image" Target="../media/image39.svg" /><Relationship Id="rId11" Type="http://schemas.openxmlformats.org/officeDocument/2006/relationships/image" Target="../media/image40.png" /><Relationship Id="rId5" Type="http://schemas.openxmlformats.org/officeDocument/2006/relationships/image" Target="../media/image38.svg" /><Relationship Id="rId10" Type="http://schemas.openxmlformats.org/officeDocument/2006/relationships/image" Target="../media/image31.svg" /><Relationship Id="rId4" Type="http://schemas.openxmlformats.org/officeDocument/2006/relationships/image" Target="../media/image36.svg" /><Relationship Id="rId9" Type="http://schemas.openxmlformats.org/officeDocument/2006/relationships/image" Target="../media/image30.svg" /></Relationships>
</file>

<file path=ppt/slides/_rels/slide28.xml.rels><?xml version="1.0" encoding="UTF-8" standalone="yes"?>
<Relationships xmlns="http://schemas.openxmlformats.org/package/2006/relationships"><Relationship Id="rId8" Type="http://schemas.openxmlformats.org/officeDocument/2006/relationships/image" Target="../media/image41.svg" /><Relationship Id="rId3" Type="http://schemas.openxmlformats.org/officeDocument/2006/relationships/image" Target="../media/image32.svg" /><Relationship Id="rId7" Type="http://schemas.openxmlformats.org/officeDocument/2006/relationships/image" Target="../media/image27.svg" /><Relationship Id="rId2" Type="http://schemas.openxmlformats.org/officeDocument/2006/relationships/image" Target="../media/image9.png" /><Relationship Id="rId1" Type="http://schemas.openxmlformats.org/officeDocument/2006/relationships/slideLayout" Target="../slideLayouts/slideLayout2.xml" /><Relationship Id="rId6" Type="http://schemas.openxmlformats.org/officeDocument/2006/relationships/image" Target="../media/image38.svg" /><Relationship Id="rId11" Type="http://schemas.openxmlformats.org/officeDocument/2006/relationships/image" Target="../media/image31.svg" /><Relationship Id="rId5" Type="http://schemas.openxmlformats.org/officeDocument/2006/relationships/image" Target="../media/image36.svg" /><Relationship Id="rId10" Type="http://schemas.openxmlformats.org/officeDocument/2006/relationships/image" Target="../media/image30.svg" /><Relationship Id="rId4" Type="http://schemas.openxmlformats.org/officeDocument/2006/relationships/image" Target="../media/image34.svg" /><Relationship Id="rId9" Type="http://schemas.openxmlformats.org/officeDocument/2006/relationships/image" Target="../media/image29.svg" /></Relationships>
</file>

<file path=ppt/slides/_rels/slide29.xml.rels><?xml version="1.0" encoding="UTF-8" standalone="yes"?>
<Relationships xmlns="http://schemas.openxmlformats.org/package/2006/relationships"><Relationship Id="rId8" Type="http://schemas.openxmlformats.org/officeDocument/2006/relationships/image" Target="../media/image42.svg" /><Relationship Id="rId3" Type="http://schemas.openxmlformats.org/officeDocument/2006/relationships/image" Target="../media/image32.svg" /><Relationship Id="rId7" Type="http://schemas.openxmlformats.org/officeDocument/2006/relationships/image" Target="../media/image27.svg" /><Relationship Id="rId2" Type="http://schemas.openxmlformats.org/officeDocument/2006/relationships/image" Target="../media/image9.png" /><Relationship Id="rId1" Type="http://schemas.openxmlformats.org/officeDocument/2006/relationships/slideLayout" Target="../slideLayouts/slideLayout2.xml" /><Relationship Id="rId6" Type="http://schemas.openxmlformats.org/officeDocument/2006/relationships/image" Target="../media/image38.svg" /><Relationship Id="rId11" Type="http://schemas.openxmlformats.org/officeDocument/2006/relationships/image" Target="../media/image31.svg" /><Relationship Id="rId5" Type="http://schemas.openxmlformats.org/officeDocument/2006/relationships/image" Target="../media/image36.svg" /><Relationship Id="rId10" Type="http://schemas.openxmlformats.org/officeDocument/2006/relationships/image" Target="../media/image30.svg" /><Relationship Id="rId4" Type="http://schemas.openxmlformats.org/officeDocument/2006/relationships/image" Target="../media/image34.svg" /><Relationship Id="rId9" Type="http://schemas.openxmlformats.org/officeDocument/2006/relationships/image" Target="../media/image43.sv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8" Type="http://schemas.openxmlformats.org/officeDocument/2006/relationships/image" Target="../media/image42.svg" /><Relationship Id="rId3" Type="http://schemas.openxmlformats.org/officeDocument/2006/relationships/image" Target="../media/image32.svg" /><Relationship Id="rId7" Type="http://schemas.openxmlformats.org/officeDocument/2006/relationships/image" Target="../media/image27.svg" /><Relationship Id="rId2" Type="http://schemas.openxmlformats.org/officeDocument/2006/relationships/image" Target="../media/image9.png" /><Relationship Id="rId1" Type="http://schemas.openxmlformats.org/officeDocument/2006/relationships/slideLayout" Target="../slideLayouts/slideLayout2.xml" /><Relationship Id="rId6" Type="http://schemas.openxmlformats.org/officeDocument/2006/relationships/image" Target="../media/image38.svg" /><Relationship Id="rId11" Type="http://schemas.openxmlformats.org/officeDocument/2006/relationships/image" Target="../media/image31.svg" /><Relationship Id="rId5" Type="http://schemas.openxmlformats.org/officeDocument/2006/relationships/image" Target="../media/image36.svg" /><Relationship Id="rId10" Type="http://schemas.openxmlformats.org/officeDocument/2006/relationships/image" Target="../media/image45.svg" /><Relationship Id="rId4" Type="http://schemas.openxmlformats.org/officeDocument/2006/relationships/image" Target="../media/image34.svg" /><Relationship Id="rId9" Type="http://schemas.openxmlformats.org/officeDocument/2006/relationships/image" Target="../media/image44.svg" /></Relationships>
</file>

<file path=ppt/slides/_rels/slide31.xml.rels><?xml version="1.0" encoding="UTF-8" standalone="yes"?>
<Relationships xmlns="http://schemas.openxmlformats.org/package/2006/relationships"><Relationship Id="rId8" Type="http://schemas.openxmlformats.org/officeDocument/2006/relationships/image" Target="../media/image42.svg" /><Relationship Id="rId3" Type="http://schemas.openxmlformats.org/officeDocument/2006/relationships/image" Target="../media/image32.svg" /><Relationship Id="rId7" Type="http://schemas.openxmlformats.org/officeDocument/2006/relationships/image" Target="../media/image27.svg" /><Relationship Id="rId2" Type="http://schemas.openxmlformats.org/officeDocument/2006/relationships/image" Target="../media/image9.png" /><Relationship Id="rId1" Type="http://schemas.openxmlformats.org/officeDocument/2006/relationships/slideLayout" Target="../slideLayouts/slideLayout2.xml" /><Relationship Id="rId6" Type="http://schemas.openxmlformats.org/officeDocument/2006/relationships/image" Target="../media/image38.svg" /><Relationship Id="rId11" Type="http://schemas.openxmlformats.org/officeDocument/2006/relationships/image" Target="../media/image47.svg" /><Relationship Id="rId5" Type="http://schemas.openxmlformats.org/officeDocument/2006/relationships/image" Target="../media/image36.svg" /><Relationship Id="rId10" Type="http://schemas.openxmlformats.org/officeDocument/2006/relationships/image" Target="../media/image46.svg" /><Relationship Id="rId4" Type="http://schemas.openxmlformats.org/officeDocument/2006/relationships/image" Target="../media/image34.svg" /><Relationship Id="rId9" Type="http://schemas.openxmlformats.org/officeDocument/2006/relationships/image" Target="../media/image44.svg" /></Relationships>
</file>

<file path=ppt/slides/_rels/slide32.xml.rels><?xml version="1.0" encoding="UTF-8" standalone="yes"?>
<Relationships xmlns="http://schemas.openxmlformats.org/package/2006/relationships"><Relationship Id="rId2" Type="http://schemas.openxmlformats.org/officeDocument/2006/relationships/image" Target="../media/image48.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2" Type="http://schemas.openxmlformats.org/officeDocument/2006/relationships/image" Target="../media/image49.gif"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2" Type="http://schemas.openxmlformats.org/officeDocument/2006/relationships/image" Target="../media/image50.jpg" /><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51.png" /><Relationship Id="rId1" Type="http://schemas.openxmlformats.org/officeDocument/2006/relationships/slideLayout" Target="../slideLayouts/slideLayout2.xml" /><Relationship Id="rId4" Type="http://schemas.openxmlformats.org/officeDocument/2006/relationships/image" Target="../media/image53.png" /></Relationships>
</file>

<file path=ppt/slides/_rels/slide38.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4.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51.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55.gif"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3" Type="http://schemas.openxmlformats.org/officeDocument/2006/relationships/image" Target="../media/image57.svg" /><Relationship Id="rId2" Type="http://schemas.openxmlformats.org/officeDocument/2006/relationships/image" Target="../media/image56.png" /><Relationship Id="rId1" Type="http://schemas.openxmlformats.org/officeDocument/2006/relationships/slideLayout" Target="../slideLayouts/slideLayout2.xml" /><Relationship Id="rId4" Type="http://schemas.openxmlformats.org/officeDocument/2006/relationships/image" Target="../media/image58.svg" /></Relationships>
</file>

<file path=ppt/slides/_rels/slide44.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5.xml"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6.xml"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7.xml"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3" Type="http://schemas.openxmlformats.org/officeDocument/2006/relationships/image" Target="../media/image59.png" /><Relationship Id="rId2" Type="http://schemas.openxmlformats.org/officeDocument/2006/relationships/notesSlide" Target="../notesSlides/notesSlide8.xml"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2" Type="http://schemas.openxmlformats.org/officeDocument/2006/relationships/image" Target="../media/image60.pn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1.xml.rels><?xml version="1.0" encoding="UTF-8" standalone="yes"?>
<Relationships xmlns="http://schemas.openxmlformats.org/package/2006/relationships"><Relationship Id="rId2" Type="http://schemas.openxmlformats.org/officeDocument/2006/relationships/image" Target="../media/image61.gif" /><Relationship Id="rId1" Type="http://schemas.openxmlformats.org/officeDocument/2006/relationships/slideLayout" Target="../slideLayouts/slideLayout2.xml" /></Relationships>
</file>

<file path=ppt/slides/_rels/slide52.xml.rels><?xml version="1.0" encoding="UTF-8" standalone="yes"?>
<Relationships xmlns="http://schemas.openxmlformats.org/package/2006/relationships"><Relationship Id="rId2" Type="http://schemas.openxmlformats.org/officeDocument/2006/relationships/image" Target="../media/image62.png" /><Relationship Id="rId1" Type="http://schemas.openxmlformats.org/officeDocument/2006/relationships/slideLayout" Target="../slideLayouts/slideLayout2.xml" /></Relationships>
</file>

<file path=ppt/slides/_rels/slide53.xml.rels><?xml version="1.0" encoding="UTF-8" standalone="yes"?>
<Relationships xmlns="http://schemas.openxmlformats.org/package/2006/relationships"><Relationship Id="rId2" Type="http://schemas.openxmlformats.org/officeDocument/2006/relationships/image" Target="../media/image63.png" /><Relationship Id="rId1" Type="http://schemas.openxmlformats.org/officeDocument/2006/relationships/slideLayout" Target="../slideLayouts/slideLayout2.xml" /></Relationships>
</file>

<file path=ppt/slides/_rels/slide54.xml.rels><?xml version="1.0" encoding="UTF-8" standalone="yes"?>
<Relationships xmlns="http://schemas.openxmlformats.org/package/2006/relationships"><Relationship Id="rId2" Type="http://schemas.openxmlformats.org/officeDocument/2006/relationships/image" Target="../media/image64.png" /><Relationship Id="rId1" Type="http://schemas.openxmlformats.org/officeDocument/2006/relationships/slideLayout" Target="../slideLayouts/slideLayout2.xml" /></Relationships>
</file>

<file path=ppt/slides/_rels/slide55.xml.rels><?xml version="1.0" encoding="UTF-8" standalone="yes"?>
<Relationships xmlns="http://schemas.openxmlformats.org/package/2006/relationships"><Relationship Id="rId2" Type="http://schemas.openxmlformats.org/officeDocument/2006/relationships/image" Target="../media/image65.pn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2" Type="http://schemas.openxmlformats.org/officeDocument/2006/relationships/image" Target="../media/image66.png" /><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2" Type="http://schemas.openxmlformats.org/officeDocument/2006/relationships/image" Target="../media/image67.png" /><Relationship Id="rId1" Type="http://schemas.openxmlformats.org/officeDocument/2006/relationships/slideLayout" Target="../slideLayouts/slideLayout2.xml" /></Relationships>
</file>

<file path=ppt/slides/_rels/slide58.xml.rels><?xml version="1.0" encoding="UTF-8" standalone="yes"?>
<Relationships xmlns="http://schemas.openxmlformats.org/package/2006/relationships"><Relationship Id="rId2" Type="http://schemas.openxmlformats.org/officeDocument/2006/relationships/image" Target="../media/image68.png" /><Relationship Id="rId1" Type="http://schemas.openxmlformats.org/officeDocument/2006/relationships/slideLayout" Target="../slideLayouts/slideLayout2.xml" /></Relationships>
</file>

<file path=ppt/slides/_rels/slide59.xml.rels><?xml version="1.0" encoding="UTF-8" standalone="yes"?>
<Relationships xmlns="http://schemas.openxmlformats.org/package/2006/relationships"><Relationship Id="rId2" Type="http://schemas.openxmlformats.org/officeDocument/2006/relationships/image" Target="../media/image69.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2" Type="http://schemas.openxmlformats.org/officeDocument/2006/relationships/image" Target="../media/image3.gif" /><Relationship Id="rId1" Type="http://schemas.openxmlformats.org/officeDocument/2006/relationships/slideLayout" Target="../slideLayouts/slideLayout2.xml" /></Relationships>
</file>

<file path=ppt/slides/_rels/slide60.xml.rels><?xml version="1.0" encoding="UTF-8" standalone="yes"?>
<Relationships xmlns="http://schemas.openxmlformats.org/package/2006/relationships"><Relationship Id="rId2" Type="http://schemas.openxmlformats.org/officeDocument/2006/relationships/image" Target="../media/image70.png" /><Relationship Id="rId1" Type="http://schemas.openxmlformats.org/officeDocument/2006/relationships/slideLayout" Target="../slideLayouts/slideLayout2.xml" /></Relationships>
</file>

<file path=ppt/slides/_rels/slide61.xml.rels><?xml version="1.0" encoding="UTF-8" standalone="yes"?>
<Relationships xmlns="http://schemas.openxmlformats.org/package/2006/relationships"><Relationship Id="rId2" Type="http://schemas.openxmlformats.org/officeDocument/2006/relationships/image" Target="../media/image71.png" /><Relationship Id="rId1" Type="http://schemas.openxmlformats.org/officeDocument/2006/relationships/slideLayout" Target="../slideLayouts/slideLayout2.xml" /></Relationships>
</file>

<file path=ppt/slides/_rels/slide62.xml.rels><?xml version="1.0" encoding="UTF-8" standalone="yes"?>
<Relationships xmlns="http://schemas.openxmlformats.org/package/2006/relationships"><Relationship Id="rId2" Type="http://schemas.openxmlformats.org/officeDocument/2006/relationships/image" Target="../media/image72.png" /><Relationship Id="rId1" Type="http://schemas.openxmlformats.org/officeDocument/2006/relationships/slideLayout" Target="../slideLayouts/slideLayout2.xml" /></Relationships>
</file>

<file path=ppt/slides/_rels/slide63.xml.rels><?xml version="1.0" encoding="UTF-8" standalone="yes"?>
<Relationships xmlns="http://schemas.openxmlformats.org/package/2006/relationships"><Relationship Id="rId2" Type="http://schemas.openxmlformats.org/officeDocument/2006/relationships/image" Target="../media/image73.png" /><Relationship Id="rId1" Type="http://schemas.openxmlformats.org/officeDocument/2006/relationships/slideLayout" Target="../slideLayouts/slideLayout2.xml" /></Relationships>
</file>

<file path=ppt/slides/_rels/slide64.xml.rels><?xml version="1.0" encoding="UTF-8" standalone="yes"?>
<Relationships xmlns="http://schemas.openxmlformats.org/package/2006/relationships"><Relationship Id="rId2" Type="http://schemas.openxmlformats.org/officeDocument/2006/relationships/image" Target="../media/image74.png" /><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2" Type="http://schemas.openxmlformats.org/officeDocument/2006/relationships/image" Target="../media/image75.png" /><Relationship Id="rId1" Type="http://schemas.openxmlformats.org/officeDocument/2006/relationships/slideLayout" Target="../slideLayouts/slideLayout2.xml" /></Relationships>
</file>

<file path=ppt/slides/_rels/slide66.xml.rels><?xml version="1.0" encoding="UTF-8" standalone="yes"?>
<Relationships xmlns="http://schemas.openxmlformats.org/package/2006/relationships"><Relationship Id="rId3" Type="http://schemas.openxmlformats.org/officeDocument/2006/relationships/image" Target="../media/image76.png" /><Relationship Id="rId2" Type="http://schemas.openxmlformats.org/officeDocument/2006/relationships/notesSlide" Target="../notesSlides/notesSlide9.xml" /><Relationship Id="rId1" Type="http://schemas.openxmlformats.org/officeDocument/2006/relationships/slideLayout" Target="../slideLayouts/slideLayout2.xml" /><Relationship Id="rId5" Type="http://schemas.openxmlformats.org/officeDocument/2006/relationships/image" Target="../media/image78.png" /><Relationship Id="rId4" Type="http://schemas.openxmlformats.org/officeDocument/2006/relationships/image" Target="../media/image77.png" /></Relationships>
</file>

<file path=ppt/slides/_rels/slide67.xml.rels><?xml version="1.0" encoding="UTF-8" standalone="yes"?>
<Relationships xmlns="http://schemas.openxmlformats.org/package/2006/relationships"><Relationship Id="rId2" Type="http://schemas.openxmlformats.org/officeDocument/2006/relationships/image" Target="../media/image79.gif" /><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2" Type="http://schemas.openxmlformats.org/officeDocument/2006/relationships/image" Target="../media/image4.gif" /><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C42FE9E-E4D3-9A5B-5562-B4BC749A0263}"/>
            </a:ext>
          </a:extLst>
        </p:cNvPr>
        <p:cNvGrpSpPr/>
        <p:nvPr/>
      </p:nvGrpSpPr>
      <p:grpSpPr>
        <a:xfrm>
          <a:off x="0" y="0"/>
          <a:ext cx="0" cy="0"/>
          <a:chOff x="0" y="0"/>
          <a:chExt cx="0" cy="0"/>
        </a:xfrm>
      </p:grpSpPr>
      <p:pic>
        <p:nvPicPr>
          <p:cNvPr id="7" name="VIDEO-2026-07-01-00-07-48">
            <a:hlinkClick r:id="" action="ppaction://media"/>
            <a:extLst>
              <a:ext uri="{FF2B5EF4-FFF2-40B4-BE49-F238E27FC236}">
                <a16:creationId xmlns:a16="http://schemas.microsoft.com/office/drawing/2014/main" id="{6ED2F360-E2DE-9BB5-CDB3-00FEEA3201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4" name="Rectangle: Rounded Corners 3">
            <a:extLst>
              <a:ext uri="{FF2B5EF4-FFF2-40B4-BE49-F238E27FC236}">
                <a16:creationId xmlns:a16="http://schemas.microsoft.com/office/drawing/2014/main" id="{1F625C68-5AD4-F4F5-B3DE-95D2EE790F33}"/>
              </a:ext>
            </a:extLst>
          </p:cNvPr>
          <p:cNvSpPr/>
          <p:nvPr/>
        </p:nvSpPr>
        <p:spPr>
          <a:xfrm>
            <a:off x="771494" y="412423"/>
            <a:ext cx="10649011" cy="6033154"/>
          </a:xfrm>
          <a:prstGeom prst="roundRect">
            <a:avLst/>
          </a:prstGeom>
          <a:solidFill>
            <a:schemeClr val="bg1">
              <a:alpha val="52000"/>
            </a:schemeClr>
          </a:solidFill>
          <a:ln w="50800">
            <a:gradFill>
              <a:gsLst>
                <a:gs pos="0">
                  <a:srgbClr val="A36FB5"/>
                </a:gs>
                <a:gs pos="74000">
                  <a:schemeClr val="accent2">
                    <a:lumMod val="75000"/>
                  </a:schemeClr>
                </a:gs>
                <a:gs pos="83000">
                  <a:schemeClr val="tx1">
                    <a:lumMod val="95000"/>
                    <a:lumOff val="5000"/>
                  </a:schemeClr>
                </a:gs>
                <a:gs pos="100000">
                  <a:srgbClr val="EFE6F2"/>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9C6AF15-AC6C-7316-9896-2E27582E082D}"/>
              </a:ext>
            </a:extLst>
          </p:cNvPr>
          <p:cNvSpPr txBox="1"/>
          <p:nvPr/>
        </p:nvSpPr>
        <p:spPr>
          <a:xfrm>
            <a:off x="1904503" y="2173986"/>
            <a:ext cx="8603529" cy="769441"/>
          </a:xfrm>
          <a:prstGeom prst="rect">
            <a:avLst/>
          </a:prstGeom>
          <a:noFill/>
        </p:spPr>
        <p:txBody>
          <a:bodyPr wrap="square" rtlCol="0">
            <a:spAutoFit/>
          </a:bodyPr>
          <a:lstStyle/>
          <a:p>
            <a:r>
              <a:rPr lang="en-US" sz="4400" b="1" dirty="0">
                <a:latin typeface="Britannic Bold" panose="020B0903060703020204" pitchFamily="34" charset="0"/>
              </a:rPr>
              <a:t>THE CHILD DIVERSION ACT</a:t>
            </a:r>
            <a:r>
              <a:rPr lang="en-US" sz="3600" b="1" dirty="0">
                <a:latin typeface="Britannic Bold" panose="020B0903060703020204" pitchFamily="34" charset="0"/>
              </a:rPr>
              <a:t>,</a:t>
            </a:r>
            <a:r>
              <a:rPr lang="en-US" sz="4400" b="1" dirty="0">
                <a:latin typeface="Britannic Bold" panose="020B0903060703020204" pitchFamily="34" charset="0"/>
              </a:rPr>
              <a:t> 2018</a:t>
            </a:r>
            <a:endParaRPr lang="en-US" sz="4400" dirty="0">
              <a:latin typeface="Britannic Bold" panose="020B0903060703020204" pitchFamily="34" charset="0"/>
            </a:endParaRPr>
          </a:p>
        </p:txBody>
      </p:sp>
      <p:cxnSp>
        <p:nvCxnSpPr>
          <p:cNvPr id="10" name="Straight Connector 9">
            <a:extLst>
              <a:ext uri="{FF2B5EF4-FFF2-40B4-BE49-F238E27FC236}">
                <a16:creationId xmlns:a16="http://schemas.microsoft.com/office/drawing/2014/main" id="{64F4BC53-72FF-F634-C604-4EE25B790A84}"/>
              </a:ext>
            </a:extLst>
          </p:cNvPr>
          <p:cNvCxnSpPr>
            <a:cxnSpLocks/>
          </p:cNvCxnSpPr>
          <p:nvPr/>
        </p:nvCxnSpPr>
        <p:spPr>
          <a:xfrm>
            <a:off x="1732362" y="2822528"/>
            <a:ext cx="894781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BCC25A23-B902-06AE-536D-23A980BBCBC7}"/>
              </a:ext>
            </a:extLst>
          </p:cNvPr>
          <p:cNvSpPr txBox="1"/>
          <p:nvPr/>
        </p:nvSpPr>
        <p:spPr>
          <a:xfrm>
            <a:off x="2335693" y="2801389"/>
            <a:ext cx="7741148" cy="830997"/>
          </a:xfrm>
          <a:prstGeom prst="rect">
            <a:avLst/>
          </a:prstGeom>
          <a:noFill/>
        </p:spPr>
        <p:txBody>
          <a:bodyPr wrap="square" rtlCol="0">
            <a:spAutoFit/>
          </a:bodyPr>
          <a:lstStyle/>
          <a:p>
            <a:pPr algn="ctr"/>
            <a:r>
              <a:rPr lang="en-US" sz="2400" i="1" dirty="0">
                <a:latin typeface="Britannic Bold" panose="020B0903060703020204" pitchFamily="34" charset="0"/>
              </a:rPr>
              <a:t>Changing the Face of Criminal Youth Justice in Jamaica</a:t>
            </a:r>
          </a:p>
          <a:p>
            <a:pPr algn="ctr"/>
            <a:endParaRPr lang="en-US" sz="2400" dirty="0"/>
          </a:p>
        </p:txBody>
      </p:sp>
      <p:sp>
        <p:nvSpPr>
          <p:cNvPr id="15" name="TextBox 14">
            <a:extLst>
              <a:ext uri="{FF2B5EF4-FFF2-40B4-BE49-F238E27FC236}">
                <a16:creationId xmlns:a16="http://schemas.microsoft.com/office/drawing/2014/main" id="{B94E3B34-02A9-9AFA-F242-C46DB7D1D8F2}"/>
              </a:ext>
            </a:extLst>
          </p:cNvPr>
          <p:cNvSpPr txBox="1"/>
          <p:nvPr/>
        </p:nvSpPr>
        <p:spPr>
          <a:xfrm>
            <a:off x="5371382" y="3927705"/>
            <a:ext cx="3120887" cy="646331"/>
          </a:xfrm>
          <a:prstGeom prst="rect">
            <a:avLst/>
          </a:prstGeom>
          <a:noFill/>
        </p:spPr>
        <p:txBody>
          <a:bodyPr wrap="square" rtlCol="0">
            <a:spAutoFit/>
          </a:bodyPr>
          <a:lstStyle/>
          <a:p>
            <a:r>
              <a:rPr lang="en-US" dirty="0">
                <a:latin typeface="Berlin Sans FB Demi" panose="020E0802020502020306" pitchFamily="34" charset="0"/>
              </a:rPr>
              <a:t>Presented by:</a:t>
            </a:r>
          </a:p>
          <a:p>
            <a:endParaRPr lang="en-US" dirty="0"/>
          </a:p>
        </p:txBody>
      </p:sp>
      <p:sp>
        <p:nvSpPr>
          <p:cNvPr id="16" name="TextBox 15">
            <a:extLst>
              <a:ext uri="{FF2B5EF4-FFF2-40B4-BE49-F238E27FC236}">
                <a16:creationId xmlns:a16="http://schemas.microsoft.com/office/drawing/2014/main" id="{9BDC194D-8DFA-E467-D04E-504819F164AD}"/>
              </a:ext>
            </a:extLst>
          </p:cNvPr>
          <p:cNvSpPr txBox="1"/>
          <p:nvPr/>
        </p:nvSpPr>
        <p:spPr>
          <a:xfrm>
            <a:off x="4849579" y="4909074"/>
            <a:ext cx="3031434" cy="646331"/>
          </a:xfrm>
          <a:prstGeom prst="rect">
            <a:avLst/>
          </a:prstGeom>
          <a:noFill/>
        </p:spPr>
        <p:txBody>
          <a:bodyPr wrap="square" rtlCol="0">
            <a:spAutoFit/>
          </a:bodyPr>
          <a:lstStyle/>
          <a:p>
            <a:r>
              <a:rPr lang="en-US" dirty="0">
                <a:latin typeface="Berlin Sans FB Demi" panose="020E0802020502020306" pitchFamily="34" charset="0"/>
              </a:rPr>
              <a:t>Senior Assistant Director </a:t>
            </a:r>
          </a:p>
          <a:p>
            <a:endParaRPr lang="en-US" dirty="0">
              <a:latin typeface="Berlin Sans FB Demi" panose="020E0802020502020306" pitchFamily="34" charset="0"/>
            </a:endParaRPr>
          </a:p>
        </p:txBody>
      </p:sp>
      <p:sp>
        <p:nvSpPr>
          <p:cNvPr id="17" name="TextBox 16">
            <a:extLst>
              <a:ext uri="{FF2B5EF4-FFF2-40B4-BE49-F238E27FC236}">
                <a16:creationId xmlns:a16="http://schemas.microsoft.com/office/drawing/2014/main" id="{F3C0C469-7295-F5C9-90EB-D86744E8D259}"/>
              </a:ext>
            </a:extLst>
          </p:cNvPr>
          <p:cNvSpPr txBox="1"/>
          <p:nvPr/>
        </p:nvSpPr>
        <p:spPr>
          <a:xfrm>
            <a:off x="5261691" y="4506011"/>
            <a:ext cx="2480891" cy="646331"/>
          </a:xfrm>
          <a:prstGeom prst="rect">
            <a:avLst/>
          </a:prstGeom>
          <a:noFill/>
        </p:spPr>
        <p:txBody>
          <a:bodyPr wrap="square" rtlCol="0">
            <a:spAutoFit/>
          </a:bodyPr>
          <a:lstStyle/>
          <a:p>
            <a:r>
              <a:rPr lang="en-US" sz="2000" dirty="0">
                <a:latin typeface="Berlin Sans FB Demi" panose="020E0802020502020306" pitchFamily="34" charset="0"/>
              </a:rPr>
              <a:t>Nicole Wright</a:t>
            </a:r>
          </a:p>
          <a:p>
            <a:endParaRPr lang="en-US" sz="1600" dirty="0"/>
          </a:p>
        </p:txBody>
      </p:sp>
      <p:sp>
        <p:nvSpPr>
          <p:cNvPr id="18" name="TextBox 17">
            <a:extLst>
              <a:ext uri="{FF2B5EF4-FFF2-40B4-BE49-F238E27FC236}">
                <a16:creationId xmlns:a16="http://schemas.microsoft.com/office/drawing/2014/main" id="{D4A9CF81-D0B4-D911-9FB6-89E7E7EBDC0B}"/>
              </a:ext>
            </a:extLst>
          </p:cNvPr>
          <p:cNvSpPr txBox="1"/>
          <p:nvPr/>
        </p:nvSpPr>
        <p:spPr>
          <a:xfrm>
            <a:off x="4750902" y="5576950"/>
            <a:ext cx="3647661" cy="369332"/>
          </a:xfrm>
          <a:prstGeom prst="rect">
            <a:avLst/>
          </a:prstGeom>
          <a:noFill/>
        </p:spPr>
        <p:txBody>
          <a:bodyPr wrap="square" rtlCol="0">
            <a:spAutoFit/>
          </a:bodyPr>
          <a:lstStyle/>
          <a:p>
            <a:r>
              <a:rPr lang="en-US" dirty="0">
                <a:latin typeface="Berlin Sans FB Demi" panose="020E0802020502020306" pitchFamily="34" charset="0"/>
              </a:rPr>
              <a:t>Legal Reform Department</a:t>
            </a:r>
          </a:p>
        </p:txBody>
      </p:sp>
      <p:sp>
        <p:nvSpPr>
          <p:cNvPr id="19" name="TextBox 18">
            <a:extLst>
              <a:ext uri="{FF2B5EF4-FFF2-40B4-BE49-F238E27FC236}">
                <a16:creationId xmlns:a16="http://schemas.microsoft.com/office/drawing/2014/main" id="{38A51A40-A730-99C4-4B2E-44454D2590C8}"/>
              </a:ext>
            </a:extLst>
          </p:cNvPr>
          <p:cNvSpPr txBox="1"/>
          <p:nvPr/>
        </p:nvSpPr>
        <p:spPr>
          <a:xfrm>
            <a:off x="5710027" y="5841301"/>
            <a:ext cx="1729409" cy="369332"/>
          </a:xfrm>
          <a:prstGeom prst="rect">
            <a:avLst/>
          </a:prstGeom>
          <a:noFill/>
        </p:spPr>
        <p:txBody>
          <a:bodyPr wrap="square" rtlCol="0">
            <a:spAutoFit/>
          </a:bodyPr>
          <a:lstStyle/>
          <a:p>
            <a:r>
              <a:rPr lang="en-US" dirty="0">
                <a:latin typeface="Berlin Sans FB Demi" panose="020E0802020502020306" pitchFamily="34" charset="0"/>
              </a:rPr>
              <a:t>Jamaica</a:t>
            </a:r>
          </a:p>
        </p:txBody>
      </p:sp>
    </p:spTree>
    <p:extLst>
      <p:ext uri="{BB962C8B-B14F-4D97-AF65-F5344CB8AC3E}">
        <p14:creationId xmlns:p14="http://schemas.microsoft.com/office/powerpoint/2010/main" val="2589433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71F646A0-95CB-7C41-FCB3-E36784342D2A}"/>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id="{8E25B3AA-8B5E-8E2A-0D13-458F66C00CDF}"/>
              </a:ext>
            </a:extLst>
          </p:cNvPr>
          <p:cNvSpPr/>
          <p:nvPr/>
        </p:nvSpPr>
        <p:spPr>
          <a:xfrm>
            <a:off x="-2753140" y="541682"/>
            <a:ext cx="5506279" cy="5635486"/>
          </a:xfrm>
          <a:prstGeom prst="donut">
            <a:avLst/>
          </a:prstGeom>
          <a:solidFill>
            <a:srgbClr val="EDE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CE352BAE-F85D-5FB0-C127-2B12394DE03F}"/>
              </a:ext>
            </a:extLst>
          </p:cNvPr>
          <p:cNvSpPr/>
          <p:nvPr/>
        </p:nvSpPr>
        <p:spPr>
          <a:xfrm>
            <a:off x="531746" y="238537"/>
            <a:ext cx="1520686" cy="1520687"/>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raphic 54" descr="Bullseye with solid fill">
            <a:extLst>
              <a:ext uri="{FF2B5EF4-FFF2-40B4-BE49-F238E27FC236}">
                <a16:creationId xmlns:a16="http://schemas.microsoft.com/office/drawing/2014/main" id="{28B9D9CE-F700-1942-66B7-174D0604D2F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4889" y="4522303"/>
            <a:ext cx="914400" cy="914400"/>
          </a:xfrm>
          <a:prstGeom prst="rect">
            <a:avLst/>
          </a:prstGeom>
        </p:spPr>
      </p:pic>
      <p:pic>
        <p:nvPicPr>
          <p:cNvPr id="57" name="Graphic 56" descr="Checklist with solid fill">
            <a:extLst>
              <a:ext uri="{FF2B5EF4-FFF2-40B4-BE49-F238E27FC236}">
                <a16:creationId xmlns:a16="http://schemas.microsoft.com/office/drawing/2014/main" id="{EB8D410A-2D0F-F010-79BF-5C08F3C3321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31063" y="2733258"/>
            <a:ext cx="914400" cy="914400"/>
          </a:xfrm>
          <a:prstGeom prst="rect">
            <a:avLst/>
          </a:prstGeom>
        </p:spPr>
      </p:pic>
      <p:sp>
        <p:nvSpPr>
          <p:cNvPr id="64" name="Rectangle: Rounded Corners 63">
            <a:extLst>
              <a:ext uri="{FF2B5EF4-FFF2-40B4-BE49-F238E27FC236}">
                <a16:creationId xmlns:a16="http://schemas.microsoft.com/office/drawing/2014/main" id="{5A6DFA34-0EBD-7C62-16E3-DB37DD4199D6}"/>
              </a:ext>
            </a:extLst>
          </p:cNvPr>
          <p:cNvSpPr/>
          <p:nvPr/>
        </p:nvSpPr>
        <p:spPr>
          <a:xfrm>
            <a:off x="4452734" y="377681"/>
            <a:ext cx="7509012" cy="62119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Rounded Corners 65">
            <a:extLst>
              <a:ext uri="{FF2B5EF4-FFF2-40B4-BE49-F238E27FC236}">
                <a16:creationId xmlns:a16="http://schemas.microsoft.com/office/drawing/2014/main" id="{BCA71B1B-D7A4-CC9D-A4FF-23298BB2AB02}"/>
              </a:ext>
            </a:extLst>
          </p:cNvPr>
          <p:cNvSpPr/>
          <p:nvPr/>
        </p:nvSpPr>
        <p:spPr>
          <a:xfrm>
            <a:off x="2753139" y="939246"/>
            <a:ext cx="1182759" cy="119271"/>
          </a:xfrm>
          <a:prstGeom prst="roundRect">
            <a:avLst/>
          </a:prstGeom>
          <a:solidFill>
            <a:srgbClr val="EDE3F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descr="Document with solid fill">
            <a:extLst>
              <a:ext uri="{FF2B5EF4-FFF2-40B4-BE49-F238E27FC236}">
                <a16:creationId xmlns:a16="http://schemas.microsoft.com/office/drawing/2014/main" id="{D43D298E-53BC-9B8D-FFF4-87FFB5E5FC4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59734" y="541682"/>
            <a:ext cx="914400" cy="914400"/>
          </a:xfrm>
          <a:prstGeom prst="rect">
            <a:avLst/>
          </a:prstGeom>
        </p:spPr>
      </p:pic>
      <p:cxnSp>
        <p:nvCxnSpPr>
          <p:cNvPr id="72" name="Straight Connector 71">
            <a:extLst>
              <a:ext uri="{FF2B5EF4-FFF2-40B4-BE49-F238E27FC236}">
                <a16:creationId xmlns:a16="http://schemas.microsoft.com/office/drawing/2014/main" id="{4F82E6FE-616C-4D84-450E-0F54ABF97338}"/>
              </a:ext>
            </a:extLst>
          </p:cNvPr>
          <p:cNvCxnSpPr>
            <a:cxnSpLocks/>
          </p:cNvCxnSpPr>
          <p:nvPr/>
        </p:nvCxnSpPr>
        <p:spPr>
          <a:xfrm>
            <a:off x="4717780" y="1293189"/>
            <a:ext cx="69772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936A8DE0-C6EE-B2F8-DB26-1B744F032BA9}"/>
              </a:ext>
            </a:extLst>
          </p:cNvPr>
          <p:cNvSpPr txBox="1"/>
          <p:nvPr/>
        </p:nvSpPr>
        <p:spPr>
          <a:xfrm>
            <a:off x="5663651" y="1785507"/>
            <a:ext cx="5085520" cy="3779304"/>
          </a:xfrm>
          <a:prstGeom prst="rect">
            <a:avLst/>
          </a:prstGeom>
          <a:noFill/>
        </p:spPr>
        <p:txBody>
          <a:bodyPr wrap="square" rtlCol="0">
            <a:spAutoFit/>
          </a:bodyPr>
          <a:lstStyle/>
          <a:p>
            <a:pPr algn="ctr">
              <a:lnSpc>
                <a:spcPct val="150000"/>
              </a:lnSpc>
            </a:pPr>
            <a:r>
              <a:rPr lang="en-029" dirty="0">
                <a:latin typeface="Berlin Sans FB" panose="020E0602020502020306" pitchFamily="34" charset="0"/>
                <a:ea typeface="Calibri" panose="020F0502020204030204" pitchFamily="34" charset="0"/>
              </a:rPr>
              <a:t>Jamaica’s National Plan of Action for Child Justice (NPACJ) strategic objectives focused on the initiative to prevent the child in conflict with the law from entering the formal justice system and the subsequent adjudication process thereafter. In response to this objective, a critical recommendation was for the creation of a National Child Diversion Policy.  </a:t>
            </a:r>
          </a:p>
          <a:p>
            <a:pPr algn="ctr">
              <a:lnSpc>
                <a:spcPct val="150000"/>
              </a:lnSpc>
            </a:pPr>
            <a:endParaRPr lang="en-US" dirty="0">
              <a:latin typeface="Berlin Sans FB" panose="020E0602020502020306" pitchFamily="34" charset="0"/>
            </a:endParaRPr>
          </a:p>
        </p:txBody>
      </p:sp>
      <p:pic>
        <p:nvPicPr>
          <p:cNvPr id="5" name="Picture 4">
            <a:extLst>
              <a:ext uri="{FF2B5EF4-FFF2-40B4-BE49-F238E27FC236}">
                <a16:creationId xmlns:a16="http://schemas.microsoft.com/office/drawing/2014/main" id="{0D15CAB6-F1D3-A9D2-4216-F2050BAAA946}"/>
              </a:ext>
            </a:extLst>
          </p:cNvPr>
          <p:cNvPicPr>
            <a:picLocks noChangeAspect="1"/>
          </p:cNvPicPr>
          <p:nvPr/>
        </p:nvPicPr>
        <p:blipFill>
          <a:blip r:embed="rId6"/>
          <a:stretch>
            <a:fillRect/>
          </a:stretch>
        </p:blipFill>
        <p:spPr>
          <a:xfrm>
            <a:off x="4702325" y="5564811"/>
            <a:ext cx="6992718" cy="18290"/>
          </a:xfrm>
          <a:prstGeom prst="rect">
            <a:avLst/>
          </a:prstGeom>
        </p:spPr>
      </p:pic>
    </p:spTree>
    <p:extLst>
      <p:ext uri="{BB962C8B-B14F-4D97-AF65-F5344CB8AC3E}">
        <p14:creationId xmlns:p14="http://schemas.microsoft.com/office/powerpoint/2010/main" val="785011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456F1D0B-36E9-7227-7FFE-6AB5F62B7C27}"/>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id="{74F67BF8-4CB0-1792-D82D-92AA467B6203}"/>
              </a:ext>
            </a:extLst>
          </p:cNvPr>
          <p:cNvSpPr/>
          <p:nvPr/>
        </p:nvSpPr>
        <p:spPr>
          <a:xfrm>
            <a:off x="-2753140" y="541682"/>
            <a:ext cx="5506279" cy="5635486"/>
          </a:xfrm>
          <a:prstGeom prst="donut">
            <a:avLst/>
          </a:prstGeom>
          <a:solidFill>
            <a:srgbClr val="EDE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502F3B26-4F6A-36F7-E3CB-61ABA5A0F948}"/>
              </a:ext>
            </a:extLst>
          </p:cNvPr>
          <p:cNvSpPr/>
          <p:nvPr/>
        </p:nvSpPr>
        <p:spPr>
          <a:xfrm>
            <a:off x="1774135" y="2467392"/>
            <a:ext cx="1520686" cy="1520687"/>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Graphic 54" descr="Bullseye with solid fill">
            <a:extLst>
              <a:ext uri="{FF2B5EF4-FFF2-40B4-BE49-F238E27FC236}">
                <a16:creationId xmlns:a16="http://schemas.microsoft.com/office/drawing/2014/main" id="{CA64E478-FFDB-6A5F-0ADB-CB915F3F1D3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57638" y="4671392"/>
            <a:ext cx="993918" cy="993918"/>
          </a:xfrm>
          <a:prstGeom prst="rect">
            <a:avLst/>
          </a:prstGeom>
        </p:spPr>
      </p:pic>
      <p:pic>
        <p:nvPicPr>
          <p:cNvPr id="57" name="Graphic 56" descr="Checklist with solid fill">
            <a:extLst>
              <a:ext uri="{FF2B5EF4-FFF2-40B4-BE49-F238E27FC236}">
                <a16:creationId xmlns:a16="http://schemas.microsoft.com/office/drawing/2014/main" id="{A45AABE4-1D97-6204-540D-60429F37C0F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25314" y="2785440"/>
            <a:ext cx="914400" cy="914400"/>
          </a:xfrm>
          <a:prstGeom prst="rect">
            <a:avLst/>
          </a:prstGeom>
        </p:spPr>
      </p:pic>
      <p:sp>
        <p:nvSpPr>
          <p:cNvPr id="64" name="Rectangle: Rounded Corners 63">
            <a:extLst>
              <a:ext uri="{FF2B5EF4-FFF2-40B4-BE49-F238E27FC236}">
                <a16:creationId xmlns:a16="http://schemas.microsoft.com/office/drawing/2014/main" id="{BEC34F5C-832A-3271-D9E1-BC50B2CDBDE3}"/>
              </a:ext>
            </a:extLst>
          </p:cNvPr>
          <p:cNvSpPr/>
          <p:nvPr/>
        </p:nvSpPr>
        <p:spPr>
          <a:xfrm>
            <a:off x="4251565" y="899487"/>
            <a:ext cx="7514819" cy="553642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99180011-E028-F041-A399-76E36B635A5F}"/>
              </a:ext>
            </a:extLst>
          </p:cNvPr>
          <p:cNvSpPr txBox="1"/>
          <p:nvPr/>
        </p:nvSpPr>
        <p:spPr>
          <a:xfrm>
            <a:off x="5597487" y="2656945"/>
            <a:ext cx="5079727" cy="2662267"/>
          </a:xfrm>
          <a:prstGeom prst="rect">
            <a:avLst/>
          </a:prstGeom>
          <a:noFill/>
        </p:spPr>
        <p:txBody>
          <a:bodyPr wrap="square" rtlCol="0">
            <a:spAutoFit/>
          </a:bodyPr>
          <a:lstStyle/>
          <a:p>
            <a:pPr algn="ctr">
              <a:lnSpc>
                <a:spcPct val="150000"/>
              </a:lnSpc>
            </a:pPr>
            <a:r>
              <a:rPr lang="en-029" dirty="0">
                <a:latin typeface="Berlin Sans FB" panose="020E0602020502020306" pitchFamily="34" charset="0"/>
                <a:ea typeface="Calibri" panose="020F0502020204030204" pitchFamily="34" charset="0"/>
              </a:rPr>
              <a:t>The Policy was developed and finalised in early 2015 with a view to be consistent with local and international instruments such as the Child Care and Protection Act (CCPA), the CRC, the Riyadh Guidelines and the Beijing Rules.</a:t>
            </a:r>
          </a:p>
          <a:p>
            <a:pPr algn="ctr"/>
            <a:r>
              <a:rPr lang="en-US" sz="3200" dirty="0"/>
              <a:t> </a:t>
            </a:r>
          </a:p>
        </p:txBody>
      </p:sp>
      <p:sp>
        <p:nvSpPr>
          <p:cNvPr id="66" name="Rectangle: Rounded Corners 65">
            <a:extLst>
              <a:ext uri="{FF2B5EF4-FFF2-40B4-BE49-F238E27FC236}">
                <a16:creationId xmlns:a16="http://schemas.microsoft.com/office/drawing/2014/main" id="{577F4942-BE53-C0AB-CC4A-192EBDC09528}"/>
              </a:ext>
            </a:extLst>
          </p:cNvPr>
          <p:cNvSpPr/>
          <p:nvPr/>
        </p:nvSpPr>
        <p:spPr>
          <a:xfrm>
            <a:off x="3484491" y="3200400"/>
            <a:ext cx="614570" cy="84480"/>
          </a:xfrm>
          <a:prstGeom prst="roundRect">
            <a:avLst/>
          </a:prstGeom>
          <a:solidFill>
            <a:srgbClr val="EFE6F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ocument with solid fill">
            <a:extLst>
              <a:ext uri="{FF2B5EF4-FFF2-40B4-BE49-F238E27FC236}">
                <a16:creationId xmlns:a16="http://schemas.microsoft.com/office/drawing/2014/main" id="{91D7366A-7C2C-7E9B-4E96-6B4FF6C56F1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98613" y="899487"/>
            <a:ext cx="993918" cy="993918"/>
          </a:xfrm>
          <a:prstGeom prst="rect">
            <a:avLst/>
          </a:prstGeom>
        </p:spPr>
      </p:pic>
      <p:pic>
        <p:nvPicPr>
          <p:cNvPr id="6" name="Picture 5">
            <a:extLst>
              <a:ext uri="{FF2B5EF4-FFF2-40B4-BE49-F238E27FC236}">
                <a16:creationId xmlns:a16="http://schemas.microsoft.com/office/drawing/2014/main" id="{8A385C48-FB49-CF33-D460-57538FD02B74}"/>
              </a:ext>
            </a:extLst>
          </p:cNvPr>
          <p:cNvPicPr>
            <a:picLocks noChangeAspect="1"/>
          </p:cNvPicPr>
          <p:nvPr/>
        </p:nvPicPr>
        <p:blipFill>
          <a:blip r:embed="rId5"/>
          <a:stretch>
            <a:fillRect/>
          </a:stretch>
        </p:blipFill>
        <p:spPr>
          <a:xfrm>
            <a:off x="4474825" y="1902311"/>
            <a:ext cx="6992718" cy="18290"/>
          </a:xfrm>
          <a:prstGeom prst="rect">
            <a:avLst/>
          </a:prstGeom>
        </p:spPr>
      </p:pic>
      <p:pic>
        <p:nvPicPr>
          <p:cNvPr id="8" name="Picture 7">
            <a:extLst>
              <a:ext uri="{FF2B5EF4-FFF2-40B4-BE49-F238E27FC236}">
                <a16:creationId xmlns:a16="http://schemas.microsoft.com/office/drawing/2014/main" id="{E235C786-822A-3446-049B-EA8E91F03AA6}"/>
              </a:ext>
            </a:extLst>
          </p:cNvPr>
          <p:cNvPicPr>
            <a:picLocks noChangeAspect="1"/>
          </p:cNvPicPr>
          <p:nvPr/>
        </p:nvPicPr>
        <p:blipFill>
          <a:blip r:embed="rId5"/>
          <a:stretch>
            <a:fillRect/>
          </a:stretch>
        </p:blipFill>
        <p:spPr>
          <a:xfrm>
            <a:off x="4512615" y="5647020"/>
            <a:ext cx="6992718" cy="18290"/>
          </a:xfrm>
          <a:prstGeom prst="rect">
            <a:avLst/>
          </a:prstGeom>
        </p:spPr>
      </p:pic>
    </p:spTree>
    <p:extLst>
      <p:ext uri="{BB962C8B-B14F-4D97-AF65-F5344CB8AC3E}">
        <p14:creationId xmlns:p14="http://schemas.microsoft.com/office/powerpoint/2010/main" val="229024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D6246827-0899-CB52-4A51-7BC3493E486C}"/>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id="{3F897167-80CD-6059-80FB-00E4DAEF577B}"/>
              </a:ext>
            </a:extLst>
          </p:cNvPr>
          <p:cNvSpPr/>
          <p:nvPr/>
        </p:nvSpPr>
        <p:spPr>
          <a:xfrm>
            <a:off x="-2753140" y="541682"/>
            <a:ext cx="5506279" cy="5635486"/>
          </a:xfrm>
          <a:prstGeom prst="donut">
            <a:avLst/>
          </a:prstGeom>
          <a:solidFill>
            <a:srgbClr val="EDE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08F8CC65-94FD-B822-3569-8348E6D144FE}"/>
              </a:ext>
            </a:extLst>
          </p:cNvPr>
          <p:cNvSpPr/>
          <p:nvPr/>
        </p:nvSpPr>
        <p:spPr>
          <a:xfrm>
            <a:off x="995572" y="4477123"/>
            <a:ext cx="1520686" cy="1520687"/>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Graphic 54" descr="Bullseye with solid fill">
            <a:extLst>
              <a:ext uri="{FF2B5EF4-FFF2-40B4-BE49-F238E27FC236}">
                <a16:creationId xmlns:a16="http://schemas.microsoft.com/office/drawing/2014/main" id="{5A795CB0-3C92-C9B3-67BD-4BF5AE51E5C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98715" y="4780266"/>
            <a:ext cx="914400" cy="914400"/>
          </a:xfrm>
          <a:prstGeom prst="rect">
            <a:avLst/>
          </a:prstGeom>
        </p:spPr>
      </p:pic>
      <p:pic>
        <p:nvPicPr>
          <p:cNvPr id="57" name="Graphic 56" descr="Checklist with solid fill">
            <a:extLst>
              <a:ext uri="{FF2B5EF4-FFF2-40B4-BE49-F238E27FC236}">
                <a16:creationId xmlns:a16="http://schemas.microsoft.com/office/drawing/2014/main" id="{1835BBEC-684D-89D8-7FE3-B647FCB2F7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76400" y="2797611"/>
            <a:ext cx="914400" cy="914400"/>
          </a:xfrm>
          <a:prstGeom prst="rect">
            <a:avLst/>
          </a:prstGeom>
        </p:spPr>
      </p:pic>
      <p:sp>
        <p:nvSpPr>
          <p:cNvPr id="64" name="Rectangle: Rounded Corners 63">
            <a:extLst>
              <a:ext uri="{FF2B5EF4-FFF2-40B4-BE49-F238E27FC236}">
                <a16:creationId xmlns:a16="http://schemas.microsoft.com/office/drawing/2014/main" id="{0C193D86-DC05-E7C2-0803-305D59AD2B0A}"/>
              </a:ext>
            </a:extLst>
          </p:cNvPr>
          <p:cNvSpPr/>
          <p:nvPr/>
        </p:nvSpPr>
        <p:spPr>
          <a:xfrm>
            <a:off x="4191036" y="727301"/>
            <a:ext cx="7340047" cy="563548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Document with solid fill">
            <a:extLst>
              <a:ext uri="{FF2B5EF4-FFF2-40B4-BE49-F238E27FC236}">
                <a16:creationId xmlns:a16="http://schemas.microsoft.com/office/drawing/2014/main" id="{D98FE17B-FF15-6C4E-9AC9-3A9EC6A30D9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98613" y="899487"/>
            <a:ext cx="993918" cy="993918"/>
          </a:xfrm>
          <a:prstGeom prst="rect">
            <a:avLst/>
          </a:prstGeom>
        </p:spPr>
      </p:pic>
      <p:sp>
        <p:nvSpPr>
          <p:cNvPr id="6" name="TextBox 5">
            <a:extLst>
              <a:ext uri="{FF2B5EF4-FFF2-40B4-BE49-F238E27FC236}">
                <a16:creationId xmlns:a16="http://schemas.microsoft.com/office/drawing/2014/main" id="{784061F8-092D-DB24-2F02-94DC4F51FEEA}"/>
              </a:ext>
            </a:extLst>
          </p:cNvPr>
          <p:cNvSpPr txBox="1"/>
          <p:nvPr/>
        </p:nvSpPr>
        <p:spPr>
          <a:xfrm>
            <a:off x="5435873" y="2399958"/>
            <a:ext cx="5079727" cy="2837508"/>
          </a:xfrm>
          <a:prstGeom prst="rect">
            <a:avLst/>
          </a:prstGeom>
          <a:noFill/>
        </p:spPr>
        <p:txBody>
          <a:bodyPr wrap="square" rtlCol="0">
            <a:spAutoFit/>
          </a:bodyPr>
          <a:lstStyle/>
          <a:p>
            <a:pPr algn="ctr">
              <a:lnSpc>
                <a:spcPct val="150000"/>
              </a:lnSpc>
            </a:pPr>
            <a:r>
              <a:rPr lang="en-029" dirty="0">
                <a:latin typeface="Berlin Sans FB" panose="020E0602020502020306" pitchFamily="34" charset="0"/>
                <a:ea typeface="Calibri" panose="020F0502020204030204" pitchFamily="34" charset="0"/>
              </a:rPr>
              <a:t>The aim of the Policy is to develop a mechanism to divert children who come in conflict with the law to empower them to become responsible and productive citizens through methodologies which are consistent with restorative justice practices.</a:t>
            </a:r>
            <a:endParaRPr lang="en-US" dirty="0">
              <a:latin typeface="Berlin Sans FB" panose="020E0602020502020306" pitchFamily="34" charset="0"/>
            </a:endParaRPr>
          </a:p>
          <a:p>
            <a:pPr algn="ctr">
              <a:lnSpc>
                <a:spcPct val="150000"/>
              </a:lnSpc>
            </a:pPr>
            <a:r>
              <a:rPr lang="en-US" sz="3200" dirty="0"/>
              <a:t> </a:t>
            </a:r>
          </a:p>
        </p:txBody>
      </p:sp>
      <p:pic>
        <p:nvPicPr>
          <p:cNvPr id="8" name="Picture 7">
            <a:extLst>
              <a:ext uri="{FF2B5EF4-FFF2-40B4-BE49-F238E27FC236}">
                <a16:creationId xmlns:a16="http://schemas.microsoft.com/office/drawing/2014/main" id="{E1813462-455E-DD30-C5AF-B33368B0A05C}"/>
              </a:ext>
            </a:extLst>
          </p:cNvPr>
          <p:cNvPicPr>
            <a:picLocks noChangeAspect="1"/>
          </p:cNvPicPr>
          <p:nvPr/>
        </p:nvPicPr>
        <p:blipFill>
          <a:blip r:embed="rId5"/>
          <a:stretch>
            <a:fillRect/>
          </a:stretch>
        </p:blipFill>
        <p:spPr>
          <a:xfrm>
            <a:off x="2753139" y="5475925"/>
            <a:ext cx="1201016" cy="140220"/>
          </a:xfrm>
          <a:prstGeom prst="rect">
            <a:avLst/>
          </a:prstGeom>
        </p:spPr>
      </p:pic>
      <p:pic>
        <p:nvPicPr>
          <p:cNvPr id="7" name="Picture 6">
            <a:extLst>
              <a:ext uri="{FF2B5EF4-FFF2-40B4-BE49-F238E27FC236}">
                <a16:creationId xmlns:a16="http://schemas.microsoft.com/office/drawing/2014/main" id="{D2082035-B7FC-F0EE-7940-BA830FE1C518}"/>
              </a:ext>
            </a:extLst>
          </p:cNvPr>
          <p:cNvPicPr>
            <a:picLocks noChangeAspect="1"/>
          </p:cNvPicPr>
          <p:nvPr/>
        </p:nvPicPr>
        <p:blipFill>
          <a:blip r:embed="rId6"/>
          <a:stretch>
            <a:fillRect/>
          </a:stretch>
        </p:blipFill>
        <p:spPr>
          <a:xfrm>
            <a:off x="4372675" y="1745435"/>
            <a:ext cx="6992718" cy="18290"/>
          </a:xfrm>
          <a:prstGeom prst="rect">
            <a:avLst/>
          </a:prstGeom>
        </p:spPr>
      </p:pic>
      <p:pic>
        <p:nvPicPr>
          <p:cNvPr id="10" name="Picture 9">
            <a:extLst>
              <a:ext uri="{FF2B5EF4-FFF2-40B4-BE49-F238E27FC236}">
                <a16:creationId xmlns:a16="http://schemas.microsoft.com/office/drawing/2014/main" id="{85690439-A0B3-D3BB-4567-0F9B68076477}"/>
              </a:ext>
            </a:extLst>
          </p:cNvPr>
          <p:cNvPicPr>
            <a:picLocks noChangeAspect="1"/>
          </p:cNvPicPr>
          <p:nvPr/>
        </p:nvPicPr>
        <p:blipFill>
          <a:blip r:embed="rId6"/>
          <a:stretch>
            <a:fillRect/>
          </a:stretch>
        </p:blipFill>
        <p:spPr>
          <a:xfrm>
            <a:off x="4353340" y="5454665"/>
            <a:ext cx="6992718" cy="18290"/>
          </a:xfrm>
          <a:prstGeom prst="rect">
            <a:avLst/>
          </a:prstGeom>
        </p:spPr>
      </p:pic>
    </p:spTree>
    <p:extLst>
      <p:ext uri="{BB962C8B-B14F-4D97-AF65-F5344CB8AC3E}">
        <p14:creationId xmlns:p14="http://schemas.microsoft.com/office/powerpoint/2010/main" val="3629296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39A96A8B-3B87-3F65-7F3E-532FBBB1538A}"/>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027406D8-0C25-940B-322F-D24D843397EB}"/>
              </a:ext>
            </a:extLst>
          </p:cNvPr>
          <p:cNvSpPr/>
          <p:nvPr/>
        </p:nvSpPr>
        <p:spPr>
          <a:xfrm>
            <a:off x="284922" y="126722"/>
            <a:ext cx="11622156" cy="6604556"/>
          </a:xfrm>
          <a:prstGeom prst="roundRect">
            <a:avLst/>
          </a:prstGeom>
          <a:solidFill>
            <a:schemeClr val="bg1">
              <a:alpha val="8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8B5FB94-096E-4043-D588-2C3C35F809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9856" y="632376"/>
            <a:ext cx="3333750" cy="2571750"/>
          </a:xfrm>
          <a:prstGeom prst="rect">
            <a:avLst/>
          </a:prstGeom>
        </p:spPr>
      </p:pic>
      <p:sp>
        <p:nvSpPr>
          <p:cNvPr id="4" name="Rectangle: Rounded Corners 3">
            <a:extLst>
              <a:ext uri="{FF2B5EF4-FFF2-40B4-BE49-F238E27FC236}">
                <a16:creationId xmlns:a16="http://schemas.microsoft.com/office/drawing/2014/main" id="{80E5CF1C-836F-F99E-9AF2-04E26165AAC9}"/>
              </a:ext>
            </a:extLst>
          </p:cNvPr>
          <p:cNvSpPr/>
          <p:nvPr/>
        </p:nvSpPr>
        <p:spPr>
          <a:xfrm>
            <a:off x="1591294" y="3429000"/>
            <a:ext cx="8716488" cy="1380506"/>
          </a:xfrm>
          <a:prstGeom prst="round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B094C9-115C-E5A2-17DE-C7506AD85526}"/>
              </a:ext>
            </a:extLst>
          </p:cNvPr>
          <p:cNvSpPr txBox="1"/>
          <p:nvPr/>
        </p:nvSpPr>
        <p:spPr>
          <a:xfrm>
            <a:off x="2594112" y="3709780"/>
            <a:ext cx="8070574" cy="646331"/>
          </a:xfrm>
          <a:prstGeom prst="rect">
            <a:avLst/>
          </a:prstGeom>
          <a:noFill/>
        </p:spPr>
        <p:txBody>
          <a:bodyPr wrap="square" rtlCol="0">
            <a:spAutoFit/>
          </a:bodyPr>
          <a:lstStyle/>
          <a:p>
            <a:r>
              <a:rPr lang="en-US" sz="3600" b="1" dirty="0">
                <a:latin typeface="Britannic Bold" panose="020B0903060703020204" pitchFamily="34" charset="0"/>
              </a:rPr>
              <a:t>THE CHILD DIVERSION ACT, 2018</a:t>
            </a:r>
            <a:endParaRPr lang="en-US" sz="3600" dirty="0">
              <a:latin typeface="Britannic Bold" panose="020B0903060703020204" pitchFamily="34" charset="0"/>
            </a:endParaRPr>
          </a:p>
        </p:txBody>
      </p:sp>
      <p:cxnSp>
        <p:nvCxnSpPr>
          <p:cNvPr id="14" name="Straight Connector 13">
            <a:extLst>
              <a:ext uri="{FF2B5EF4-FFF2-40B4-BE49-F238E27FC236}">
                <a16:creationId xmlns:a16="http://schemas.microsoft.com/office/drawing/2014/main" id="{27AAC65F-1546-8438-3470-3E0909CF4BA6}"/>
              </a:ext>
            </a:extLst>
          </p:cNvPr>
          <p:cNvCxnSpPr/>
          <p:nvPr/>
        </p:nvCxnSpPr>
        <p:spPr>
          <a:xfrm>
            <a:off x="2035866" y="4266659"/>
            <a:ext cx="7881730" cy="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0863DE1E-30B9-3776-4EDC-38A2D5022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5534" y="-1397774"/>
            <a:ext cx="1524496" cy="1524496"/>
          </a:xfrm>
          <a:prstGeom prst="rect">
            <a:avLst/>
          </a:prstGeom>
        </p:spPr>
      </p:pic>
    </p:spTree>
    <p:extLst>
      <p:ext uri="{BB962C8B-B14F-4D97-AF65-F5344CB8AC3E}">
        <p14:creationId xmlns:p14="http://schemas.microsoft.com/office/powerpoint/2010/main" val="935692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E37D84E6-01AF-0467-3D7B-29CA9B8F91D1}"/>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1BC76AB9-2046-15BE-5D6E-A161432E39C0}"/>
              </a:ext>
            </a:extLst>
          </p:cNvPr>
          <p:cNvSpPr/>
          <p:nvPr/>
        </p:nvSpPr>
        <p:spPr>
          <a:xfrm>
            <a:off x="514899" y="619932"/>
            <a:ext cx="11099169" cy="5904854"/>
          </a:xfrm>
          <a:prstGeom prst="roundRect">
            <a:avLst/>
          </a:prstGeom>
          <a:solidFill>
            <a:schemeClr val="bg1">
              <a:alpha val="8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45B98D5-3280-283C-DED4-A6A30CB57E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32" y="-765057"/>
            <a:ext cx="2636560" cy="2636560"/>
          </a:xfrm>
          <a:prstGeom prst="rect">
            <a:avLst/>
          </a:prstGeom>
        </p:spPr>
      </p:pic>
      <p:pic>
        <p:nvPicPr>
          <p:cNvPr id="7" name="Picture 6">
            <a:extLst>
              <a:ext uri="{FF2B5EF4-FFF2-40B4-BE49-F238E27FC236}">
                <a16:creationId xmlns:a16="http://schemas.microsoft.com/office/drawing/2014/main" id="{F3E5C908-268A-E02B-B1ED-58B2C4128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5791" y="-5978"/>
            <a:ext cx="2776209" cy="2781773"/>
          </a:xfrm>
          <a:prstGeom prst="rect">
            <a:avLst/>
          </a:prstGeom>
        </p:spPr>
      </p:pic>
      <p:sp>
        <p:nvSpPr>
          <p:cNvPr id="11" name="Rectangle: Rounded Corners 10">
            <a:extLst>
              <a:ext uri="{FF2B5EF4-FFF2-40B4-BE49-F238E27FC236}">
                <a16:creationId xmlns:a16="http://schemas.microsoft.com/office/drawing/2014/main" id="{D32C65B0-E73D-38FF-F14E-B9EB92B3E171}"/>
              </a:ext>
            </a:extLst>
          </p:cNvPr>
          <p:cNvSpPr/>
          <p:nvPr/>
        </p:nvSpPr>
        <p:spPr>
          <a:xfrm>
            <a:off x="1658319" y="2123268"/>
            <a:ext cx="8194393" cy="2923911"/>
          </a:xfrm>
          <a:prstGeom prst="roundRect">
            <a:avLst/>
          </a:prstGeom>
          <a:solidFill>
            <a:schemeClr val="bg1"/>
          </a:solidFill>
          <a:ln>
            <a:solidFill>
              <a:srgbClr val="4C30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53B890-430C-6871-2F41-84D299027363}"/>
              </a:ext>
            </a:extLst>
          </p:cNvPr>
          <p:cNvSpPr txBox="1"/>
          <p:nvPr/>
        </p:nvSpPr>
        <p:spPr>
          <a:xfrm>
            <a:off x="1769424" y="2481944"/>
            <a:ext cx="8083288" cy="2787751"/>
          </a:xfrm>
          <a:prstGeom prst="rect">
            <a:avLst/>
          </a:prstGeom>
          <a:noFill/>
        </p:spPr>
        <p:txBody>
          <a:bodyPr wrap="square" rtlCol="0">
            <a:spAutoFit/>
          </a:bodyPr>
          <a:lstStyle/>
          <a:p>
            <a:pPr algn="ctr">
              <a:lnSpc>
                <a:spcPct val="200000"/>
              </a:lnSpc>
            </a:pPr>
            <a:r>
              <a:rPr lang="en-029" dirty="0">
                <a:latin typeface="Berlin Sans FB" panose="020E0602020502020306" pitchFamily="34" charset="0"/>
                <a:ea typeface="Calibri" panose="020F0502020204030204" pitchFamily="34" charset="0"/>
              </a:rPr>
              <a:t>The Cabinet of the Government of Jamaica granted approval in January 2018 for the tabling of a Bill for Child Diversion in Parliament and the Act was subsequently passed in August 2018 and came into effect on December 31, 2019 following publication in the Gazette.  </a:t>
            </a:r>
          </a:p>
          <a:p>
            <a:pPr>
              <a:lnSpc>
                <a:spcPct val="200000"/>
              </a:lnSpc>
            </a:pPr>
            <a:endParaRPr lang="en-US" dirty="0"/>
          </a:p>
        </p:txBody>
      </p:sp>
    </p:spTree>
    <p:extLst>
      <p:ext uri="{BB962C8B-B14F-4D97-AF65-F5344CB8AC3E}">
        <p14:creationId xmlns:p14="http://schemas.microsoft.com/office/powerpoint/2010/main" val="41807356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8BF0AEC0-F2AD-51BD-DA1C-0ACCB38A0C3C}"/>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E6FCFC6B-E1DE-B66F-B63A-06B959C20516}"/>
              </a:ext>
            </a:extLst>
          </p:cNvPr>
          <p:cNvSpPr/>
          <p:nvPr/>
        </p:nvSpPr>
        <p:spPr>
          <a:xfrm>
            <a:off x="265176" y="147483"/>
            <a:ext cx="11653020" cy="650129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7CF881F-654B-2A78-AB33-9D79BF5FE5E7}"/>
              </a:ext>
            </a:extLst>
          </p:cNvPr>
          <p:cNvSpPr txBox="1"/>
          <p:nvPr/>
        </p:nvSpPr>
        <p:spPr>
          <a:xfrm>
            <a:off x="1115793" y="588936"/>
            <a:ext cx="9841423" cy="769441"/>
          </a:xfrm>
          <a:prstGeom prst="rect">
            <a:avLst/>
          </a:prstGeom>
          <a:noFill/>
        </p:spPr>
        <p:txBody>
          <a:bodyPr wrap="square" rtlCol="0">
            <a:spAutoFit/>
          </a:bodyPr>
          <a:lstStyle/>
          <a:p>
            <a:pPr algn="ctr"/>
            <a:r>
              <a:rPr lang="en-029" sz="2000" dirty="0">
                <a:solidFill>
                  <a:schemeClr val="bg1"/>
                </a:solidFill>
                <a:latin typeface="Britannic Bold" panose="020B0903060703020204" pitchFamily="34" charset="0"/>
                <a:ea typeface="Calibri" panose="020F0502020204030204" pitchFamily="34" charset="0"/>
              </a:rPr>
              <a:t>The Act Is Divided Into Three Parts and Has A Total Of Forty-four (44) Sections </a:t>
            </a:r>
            <a:endParaRPr lang="en-US" sz="2000" dirty="0">
              <a:solidFill>
                <a:schemeClr val="bg1"/>
              </a:solidFill>
              <a:latin typeface="Britannic Bold" panose="020B0903060703020204" pitchFamily="34" charset="0"/>
            </a:endParaRPr>
          </a:p>
          <a:p>
            <a:pPr algn="ctr"/>
            <a:endParaRPr lang="en-US" sz="2400" dirty="0">
              <a:solidFill>
                <a:schemeClr val="bg1"/>
              </a:solidFill>
              <a:latin typeface="Britannic Bold" panose="020B0903060703020204" pitchFamily="34" charset="0"/>
            </a:endParaRPr>
          </a:p>
        </p:txBody>
      </p:sp>
      <p:sp>
        <p:nvSpPr>
          <p:cNvPr id="3" name="TextBox 2">
            <a:extLst>
              <a:ext uri="{FF2B5EF4-FFF2-40B4-BE49-F238E27FC236}">
                <a16:creationId xmlns:a16="http://schemas.microsoft.com/office/drawing/2014/main" id="{96DD0336-7A16-313C-E2B1-BDF463D97FEE}"/>
              </a:ext>
            </a:extLst>
          </p:cNvPr>
          <p:cNvSpPr txBox="1"/>
          <p:nvPr/>
        </p:nvSpPr>
        <p:spPr>
          <a:xfrm>
            <a:off x="3107324" y="1750980"/>
            <a:ext cx="5858359" cy="677108"/>
          </a:xfrm>
          <a:prstGeom prst="rect">
            <a:avLst/>
          </a:prstGeom>
          <a:noFill/>
        </p:spPr>
        <p:txBody>
          <a:bodyPr wrap="square" rtlCol="0">
            <a:spAutoFit/>
          </a:bodyPr>
          <a:lstStyle/>
          <a:p>
            <a:pPr algn="ctr"/>
            <a:r>
              <a:rPr lang="en-029" sz="2000" dirty="0">
                <a:solidFill>
                  <a:schemeClr val="bg1"/>
                </a:solidFill>
                <a:latin typeface="Berlin Sans FB" panose="020E0602020502020306" pitchFamily="34" charset="0"/>
                <a:ea typeface="Calibri" panose="020F0502020204030204" pitchFamily="34" charset="0"/>
                <a:cs typeface="Times New Roman" panose="02020603050405020304" pitchFamily="18" charset="0"/>
              </a:rPr>
              <a:t>The main subject areas treated within the Act are:</a:t>
            </a:r>
            <a:endParaRPr lang="en-US" sz="2000" dirty="0">
              <a:solidFill>
                <a:schemeClr val="bg1"/>
              </a:solidFill>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sp>
        <p:nvSpPr>
          <p:cNvPr id="13" name="Rectangle: Rounded Corners 12">
            <a:extLst>
              <a:ext uri="{FF2B5EF4-FFF2-40B4-BE49-F238E27FC236}">
                <a16:creationId xmlns:a16="http://schemas.microsoft.com/office/drawing/2014/main" id="{FB7EB531-589E-C7AA-354E-64ECA50AE778}"/>
              </a:ext>
            </a:extLst>
          </p:cNvPr>
          <p:cNvSpPr/>
          <p:nvPr/>
        </p:nvSpPr>
        <p:spPr>
          <a:xfrm>
            <a:off x="1332854" y="2681207"/>
            <a:ext cx="2526224" cy="2724807"/>
          </a:xfrm>
          <a:prstGeom prst="roundRect">
            <a:avLst/>
          </a:prstGeom>
          <a:solidFill>
            <a:srgbClr val="DFDF7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65A1C4F-82C1-48D0-7B36-C5ABC4C95135}"/>
              </a:ext>
            </a:extLst>
          </p:cNvPr>
          <p:cNvSpPr txBox="1"/>
          <p:nvPr/>
        </p:nvSpPr>
        <p:spPr>
          <a:xfrm>
            <a:off x="1410261" y="2913681"/>
            <a:ext cx="2510810" cy="2031325"/>
          </a:xfrm>
          <a:prstGeom prst="rect">
            <a:avLst/>
          </a:prstGeom>
          <a:noFill/>
        </p:spPr>
        <p:txBody>
          <a:bodyPr wrap="square" rtlCol="0">
            <a:spAutoFit/>
          </a:bodyPr>
          <a:lstStyle/>
          <a:p>
            <a:r>
              <a:rPr lang="en-US" sz="5400" b="1" dirty="0">
                <a:solidFill>
                  <a:schemeClr val="bg1"/>
                </a:solidFill>
              </a:rPr>
              <a:t>A</a:t>
            </a:r>
          </a:p>
          <a:p>
            <a:endParaRPr lang="en-US" dirty="0">
              <a:solidFill>
                <a:schemeClr val="bg1"/>
              </a:solidFill>
            </a:endParaRPr>
          </a:p>
          <a:p>
            <a:r>
              <a:rPr lang="en-US" dirty="0">
                <a:solidFill>
                  <a:schemeClr val="bg1"/>
                </a:solidFill>
              </a:rPr>
              <a:t> </a:t>
            </a:r>
            <a:r>
              <a:rPr lang="en-029" b="1" dirty="0">
                <a:solidFill>
                  <a:schemeClr val="bg1"/>
                </a:solidFill>
                <a:latin typeface="Abadi" panose="020F0502020204030204" pitchFamily="34" charset="0"/>
                <a:ea typeface="Calibri" panose="020F0502020204030204" pitchFamily="34" charset="0"/>
                <a:cs typeface="Times New Roman" panose="02020603050405020304" pitchFamily="18" charset="0"/>
              </a:rPr>
              <a:t>The Child Diversion    </a:t>
            </a:r>
          </a:p>
          <a:p>
            <a:r>
              <a:rPr lang="en-029" b="1" dirty="0">
                <a:solidFill>
                  <a:schemeClr val="bg1"/>
                </a:solidFill>
                <a:latin typeface="Abadi" panose="020F0502020204030204" pitchFamily="34" charset="0"/>
                <a:ea typeface="Calibri" panose="020F0502020204030204" pitchFamily="34" charset="0"/>
                <a:cs typeface="Times New Roman" panose="02020603050405020304" pitchFamily="18" charset="0"/>
              </a:rPr>
              <a:t> Programme</a:t>
            </a:r>
            <a:endParaRPr lang="en-US" dirty="0">
              <a:solidFill>
                <a:schemeClr val="bg1"/>
              </a:solidFill>
              <a:latin typeface="Abad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grpSp>
        <p:nvGrpSpPr>
          <p:cNvPr id="12" name="Group 11">
            <a:extLst>
              <a:ext uri="{FF2B5EF4-FFF2-40B4-BE49-F238E27FC236}">
                <a16:creationId xmlns:a16="http://schemas.microsoft.com/office/drawing/2014/main" id="{D217BBF7-866B-D072-4205-EBC1C072C739}"/>
              </a:ext>
            </a:extLst>
          </p:cNvPr>
          <p:cNvGrpSpPr/>
          <p:nvPr/>
        </p:nvGrpSpPr>
        <p:grpSpPr>
          <a:xfrm>
            <a:off x="5021451" y="2681207"/>
            <a:ext cx="2681207" cy="2929179"/>
            <a:chOff x="5021451" y="2681207"/>
            <a:chExt cx="2681207" cy="2929179"/>
          </a:xfrm>
        </p:grpSpPr>
        <p:sp>
          <p:nvSpPr>
            <p:cNvPr id="11" name="Rectangle: Rounded Corners 10">
              <a:extLst>
                <a:ext uri="{FF2B5EF4-FFF2-40B4-BE49-F238E27FC236}">
                  <a16:creationId xmlns:a16="http://schemas.microsoft.com/office/drawing/2014/main" id="{3697C789-CD92-96C2-98A2-E35CE045120B}"/>
                </a:ext>
              </a:extLst>
            </p:cNvPr>
            <p:cNvSpPr/>
            <p:nvPr/>
          </p:nvSpPr>
          <p:spPr>
            <a:xfrm>
              <a:off x="5021451" y="2681207"/>
              <a:ext cx="2681207" cy="2929179"/>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1C9D8C8-B507-BECE-ED3B-7E1194297CD9}"/>
                </a:ext>
              </a:extLst>
            </p:cNvPr>
            <p:cNvSpPr txBox="1"/>
            <p:nvPr/>
          </p:nvSpPr>
          <p:spPr>
            <a:xfrm>
              <a:off x="5080776" y="2820691"/>
              <a:ext cx="2510810" cy="2585323"/>
            </a:xfrm>
            <a:prstGeom prst="rect">
              <a:avLst/>
            </a:prstGeom>
            <a:noFill/>
            <a:ln>
              <a:noFill/>
            </a:ln>
          </p:spPr>
          <p:txBody>
            <a:bodyPr wrap="square" rtlCol="0">
              <a:spAutoFit/>
            </a:bodyPr>
            <a:lstStyle/>
            <a:p>
              <a:r>
                <a:rPr lang="en-US" sz="5400" b="1" dirty="0"/>
                <a:t>B</a:t>
              </a:r>
            </a:p>
            <a:p>
              <a:endParaRPr lang="en-US" dirty="0"/>
            </a:p>
            <a:p>
              <a:r>
                <a:rPr lang="en-029" b="1" dirty="0">
                  <a:latin typeface="Abadi" panose="020B0604020104020204" pitchFamily="34" charset="0"/>
                  <a:ea typeface="Calibri" panose="020F0502020204030204" pitchFamily="34" charset="0"/>
                  <a:cs typeface="Times New Roman" panose="02020603050405020304" pitchFamily="18" charset="0"/>
                </a:rPr>
                <a:t>Police Warnings, Cautions and referral to Child Diversion by a Constable</a:t>
              </a:r>
              <a:r>
                <a:rPr lang="en-029" dirty="0">
                  <a:latin typeface="Abadi" panose="020B0604020104020204" pitchFamily="34" charset="0"/>
                  <a:ea typeface="Calibri" panose="020F0502020204030204" pitchFamily="34" charset="0"/>
                  <a:cs typeface="Times New Roman" panose="02020603050405020304" pitchFamily="18" charset="0"/>
                </a:rPr>
                <a:t>; and</a:t>
              </a:r>
              <a:endParaRPr lang="en-US" dirty="0">
                <a:latin typeface="Abadi" panose="020B060402010402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grpSp>
      <p:grpSp>
        <p:nvGrpSpPr>
          <p:cNvPr id="10" name="Group 9">
            <a:extLst>
              <a:ext uri="{FF2B5EF4-FFF2-40B4-BE49-F238E27FC236}">
                <a16:creationId xmlns:a16="http://schemas.microsoft.com/office/drawing/2014/main" id="{20543BA7-1759-D5D0-00A8-127349C976A7}"/>
              </a:ext>
            </a:extLst>
          </p:cNvPr>
          <p:cNvGrpSpPr/>
          <p:nvPr/>
        </p:nvGrpSpPr>
        <p:grpSpPr>
          <a:xfrm>
            <a:off x="8431078" y="2681207"/>
            <a:ext cx="2831023" cy="2724807"/>
            <a:chOff x="8431078" y="2681207"/>
            <a:chExt cx="2831023" cy="2724807"/>
          </a:xfrm>
        </p:grpSpPr>
        <p:sp>
          <p:nvSpPr>
            <p:cNvPr id="9" name="Rectangle: Rounded Corners 8">
              <a:extLst>
                <a:ext uri="{FF2B5EF4-FFF2-40B4-BE49-F238E27FC236}">
                  <a16:creationId xmlns:a16="http://schemas.microsoft.com/office/drawing/2014/main" id="{71F716C5-4D03-CD40-97D9-63F3E5B08A8F}"/>
                </a:ext>
              </a:extLst>
            </p:cNvPr>
            <p:cNvSpPr/>
            <p:nvPr/>
          </p:nvSpPr>
          <p:spPr>
            <a:xfrm>
              <a:off x="8431078" y="2681207"/>
              <a:ext cx="2681207" cy="272480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D79BAE6-E75D-93C9-C28A-0572C3888304}"/>
                </a:ext>
              </a:extLst>
            </p:cNvPr>
            <p:cNvSpPr txBox="1"/>
            <p:nvPr/>
          </p:nvSpPr>
          <p:spPr>
            <a:xfrm>
              <a:off x="8751291" y="2820691"/>
              <a:ext cx="2510810" cy="2031325"/>
            </a:xfrm>
            <a:prstGeom prst="rect">
              <a:avLst/>
            </a:prstGeom>
            <a:noFill/>
          </p:spPr>
          <p:txBody>
            <a:bodyPr wrap="square" rtlCol="0">
              <a:spAutoFit/>
            </a:bodyPr>
            <a:lstStyle/>
            <a:p>
              <a:r>
                <a:rPr lang="en-US" sz="5400" b="1" dirty="0"/>
                <a:t>C</a:t>
              </a:r>
            </a:p>
            <a:p>
              <a:endParaRPr lang="en-US" dirty="0">
                <a:latin typeface="Abadi" panose="020B0604020104020204" pitchFamily="34" charset="0"/>
              </a:endParaRPr>
            </a:p>
            <a:p>
              <a:r>
                <a:rPr lang="en-029" b="1" dirty="0">
                  <a:latin typeface="Abadi" panose="020B0604020104020204" pitchFamily="34" charset="0"/>
                  <a:ea typeface="Calibri" panose="020F0502020204030204" pitchFamily="34" charset="0"/>
                  <a:cs typeface="Times New Roman" panose="02020603050405020304" pitchFamily="18" charset="0"/>
                </a:rPr>
                <a:t>Court Warnings and Orders</a:t>
              </a:r>
              <a:endParaRPr lang="en-US" dirty="0">
                <a:latin typeface="Abadi" panose="020B060402010402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grpSp>
      <p:cxnSp>
        <p:nvCxnSpPr>
          <p:cNvPr id="6" name="Straight Connector 5">
            <a:extLst>
              <a:ext uri="{FF2B5EF4-FFF2-40B4-BE49-F238E27FC236}">
                <a16:creationId xmlns:a16="http://schemas.microsoft.com/office/drawing/2014/main" id="{D6C779C9-D379-AD20-D648-AADD945EEC07}"/>
              </a:ext>
            </a:extLst>
          </p:cNvPr>
          <p:cNvCxnSpPr/>
          <p:nvPr/>
        </p:nvCxnSpPr>
        <p:spPr>
          <a:xfrm>
            <a:off x="1188720" y="1069848"/>
            <a:ext cx="9768496" cy="0"/>
          </a:xfrm>
          <a:prstGeom prst="line">
            <a:avLst/>
          </a:prstGeom>
          <a:ln>
            <a:solidFill>
              <a:srgbClr val="DFDF7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8311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36E20DAB-BFED-9C12-A17F-29B282E04E05}"/>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BD1992AD-91F5-5F35-1092-C8D85890FB17}"/>
              </a:ext>
            </a:extLst>
          </p:cNvPr>
          <p:cNvSpPr/>
          <p:nvPr/>
        </p:nvSpPr>
        <p:spPr>
          <a:xfrm>
            <a:off x="320040" y="147483"/>
            <a:ext cx="11598156" cy="650129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AA7B59B-EB2B-76E8-4327-A2877B14F878}"/>
              </a:ext>
            </a:extLst>
          </p:cNvPr>
          <p:cNvSpPr txBox="1"/>
          <p:nvPr/>
        </p:nvSpPr>
        <p:spPr>
          <a:xfrm>
            <a:off x="1115793" y="588936"/>
            <a:ext cx="9841423" cy="769441"/>
          </a:xfrm>
          <a:prstGeom prst="rect">
            <a:avLst/>
          </a:prstGeom>
          <a:noFill/>
        </p:spPr>
        <p:txBody>
          <a:bodyPr wrap="square" rtlCol="0">
            <a:spAutoFit/>
          </a:bodyPr>
          <a:lstStyle/>
          <a:p>
            <a:pPr algn="ctr"/>
            <a:r>
              <a:rPr lang="en-029" sz="2000" dirty="0">
                <a:solidFill>
                  <a:schemeClr val="bg1"/>
                </a:solidFill>
                <a:latin typeface="Britannic Bold" panose="020B0903060703020204" pitchFamily="34" charset="0"/>
                <a:ea typeface="Calibri" panose="020F0502020204030204" pitchFamily="34" charset="0"/>
              </a:rPr>
              <a:t>The Act Is Divided Into Three Parts and Has A Total Of Forty-four (44) Sections</a:t>
            </a:r>
            <a:endParaRPr lang="en-US" sz="2000" dirty="0">
              <a:solidFill>
                <a:schemeClr val="bg1"/>
              </a:solidFill>
              <a:latin typeface="Britannic Bold" panose="020B0903060703020204" pitchFamily="34" charset="0"/>
            </a:endParaRPr>
          </a:p>
          <a:p>
            <a:pPr algn="ctr"/>
            <a:endParaRPr lang="en-US" sz="2400" dirty="0">
              <a:solidFill>
                <a:schemeClr val="bg1"/>
              </a:solidFill>
              <a:latin typeface="Britannic Bold" panose="020B0903060703020204" pitchFamily="34" charset="0"/>
            </a:endParaRPr>
          </a:p>
        </p:txBody>
      </p:sp>
      <p:sp>
        <p:nvSpPr>
          <p:cNvPr id="3" name="TextBox 2">
            <a:extLst>
              <a:ext uri="{FF2B5EF4-FFF2-40B4-BE49-F238E27FC236}">
                <a16:creationId xmlns:a16="http://schemas.microsoft.com/office/drawing/2014/main" id="{C9BCC0BA-0B74-5520-E15E-F47B860920E6}"/>
              </a:ext>
            </a:extLst>
          </p:cNvPr>
          <p:cNvSpPr txBox="1"/>
          <p:nvPr/>
        </p:nvSpPr>
        <p:spPr>
          <a:xfrm>
            <a:off x="3107324" y="1750980"/>
            <a:ext cx="5858359" cy="677108"/>
          </a:xfrm>
          <a:prstGeom prst="rect">
            <a:avLst/>
          </a:prstGeom>
          <a:noFill/>
        </p:spPr>
        <p:txBody>
          <a:bodyPr wrap="square" rtlCol="0">
            <a:spAutoFit/>
          </a:bodyPr>
          <a:lstStyle/>
          <a:p>
            <a:pPr algn="ctr"/>
            <a:r>
              <a:rPr lang="en-029" sz="2000" dirty="0">
                <a:solidFill>
                  <a:schemeClr val="bg1"/>
                </a:solidFill>
                <a:latin typeface="Berlin Sans FB" panose="020E0602020502020306" pitchFamily="34" charset="0"/>
                <a:ea typeface="Calibri" panose="020F0502020204030204" pitchFamily="34" charset="0"/>
                <a:cs typeface="Times New Roman" panose="02020603050405020304" pitchFamily="18" charset="0"/>
              </a:rPr>
              <a:t>The main subject areas treated within the Act are:</a:t>
            </a:r>
            <a:endParaRPr lang="en-US" sz="2000" dirty="0">
              <a:solidFill>
                <a:schemeClr val="bg1"/>
              </a:solidFill>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A61845A2-5394-B2B3-8D97-696DE5111D63}"/>
              </a:ext>
            </a:extLst>
          </p:cNvPr>
          <p:cNvSpPr txBox="1"/>
          <p:nvPr/>
        </p:nvSpPr>
        <p:spPr>
          <a:xfrm>
            <a:off x="1410261" y="2913681"/>
            <a:ext cx="2510810" cy="2031325"/>
          </a:xfrm>
          <a:prstGeom prst="rect">
            <a:avLst/>
          </a:prstGeom>
          <a:noFill/>
        </p:spPr>
        <p:txBody>
          <a:bodyPr wrap="square" rtlCol="0">
            <a:spAutoFit/>
          </a:bodyPr>
          <a:lstStyle/>
          <a:p>
            <a:r>
              <a:rPr lang="en-US" sz="5400" b="1" dirty="0"/>
              <a:t>A</a:t>
            </a:r>
          </a:p>
          <a:p>
            <a:endParaRPr lang="en-US" dirty="0"/>
          </a:p>
          <a:p>
            <a:r>
              <a:rPr lang="en-US" dirty="0"/>
              <a:t> </a:t>
            </a:r>
            <a:r>
              <a:rPr lang="en-029" b="1" dirty="0">
                <a:latin typeface="Abadi" panose="020F0502020204030204" pitchFamily="34" charset="0"/>
                <a:ea typeface="Calibri" panose="020F0502020204030204" pitchFamily="34" charset="0"/>
                <a:cs typeface="Times New Roman" panose="02020603050405020304" pitchFamily="18" charset="0"/>
              </a:rPr>
              <a:t>The Child Diversion    </a:t>
            </a:r>
          </a:p>
          <a:p>
            <a:r>
              <a:rPr lang="en-029" b="1" dirty="0">
                <a:latin typeface="Abadi" panose="020F0502020204030204" pitchFamily="34" charset="0"/>
                <a:ea typeface="Calibri" panose="020F0502020204030204" pitchFamily="34" charset="0"/>
                <a:cs typeface="Times New Roman" panose="02020603050405020304" pitchFamily="18" charset="0"/>
              </a:rPr>
              <a:t> Programme</a:t>
            </a:r>
            <a:endParaRPr lang="en-US" dirty="0">
              <a:latin typeface="Abad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grpSp>
        <p:nvGrpSpPr>
          <p:cNvPr id="12" name="Group 11">
            <a:extLst>
              <a:ext uri="{FF2B5EF4-FFF2-40B4-BE49-F238E27FC236}">
                <a16:creationId xmlns:a16="http://schemas.microsoft.com/office/drawing/2014/main" id="{C544A420-3806-6769-9616-1D8F93B1CE4D}"/>
              </a:ext>
            </a:extLst>
          </p:cNvPr>
          <p:cNvGrpSpPr/>
          <p:nvPr/>
        </p:nvGrpSpPr>
        <p:grpSpPr>
          <a:xfrm>
            <a:off x="5021451" y="2681207"/>
            <a:ext cx="2681207" cy="2929179"/>
            <a:chOff x="5021451" y="2681207"/>
            <a:chExt cx="2681207" cy="2929179"/>
          </a:xfrm>
        </p:grpSpPr>
        <p:sp>
          <p:nvSpPr>
            <p:cNvPr id="11" name="Rectangle: Rounded Corners 10">
              <a:extLst>
                <a:ext uri="{FF2B5EF4-FFF2-40B4-BE49-F238E27FC236}">
                  <a16:creationId xmlns:a16="http://schemas.microsoft.com/office/drawing/2014/main" id="{42678DDA-7E3E-43DF-D774-A54B02F974EB}"/>
                </a:ext>
              </a:extLst>
            </p:cNvPr>
            <p:cNvSpPr/>
            <p:nvPr/>
          </p:nvSpPr>
          <p:spPr>
            <a:xfrm>
              <a:off x="5021451" y="2681207"/>
              <a:ext cx="2681207" cy="2929179"/>
            </a:xfrm>
            <a:prstGeom prst="roundRect">
              <a:avLst/>
            </a:prstGeom>
            <a:solidFill>
              <a:schemeClr val="tx2">
                <a:lumMod val="25000"/>
                <a:lumOff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AF6D39-05D9-D34C-C829-E8EF764B28B2}"/>
                </a:ext>
              </a:extLst>
            </p:cNvPr>
            <p:cNvSpPr txBox="1"/>
            <p:nvPr/>
          </p:nvSpPr>
          <p:spPr>
            <a:xfrm>
              <a:off x="5080776" y="2820691"/>
              <a:ext cx="2510810" cy="2585323"/>
            </a:xfrm>
            <a:prstGeom prst="rect">
              <a:avLst/>
            </a:prstGeom>
            <a:noFill/>
          </p:spPr>
          <p:txBody>
            <a:bodyPr wrap="square" rtlCol="0">
              <a:spAutoFit/>
            </a:bodyPr>
            <a:lstStyle/>
            <a:p>
              <a:r>
                <a:rPr lang="en-US" sz="5400" b="1" dirty="0">
                  <a:solidFill>
                    <a:schemeClr val="bg1"/>
                  </a:solidFill>
                </a:rPr>
                <a:t>B</a:t>
              </a:r>
            </a:p>
            <a:p>
              <a:endParaRPr lang="en-US" dirty="0">
                <a:solidFill>
                  <a:schemeClr val="bg1"/>
                </a:solidFill>
              </a:endParaRPr>
            </a:p>
            <a:p>
              <a:r>
                <a:rPr lang="en-029" b="1" dirty="0">
                  <a:solidFill>
                    <a:schemeClr val="bg1"/>
                  </a:solidFill>
                  <a:latin typeface="Abadi" panose="020B0604020104020204" pitchFamily="34" charset="0"/>
                  <a:ea typeface="Calibri" panose="020F0502020204030204" pitchFamily="34" charset="0"/>
                  <a:cs typeface="Times New Roman" panose="02020603050405020304" pitchFamily="18" charset="0"/>
                </a:rPr>
                <a:t>Police Warnings, Cautions and Referral to Child Diversion by a Constable</a:t>
              </a:r>
              <a:r>
                <a:rPr lang="en-029" dirty="0">
                  <a:solidFill>
                    <a:schemeClr val="bg1"/>
                  </a:solidFill>
                  <a:latin typeface="Abadi" panose="020B0604020104020204" pitchFamily="34" charset="0"/>
                  <a:ea typeface="Calibri" panose="020F0502020204030204" pitchFamily="34" charset="0"/>
                  <a:cs typeface="Times New Roman" panose="02020603050405020304" pitchFamily="18" charset="0"/>
                </a:rPr>
                <a:t>; and</a:t>
              </a:r>
              <a:endParaRPr lang="en-US" dirty="0">
                <a:solidFill>
                  <a:schemeClr val="bg1"/>
                </a:solidFill>
                <a:latin typeface="Abadi" panose="020B060402010402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grpSp>
      <p:grpSp>
        <p:nvGrpSpPr>
          <p:cNvPr id="10" name="Group 9">
            <a:extLst>
              <a:ext uri="{FF2B5EF4-FFF2-40B4-BE49-F238E27FC236}">
                <a16:creationId xmlns:a16="http://schemas.microsoft.com/office/drawing/2014/main" id="{FC9986CB-C4A5-69C3-2D69-4A97A98763B0}"/>
              </a:ext>
            </a:extLst>
          </p:cNvPr>
          <p:cNvGrpSpPr/>
          <p:nvPr/>
        </p:nvGrpSpPr>
        <p:grpSpPr>
          <a:xfrm>
            <a:off x="8431078" y="2681207"/>
            <a:ext cx="2831023" cy="2724807"/>
            <a:chOff x="8431078" y="2681207"/>
            <a:chExt cx="2831023" cy="2724807"/>
          </a:xfrm>
        </p:grpSpPr>
        <p:sp>
          <p:nvSpPr>
            <p:cNvPr id="9" name="Rectangle: Rounded Corners 8">
              <a:extLst>
                <a:ext uri="{FF2B5EF4-FFF2-40B4-BE49-F238E27FC236}">
                  <a16:creationId xmlns:a16="http://schemas.microsoft.com/office/drawing/2014/main" id="{8E1A0BF9-6F97-1CAE-284A-84D21FB9D456}"/>
                </a:ext>
              </a:extLst>
            </p:cNvPr>
            <p:cNvSpPr/>
            <p:nvPr/>
          </p:nvSpPr>
          <p:spPr>
            <a:xfrm>
              <a:off x="8431078" y="2681207"/>
              <a:ext cx="2681207" cy="2724807"/>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6FA55C1-2466-7120-4A60-158E72101A14}"/>
                </a:ext>
              </a:extLst>
            </p:cNvPr>
            <p:cNvSpPr txBox="1"/>
            <p:nvPr/>
          </p:nvSpPr>
          <p:spPr>
            <a:xfrm>
              <a:off x="8751291" y="2820691"/>
              <a:ext cx="2510810" cy="2031325"/>
            </a:xfrm>
            <a:prstGeom prst="rect">
              <a:avLst/>
            </a:prstGeom>
            <a:noFill/>
          </p:spPr>
          <p:txBody>
            <a:bodyPr wrap="square" rtlCol="0">
              <a:spAutoFit/>
            </a:bodyPr>
            <a:lstStyle/>
            <a:p>
              <a:r>
                <a:rPr lang="en-US" sz="5400" b="1" dirty="0"/>
                <a:t>C</a:t>
              </a:r>
            </a:p>
            <a:p>
              <a:endParaRPr lang="en-US" dirty="0">
                <a:latin typeface="Abadi" panose="020B0604020104020204" pitchFamily="34" charset="0"/>
              </a:endParaRPr>
            </a:p>
            <a:p>
              <a:r>
                <a:rPr lang="en-029" b="1" dirty="0">
                  <a:latin typeface="Abadi" panose="020B0604020104020204" pitchFamily="34" charset="0"/>
                  <a:ea typeface="Calibri" panose="020F0502020204030204" pitchFamily="34" charset="0"/>
                  <a:cs typeface="Times New Roman" panose="02020603050405020304" pitchFamily="18" charset="0"/>
                </a:rPr>
                <a:t>Court Warnings and Orders</a:t>
              </a:r>
              <a:endParaRPr lang="en-US" dirty="0">
                <a:latin typeface="Abadi" panose="020B060402010402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grpSp>
      <p:cxnSp>
        <p:nvCxnSpPr>
          <p:cNvPr id="6" name="Straight Connector 5">
            <a:extLst>
              <a:ext uri="{FF2B5EF4-FFF2-40B4-BE49-F238E27FC236}">
                <a16:creationId xmlns:a16="http://schemas.microsoft.com/office/drawing/2014/main" id="{913D636C-43F0-F3D3-5CC0-4A7A18CEEE1D}"/>
              </a:ext>
            </a:extLst>
          </p:cNvPr>
          <p:cNvCxnSpPr>
            <a:cxnSpLocks/>
          </p:cNvCxnSpPr>
          <p:nvPr/>
        </p:nvCxnSpPr>
        <p:spPr>
          <a:xfrm>
            <a:off x="1410261" y="1097280"/>
            <a:ext cx="9388803" cy="0"/>
          </a:xfrm>
          <a:prstGeom prst="line">
            <a:avLst/>
          </a:prstGeom>
          <a:ln>
            <a:solidFill>
              <a:schemeClr val="accent1">
                <a:lumMod val="40000"/>
                <a:lumOff val="60000"/>
              </a:schemeClr>
            </a:solidFill>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321267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EBB48905-F1B9-51AA-8C9B-D79085D68600}"/>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69197D61-2485-C55D-3574-4308CAA37D33}"/>
              </a:ext>
            </a:extLst>
          </p:cNvPr>
          <p:cNvSpPr/>
          <p:nvPr/>
        </p:nvSpPr>
        <p:spPr>
          <a:xfrm>
            <a:off x="292608" y="147483"/>
            <a:ext cx="11625588" cy="650129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BCC5B9F-FB22-4EEE-7ECF-CAEF03132437}"/>
              </a:ext>
            </a:extLst>
          </p:cNvPr>
          <p:cNvSpPr txBox="1"/>
          <p:nvPr/>
        </p:nvSpPr>
        <p:spPr>
          <a:xfrm>
            <a:off x="1115793" y="588936"/>
            <a:ext cx="9841423" cy="769441"/>
          </a:xfrm>
          <a:prstGeom prst="rect">
            <a:avLst/>
          </a:prstGeom>
          <a:noFill/>
        </p:spPr>
        <p:txBody>
          <a:bodyPr wrap="square" rtlCol="0">
            <a:spAutoFit/>
          </a:bodyPr>
          <a:lstStyle/>
          <a:p>
            <a:pPr algn="ctr"/>
            <a:r>
              <a:rPr lang="en-029" sz="2000" dirty="0">
                <a:solidFill>
                  <a:schemeClr val="bg1"/>
                </a:solidFill>
                <a:latin typeface="Britannic Bold" panose="020B0903060703020204" pitchFamily="34" charset="0"/>
                <a:ea typeface="Calibri" panose="020F0502020204030204" pitchFamily="34" charset="0"/>
              </a:rPr>
              <a:t>The Act Is Divided Into Three Parts and Has A Total Of Forty-four (44) Sections</a:t>
            </a:r>
            <a:endParaRPr lang="en-US" sz="2000" dirty="0">
              <a:solidFill>
                <a:schemeClr val="bg1"/>
              </a:solidFill>
              <a:latin typeface="Britannic Bold" panose="020B0903060703020204" pitchFamily="34" charset="0"/>
            </a:endParaRPr>
          </a:p>
          <a:p>
            <a:pPr algn="ctr"/>
            <a:endParaRPr lang="en-US" sz="2400" dirty="0">
              <a:solidFill>
                <a:schemeClr val="bg1"/>
              </a:solidFill>
              <a:latin typeface="Britannic Bold" panose="020B0903060703020204" pitchFamily="34" charset="0"/>
            </a:endParaRPr>
          </a:p>
        </p:txBody>
      </p:sp>
      <p:sp>
        <p:nvSpPr>
          <p:cNvPr id="3" name="TextBox 2">
            <a:extLst>
              <a:ext uri="{FF2B5EF4-FFF2-40B4-BE49-F238E27FC236}">
                <a16:creationId xmlns:a16="http://schemas.microsoft.com/office/drawing/2014/main" id="{BFD9DB72-F3AA-41F8-5723-A60DB519AEF5}"/>
              </a:ext>
            </a:extLst>
          </p:cNvPr>
          <p:cNvSpPr txBox="1"/>
          <p:nvPr/>
        </p:nvSpPr>
        <p:spPr>
          <a:xfrm>
            <a:off x="3107324" y="1750980"/>
            <a:ext cx="5858359" cy="677108"/>
          </a:xfrm>
          <a:prstGeom prst="rect">
            <a:avLst/>
          </a:prstGeom>
          <a:noFill/>
        </p:spPr>
        <p:txBody>
          <a:bodyPr wrap="square" rtlCol="0">
            <a:spAutoFit/>
          </a:bodyPr>
          <a:lstStyle/>
          <a:p>
            <a:pPr algn="ctr"/>
            <a:r>
              <a:rPr lang="en-029" sz="2000" dirty="0">
                <a:solidFill>
                  <a:schemeClr val="bg1"/>
                </a:solidFill>
                <a:latin typeface="Berlin Sans FB" panose="020E0602020502020306" pitchFamily="34" charset="0"/>
                <a:ea typeface="Calibri" panose="020F0502020204030204" pitchFamily="34" charset="0"/>
                <a:cs typeface="Times New Roman" panose="02020603050405020304" pitchFamily="18" charset="0"/>
              </a:rPr>
              <a:t>The main subject areas treated within the Act are:</a:t>
            </a:r>
            <a:endParaRPr lang="en-US" sz="2000" dirty="0">
              <a:solidFill>
                <a:schemeClr val="bg1"/>
              </a:solidFill>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sp>
        <p:nvSpPr>
          <p:cNvPr id="4" name="TextBox 3">
            <a:extLst>
              <a:ext uri="{FF2B5EF4-FFF2-40B4-BE49-F238E27FC236}">
                <a16:creationId xmlns:a16="http://schemas.microsoft.com/office/drawing/2014/main" id="{36CD3783-FBA0-1619-BA77-04A2FCACE93B}"/>
              </a:ext>
            </a:extLst>
          </p:cNvPr>
          <p:cNvSpPr txBox="1"/>
          <p:nvPr/>
        </p:nvSpPr>
        <p:spPr>
          <a:xfrm>
            <a:off x="1410261" y="2913681"/>
            <a:ext cx="2510810" cy="2031325"/>
          </a:xfrm>
          <a:prstGeom prst="rect">
            <a:avLst/>
          </a:prstGeom>
          <a:noFill/>
        </p:spPr>
        <p:txBody>
          <a:bodyPr wrap="square" rtlCol="0">
            <a:spAutoFit/>
          </a:bodyPr>
          <a:lstStyle/>
          <a:p>
            <a:r>
              <a:rPr lang="en-US" sz="5400" b="1" dirty="0"/>
              <a:t>A</a:t>
            </a:r>
          </a:p>
          <a:p>
            <a:endParaRPr lang="en-US" dirty="0"/>
          </a:p>
          <a:p>
            <a:r>
              <a:rPr lang="en-US" dirty="0"/>
              <a:t> </a:t>
            </a:r>
            <a:r>
              <a:rPr lang="en-029" b="1" dirty="0">
                <a:latin typeface="Abadi" panose="020F0502020204030204" pitchFamily="34" charset="0"/>
                <a:ea typeface="Calibri" panose="020F0502020204030204" pitchFamily="34" charset="0"/>
                <a:cs typeface="Times New Roman" panose="02020603050405020304" pitchFamily="18" charset="0"/>
              </a:rPr>
              <a:t>The Child Diversion    </a:t>
            </a:r>
          </a:p>
          <a:p>
            <a:r>
              <a:rPr lang="en-029" b="1" dirty="0">
                <a:latin typeface="Abadi" panose="020F0502020204030204" pitchFamily="34" charset="0"/>
                <a:ea typeface="Calibri" panose="020F0502020204030204" pitchFamily="34" charset="0"/>
                <a:cs typeface="Times New Roman" panose="02020603050405020304" pitchFamily="18" charset="0"/>
              </a:rPr>
              <a:t> Programme</a:t>
            </a:r>
            <a:endParaRPr lang="en-US" dirty="0">
              <a:latin typeface="Abadi" panose="020F050202020403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sp>
        <p:nvSpPr>
          <p:cNvPr id="7" name="TextBox 6">
            <a:extLst>
              <a:ext uri="{FF2B5EF4-FFF2-40B4-BE49-F238E27FC236}">
                <a16:creationId xmlns:a16="http://schemas.microsoft.com/office/drawing/2014/main" id="{233EEBE3-177D-2E6F-0378-4BE279C4911F}"/>
              </a:ext>
            </a:extLst>
          </p:cNvPr>
          <p:cNvSpPr txBox="1"/>
          <p:nvPr/>
        </p:nvSpPr>
        <p:spPr>
          <a:xfrm>
            <a:off x="5080776" y="2820691"/>
            <a:ext cx="2510810" cy="2585323"/>
          </a:xfrm>
          <a:prstGeom prst="rect">
            <a:avLst/>
          </a:prstGeom>
          <a:noFill/>
        </p:spPr>
        <p:txBody>
          <a:bodyPr wrap="square" rtlCol="0">
            <a:spAutoFit/>
          </a:bodyPr>
          <a:lstStyle/>
          <a:p>
            <a:r>
              <a:rPr lang="en-US" sz="5400" b="1" dirty="0"/>
              <a:t>B</a:t>
            </a:r>
          </a:p>
          <a:p>
            <a:endParaRPr lang="en-US" dirty="0"/>
          </a:p>
          <a:p>
            <a:r>
              <a:rPr lang="en-029" b="1" dirty="0">
                <a:latin typeface="Abadi" panose="020B0604020104020204" pitchFamily="34" charset="0"/>
                <a:ea typeface="Calibri" panose="020F0502020204030204" pitchFamily="34" charset="0"/>
                <a:cs typeface="Times New Roman" panose="02020603050405020304" pitchFamily="18" charset="0"/>
              </a:rPr>
              <a:t>Police Warnings, Cautions and referral to Child Diversion by a Constable</a:t>
            </a:r>
            <a:r>
              <a:rPr lang="en-029" dirty="0">
                <a:latin typeface="Abadi" panose="020B0604020104020204" pitchFamily="34" charset="0"/>
                <a:ea typeface="Calibri" panose="020F0502020204030204" pitchFamily="34" charset="0"/>
                <a:cs typeface="Times New Roman" panose="02020603050405020304" pitchFamily="18" charset="0"/>
              </a:rPr>
              <a:t>; and</a:t>
            </a:r>
            <a:endParaRPr lang="en-US" dirty="0">
              <a:latin typeface="Abadi" panose="020B060402010402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grpSp>
        <p:nvGrpSpPr>
          <p:cNvPr id="10" name="Group 9">
            <a:extLst>
              <a:ext uri="{FF2B5EF4-FFF2-40B4-BE49-F238E27FC236}">
                <a16:creationId xmlns:a16="http://schemas.microsoft.com/office/drawing/2014/main" id="{490BE873-3622-C981-4F9B-8431D548940F}"/>
              </a:ext>
            </a:extLst>
          </p:cNvPr>
          <p:cNvGrpSpPr/>
          <p:nvPr/>
        </p:nvGrpSpPr>
        <p:grpSpPr>
          <a:xfrm>
            <a:off x="8339379" y="2681207"/>
            <a:ext cx="2831023" cy="2724807"/>
            <a:chOff x="8431078" y="2681207"/>
            <a:chExt cx="2831023" cy="2724807"/>
          </a:xfrm>
        </p:grpSpPr>
        <p:sp>
          <p:nvSpPr>
            <p:cNvPr id="9" name="Rectangle: Rounded Corners 8">
              <a:extLst>
                <a:ext uri="{FF2B5EF4-FFF2-40B4-BE49-F238E27FC236}">
                  <a16:creationId xmlns:a16="http://schemas.microsoft.com/office/drawing/2014/main" id="{E3EB8530-562A-9C01-4138-DDEBA8E4187C}"/>
                </a:ext>
              </a:extLst>
            </p:cNvPr>
            <p:cNvSpPr/>
            <p:nvPr/>
          </p:nvSpPr>
          <p:spPr>
            <a:xfrm>
              <a:off x="8431078" y="2681207"/>
              <a:ext cx="2681207" cy="2724807"/>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E05DA3E-4AFB-F47C-9E21-C1A97BF3EED3}"/>
                </a:ext>
              </a:extLst>
            </p:cNvPr>
            <p:cNvSpPr txBox="1"/>
            <p:nvPr/>
          </p:nvSpPr>
          <p:spPr>
            <a:xfrm>
              <a:off x="8751291" y="2820691"/>
              <a:ext cx="2510810" cy="2031325"/>
            </a:xfrm>
            <a:prstGeom prst="rect">
              <a:avLst/>
            </a:prstGeom>
            <a:noFill/>
          </p:spPr>
          <p:txBody>
            <a:bodyPr wrap="square" rtlCol="0">
              <a:spAutoFit/>
            </a:bodyPr>
            <a:lstStyle/>
            <a:p>
              <a:r>
                <a:rPr lang="en-US" sz="5400" b="1" dirty="0">
                  <a:solidFill>
                    <a:schemeClr val="bg1"/>
                  </a:solidFill>
                </a:rPr>
                <a:t>C</a:t>
              </a:r>
            </a:p>
            <a:p>
              <a:endParaRPr lang="en-US" dirty="0">
                <a:solidFill>
                  <a:schemeClr val="bg1"/>
                </a:solidFill>
                <a:latin typeface="Abadi" panose="020B0604020104020204" pitchFamily="34" charset="0"/>
              </a:endParaRPr>
            </a:p>
            <a:p>
              <a:r>
                <a:rPr lang="en-029" b="1" dirty="0">
                  <a:solidFill>
                    <a:schemeClr val="bg1"/>
                  </a:solidFill>
                  <a:latin typeface="Abadi" panose="020B0604020104020204" pitchFamily="34" charset="0"/>
                  <a:ea typeface="Calibri" panose="020F0502020204030204" pitchFamily="34" charset="0"/>
                  <a:cs typeface="Times New Roman" panose="02020603050405020304" pitchFamily="18" charset="0"/>
                </a:rPr>
                <a:t>Court Warnings and Orders</a:t>
              </a:r>
              <a:endParaRPr lang="en-US" dirty="0">
                <a:solidFill>
                  <a:schemeClr val="bg1"/>
                </a:solidFill>
                <a:latin typeface="Abadi" panose="020B0604020104020204" pitchFamily="34" charset="0"/>
                <a:ea typeface="Calibri" panose="020F0502020204030204" pitchFamily="34" charset="0"/>
                <a:cs typeface="Times New Roman" panose="02020603050405020304" pitchFamily="18" charset="0"/>
              </a:endParaRPr>
            </a:p>
            <a:p>
              <a:endParaRPr lang="en-US" dirty="0">
                <a:solidFill>
                  <a:schemeClr val="bg1"/>
                </a:solidFill>
              </a:endParaRPr>
            </a:p>
          </p:txBody>
        </p:sp>
      </p:grpSp>
      <p:cxnSp>
        <p:nvCxnSpPr>
          <p:cNvPr id="6" name="Straight Connector 5">
            <a:extLst>
              <a:ext uri="{FF2B5EF4-FFF2-40B4-BE49-F238E27FC236}">
                <a16:creationId xmlns:a16="http://schemas.microsoft.com/office/drawing/2014/main" id="{84761C6A-AE73-EC39-327D-6F1073C03135}"/>
              </a:ext>
            </a:extLst>
          </p:cNvPr>
          <p:cNvCxnSpPr/>
          <p:nvPr/>
        </p:nvCxnSpPr>
        <p:spPr>
          <a:xfrm>
            <a:off x="1289304" y="1060704"/>
            <a:ext cx="9454896" cy="0"/>
          </a:xfrm>
          <a:prstGeom prst="line">
            <a:avLst/>
          </a:prstGeom>
          <a:ln>
            <a:solidFill>
              <a:schemeClr val="accent3">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4107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62E16524-4894-8478-F610-27D8341AA062}"/>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97F8E1F5-7DF0-21FD-7969-706B82F856B5}"/>
              </a:ext>
            </a:extLst>
          </p:cNvPr>
          <p:cNvSpPr/>
          <p:nvPr/>
        </p:nvSpPr>
        <p:spPr>
          <a:xfrm>
            <a:off x="325296" y="193977"/>
            <a:ext cx="11499911" cy="63773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FF5438-C4E8-9109-EFD6-358ED30B5140}"/>
              </a:ext>
            </a:extLst>
          </p:cNvPr>
          <p:cNvPicPr>
            <a:picLocks noChangeAspect="1"/>
          </p:cNvPicPr>
          <p:nvPr/>
        </p:nvPicPr>
        <p:blipFill>
          <a:blip r:embed="rId2"/>
          <a:stretch>
            <a:fillRect/>
          </a:stretch>
        </p:blipFill>
        <p:spPr>
          <a:xfrm>
            <a:off x="-347085" y="4296893"/>
            <a:ext cx="2564386" cy="2561107"/>
          </a:xfrm>
          <a:prstGeom prst="rect">
            <a:avLst/>
          </a:prstGeom>
        </p:spPr>
      </p:pic>
      <p:pic>
        <p:nvPicPr>
          <p:cNvPr id="5" name="Picture 4">
            <a:extLst>
              <a:ext uri="{FF2B5EF4-FFF2-40B4-BE49-F238E27FC236}">
                <a16:creationId xmlns:a16="http://schemas.microsoft.com/office/drawing/2014/main" id="{5361AAC7-FF5C-EF03-AB07-7F52343BAE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6418" y="2774197"/>
            <a:ext cx="3265581" cy="4083803"/>
          </a:xfrm>
          <a:prstGeom prst="rect">
            <a:avLst/>
          </a:prstGeom>
        </p:spPr>
      </p:pic>
      <p:sp>
        <p:nvSpPr>
          <p:cNvPr id="6" name="TextBox 5">
            <a:extLst>
              <a:ext uri="{FF2B5EF4-FFF2-40B4-BE49-F238E27FC236}">
                <a16:creationId xmlns:a16="http://schemas.microsoft.com/office/drawing/2014/main" id="{CE80756D-F272-A2BA-144C-A3C1E87ADB50}"/>
              </a:ext>
            </a:extLst>
          </p:cNvPr>
          <p:cNvSpPr txBox="1"/>
          <p:nvPr/>
        </p:nvSpPr>
        <p:spPr>
          <a:xfrm>
            <a:off x="1518833" y="560757"/>
            <a:ext cx="9562454" cy="923330"/>
          </a:xfrm>
          <a:prstGeom prst="rect">
            <a:avLst/>
          </a:prstGeom>
          <a:noFill/>
        </p:spPr>
        <p:txBody>
          <a:bodyPr wrap="square" rtlCol="0">
            <a:spAutoFit/>
          </a:bodyPr>
          <a:lstStyle/>
          <a:p>
            <a:pPr algn="ctr"/>
            <a:r>
              <a:rPr lang="en-029" dirty="0">
                <a:latin typeface="Britannic Bold" panose="020B0903060703020204" pitchFamily="34" charset="0"/>
                <a:ea typeface="Calibri" panose="020F0502020204030204" pitchFamily="34" charset="0"/>
              </a:rPr>
              <a:t>The Broad Objective of The Act Is To Facilitate The Implementation of Child Diversion In The Criminal Justice System.</a:t>
            </a:r>
          </a:p>
          <a:p>
            <a:endParaRPr lang="en-US" dirty="0"/>
          </a:p>
        </p:txBody>
      </p:sp>
      <p:sp>
        <p:nvSpPr>
          <p:cNvPr id="7" name="TextBox 6">
            <a:extLst>
              <a:ext uri="{FF2B5EF4-FFF2-40B4-BE49-F238E27FC236}">
                <a16:creationId xmlns:a16="http://schemas.microsoft.com/office/drawing/2014/main" id="{AAE62E0D-222E-30B9-7084-C42B3E3C3EB9}"/>
              </a:ext>
            </a:extLst>
          </p:cNvPr>
          <p:cNvSpPr txBox="1"/>
          <p:nvPr/>
        </p:nvSpPr>
        <p:spPr>
          <a:xfrm>
            <a:off x="935108" y="1838615"/>
            <a:ext cx="9066507" cy="3088025"/>
          </a:xfrm>
          <a:prstGeom prst="rect">
            <a:avLst/>
          </a:prstGeom>
          <a:noFill/>
        </p:spPr>
        <p:txBody>
          <a:bodyPr wrap="square" rtlCol="0">
            <a:spAutoFit/>
          </a:bodyPr>
          <a:lstStyle/>
          <a:p>
            <a:pPr algn="just">
              <a:lnSpc>
                <a:spcPct val="150000"/>
              </a:lnSpc>
              <a:spcAft>
                <a:spcPts val="1000"/>
              </a:spcAft>
            </a:pPr>
            <a:r>
              <a:rPr lang="en-029" b="1" dirty="0">
                <a:latin typeface="Berlin Sans FB" panose="020E0602020502020306" pitchFamily="34" charset="0"/>
                <a:ea typeface="Calibri" panose="020F0502020204030204" pitchFamily="34" charset="0"/>
                <a:cs typeface="Times New Roman" panose="02020603050405020304" pitchFamily="18" charset="0"/>
              </a:rPr>
              <a:t>Section 3</a:t>
            </a:r>
            <a:r>
              <a:rPr lang="en-029" dirty="0">
                <a:latin typeface="Berlin Sans FB" panose="020E0602020502020306" pitchFamily="34" charset="0"/>
                <a:ea typeface="Calibri" panose="020F0502020204030204" pitchFamily="34" charset="0"/>
                <a:cs typeface="Times New Roman" panose="02020603050405020304" pitchFamily="18" charset="0"/>
              </a:rPr>
              <a:t> – more specifically the objectives of the Act are: </a:t>
            </a:r>
          </a:p>
          <a:p>
            <a:pPr algn="just">
              <a:lnSpc>
                <a:spcPct val="150000"/>
              </a:lnSpc>
              <a:spcAft>
                <a:spcPts val="1000"/>
              </a:spcAft>
            </a:pPr>
            <a:r>
              <a:rPr lang="en-029" dirty="0">
                <a:latin typeface="Berlin Sans FB" panose="020E0602020502020306" pitchFamily="34" charset="0"/>
                <a:ea typeface="Calibri" panose="020F0502020204030204" pitchFamily="34" charset="0"/>
                <a:cs typeface="Times New Roman" panose="02020603050405020304" pitchFamily="18" charset="0"/>
              </a:rPr>
              <a:t>	1) to ensure that every child in conflict with the law is treated in a manner that   </a:t>
            </a:r>
          </a:p>
          <a:p>
            <a:pPr algn="just">
              <a:lnSpc>
                <a:spcPct val="150000"/>
              </a:lnSpc>
              <a:spcAft>
                <a:spcPts val="1000"/>
              </a:spcAft>
            </a:pPr>
            <a:r>
              <a:rPr lang="en-029" dirty="0">
                <a:latin typeface="Berlin Sans FB" panose="020E0602020502020306" pitchFamily="34" charset="0"/>
                <a:ea typeface="Calibri" panose="020F0502020204030204" pitchFamily="34" charset="0"/>
                <a:cs typeface="Times New Roman" panose="02020603050405020304" pitchFamily="18" charset="0"/>
              </a:rPr>
              <a:t>                  recognises and upholds human dignity, </a:t>
            </a:r>
          </a:p>
          <a:p>
            <a:pPr algn="just">
              <a:lnSpc>
                <a:spcPct val="150000"/>
              </a:lnSpc>
              <a:spcAft>
                <a:spcPts val="1000"/>
              </a:spcAft>
            </a:pPr>
            <a:r>
              <a:rPr lang="en-029" dirty="0">
                <a:latin typeface="Berlin Sans FB" panose="020E0602020502020306" pitchFamily="34" charset="0"/>
                <a:ea typeface="Calibri" panose="020F0502020204030204" pitchFamily="34" charset="0"/>
                <a:cs typeface="Times New Roman" panose="02020603050405020304" pitchFamily="18" charset="0"/>
              </a:rPr>
              <a:t>	2) diverts the child from engaging in deviant and delinquent behaviour and </a:t>
            </a:r>
          </a:p>
          <a:p>
            <a:pPr algn="just">
              <a:lnSpc>
                <a:spcPct val="150000"/>
              </a:lnSpc>
              <a:spcAft>
                <a:spcPts val="1000"/>
              </a:spcAft>
            </a:pPr>
            <a:r>
              <a:rPr lang="en-029" dirty="0">
                <a:latin typeface="Berlin Sans FB" panose="020E0602020502020306" pitchFamily="34" charset="0"/>
                <a:ea typeface="Calibri" panose="020F0502020204030204" pitchFamily="34" charset="0"/>
                <a:cs typeface="Times New Roman" panose="02020603050405020304" pitchFamily="18" charset="0"/>
              </a:rPr>
              <a:t>	3) instils in the child respect for the fundamental rights and freedoms of others </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cxnSp>
        <p:nvCxnSpPr>
          <p:cNvPr id="4" name="Straight Connector 3">
            <a:extLst>
              <a:ext uri="{FF2B5EF4-FFF2-40B4-BE49-F238E27FC236}">
                <a16:creationId xmlns:a16="http://schemas.microsoft.com/office/drawing/2014/main" id="{A3963B80-2FB6-62D4-855E-FD6F274DB16C}"/>
              </a:ext>
            </a:extLst>
          </p:cNvPr>
          <p:cNvCxnSpPr/>
          <p:nvPr/>
        </p:nvCxnSpPr>
        <p:spPr>
          <a:xfrm>
            <a:off x="2825496" y="1344168"/>
            <a:ext cx="7040880"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895090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810E4C89-E835-F248-64F8-96723EDBD61C}"/>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0F3FCEA3-B793-E58A-A549-FE8662DC2E94}"/>
              </a:ext>
            </a:extLst>
          </p:cNvPr>
          <p:cNvSpPr/>
          <p:nvPr/>
        </p:nvSpPr>
        <p:spPr>
          <a:xfrm>
            <a:off x="214309" y="263596"/>
            <a:ext cx="11812376" cy="646266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7B653A3-54B5-4F25-8E1C-68A78AC167D6}"/>
              </a:ext>
            </a:extLst>
          </p:cNvPr>
          <p:cNvSpPr txBox="1"/>
          <p:nvPr/>
        </p:nvSpPr>
        <p:spPr>
          <a:xfrm>
            <a:off x="1294721" y="1143194"/>
            <a:ext cx="9144000" cy="1534010"/>
          </a:xfrm>
          <a:prstGeom prst="rect">
            <a:avLst/>
          </a:prstGeom>
          <a:noFill/>
        </p:spPr>
        <p:txBody>
          <a:bodyPr wrap="square" rtlCol="0">
            <a:spAutoFit/>
          </a:bodyPr>
          <a:lstStyle/>
          <a:p>
            <a:r>
              <a:rPr lang="en-US" sz="2800" dirty="0">
                <a:latin typeface="Berlin Sans FB" panose="020E0602020502020306" pitchFamily="34" charset="0"/>
              </a:rPr>
              <a:t>The Objects of The Act Are Buttressed on The Idea of: </a:t>
            </a:r>
          </a:p>
          <a:p>
            <a:endParaRPr lang="en-US" sz="2800" dirty="0">
              <a:latin typeface="Berlin Sans FB" panose="020E0602020502020306" pitchFamily="34" charset="0"/>
            </a:endParaRPr>
          </a:p>
          <a:p>
            <a:pPr lvl="0" algn="just">
              <a:lnSpc>
                <a:spcPct val="150000"/>
              </a:lnSpc>
            </a:pPr>
            <a:r>
              <a:rPr lang="en-029" sz="2800" dirty="0">
                <a:latin typeface="Berlin Sans FB" panose="020E0602020502020306" pitchFamily="34" charset="0"/>
                <a:ea typeface="Calibri" panose="020F0502020204030204" pitchFamily="34" charset="0"/>
                <a:cs typeface="Times New Roman" panose="02020603050405020304" pitchFamily="18" charset="0"/>
              </a:rPr>
              <a:t>	</a:t>
            </a:r>
            <a:endParaRPr lang="en-US" sz="2000" dirty="0"/>
          </a:p>
        </p:txBody>
      </p:sp>
      <p:sp>
        <p:nvSpPr>
          <p:cNvPr id="9" name="TextBox 8">
            <a:extLst>
              <a:ext uri="{FF2B5EF4-FFF2-40B4-BE49-F238E27FC236}">
                <a16:creationId xmlns:a16="http://schemas.microsoft.com/office/drawing/2014/main" id="{8A1B29CD-B083-6547-C747-DC5FCD0A3392}"/>
              </a:ext>
            </a:extLst>
          </p:cNvPr>
          <p:cNvSpPr txBox="1"/>
          <p:nvPr/>
        </p:nvSpPr>
        <p:spPr>
          <a:xfrm>
            <a:off x="1294721" y="2253201"/>
            <a:ext cx="5197519" cy="3738203"/>
          </a:xfrm>
          <a:prstGeom prst="rect">
            <a:avLst/>
          </a:prstGeom>
          <a:noFill/>
        </p:spPr>
        <p:txBody>
          <a:bodyPr wrap="square" rtlCol="0">
            <a:spAutoFit/>
          </a:bodyPr>
          <a:lstStyle/>
          <a:p>
            <a:pPr marL="342900" lvl="0" indent="-342900" algn="just">
              <a:lnSpc>
                <a:spcPct val="150000"/>
              </a:lnSpc>
              <a:buAutoNum type="arabicParenR"/>
            </a:pPr>
            <a:r>
              <a:rPr lang="en-029" sz="2000" dirty="0">
                <a:latin typeface="Berlin Sans FB" panose="020E0602020502020306" pitchFamily="34" charset="0"/>
                <a:ea typeface="Calibri" panose="020F0502020204030204" pitchFamily="34" charset="0"/>
                <a:cs typeface="Times New Roman" panose="02020603050405020304" pitchFamily="18" charset="0"/>
              </a:rPr>
              <a:t>the best interests of the child</a:t>
            </a:r>
          </a:p>
          <a:p>
            <a:pPr marL="342900" lvl="0" indent="-342900" algn="just">
              <a:lnSpc>
                <a:spcPct val="150000"/>
              </a:lnSpc>
              <a:buAutoNum type="arabicParenR"/>
            </a:pPr>
            <a:endParaRPr lang="en-029" sz="2000" dirty="0">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gn="just">
              <a:lnSpc>
                <a:spcPct val="150000"/>
              </a:lnSpc>
              <a:buAutoNum type="arabicParenR"/>
            </a:pPr>
            <a:r>
              <a:rPr lang="en-029" sz="2000" dirty="0">
                <a:latin typeface="Berlin Sans FB" panose="020E0602020502020306" pitchFamily="34" charset="0"/>
                <a:ea typeface="Calibri" panose="020F0502020204030204" pitchFamily="34" charset="0"/>
                <a:cs typeface="Times New Roman" panose="02020603050405020304" pitchFamily="18" charset="0"/>
              </a:rPr>
              <a:t> the desirability of the child’s rehabilitation, re-integration and assumption of a constructive role in society</a:t>
            </a:r>
            <a:endParaRPr lang="en-US" sz="2000" dirty="0">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gn="just">
              <a:lnSpc>
                <a:spcPct val="150000"/>
              </a:lnSpc>
              <a:buAutoNum type="arabicParenR"/>
            </a:pPr>
            <a:endParaRPr lang="en-029" sz="2000" dirty="0">
              <a:latin typeface="Berlin Sans FB" panose="020E0602020502020306" pitchFamily="34" charset="0"/>
              <a:ea typeface="Calibri" panose="020F0502020204030204" pitchFamily="34" charset="0"/>
              <a:cs typeface="Times New Roman" panose="02020603050405020304" pitchFamily="18" charset="0"/>
            </a:endParaRPr>
          </a:p>
          <a:p>
            <a:pPr marL="342900" lvl="0" indent="-342900" algn="just">
              <a:lnSpc>
                <a:spcPct val="150000"/>
              </a:lnSpc>
              <a:buAutoNum type="arabicParenR"/>
            </a:pPr>
            <a:endParaRPr lang="en-US" sz="2000" dirty="0">
              <a:latin typeface="Berlin Sans FB" panose="020E0602020502020306" pitchFamily="34" charset="0"/>
              <a:ea typeface="Calibri" panose="020F0502020204030204" pitchFamily="34" charset="0"/>
              <a:cs typeface="Times New Roman" panose="02020603050405020304" pitchFamily="18" charset="0"/>
            </a:endParaRPr>
          </a:p>
          <a:p>
            <a:pPr lvl="0" algn="just">
              <a:lnSpc>
                <a:spcPct val="150000"/>
              </a:lnSpc>
            </a:pPr>
            <a:r>
              <a:rPr lang="en-029" sz="2000" dirty="0">
                <a:latin typeface="Berlin Sans FB" panose="020E0602020502020306" pitchFamily="34" charset="0"/>
                <a:ea typeface="Calibri" panose="020F0502020204030204" pitchFamily="34" charset="0"/>
                <a:cs typeface="Times New Roman" panose="02020603050405020304" pitchFamily="18" charset="0"/>
              </a:rPr>
              <a:t>	</a:t>
            </a:r>
            <a:endParaRPr lang="en-US" sz="2000" dirty="0"/>
          </a:p>
        </p:txBody>
      </p:sp>
      <p:cxnSp>
        <p:nvCxnSpPr>
          <p:cNvPr id="18" name="Straight Connector 17">
            <a:extLst>
              <a:ext uri="{FF2B5EF4-FFF2-40B4-BE49-F238E27FC236}">
                <a16:creationId xmlns:a16="http://schemas.microsoft.com/office/drawing/2014/main" id="{AC16633E-C32E-D1B3-9E97-16A058142C46}"/>
              </a:ext>
            </a:extLst>
          </p:cNvPr>
          <p:cNvCxnSpPr/>
          <p:nvPr/>
        </p:nvCxnSpPr>
        <p:spPr>
          <a:xfrm>
            <a:off x="1369113" y="1661002"/>
            <a:ext cx="7877957" cy="0"/>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9598EEA5-D82E-EB3E-576E-76E4793E3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392" y="2620071"/>
            <a:ext cx="4386793" cy="4386793"/>
          </a:xfrm>
          <a:prstGeom prst="rect">
            <a:avLst/>
          </a:prstGeom>
        </p:spPr>
      </p:pic>
    </p:spTree>
    <p:extLst>
      <p:ext uri="{BB962C8B-B14F-4D97-AF65-F5344CB8AC3E}">
        <p14:creationId xmlns:p14="http://schemas.microsoft.com/office/powerpoint/2010/main" val="37485628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A0E534BF-F869-E30F-EB1C-446568CA4554}"/>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B26DC441-ECDB-FDA8-2C8D-E6858604C9EB}"/>
              </a:ext>
            </a:extLst>
          </p:cNvPr>
          <p:cNvSpPr/>
          <p:nvPr/>
        </p:nvSpPr>
        <p:spPr>
          <a:xfrm>
            <a:off x="-3660911" y="-305168"/>
            <a:ext cx="6777789" cy="7468335"/>
          </a:xfrm>
          <a:prstGeom prst="ellipse">
            <a:avLst/>
          </a:prstGeom>
          <a:solidFill>
            <a:srgbClr val="331E3A"/>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2BEA186C-C20A-045C-4E33-EF7A17330783}"/>
              </a:ext>
            </a:extLst>
          </p:cNvPr>
          <p:cNvSpPr/>
          <p:nvPr/>
        </p:nvSpPr>
        <p:spPr>
          <a:xfrm>
            <a:off x="-3660911" y="-145486"/>
            <a:ext cx="7950054" cy="7654705"/>
          </a:xfrm>
          <a:prstGeom prst="ellipse">
            <a:avLst/>
          </a:prstGeom>
          <a:solidFill>
            <a:srgbClr val="46317B"/>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6147CCEC-AF67-9801-7204-1DD6E9CDE2B0}"/>
              </a:ext>
            </a:extLst>
          </p:cNvPr>
          <p:cNvSpPr/>
          <p:nvPr/>
        </p:nvSpPr>
        <p:spPr>
          <a:xfrm>
            <a:off x="-3660911" y="-207608"/>
            <a:ext cx="7656176" cy="7778950"/>
          </a:xfrm>
          <a:prstGeom prst="ellipse">
            <a:avLst/>
          </a:prstGeom>
          <a:solidFill>
            <a:srgbClr val="A36FB5"/>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31986ECB-E919-4A5D-0501-EED5487AF0D5}"/>
              </a:ext>
            </a:extLst>
          </p:cNvPr>
          <p:cNvSpPr/>
          <p:nvPr/>
        </p:nvSpPr>
        <p:spPr>
          <a:xfrm>
            <a:off x="-3660911" y="-269734"/>
            <a:ext cx="7950053" cy="7654705"/>
          </a:xfrm>
          <a:prstGeom prst="ellipse">
            <a:avLst/>
          </a:prstGeom>
          <a:solidFill>
            <a:srgbClr val="C19FCD"/>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00577627-8149-6F0B-6510-0C39BFA524E6}"/>
              </a:ext>
            </a:extLst>
          </p:cNvPr>
          <p:cNvSpPr/>
          <p:nvPr/>
        </p:nvSpPr>
        <p:spPr>
          <a:xfrm>
            <a:off x="-3660911" y="-345086"/>
            <a:ext cx="7709214" cy="8053904"/>
          </a:xfrm>
          <a:prstGeom prst="ellipse">
            <a:avLst/>
          </a:prstGeom>
          <a:solidFill>
            <a:srgbClr val="DDCAE4"/>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5ACF3265-1470-FF75-2931-0D0C84AFEC9C}"/>
              </a:ext>
            </a:extLst>
          </p:cNvPr>
          <p:cNvSpPr txBox="1"/>
          <p:nvPr/>
        </p:nvSpPr>
        <p:spPr>
          <a:xfrm>
            <a:off x="-3660911" y="2896702"/>
            <a:ext cx="1600200" cy="307777"/>
          </a:xfrm>
          <a:prstGeom prst="rect">
            <a:avLst/>
          </a:prstGeom>
          <a:noFill/>
        </p:spPr>
        <p:txBody>
          <a:bodyPr wrap="square" rtlCol="0">
            <a:spAutoFit/>
          </a:bodyPr>
          <a:lstStyle/>
          <a:p>
            <a:r>
              <a:rPr lang="en-US" sz="1400" dirty="0">
                <a:solidFill>
                  <a:schemeClr val="bg1"/>
                </a:solidFill>
              </a:rPr>
              <a:t>Reform</a:t>
            </a:r>
            <a:endParaRPr lang="en-US" dirty="0">
              <a:solidFill>
                <a:schemeClr val="bg1"/>
              </a:solidFill>
            </a:endParaRPr>
          </a:p>
        </p:txBody>
      </p:sp>
      <p:sp>
        <p:nvSpPr>
          <p:cNvPr id="11" name="TextBox 10">
            <a:extLst>
              <a:ext uri="{FF2B5EF4-FFF2-40B4-BE49-F238E27FC236}">
                <a16:creationId xmlns:a16="http://schemas.microsoft.com/office/drawing/2014/main" id="{20F46FA5-C66F-2998-E604-18AE745997AE}"/>
              </a:ext>
            </a:extLst>
          </p:cNvPr>
          <p:cNvSpPr txBox="1"/>
          <p:nvPr/>
        </p:nvSpPr>
        <p:spPr>
          <a:xfrm>
            <a:off x="-3660911" y="2927763"/>
            <a:ext cx="1680380" cy="307777"/>
          </a:xfrm>
          <a:prstGeom prst="rect">
            <a:avLst/>
          </a:prstGeom>
          <a:noFill/>
        </p:spPr>
        <p:txBody>
          <a:bodyPr wrap="square" rtlCol="0">
            <a:spAutoFit/>
          </a:bodyPr>
          <a:lstStyle/>
          <a:p>
            <a:r>
              <a:rPr lang="en-US" sz="1400" dirty="0">
                <a:solidFill>
                  <a:schemeClr val="bg1"/>
                </a:solidFill>
              </a:rPr>
              <a:t>Implementation</a:t>
            </a:r>
            <a:endParaRPr lang="en-US" sz="1600" dirty="0">
              <a:solidFill>
                <a:schemeClr val="bg1"/>
              </a:solidFill>
            </a:endParaRPr>
          </a:p>
        </p:txBody>
      </p:sp>
      <p:sp>
        <p:nvSpPr>
          <p:cNvPr id="12" name="TextBox 11">
            <a:extLst>
              <a:ext uri="{FF2B5EF4-FFF2-40B4-BE49-F238E27FC236}">
                <a16:creationId xmlns:a16="http://schemas.microsoft.com/office/drawing/2014/main" id="{E8176504-77F1-16D7-E97D-97B589735409}"/>
              </a:ext>
            </a:extLst>
          </p:cNvPr>
          <p:cNvSpPr txBox="1"/>
          <p:nvPr/>
        </p:nvSpPr>
        <p:spPr>
          <a:xfrm>
            <a:off x="-3660911" y="2896683"/>
            <a:ext cx="1600200" cy="307777"/>
          </a:xfrm>
          <a:prstGeom prst="rect">
            <a:avLst/>
          </a:prstGeom>
          <a:noFill/>
        </p:spPr>
        <p:txBody>
          <a:bodyPr wrap="square" rtlCol="0">
            <a:spAutoFit/>
          </a:bodyPr>
          <a:lstStyle/>
          <a:p>
            <a:r>
              <a:rPr lang="en-US" sz="1400" dirty="0">
                <a:solidFill>
                  <a:schemeClr val="bg1"/>
                </a:solidFill>
              </a:rPr>
              <a:t>Background</a:t>
            </a:r>
            <a:endParaRPr lang="en-US" dirty="0">
              <a:solidFill>
                <a:schemeClr val="bg1"/>
              </a:solidFill>
            </a:endParaRPr>
          </a:p>
        </p:txBody>
      </p:sp>
      <p:sp>
        <p:nvSpPr>
          <p:cNvPr id="13" name="TextBox 12">
            <a:extLst>
              <a:ext uri="{FF2B5EF4-FFF2-40B4-BE49-F238E27FC236}">
                <a16:creationId xmlns:a16="http://schemas.microsoft.com/office/drawing/2014/main" id="{2DBBE40E-99B5-9E77-5204-49A23F9DE378}"/>
              </a:ext>
            </a:extLst>
          </p:cNvPr>
          <p:cNvSpPr txBox="1"/>
          <p:nvPr/>
        </p:nvSpPr>
        <p:spPr>
          <a:xfrm>
            <a:off x="-3660911" y="2911018"/>
            <a:ext cx="1600200" cy="307777"/>
          </a:xfrm>
          <a:prstGeom prst="rect">
            <a:avLst/>
          </a:prstGeom>
          <a:noFill/>
        </p:spPr>
        <p:txBody>
          <a:bodyPr wrap="square" rtlCol="0">
            <a:spAutoFit/>
          </a:bodyPr>
          <a:lstStyle/>
          <a:p>
            <a:r>
              <a:rPr lang="en-US" sz="1400" dirty="0">
                <a:solidFill>
                  <a:schemeClr val="bg1"/>
                </a:solidFill>
              </a:rPr>
              <a:t>Key Sections</a:t>
            </a:r>
          </a:p>
        </p:txBody>
      </p:sp>
      <p:sp>
        <p:nvSpPr>
          <p:cNvPr id="14" name="Oval 13">
            <a:extLst>
              <a:ext uri="{FF2B5EF4-FFF2-40B4-BE49-F238E27FC236}">
                <a16:creationId xmlns:a16="http://schemas.microsoft.com/office/drawing/2014/main" id="{5A0ACD34-1F21-0EFA-391E-3C3D4DD14A2A}"/>
              </a:ext>
            </a:extLst>
          </p:cNvPr>
          <p:cNvSpPr/>
          <p:nvPr/>
        </p:nvSpPr>
        <p:spPr>
          <a:xfrm>
            <a:off x="-3660911" y="-345086"/>
            <a:ext cx="7709214" cy="8053904"/>
          </a:xfrm>
          <a:prstGeom prst="ellipse">
            <a:avLst/>
          </a:prstGeom>
          <a:solidFill>
            <a:schemeClr val="tx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C8B5BDA-0AB0-CB3B-03C1-D3313615369E}"/>
              </a:ext>
            </a:extLst>
          </p:cNvPr>
          <p:cNvSpPr txBox="1"/>
          <p:nvPr/>
        </p:nvSpPr>
        <p:spPr>
          <a:xfrm>
            <a:off x="-3660911" y="1636345"/>
            <a:ext cx="1415772" cy="5044689"/>
          </a:xfrm>
          <a:prstGeom prst="rect">
            <a:avLst/>
          </a:prstGeom>
          <a:noFill/>
        </p:spPr>
        <p:txBody>
          <a:bodyPr vert="vert" wrap="square" rtlCol="0">
            <a:spAutoFit/>
          </a:bodyPr>
          <a:lstStyle/>
          <a:p>
            <a:r>
              <a:rPr lang="en-US" sz="8000" dirty="0">
                <a:solidFill>
                  <a:schemeClr val="bg1"/>
                </a:solidFill>
                <a:latin typeface="Britannic Bold" panose="020B0903060703020204" pitchFamily="34" charset="0"/>
              </a:rPr>
              <a:t>CONTENT</a:t>
            </a:r>
          </a:p>
        </p:txBody>
      </p:sp>
      <p:sp>
        <p:nvSpPr>
          <p:cNvPr id="15" name="TextBox 14">
            <a:extLst>
              <a:ext uri="{FF2B5EF4-FFF2-40B4-BE49-F238E27FC236}">
                <a16:creationId xmlns:a16="http://schemas.microsoft.com/office/drawing/2014/main" id="{DF797A75-3DEC-A91D-F0F5-A723D3B39155}"/>
              </a:ext>
            </a:extLst>
          </p:cNvPr>
          <p:cNvSpPr txBox="1"/>
          <p:nvPr/>
        </p:nvSpPr>
        <p:spPr>
          <a:xfrm>
            <a:off x="-3660911" y="2896684"/>
            <a:ext cx="1600200" cy="307777"/>
          </a:xfrm>
          <a:prstGeom prst="rect">
            <a:avLst/>
          </a:prstGeom>
          <a:noFill/>
        </p:spPr>
        <p:txBody>
          <a:bodyPr wrap="square" rtlCol="0">
            <a:spAutoFit/>
          </a:bodyPr>
          <a:lstStyle/>
          <a:p>
            <a:r>
              <a:rPr lang="en-US" sz="1400" dirty="0">
                <a:solidFill>
                  <a:schemeClr val="bg1"/>
                </a:solidFill>
              </a:rPr>
              <a:t>Introduction</a:t>
            </a:r>
            <a:endParaRPr lang="en-US" dirty="0">
              <a:solidFill>
                <a:schemeClr val="bg1"/>
              </a:solidFill>
            </a:endParaRPr>
          </a:p>
        </p:txBody>
      </p:sp>
    </p:spTree>
    <p:extLst>
      <p:ext uri="{BB962C8B-B14F-4D97-AF65-F5344CB8AC3E}">
        <p14:creationId xmlns:p14="http://schemas.microsoft.com/office/powerpoint/2010/main" val="147233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D3544263-BAC2-1783-6A28-D526A0DE0EDE}"/>
            </a:ext>
          </a:extLst>
        </p:cNvPr>
        <p:cNvGrpSpPr/>
        <p:nvPr/>
      </p:nvGrpSpPr>
      <p:grpSpPr>
        <a:xfrm>
          <a:off x="0" y="0"/>
          <a:ext cx="0" cy="0"/>
          <a:chOff x="0" y="0"/>
          <a:chExt cx="0" cy="0"/>
        </a:xfrm>
      </p:grpSpPr>
      <p:sp>
        <p:nvSpPr>
          <p:cNvPr id="36" name="Rectangle: Rounded Corners 35">
            <a:extLst>
              <a:ext uri="{FF2B5EF4-FFF2-40B4-BE49-F238E27FC236}">
                <a16:creationId xmlns:a16="http://schemas.microsoft.com/office/drawing/2014/main" id="{A2A3039B-F92A-244B-C857-E5608348C020}"/>
              </a:ext>
            </a:extLst>
          </p:cNvPr>
          <p:cNvSpPr/>
          <p:nvPr/>
        </p:nvSpPr>
        <p:spPr>
          <a:xfrm>
            <a:off x="332660" y="194154"/>
            <a:ext cx="11526679" cy="6451468"/>
          </a:xfrm>
          <a:prstGeom prst="roundRect">
            <a:avLst/>
          </a:prstGeom>
          <a:gradFill flip="none" rotWithShape="1">
            <a:gsLst>
              <a:gs pos="23000">
                <a:schemeClr val="tx1"/>
              </a:gs>
              <a:gs pos="51000">
                <a:schemeClr val="tx1">
                  <a:lumMod val="75000"/>
                  <a:lumOff val="25000"/>
                </a:schemeClr>
              </a:gs>
              <a:gs pos="42000">
                <a:schemeClr val="tx1"/>
              </a:gs>
              <a:gs pos="76000">
                <a:schemeClr val="tx1">
                  <a:lumMod val="85000"/>
                  <a:lumOff val="15000"/>
                </a:schemeClr>
              </a:gs>
            </a:gsLst>
            <a:lin ang="2700000" scaled="1"/>
            <a:tileRect/>
          </a:gra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62B5AA9B-E956-7882-B0BD-CE121166C408}"/>
              </a:ext>
            </a:extLst>
          </p:cNvPr>
          <p:cNvSpPr/>
          <p:nvPr/>
        </p:nvSpPr>
        <p:spPr>
          <a:xfrm>
            <a:off x="3093315" y="973777"/>
            <a:ext cx="3002684" cy="5653373"/>
          </a:xfrm>
          <a:custGeom>
            <a:avLst/>
            <a:gdLst>
              <a:gd name="csX0" fmla="*/ 2906590 w 3002684"/>
              <a:gd name="csY0" fmla="*/ 0 h 5653373"/>
              <a:gd name="csX1" fmla="*/ 3002684 w 3002684"/>
              <a:gd name="csY1" fmla="*/ 4727 h 5653373"/>
              <a:gd name="csX2" fmla="*/ 3002684 w 3002684"/>
              <a:gd name="csY2" fmla="*/ 854267 h 5653373"/>
              <a:gd name="csX3" fmla="*/ 2906590 w 3002684"/>
              <a:gd name="csY3" fmla="*/ 849540 h 5653373"/>
              <a:gd name="csX4" fmla="*/ 435990 w 3002684"/>
              <a:gd name="csY4" fmla="*/ 3256572 h 5653373"/>
              <a:gd name="csX5" fmla="*/ 2653985 w 3002684"/>
              <a:gd name="csY5" fmla="*/ 5651176 h 5653373"/>
              <a:gd name="csX6" fmla="*/ 2698513 w 3002684"/>
              <a:gd name="csY6" fmla="*/ 5653367 h 5653373"/>
              <a:gd name="csX7" fmla="*/ 2698553 w 3002684"/>
              <a:gd name="csY7" fmla="*/ 5653373 h 5653373"/>
              <a:gd name="csX8" fmla="*/ 2609408 w 3002684"/>
              <a:gd name="csY8" fmla="*/ 5648987 h 5653373"/>
              <a:gd name="csX9" fmla="*/ 0 w 3002684"/>
              <a:gd name="csY9" fmla="*/ 2831804 h 5653373"/>
              <a:gd name="csX10" fmla="*/ 2906590 w 3002684"/>
              <a:gd name="csY10" fmla="*/ 0 h 565337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002684" h="5653373">
                <a:moveTo>
                  <a:pt x="2906590" y="0"/>
                </a:moveTo>
                <a:lnTo>
                  <a:pt x="3002684" y="4727"/>
                </a:lnTo>
                <a:lnTo>
                  <a:pt x="3002684" y="854267"/>
                </a:lnTo>
                <a:lnTo>
                  <a:pt x="2906590" y="849540"/>
                </a:lnTo>
                <a:cubicBezTo>
                  <a:pt x="1542114" y="849540"/>
                  <a:pt x="435990" y="1927204"/>
                  <a:pt x="435990" y="3256572"/>
                </a:cubicBezTo>
                <a:cubicBezTo>
                  <a:pt x="435990" y="4502855"/>
                  <a:pt x="1408170" y="5527912"/>
                  <a:pt x="2653985" y="5651176"/>
                </a:cubicBezTo>
                <a:lnTo>
                  <a:pt x="2698513" y="5653367"/>
                </a:lnTo>
                <a:lnTo>
                  <a:pt x="2698553" y="5653373"/>
                </a:lnTo>
                <a:lnTo>
                  <a:pt x="2609408" y="5648987"/>
                </a:lnTo>
                <a:cubicBezTo>
                  <a:pt x="1143742" y="5503970"/>
                  <a:pt x="0" y="4298019"/>
                  <a:pt x="0" y="2831804"/>
                </a:cubicBezTo>
                <a:cubicBezTo>
                  <a:pt x="0" y="1267841"/>
                  <a:pt x="1301324" y="0"/>
                  <a:pt x="2906590" y="0"/>
                </a:cubicBezTo>
                <a:close/>
              </a:path>
            </a:pathLst>
          </a:custGeom>
          <a:solidFill>
            <a:srgbClr val="C00000"/>
          </a:solidFill>
          <a:ln>
            <a:noFill/>
          </a:ln>
          <a:effectLst>
            <a:innerShdw blurRad="381000" dist="2540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1" name="Freeform: Shape 30">
            <a:extLst>
              <a:ext uri="{FF2B5EF4-FFF2-40B4-BE49-F238E27FC236}">
                <a16:creationId xmlns:a16="http://schemas.microsoft.com/office/drawing/2014/main" id="{38A6CEC1-85B4-7614-18ED-0DE5B1116963}"/>
              </a:ext>
            </a:extLst>
          </p:cNvPr>
          <p:cNvSpPr/>
          <p:nvPr/>
        </p:nvSpPr>
        <p:spPr>
          <a:xfrm>
            <a:off x="3965291" y="2672857"/>
            <a:ext cx="2130708" cy="3958672"/>
          </a:xfrm>
          <a:custGeom>
            <a:avLst/>
            <a:gdLst>
              <a:gd name="csX0" fmla="*/ 2034614 w 2130708"/>
              <a:gd name="csY0" fmla="*/ 0 h 3958672"/>
              <a:gd name="csX1" fmla="*/ 2130708 w 2130708"/>
              <a:gd name="csY1" fmla="*/ 4728 h 3958672"/>
              <a:gd name="csX2" fmla="*/ 2130708 w 2130708"/>
              <a:gd name="csY2" fmla="*/ 854268 h 3958672"/>
              <a:gd name="csX3" fmla="*/ 2034614 w 2130708"/>
              <a:gd name="csY3" fmla="*/ 849540 h 3958672"/>
              <a:gd name="csX4" fmla="*/ 435990 w 2130708"/>
              <a:gd name="csY4" fmla="*/ 2407031 h 3958672"/>
              <a:gd name="csX5" fmla="*/ 1871164 w 2130708"/>
              <a:gd name="csY5" fmla="*/ 3956481 h 3958672"/>
              <a:gd name="csX6" fmla="*/ 1915701 w 2130708"/>
              <a:gd name="csY6" fmla="*/ 3958672 h 3958672"/>
              <a:gd name="csX7" fmla="*/ 1915701 w 2130708"/>
              <a:gd name="csY7" fmla="*/ 3958672 h 3958672"/>
              <a:gd name="csX8" fmla="*/ 1826537 w 2130708"/>
              <a:gd name="csY8" fmla="*/ 3954286 h 3958672"/>
              <a:gd name="csX9" fmla="*/ 1624568 w 2130708"/>
              <a:gd name="csY9" fmla="*/ 3924254 h 3958672"/>
              <a:gd name="csX10" fmla="*/ 0 w 2130708"/>
              <a:gd name="csY10" fmla="*/ 1982264 h 3958672"/>
              <a:gd name="csX11" fmla="*/ 2034614 w 2130708"/>
              <a:gd name="csY11" fmla="*/ 0 h 39586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2130708" h="3958672">
                <a:moveTo>
                  <a:pt x="2034614" y="0"/>
                </a:moveTo>
                <a:lnTo>
                  <a:pt x="2130708" y="4728"/>
                </a:lnTo>
                <a:lnTo>
                  <a:pt x="2130708" y="854268"/>
                </a:lnTo>
                <a:lnTo>
                  <a:pt x="2034614" y="849540"/>
                </a:lnTo>
                <a:cubicBezTo>
                  <a:pt x="1151718" y="849540"/>
                  <a:pt x="435990" y="1546853"/>
                  <a:pt x="435990" y="2407031"/>
                </a:cubicBezTo>
                <a:cubicBezTo>
                  <a:pt x="435990" y="3213449"/>
                  <a:pt x="1065048" y="3876722"/>
                  <a:pt x="1871164" y="3956481"/>
                </a:cubicBezTo>
                <a:lnTo>
                  <a:pt x="1915701" y="3958672"/>
                </a:lnTo>
                <a:lnTo>
                  <a:pt x="1915701" y="3958672"/>
                </a:lnTo>
                <a:lnTo>
                  <a:pt x="1826537" y="3954286"/>
                </a:lnTo>
                <a:lnTo>
                  <a:pt x="1624568" y="3924254"/>
                </a:lnTo>
                <a:cubicBezTo>
                  <a:pt x="697429" y="3739416"/>
                  <a:pt x="0" y="2940191"/>
                  <a:pt x="0" y="1982264"/>
                </a:cubicBezTo>
                <a:cubicBezTo>
                  <a:pt x="0" y="887490"/>
                  <a:pt x="910928" y="0"/>
                  <a:pt x="2034614" y="0"/>
                </a:cubicBezTo>
                <a:close/>
              </a:path>
            </a:pathLst>
          </a:custGeom>
          <a:solidFill>
            <a:schemeClr val="accent2">
              <a:lumMod val="60000"/>
              <a:lumOff val="40000"/>
            </a:schemeClr>
          </a:solidFill>
          <a:ln>
            <a:noFill/>
          </a:ln>
          <a:effectLst>
            <a:innerShdw blurRad="381000" dist="2540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Shape 28">
            <a:extLst>
              <a:ext uri="{FF2B5EF4-FFF2-40B4-BE49-F238E27FC236}">
                <a16:creationId xmlns:a16="http://schemas.microsoft.com/office/drawing/2014/main" id="{970195D2-D000-4941-9B02-4A32A072E897}"/>
              </a:ext>
            </a:extLst>
          </p:cNvPr>
          <p:cNvSpPr/>
          <p:nvPr/>
        </p:nvSpPr>
        <p:spPr>
          <a:xfrm>
            <a:off x="4837267" y="4371937"/>
            <a:ext cx="1394266" cy="2265442"/>
          </a:xfrm>
          <a:custGeom>
            <a:avLst/>
            <a:gdLst>
              <a:gd name="csX0" fmla="*/ 1162638 w 1394266"/>
              <a:gd name="csY0" fmla="*/ 0 h 2265442"/>
              <a:gd name="csX1" fmla="*/ 1258732 w 1394266"/>
              <a:gd name="csY1" fmla="*/ 4728 h 2265442"/>
              <a:gd name="csX2" fmla="*/ 1258732 w 1394266"/>
              <a:gd name="csY2" fmla="*/ 2242832 h 2265442"/>
              <a:gd name="csX3" fmla="*/ 1394266 w 1394266"/>
              <a:gd name="csY3" fmla="*/ 2242832 h 2265442"/>
              <a:gd name="csX4" fmla="*/ 1281552 w 1394266"/>
              <a:gd name="csY4" fmla="*/ 2259592 h 2265442"/>
              <a:gd name="csX5" fmla="*/ 1162638 w 1394266"/>
              <a:gd name="csY5" fmla="*/ 2265442 h 2265442"/>
              <a:gd name="csX6" fmla="*/ 1043725 w 1394266"/>
              <a:gd name="csY6" fmla="*/ 2259592 h 2265442"/>
              <a:gd name="csX7" fmla="*/ 928326 w 1394266"/>
              <a:gd name="csY7" fmla="*/ 2242433 h 2265442"/>
              <a:gd name="csX8" fmla="*/ 0 w 1394266"/>
              <a:gd name="csY8" fmla="*/ 1132723 h 2265442"/>
              <a:gd name="csX9" fmla="*/ 1162638 w 1394266"/>
              <a:gd name="csY9" fmla="*/ 0 h 22654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394266" h="2265442">
                <a:moveTo>
                  <a:pt x="1162638" y="0"/>
                </a:moveTo>
                <a:lnTo>
                  <a:pt x="1258732" y="4728"/>
                </a:lnTo>
                <a:lnTo>
                  <a:pt x="1258732" y="2242832"/>
                </a:lnTo>
                <a:lnTo>
                  <a:pt x="1394266" y="2242832"/>
                </a:lnTo>
                <a:lnTo>
                  <a:pt x="1281552" y="2259592"/>
                </a:lnTo>
                <a:lnTo>
                  <a:pt x="1162638" y="2265442"/>
                </a:lnTo>
                <a:lnTo>
                  <a:pt x="1043725" y="2259592"/>
                </a:lnTo>
                <a:lnTo>
                  <a:pt x="928326" y="2242433"/>
                </a:lnTo>
                <a:cubicBezTo>
                  <a:pt x="398533" y="2136811"/>
                  <a:pt x="0" y="1680109"/>
                  <a:pt x="0" y="1132723"/>
                </a:cubicBezTo>
                <a:cubicBezTo>
                  <a:pt x="0" y="507139"/>
                  <a:pt x="520532" y="0"/>
                  <a:pt x="1162638" y="0"/>
                </a:cubicBezTo>
                <a:close/>
              </a:path>
            </a:pathLst>
          </a:custGeom>
          <a:solidFill>
            <a:schemeClr val="accent6">
              <a:lumMod val="20000"/>
              <a:lumOff val="80000"/>
            </a:schemeClr>
          </a:solidFill>
          <a:ln>
            <a:noFill/>
          </a:ln>
          <a:effectLst>
            <a:innerShdw blurRad="381000" dist="2540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Shape 27">
            <a:extLst>
              <a:ext uri="{FF2B5EF4-FFF2-40B4-BE49-F238E27FC236}">
                <a16:creationId xmlns:a16="http://schemas.microsoft.com/office/drawing/2014/main" id="{2E6A9400-4501-6157-858F-611E68211E2A}"/>
              </a:ext>
            </a:extLst>
          </p:cNvPr>
          <p:cNvSpPr/>
          <p:nvPr/>
        </p:nvSpPr>
        <p:spPr>
          <a:xfrm>
            <a:off x="6118818" y="6614769"/>
            <a:ext cx="172379" cy="16760"/>
          </a:xfrm>
          <a:custGeom>
            <a:avLst/>
            <a:gdLst>
              <a:gd name="csX0" fmla="*/ 142517 w 172379"/>
              <a:gd name="csY0" fmla="*/ 0 h 16760"/>
              <a:gd name="csX1" fmla="*/ 172379 w 172379"/>
              <a:gd name="csY1" fmla="*/ 0 h 16760"/>
              <a:gd name="csX2" fmla="*/ 89164 w 172379"/>
              <a:gd name="csY2" fmla="*/ 12374 h 16760"/>
              <a:gd name="csX3" fmla="*/ 0 w 172379"/>
              <a:gd name="csY3" fmla="*/ 16760 h 16760"/>
              <a:gd name="csX4" fmla="*/ 1 w 172379"/>
              <a:gd name="csY4" fmla="*/ 16760 h 16760"/>
              <a:gd name="csX5" fmla="*/ 44537 w 172379"/>
              <a:gd name="csY5" fmla="*/ 14569 h 16760"/>
              <a:gd name="csX6" fmla="*/ 142517 w 172379"/>
              <a:gd name="csY6" fmla="*/ 0 h 1676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72379" h="16760">
                <a:moveTo>
                  <a:pt x="142517" y="0"/>
                </a:moveTo>
                <a:lnTo>
                  <a:pt x="172379" y="0"/>
                </a:lnTo>
                <a:lnTo>
                  <a:pt x="89164" y="12374"/>
                </a:lnTo>
                <a:lnTo>
                  <a:pt x="0" y="16760"/>
                </a:lnTo>
                <a:lnTo>
                  <a:pt x="1" y="16760"/>
                </a:lnTo>
                <a:lnTo>
                  <a:pt x="44537" y="14569"/>
                </a:lnTo>
                <a:lnTo>
                  <a:pt x="142517"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7" name="Freeform: Shape 26">
            <a:extLst>
              <a:ext uri="{FF2B5EF4-FFF2-40B4-BE49-F238E27FC236}">
                <a16:creationId xmlns:a16="http://schemas.microsoft.com/office/drawing/2014/main" id="{2F39ECB7-774C-2D7A-4732-A30D56C01473}"/>
              </a:ext>
            </a:extLst>
          </p:cNvPr>
          <p:cNvSpPr/>
          <p:nvPr/>
        </p:nvSpPr>
        <p:spPr>
          <a:xfrm>
            <a:off x="6207942" y="6614769"/>
            <a:ext cx="142907" cy="12380"/>
          </a:xfrm>
          <a:custGeom>
            <a:avLst/>
            <a:gdLst>
              <a:gd name="csX0" fmla="*/ 113052 w 142907"/>
              <a:gd name="csY0" fmla="*/ 0 h 12380"/>
              <a:gd name="csX1" fmla="*/ 142907 w 142907"/>
              <a:gd name="csY1" fmla="*/ 0 h 12380"/>
              <a:gd name="csX2" fmla="*/ 89145 w 142907"/>
              <a:gd name="csY2" fmla="*/ 7994 h 12380"/>
              <a:gd name="csX3" fmla="*/ 0 w 142907"/>
              <a:gd name="csY3" fmla="*/ 12380 h 12380"/>
              <a:gd name="csX4" fmla="*/ 40 w 142907"/>
              <a:gd name="csY4" fmla="*/ 12374 h 12380"/>
              <a:gd name="csX5" fmla="*/ 44568 w 142907"/>
              <a:gd name="csY5" fmla="*/ 10183 h 12380"/>
              <a:gd name="csX6" fmla="*/ 113052 w 142907"/>
              <a:gd name="csY6" fmla="*/ 0 h 12380"/>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42907" h="12380">
                <a:moveTo>
                  <a:pt x="113052" y="0"/>
                </a:moveTo>
                <a:lnTo>
                  <a:pt x="142907" y="0"/>
                </a:lnTo>
                <a:lnTo>
                  <a:pt x="89145" y="7994"/>
                </a:lnTo>
                <a:lnTo>
                  <a:pt x="0" y="12380"/>
                </a:lnTo>
                <a:lnTo>
                  <a:pt x="40" y="12374"/>
                </a:lnTo>
                <a:lnTo>
                  <a:pt x="44568" y="10183"/>
                </a:lnTo>
                <a:lnTo>
                  <a:pt x="113052"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Freeform: Shape 25">
            <a:extLst>
              <a:ext uri="{FF2B5EF4-FFF2-40B4-BE49-F238E27FC236}">
                <a16:creationId xmlns:a16="http://schemas.microsoft.com/office/drawing/2014/main" id="{8C8B9DDE-E783-FB08-E96F-C158E30F4D5B}"/>
              </a:ext>
            </a:extLst>
          </p:cNvPr>
          <p:cNvSpPr/>
          <p:nvPr/>
        </p:nvSpPr>
        <p:spPr>
          <a:xfrm>
            <a:off x="5791868" y="6627150"/>
            <a:ext cx="416074" cy="10235"/>
          </a:xfrm>
          <a:custGeom>
            <a:avLst/>
            <a:gdLst>
              <a:gd name="csX0" fmla="*/ 0 w 416074"/>
              <a:gd name="csY0" fmla="*/ 0 h 10235"/>
              <a:gd name="csX1" fmla="*/ 89164 w 416074"/>
              <a:gd name="csY1" fmla="*/ 4386 h 10235"/>
              <a:gd name="csX2" fmla="*/ 89164 w 416074"/>
              <a:gd name="csY2" fmla="*/ 4386 h 10235"/>
              <a:gd name="csX3" fmla="*/ 208037 w 416074"/>
              <a:gd name="csY3" fmla="*/ 10234 h 10235"/>
              <a:gd name="csX4" fmla="*/ 326910 w 416074"/>
              <a:gd name="csY4" fmla="*/ 4386 h 10235"/>
              <a:gd name="csX5" fmla="*/ 326910 w 416074"/>
              <a:gd name="csY5" fmla="*/ 4386 h 10235"/>
              <a:gd name="csX6" fmla="*/ 416074 w 416074"/>
              <a:gd name="csY6" fmla="*/ 0 h 10235"/>
              <a:gd name="csX7" fmla="*/ 416064 w 416074"/>
              <a:gd name="csY7" fmla="*/ 1 h 10235"/>
              <a:gd name="csX8" fmla="*/ 208037 w 416074"/>
              <a:gd name="csY8" fmla="*/ 10235 h 10235"/>
              <a:gd name="csX9" fmla="*/ 10 w 416074"/>
              <a:gd name="csY9" fmla="*/ 1 h 10235"/>
              <a:gd name="csX10" fmla="*/ 0 w 416074"/>
              <a:gd name="csY10" fmla="*/ 0 h 102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416074" h="10235">
                <a:moveTo>
                  <a:pt x="0" y="0"/>
                </a:moveTo>
                <a:lnTo>
                  <a:pt x="89164" y="4386"/>
                </a:lnTo>
                <a:lnTo>
                  <a:pt x="89164" y="4386"/>
                </a:lnTo>
                <a:cubicBezTo>
                  <a:pt x="128249" y="8253"/>
                  <a:pt x="167906" y="10234"/>
                  <a:pt x="208037" y="10234"/>
                </a:cubicBezTo>
                <a:cubicBezTo>
                  <a:pt x="248169" y="10234"/>
                  <a:pt x="287825" y="8253"/>
                  <a:pt x="326910" y="4386"/>
                </a:cubicBezTo>
                <a:lnTo>
                  <a:pt x="326910" y="4386"/>
                </a:lnTo>
                <a:lnTo>
                  <a:pt x="416074" y="0"/>
                </a:lnTo>
                <a:lnTo>
                  <a:pt x="416064" y="1"/>
                </a:lnTo>
                <a:cubicBezTo>
                  <a:pt x="347667" y="6768"/>
                  <a:pt x="278268" y="10235"/>
                  <a:pt x="208037" y="10235"/>
                </a:cubicBezTo>
                <a:cubicBezTo>
                  <a:pt x="137807" y="10235"/>
                  <a:pt x="68408" y="6768"/>
                  <a:pt x="10" y="1"/>
                </a:cubicBez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Shape 24">
            <a:extLst>
              <a:ext uri="{FF2B5EF4-FFF2-40B4-BE49-F238E27FC236}">
                <a16:creationId xmlns:a16="http://schemas.microsoft.com/office/drawing/2014/main" id="{DCD9254D-8891-7B0B-BC5E-8938FEC003EC}"/>
              </a:ext>
            </a:extLst>
          </p:cNvPr>
          <p:cNvSpPr/>
          <p:nvPr/>
        </p:nvSpPr>
        <p:spPr>
          <a:xfrm>
            <a:off x="5880992" y="6631529"/>
            <a:ext cx="237826" cy="5854"/>
          </a:xfrm>
          <a:custGeom>
            <a:avLst/>
            <a:gdLst>
              <a:gd name="csX0" fmla="*/ 0 w 237826"/>
              <a:gd name="csY0" fmla="*/ 0 h 5854"/>
              <a:gd name="csX1" fmla="*/ 118913 w 237826"/>
              <a:gd name="csY1" fmla="*/ 5850 h 5854"/>
              <a:gd name="csX2" fmla="*/ 237826 w 237826"/>
              <a:gd name="csY2" fmla="*/ 0 h 5854"/>
              <a:gd name="csX3" fmla="*/ 237786 w 237826"/>
              <a:gd name="csY3" fmla="*/ 6 h 5854"/>
              <a:gd name="csX4" fmla="*/ 118913 w 237826"/>
              <a:gd name="csY4" fmla="*/ 5854 h 5854"/>
              <a:gd name="csX5" fmla="*/ 40 w 237826"/>
              <a:gd name="csY5" fmla="*/ 6 h 5854"/>
              <a:gd name="csX6" fmla="*/ 0 w 237826"/>
              <a:gd name="csY6" fmla="*/ 0 h 5854"/>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37826" h="5854">
                <a:moveTo>
                  <a:pt x="0" y="0"/>
                </a:moveTo>
                <a:lnTo>
                  <a:pt x="118913" y="5850"/>
                </a:lnTo>
                <a:lnTo>
                  <a:pt x="237826" y="0"/>
                </a:lnTo>
                <a:lnTo>
                  <a:pt x="237786" y="6"/>
                </a:lnTo>
                <a:lnTo>
                  <a:pt x="118913" y="5854"/>
                </a:lnTo>
                <a:lnTo>
                  <a:pt x="40" y="6"/>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Freeform: Shape 21">
            <a:extLst>
              <a:ext uri="{FF2B5EF4-FFF2-40B4-BE49-F238E27FC236}">
                <a16:creationId xmlns:a16="http://schemas.microsoft.com/office/drawing/2014/main" id="{BF985005-614B-010D-222B-E2F72DF1B1D2}"/>
              </a:ext>
            </a:extLst>
          </p:cNvPr>
          <p:cNvSpPr/>
          <p:nvPr/>
        </p:nvSpPr>
        <p:spPr>
          <a:xfrm>
            <a:off x="3529305" y="1823317"/>
            <a:ext cx="2566694" cy="4803827"/>
          </a:xfrm>
          <a:custGeom>
            <a:avLst/>
            <a:gdLst>
              <a:gd name="csX0" fmla="*/ 2470600 w 2566694"/>
              <a:gd name="csY0" fmla="*/ 0 h 4803827"/>
              <a:gd name="csX1" fmla="*/ 2566694 w 2566694"/>
              <a:gd name="csY1" fmla="*/ 4727 h 4803827"/>
              <a:gd name="csX2" fmla="*/ 2566694 w 2566694"/>
              <a:gd name="csY2" fmla="*/ 854269 h 4803827"/>
              <a:gd name="csX3" fmla="*/ 2470600 w 2566694"/>
              <a:gd name="csY3" fmla="*/ 849541 h 4803827"/>
              <a:gd name="csX4" fmla="*/ 435986 w 2566694"/>
              <a:gd name="csY4" fmla="*/ 2831805 h 4803827"/>
              <a:gd name="csX5" fmla="*/ 2060554 w 2566694"/>
              <a:gd name="csY5" fmla="*/ 4773795 h 4803827"/>
              <a:gd name="csX6" fmla="*/ 2262523 w 2566694"/>
              <a:gd name="csY6" fmla="*/ 4803827 h 4803827"/>
              <a:gd name="csX7" fmla="*/ 2217995 w 2566694"/>
              <a:gd name="csY7" fmla="*/ 4801636 h 4803827"/>
              <a:gd name="csX8" fmla="*/ 0 w 2566694"/>
              <a:gd name="csY8" fmla="*/ 2407032 h 4803827"/>
              <a:gd name="csX9" fmla="*/ 2470600 w 2566694"/>
              <a:gd name="csY9" fmla="*/ 0 h 48038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566694" h="4803827">
                <a:moveTo>
                  <a:pt x="2470600" y="0"/>
                </a:moveTo>
                <a:lnTo>
                  <a:pt x="2566694" y="4727"/>
                </a:lnTo>
                <a:lnTo>
                  <a:pt x="2566694" y="854269"/>
                </a:lnTo>
                <a:lnTo>
                  <a:pt x="2470600" y="849541"/>
                </a:lnTo>
                <a:cubicBezTo>
                  <a:pt x="1346914" y="849541"/>
                  <a:pt x="435986" y="1737031"/>
                  <a:pt x="435986" y="2831805"/>
                </a:cubicBezTo>
                <a:cubicBezTo>
                  <a:pt x="435986" y="3789732"/>
                  <a:pt x="1133415" y="4588957"/>
                  <a:pt x="2060554" y="4773795"/>
                </a:cubicBezTo>
                <a:lnTo>
                  <a:pt x="2262523" y="4803827"/>
                </a:lnTo>
                <a:lnTo>
                  <a:pt x="2217995" y="4801636"/>
                </a:lnTo>
                <a:cubicBezTo>
                  <a:pt x="972180" y="4678372"/>
                  <a:pt x="0" y="3653315"/>
                  <a:pt x="0" y="2407032"/>
                </a:cubicBezTo>
                <a:cubicBezTo>
                  <a:pt x="0" y="1077664"/>
                  <a:pt x="1106124" y="0"/>
                  <a:pt x="2470600" y="0"/>
                </a:cubicBezTo>
                <a:close/>
              </a:path>
            </a:pathLst>
          </a:custGeom>
          <a:solidFill>
            <a:srgbClr val="A36FB5"/>
          </a:solidFill>
          <a:ln>
            <a:noFill/>
          </a:ln>
          <a:effectLst>
            <a:innerShdw blurRad="381000" dist="2540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Freeform: Shape 19">
            <a:extLst>
              <a:ext uri="{FF2B5EF4-FFF2-40B4-BE49-F238E27FC236}">
                <a16:creationId xmlns:a16="http://schemas.microsoft.com/office/drawing/2014/main" id="{7758BCAE-FFC7-B36A-7BB6-45C8B6B8CDFA}"/>
              </a:ext>
            </a:extLst>
          </p:cNvPr>
          <p:cNvSpPr/>
          <p:nvPr/>
        </p:nvSpPr>
        <p:spPr>
          <a:xfrm>
            <a:off x="4401281" y="3522397"/>
            <a:ext cx="1694718" cy="3109132"/>
          </a:xfrm>
          <a:custGeom>
            <a:avLst/>
            <a:gdLst>
              <a:gd name="csX0" fmla="*/ 1598624 w 1694718"/>
              <a:gd name="csY0" fmla="*/ 0 h 3109132"/>
              <a:gd name="csX1" fmla="*/ 1694718 w 1694718"/>
              <a:gd name="csY1" fmla="*/ 4728 h 3109132"/>
              <a:gd name="csX2" fmla="*/ 1694718 w 1694718"/>
              <a:gd name="csY2" fmla="*/ 854268 h 3109132"/>
              <a:gd name="csX3" fmla="*/ 1598624 w 1694718"/>
              <a:gd name="csY3" fmla="*/ 849540 h 3109132"/>
              <a:gd name="csX4" fmla="*/ 435986 w 1694718"/>
              <a:gd name="csY4" fmla="*/ 1982263 h 3109132"/>
              <a:gd name="csX5" fmla="*/ 1364312 w 1694718"/>
              <a:gd name="csY5" fmla="*/ 3091973 h 3109132"/>
              <a:gd name="csX6" fmla="*/ 1479711 w 1694718"/>
              <a:gd name="csY6" fmla="*/ 3109132 h 3109132"/>
              <a:gd name="csX7" fmla="*/ 1435174 w 1694718"/>
              <a:gd name="csY7" fmla="*/ 3106941 h 3109132"/>
              <a:gd name="csX8" fmla="*/ 0 w 1694718"/>
              <a:gd name="csY8" fmla="*/ 1557491 h 3109132"/>
              <a:gd name="csX9" fmla="*/ 1598624 w 1694718"/>
              <a:gd name="csY9" fmla="*/ 0 h 31091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694718" h="3109132">
                <a:moveTo>
                  <a:pt x="1598624" y="0"/>
                </a:moveTo>
                <a:lnTo>
                  <a:pt x="1694718" y="4728"/>
                </a:lnTo>
                <a:lnTo>
                  <a:pt x="1694718" y="854268"/>
                </a:lnTo>
                <a:lnTo>
                  <a:pt x="1598624" y="849540"/>
                </a:lnTo>
                <a:cubicBezTo>
                  <a:pt x="956518" y="849540"/>
                  <a:pt x="435986" y="1356679"/>
                  <a:pt x="435986" y="1982263"/>
                </a:cubicBezTo>
                <a:cubicBezTo>
                  <a:pt x="435986" y="2529649"/>
                  <a:pt x="834519" y="2986351"/>
                  <a:pt x="1364312" y="3091973"/>
                </a:cubicBezTo>
                <a:lnTo>
                  <a:pt x="1479711" y="3109132"/>
                </a:lnTo>
                <a:lnTo>
                  <a:pt x="1435174" y="3106941"/>
                </a:lnTo>
                <a:cubicBezTo>
                  <a:pt x="629058" y="3027182"/>
                  <a:pt x="0" y="2363909"/>
                  <a:pt x="0" y="1557491"/>
                </a:cubicBezTo>
                <a:cubicBezTo>
                  <a:pt x="0" y="697313"/>
                  <a:pt x="715728" y="0"/>
                  <a:pt x="1598624" y="0"/>
                </a:cubicBezTo>
                <a:close/>
              </a:path>
            </a:pathLst>
          </a:custGeom>
          <a:solidFill>
            <a:schemeClr val="accent1">
              <a:lumMod val="20000"/>
              <a:lumOff val="80000"/>
            </a:schemeClr>
          </a:solidFill>
          <a:ln>
            <a:noFill/>
          </a:ln>
          <a:effectLst>
            <a:innerShdw blurRad="381000" dist="254000" dir="81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Freeform: Shape 17">
            <a:extLst>
              <a:ext uri="{FF2B5EF4-FFF2-40B4-BE49-F238E27FC236}">
                <a16:creationId xmlns:a16="http://schemas.microsoft.com/office/drawing/2014/main" id="{CF733005-62C1-8497-7BAF-9FBE2175A804}"/>
              </a:ext>
            </a:extLst>
          </p:cNvPr>
          <p:cNvSpPr/>
          <p:nvPr/>
        </p:nvSpPr>
        <p:spPr>
          <a:xfrm>
            <a:off x="6118819" y="6614769"/>
            <a:ext cx="142516" cy="16760"/>
          </a:xfrm>
          <a:custGeom>
            <a:avLst/>
            <a:gdLst>
              <a:gd name="csX0" fmla="*/ 112714 w 142516"/>
              <a:gd name="csY0" fmla="*/ 0 h 16760"/>
              <a:gd name="csX1" fmla="*/ 142516 w 142516"/>
              <a:gd name="csY1" fmla="*/ 0 h 16760"/>
              <a:gd name="csX2" fmla="*/ 44536 w 142516"/>
              <a:gd name="csY2" fmla="*/ 14569 h 16760"/>
              <a:gd name="csX3" fmla="*/ 0 w 142516"/>
              <a:gd name="csY3" fmla="*/ 16760 h 16760"/>
              <a:gd name="csX4" fmla="*/ 112714 w 142516"/>
              <a:gd name="csY4" fmla="*/ 0 h 16760"/>
            </a:gdLst>
            <a:ahLst/>
            <a:cxnLst>
              <a:cxn ang="0">
                <a:pos x="csX0" y="csY0"/>
              </a:cxn>
              <a:cxn ang="0">
                <a:pos x="csX1" y="csY1"/>
              </a:cxn>
              <a:cxn ang="0">
                <a:pos x="csX2" y="csY2"/>
              </a:cxn>
              <a:cxn ang="0">
                <a:pos x="csX3" y="csY3"/>
              </a:cxn>
              <a:cxn ang="0">
                <a:pos x="csX4" y="csY4"/>
              </a:cxn>
            </a:cxnLst>
            <a:rect l="l" t="t" r="r" b="b"/>
            <a:pathLst>
              <a:path w="142516" h="16760">
                <a:moveTo>
                  <a:pt x="112714" y="0"/>
                </a:moveTo>
                <a:lnTo>
                  <a:pt x="142516" y="0"/>
                </a:lnTo>
                <a:lnTo>
                  <a:pt x="44536" y="14569"/>
                </a:lnTo>
                <a:lnTo>
                  <a:pt x="0" y="16760"/>
                </a:lnTo>
                <a:lnTo>
                  <a:pt x="112714"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E593885F-5651-02A0-DA95-1392D2ABD913}"/>
              </a:ext>
            </a:extLst>
          </p:cNvPr>
          <p:cNvSpPr/>
          <p:nvPr/>
        </p:nvSpPr>
        <p:spPr>
          <a:xfrm>
            <a:off x="6207982" y="6614769"/>
            <a:ext cx="113012" cy="12374"/>
          </a:xfrm>
          <a:custGeom>
            <a:avLst/>
            <a:gdLst>
              <a:gd name="csX0" fmla="*/ 83215 w 113012"/>
              <a:gd name="csY0" fmla="*/ 0 h 12374"/>
              <a:gd name="csX1" fmla="*/ 113012 w 113012"/>
              <a:gd name="csY1" fmla="*/ 0 h 12374"/>
              <a:gd name="csX2" fmla="*/ 44528 w 113012"/>
              <a:gd name="csY2" fmla="*/ 10183 h 12374"/>
              <a:gd name="csX3" fmla="*/ 0 w 113012"/>
              <a:gd name="csY3" fmla="*/ 12374 h 12374"/>
              <a:gd name="csX4" fmla="*/ 83215 w 113012"/>
              <a:gd name="csY4" fmla="*/ 0 h 12374"/>
            </a:gdLst>
            <a:ahLst/>
            <a:cxnLst>
              <a:cxn ang="0">
                <a:pos x="csX0" y="csY0"/>
              </a:cxn>
              <a:cxn ang="0">
                <a:pos x="csX1" y="csY1"/>
              </a:cxn>
              <a:cxn ang="0">
                <a:pos x="csX2" y="csY2"/>
              </a:cxn>
              <a:cxn ang="0">
                <a:pos x="csX3" y="csY3"/>
              </a:cxn>
              <a:cxn ang="0">
                <a:pos x="csX4" y="csY4"/>
              </a:cxn>
            </a:cxnLst>
            <a:rect l="l" t="t" r="r" b="b"/>
            <a:pathLst>
              <a:path w="113012" h="12374">
                <a:moveTo>
                  <a:pt x="83215" y="0"/>
                </a:moveTo>
                <a:lnTo>
                  <a:pt x="113012" y="0"/>
                </a:lnTo>
                <a:lnTo>
                  <a:pt x="44528" y="10183"/>
                </a:lnTo>
                <a:lnTo>
                  <a:pt x="0" y="12374"/>
                </a:lnTo>
                <a:lnTo>
                  <a:pt x="83215"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FA75E2CD-273F-FF1F-4AD5-A1951F2F566C}"/>
              </a:ext>
            </a:extLst>
          </p:cNvPr>
          <p:cNvSpPr/>
          <p:nvPr/>
        </p:nvSpPr>
        <p:spPr>
          <a:xfrm>
            <a:off x="5791828" y="6627143"/>
            <a:ext cx="89204" cy="4392"/>
          </a:xfrm>
          <a:custGeom>
            <a:avLst/>
            <a:gdLst>
              <a:gd name="csX0" fmla="*/ 0 w 89204"/>
              <a:gd name="csY0" fmla="*/ 0 h 4392"/>
              <a:gd name="csX1" fmla="*/ 89164 w 89204"/>
              <a:gd name="csY1" fmla="*/ 4386 h 4392"/>
              <a:gd name="csX2" fmla="*/ 89204 w 89204"/>
              <a:gd name="csY2" fmla="*/ 4392 h 4392"/>
              <a:gd name="csX3" fmla="*/ 40 w 89204"/>
              <a:gd name="csY3" fmla="*/ 6 h 4392"/>
              <a:gd name="csX4" fmla="*/ 0 w 89204"/>
              <a:gd name="csY4" fmla="*/ 0 h 4392"/>
            </a:gdLst>
            <a:ahLst/>
            <a:cxnLst>
              <a:cxn ang="0">
                <a:pos x="csX0" y="csY0"/>
              </a:cxn>
              <a:cxn ang="0">
                <a:pos x="csX1" y="csY1"/>
              </a:cxn>
              <a:cxn ang="0">
                <a:pos x="csX2" y="csY2"/>
              </a:cxn>
              <a:cxn ang="0">
                <a:pos x="csX3" y="csY3"/>
              </a:cxn>
              <a:cxn ang="0">
                <a:pos x="csX4" y="csY4"/>
              </a:cxn>
            </a:cxnLst>
            <a:rect l="l" t="t" r="r" b="b"/>
            <a:pathLst>
              <a:path w="89204" h="4392">
                <a:moveTo>
                  <a:pt x="0" y="0"/>
                </a:moveTo>
                <a:lnTo>
                  <a:pt x="89164" y="4386"/>
                </a:lnTo>
                <a:lnTo>
                  <a:pt x="89204" y="4392"/>
                </a:lnTo>
                <a:lnTo>
                  <a:pt x="40" y="6"/>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80E1D519-CC06-D62F-D060-76C2E65D4626}"/>
              </a:ext>
            </a:extLst>
          </p:cNvPr>
          <p:cNvSpPr/>
          <p:nvPr/>
        </p:nvSpPr>
        <p:spPr>
          <a:xfrm>
            <a:off x="6118778" y="6627143"/>
            <a:ext cx="89204" cy="4392"/>
          </a:xfrm>
          <a:custGeom>
            <a:avLst/>
            <a:gdLst>
              <a:gd name="csX0" fmla="*/ 89204 w 89204"/>
              <a:gd name="csY0" fmla="*/ 0 h 4392"/>
              <a:gd name="csX1" fmla="*/ 89164 w 89204"/>
              <a:gd name="csY1" fmla="*/ 6 h 4392"/>
              <a:gd name="csX2" fmla="*/ 0 w 89204"/>
              <a:gd name="csY2" fmla="*/ 4392 h 4392"/>
              <a:gd name="csX3" fmla="*/ 40 w 89204"/>
              <a:gd name="csY3" fmla="*/ 4386 h 4392"/>
              <a:gd name="csX4" fmla="*/ 89204 w 89204"/>
              <a:gd name="csY4" fmla="*/ 0 h 4392"/>
            </a:gdLst>
            <a:ahLst/>
            <a:cxnLst>
              <a:cxn ang="0">
                <a:pos x="csX0" y="csY0"/>
              </a:cxn>
              <a:cxn ang="0">
                <a:pos x="csX1" y="csY1"/>
              </a:cxn>
              <a:cxn ang="0">
                <a:pos x="csX2" y="csY2"/>
              </a:cxn>
              <a:cxn ang="0">
                <a:pos x="csX3" y="csY3"/>
              </a:cxn>
              <a:cxn ang="0">
                <a:pos x="csX4" y="csY4"/>
              </a:cxn>
            </a:cxnLst>
            <a:rect l="l" t="t" r="r" b="b"/>
            <a:pathLst>
              <a:path w="89204" h="4392">
                <a:moveTo>
                  <a:pt x="89204" y="0"/>
                </a:moveTo>
                <a:lnTo>
                  <a:pt x="89164" y="6"/>
                </a:lnTo>
                <a:lnTo>
                  <a:pt x="0" y="4392"/>
                </a:lnTo>
                <a:lnTo>
                  <a:pt x="40" y="4386"/>
                </a:lnTo>
                <a:lnTo>
                  <a:pt x="89204"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BA08714E-23F8-BA0A-1107-62CF637400C6}"/>
              </a:ext>
            </a:extLst>
          </p:cNvPr>
          <p:cNvSpPr/>
          <p:nvPr/>
        </p:nvSpPr>
        <p:spPr>
          <a:xfrm>
            <a:off x="5880992" y="6631529"/>
            <a:ext cx="118913" cy="5850"/>
          </a:xfrm>
          <a:custGeom>
            <a:avLst/>
            <a:gdLst>
              <a:gd name="csX0" fmla="*/ 0 w 118913"/>
              <a:gd name="csY0" fmla="*/ 0 h 5850"/>
              <a:gd name="csX1" fmla="*/ 118913 w 118913"/>
              <a:gd name="csY1" fmla="*/ 5850 h 5850"/>
              <a:gd name="csX2" fmla="*/ 0 w 118913"/>
              <a:gd name="csY2" fmla="*/ 0 h 5850"/>
              <a:gd name="csX3" fmla="*/ 0 w 118913"/>
              <a:gd name="csY3" fmla="*/ 0 h 5850"/>
            </a:gdLst>
            <a:ahLst/>
            <a:cxnLst>
              <a:cxn ang="0">
                <a:pos x="csX0" y="csY0"/>
              </a:cxn>
              <a:cxn ang="0">
                <a:pos x="csX1" y="csY1"/>
              </a:cxn>
              <a:cxn ang="0">
                <a:pos x="csX2" y="csY2"/>
              </a:cxn>
              <a:cxn ang="0">
                <a:pos x="csX3" y="csY3"/>
              </a:cxn>
            </a:cxnLst>
            <a:rect l="l" t="t" r="r" b="b"/>
            <a:pathLst>
              <a:path w="118913" h="5850">
                <a:moveTo>
                  <a:pt x="0" y="0"/>
                </a:moveTo>
                <a:lnTo>
                  <a:pt x="118913" y="5850"/>
                </a:lnTo>
                <a:lnTo>
                  <a:pt x="0" y="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90001B6B-2530-DCCC-C974-5E91D2802ED2}"/>
              </a:ext>
            </a:extLst>
          </p:cNvPr>
          <p:cNvSpPr/>
          <p:nvPr/>
        </p:nvSpPr>
        <p:spPr>
          <a:xfrm>
            <a:off x="5999905" y="6631529"/>
            <a:ext cx="118914" cy="5850"/>
          </a:xfrm>
          <a:custGeom>
            <a:avLst/>
            <a:gdLst>
              <a:gd name="csX0" fmla="*/ 118914 w 118914"/>
              <a:gd name="csY0" fmla="*/ 0 h 5850"/>
              <a:gd name="csX1" fmla="*/ 118913 w 118914"/>
              <a:gd name="csY1" fmla="*/ 0 h 5850"/>
              <a:gd name="csX2" fmla="*/ 0 w 118914"/>
              <a:gd name="csY2" fmla="*/ 5850 h 5850"/>
              <a:gd name="csX3" fmla="*/ 118914 w 118914"/>
              <a:gd name="csY3" fmla="*/ 0 h 5850"/>
            </a:gdLst>
            <a:ahLst/>
            <a:cxnLst>
              <a:cxn ang="0">
                <a:pos x="csX0" y="csY0"/>
              </a:cxn>
              <a:cxn ang="0">
                <a:pos x="csX1" y="csY1"/>
              </a:cxn>
              <a:cxn ang="0">
                <a:pos x="csX2" y="csY2"/>
              </a:cxn>
              <a:cxn ang="0">
                <a:pos x="csX3" y="csY3"/>
              </a:cxn>
            </a:cxnLst>
            <a:rect l="l" t="t" r="r" b="b"/>
            <a:pathLst>
              <a:path w="118914" h="5850">
                <a:moveTo>
                  <a:pt x="118914" y="0"/>
                </a:moveTo>
                <a:lnTo>
                  <a:pt x="118913" y="0"/>
                </a:lnTo>
                <a:lnTo>
                  <a:pt x="0" y="5850"/>
                </a:lnTo>
                <a:lnTo>
                  <a:pt x="118914"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 name="Freeform: Shape 11">
            <a:extLst>
              <a:ext uri="{FF2B5EF4-FFF2-40B4-BE49-F238E27FC236}">
                <a16:creationId xmlns:a16="http://schemas.microsoft.com/office/drawing/2014/main" id="{E8FAD902-F2DE-DD00-6580-B667193D6DF4}"/>
              </a:ext>
            </a:extLst>
          </p:cNvPr>
          <p:cNvSpPr/>
          <p:nvPr/>
        </p:nvSpPr>
        <p:spPr>
          <a:xfrm>
            <a:off x="5881032" y="6631535"/>
            <a:ext cx="118873" cy="5848"/>
          </a:xfrm>
          <a:custGeom>
            <a:avLst/>
            <a:gdLst>
              <a:gd name="csX0" fmla="*/ 0 w 118873"/>
              <a:gd name="csY0" fmla="*/ 0 h 5848"/>
              <a:gd name="csX1" fmla="*/ 118873 w 118873"/>
              <a:gd name="csY1" fmla="*/ 5848 h 5848"/>
              <a:gd name="csX2" fmla="*/ 0 w 118873"/>
              <a:gd name="csY2" fmla="*/ 0 h 5848"/>
              <a:gd name="csX3" fmla="*/ 0 w 118873"/>
              <a:gd name="csY3" fmla="*/ 0 h 5848"/>
            </a:gdLst>
            <a:ahLst/>
            <a:cxnLst>
              <a:cxn ang="0">
                <a:pos x="csX0" y="csY0"/>
              </a:cxn>
              <a:cxn ang="0">
                <a:pos x="csX1" y="csY1"/>
              </a:cxn>
              <a:cxn ang="0">
                <a:pos x="csX2" y="csY2"/>
              </a:cxn>
              <a:cxn ang="0">
                <a:pos x="csX3" y="csY3"/>
              </a:cxn>
            </a:cxnLst>
            <a:rect l="l" t="t" r="r" b="b"/>
            <a:pathLst>
              <a:path w="118873" h="5848">
                <a:moveTo>
                  <a:pt x="0" y="0"/>
                </a:moveTo>
                <a:lnTo>
                  <a:pt x="118873" y="5848"/>
                </a:lnTo>
                <a:cubicBezTo>
                  <a:pt x="78742" y="5848"/>
                  <a:pt x="39085" y="3867"/>
                  <a:pt x="0" y="0"/>
                </a:cubicBez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Freeform: Shape 10">
            <a:extLst>
              <a:ext uri="{FF2B5EF4-FFF2-40B4-BE49-F238E27FC236}">
                <a16:creationId xmlns:a16="http://schemas.microsoft.com/office/drawing/2014/main" id="{B51A4DBE-26F6-8EB0-2402-0ED028C6C704}"/>
              </a:ext>
            </a:extLst>
          </p:cNvPr>
          <p:cNvSpPr/>
          <p:nvPr/>
        </p:nvSpPr>
        <p:spPr>
          <a:xfrm>
            <a:off x="5999905" y="6631535"/>
            <a:ext cx="118873" cy="5848"/>
          </a:xfrm>
          <a:custGeom>
            <a:avLst/>
            <a:gdLst>
              <a:gd name="csX0" fmla="*/ 118873 w 118873"/>
              <a:gd name="csY0" fmla="*/ 0 h 5848"/>
              <a:gd name="csX1" fmla="*/ 118873 w 118873"/>
              <a:gd name="csY1" fmla="*/ 0 h 5848"/>
              <a:gd name="csX2" fmla="*/ 0 w 118873"/>
              <a:gd name="csY2" fmla="*/ 5848 h 5848"/>
              <a:gd name="csX3" fmla="*/ 118873 w 118873"/>
              <a:gd name="csY3" fmla="*/ 0 h 5848"/>
            </a:gdLst>
            <a:ahLst/>
            <a:cxnLst>
              <a:cxn ang="0">
                <a:pos x="csX0" y="csY0"/>
              </a:cxn>
              <a:cxn ang="0">
                <a:pos x="csX1" y="csY1"/>
              </a:cxn>
              <a:cxn ang="0">
                <a:pos x="csX2" y="csY2"/>
              </a:cxn>
              <a:cxn ang="0">
                <a:pos x="csX3" y="csY3"/>
              </a:cxn>
            </a:cxnLst>
            <a:rect l="l" t="t" r="r" b="b"/>
            <a:pathLst>
              <a:path w="118873" h="5848">
                <a:moveTo>
                  <a:pt x="118873" y="0"/>
                </a:moveTo>
                <a:lnTo>
                  <a:pt x="118873" y="0"/>
                </a:lnTo>
                <a:cubicBezTo>
                  <a:pt x="79788" y="3867"/>
                  <a:pt x="40132" y="5848"/>
                  <a:pt x="0" y="5848"/>
                </a:cubicBezTo>
                <a:lnTo>
                  <a:pt x="118873"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7" name="TextBox 36">
            <a:extLst>
              <a:ext uri="{FF2B5EF4-FFF2-40B4-BE49-F238E27FC236}">
                <a16:creationId xmlns:a16="http://schemas.microsoft.com/office/drawing/2014/main" id="{0436BE45-22D4-DA34-EC5D-6091DD1CCE80}"/>
              </a:ext>
            </a:extLst>
          </p:cNvPr>
          <p:cNvSpPr txBox="1"/>
          <p:nvPr/>
        </p:nvSpPr>
        <p:spPr>
          <a:xfrm>
            <a:off x="7325824" y="323588"/>
            <a:ext cx="5269424" cy="461665"/>
          </a:xfrm>
          <a:prstGeom prst="rect">
            <a:avLst/>
          </a:prstGeom>
          <a:noFill/>
        </p:spPr>
        <p:txBody>
          <a:bodyPr wrap="square" rtlCol="0">
            <a:spAutoFit/>
          </a:bodyPr>
          <a:lstStyle/>
          <a:p>
            <a:r>
              <a:rPr lang="en-US" sz="2400" b="1" dirty="0">
                <a:solidFill>
                  <a:schemeClr val="bg1"/>
                </a:solidFill>
                <a:latin typeface="Britannic Bold" panose="020B0903060703020204" pitchFamily="34" charset="0"/>
              </a:rPr>
              <a:t>KEY TERMS</a:t>
            </a:r>
          </a:p>
        </p:txBody>
      </p:sp>
      <p:sp>
        <p:nvSpPr>
          <p:cNvPr id="38" name="TextBox 37">
            <a:extLst>
              <a:ext uri="{FF2B5EF4-FFF2-40B4-BE49-F238E27FC236}">
                <a16:creationId xmlns:a16="http://schemas.microsoft.com/office/drawing/2014/main" id="{E83BF211-DAB3-CA27-9E1C-504B64BCE8BC}"/>
              </a:ext>
            </a:extLst>
          </p:cNvPr>
          <p:cNvSpPr txBox="1"/>
          <p:nvPr/>
        </p:nvSpPr>
        <p:spPr>
          <a:xfrm>
            <a:off x="6101587" y="1024115"/>
            <a:ext cx="1126211" cy="461665"/>
          </a:xfrm>
          <a:prstGeom prst="rect">
            <a:avLst/>
          </a:prstGeom>
          <a:noFill/>
        </p:spPr>
        <p:txBody>
          <a:bodyPr wrap="square" rtlCol="0">
            <a:spAutoFit/>
          </a:bodyPr>
          <a:lstStyle/>
          <a:p>
            <a:r>
              <a:rPr lang="en-US" sz="2400" dirty="0">
                <a:solidFill>
                  <a:srgbClr val="FF0000"/>
                </a:solidFill>
                <a:latin typeface="Britannic Bold" panose="020B0903060703020204" pitchFamily="34" charset="0"/>
              </a:rPr>
              <a:t>Child</a:t>
            </a:r>
          </a:p>
        </p:txBody>
      </p:sp>
      <p:sp>
        <p:nvSpPr>
          <p:cNvPr id="39" name="TextBox 38">
            <a:extLst>
              <a:ext uri="{FF2B5EF4-FFF2-40B4-BE49-F238E27FC236}">
                <a16:creationId xmlns:a16="http://schemas.microsoft.com/office/drawing/2014/main" id="{3E24DC9C-52A9-C132-BC85-B4976E4D384A}"/>
              </a:ext>
            </a:extLst>
          </p:cNvPr>
          <p:cNvSpPr txBox="1"/>
          <p:nvPr/>
        </p:nvSpPr>
        <p:spPr>
          <a:xfrm>
            <a:off x="6059341" y="1413148"/>
            <a:ext cx="4324027" cy="276999"/>
          </a:xfrm>
          <a:prstGeom prst="rect">
            <a:avLst/>
          </a:prstGeom>
          <a:noFill/>
        </p:spPr>
        <p:txBody>
          <a:bodyPr wrap="square" rtlCol="0">
            <a:spAutoFit/>
          </a:bodyPr>
          <a:lstStyle/>
          <a:p>
            <a:r>
              <a:rPr lang="en-US" sz="1100" dirty="0">
                <a:solidFill>
                  <a:schemeClr val="bg1"/>
                </a:solidFill>
                <a:latin typeface="Berlin Sans FB" panose="020E0602020502020306" pitchFamily="34" charset="0"/>
              </a:rPr>
              <a:t>defined as a </a:t>
            </a:r>
            <a:r>
              <a:rPr lang="en-US" sz="1200" dirty="0">
                <a:solidFill>
                  <a:schemeClr val="bg1"/>
                </a:solidFill>
                <a:latin typeface="Berlin Sans FB" panose="020E0602020502020306" pitchFamily="34" charset="0"/>
              </a:rPr>
              <a:t>person</a:t>
            </a:r>
            <a:r>
              <a:rPr lang="en-US" sz="1100" dirty="0">
                <a:solidFill>
                  <a:schemeClr val="bg1"/>
                </a:solidFill>
                <a:latin typeface="Berlin Sans FB" panose="020E0602020502020306" pitchFamily="34" charset="0"/>
              </a:rPr>
              <a:t> under 18 years (s. 2(1) CCPA)</a:t>
            </a:r>
          </a:p>
        </p:txBody>
      </p:sp>
      <p:sp>
        <p:nvSpPr>
          <p:cNvPr id="40" name="TextBox 39">
            <a:extLst>
              <a:ext uri="{FF2B5EF4-FFF2-40B4-BE49-F238E27FC236}">
                <a16:creationId xmlns:a16="http://schemas.microsoft.com/office/drawing/2014/main" id="{2F2DF213-B4F9-7945-D8F0-86AAEDDA2A35}"/>
              </a:ext>
            </a:extLst>
          </p:cNvPr>
          <p:cNvSpPr txBox="1"/>
          <p:nvPr/>
        </p:nvSpPr>
        <p:spPr>
          <a:xfrm>
            <a:off x="6073223" y="1946370"/>
            <a:ext cx="4539789" cy="400110"/>
          </a:xfrm>
          <a:prstGeom prst="rect">
            <a:avLst/>
          </a:prstGeom>
          <a:noFill/>
        </p:spPr>
        <p:txBody>
          <a:bodyPr wrap="square" rtlCol="0">
            <a:spAutoFit/>
          </a:bodyPr>
          <a:lstStyle/>
          <a:p>
            <a:r>
              <a:rPr lang="en-US" sz="2000" dirty="0">
                <a:solidFill>
                  <a:srgbClr val="AF84BE"/>
                </a:solidFill>
                <a:latin typeface="Britannic Bold" panose="020B0903060703020204" pitchFamily="34" charset="0"/>
              </a:rPr>
              <a:t>Age of criminal responsibility </a:t>
            </a:r>
          </a:p>
        </p:txBody>
      </p:sp>
      <p:sp>
        <p:nvSpPr>
          <p:cNvPr id="41" name="TextBox 40">
            <a:extLst>
              <a:ext uri="{FF2B5EF4-FFF2-40B4-BE49-F238E27FC236}">
                <a16:creationId xmlns:a16="http://schemas.microsoft.com/office/drawing/2014/main" id="{519534FD-6248-B15A-9BE1-35629F2650FC}"/>
              </a:ext>
            </a:extLst>
          </p:cNvPr>
          <p:cNvSpPr txBox="1"/>
          <p:nvPr/>
        </p:nvSpPr>
        <p:spPr>
          <a:xfrm>
            <a:off x="6059341" y="2257624"/>
            <a:ext cx="4539789" cy="584775"/>
          </a:xfrm>
          <a:prstGeom prst="rect">
            <a:avLst/>
          </a:prstGeom>
          <a:noFill/>
        </p:spPr>
        <p:txBody>
          <a:bodyPr wrap="square" rtlCol="0">
            <a:spAutoFit/>
          </a:bodyPr>
          <a:lstStyle/>
          <a:p>
            <a:r>
              <a:rPr lang="en-US" sz="1200" dirty="0">
                <a:solidFill>
                  <a:schemeClr val="bg1"/>
                </a:solidFill>
                <a:latin typeface="Berlin Sans FB" panose="020E0602020502020306" pitchFamily="34" charset="0"/>
              </a:rPr>
              <a:t>starts at the 12 years (s. 63 CCPA)</a:t>
            </a:r>
          </a:p>
          <a:p>
            <a:endParaRPr lang="en-US" sz="2000" dirty="0"/>
          </a:p>
        </p:txBody>
      </p:sp>
      <p:sp>
        <p:nvSpPr>
          <p:cNvPr id="42" name="TextBox 41">
            <a:extLst>
              <a:ext uri="{FF2B5EF4-FFF2-40B4-BE49-F238E27FC236}">
                <a16:creationId xmlns:a16="http://schemas.microsoft.com/office/drawing/2014/main" id="{DC1A6FC3-2D4B-7947-83E8-D9B00304C493}"/>
              </a:ext>
            </a:extLst>
          </p:cNvPr>
          <p:cNvSpPr txBox="1"/>
          <p:nvPr/>
        </p:nvSpPr>
        <p:spPr>
          <a:xfrm>
            <a:off x="6090568" y="2657734"/>
            <a:ext cx="2566694" cy="400110"/>
          </a:xfrm>
          <a:prstGeom prst="rect">
            <a:avLst/>
          </a:prstGeom>
          <a:noFill/>
        </p:spPr>
        <p:txBody>
          <a:bodyPr wrap="square" rtlCol="0">
            <a:spAutoFit/>
          </a:bodyPr>
          <a:lstStyle/>
          <a:p>
            <a:r>
              <a:rPr lang="en-US" sz="2000" dirty="0">
                <a:solidFill>
                  <a:schemeClr val="accent2">
                    <a:lumMod val="60000"/>
                    <a:lumOff val="40000"/>
                  </a:schemeClr>
                </a:solidFill>
                <a:latin typeface="Britannic Bold" panose="020B0903060703020204" pitchFamily="34" charset="0"/>
              </a:rPr>
              <a:t>Child diversion</a:t>
            </a:r>
          </a:p>
        </p:txBody>
      </p:sp>
      <p:sp>
        <p:nvSpPr>
          <p:cNvPr id="43" name="TextBox 42">
            <a:extLst>
              <a:ext uri="{FF2B5EF4-FFF2-40B4-BE49-F238E27FC236}">
                <a16:creationId xmlns:a16="http://schemas.microsoft.com/office/drawing/2014/main" id="{38A5A06A-FF54-3D23-C9EB-22FE6F9E85FD}"/>
              </a:ext>
            </a:extLst>
          </p:cNvPr>
          <p:cNvSpPr txBox="1"/>
          <p:nvPr/>
        </p:nvSpPr>
        <p:spPr>
          <a:xfrm>
            <a:off x="6059341" y="2947503"/>
            <a:ext cx="5135551" cy="553998"/>
          </a:xfrm>
          <a:prstGeom prst="rect">
            <a:avLst/>
          </a:prstGeom>
          <a:noFill/>
        </p:spPr>
        <p:txBody>
          <a:bodyPr wrap="square" rtlCol="0">
            <a:spAutoFit/>
          </a:bodyPr>
          <a:lstStyle/>
          <a:p>
            <a:r>
              <a:rPr lang="en-US" b="1" dirty="0"/>
              <a:t> </a:t>
            </a:r>
            <a:r>
              <a:rPr lang="en-US" sz="1200" dirty="0">
                <a:solidFill>
                  <a:schemeClr val="bg1"/>
                </a:solidFill>
                <a:latin typeface="Berlin Sans FB" panose="020E0602020502020306" pitchFamily="34" charset="0"/>
              </a:rPr>
              <a:t>a child appropriate process of determining the responsibility and treatment of a child in conflict with the law without resorting to formal adjudication</a:t>
            </a:r>
          </a:p>
        </p:txBody>
      </p:sp>
      <p:sp>
        <p:nvSpPr>
          <p:cNvPr id="46" name="TextBox 45">
            <a:extLst>
              <a:ext uri="{FF2B5EF4-FFF2-40B4-BE49-F238E27FC236}">
                <a16:creationId xmlns:a16="http://schemas.microsoft.com/office/drawing/2014/main" id="{BA3473FD-B77C-BB05-9E49-ABB8D7EF0D89}"/>
              </a:ext>
            </a:extLst>
          </p:cNvPr>
          <p:cNvSpPr txBox="1"/>
          <p:nvPr/>
        </p:nvSpPr>
        <p:spPr>
          <a:xfrm>
            <a:off x="6101587" y="3518430"/>
            <a:ext cx="2555675" cy="400110"/>
          </a:xfrm>
          <a:prstGeom prst="rect">
            <a:avLst/>
          </a:prstGeom>
          <a:noFill/>
        </p:spPr>
        <p:txBody>
          <a:bodyPr wrap="square" rtlCol="0">
            <a:spAutoFit/>
          </a:bodyPr>
          <a:lstStyle/>
          <a:p>
            <a:r>
              <a:rPr lang="en-US" sz="2000" dirty="0">
                <a:solidFill>
                  <a:schemeClr val="accent4">
                    <a:lumMod val="20000"/>
                    <a:lumOff val="80000"/>
                  </a:schemeClr>
                </a:solidFill>
                <a:latin typeface="Britannic Bold" panose="020B0903060703020204" pitchFamily="34" charset="0"/>
              </a:rPr>
              <a:t>Diversion offence</a:t>
            </a:r>
          </a:p>
        </p:txBody>
      </p:sp>
      <p:sp>
        <p:nvSpPr>
          <p:cNvPr id="47" name="TextBox 46">
            <a:extLst>
              <a:ext uri="{FF2B5EF4-FFF2-40B4-BE49-F238E27FC236}">
                <a16:creationId xmlns:a16="http://schemas.microsoft.com/office/drawing/2014/main" id="{20C2342F-DA4E-166A-AD9C-F2376EE2B045}"/>
              </a:ext>
            </a:extLst>
          </p:cNvPr>
          <p:cNvSpPr txBox="1"/>
          <p:nvPr/>
        </p:nvSpPr>
        <p:spPr>
          <a:xfrm>
            <a:off x="6087693" y="3795565"/>
            <a:ext cx="4634553" cy="830997"/>
          </a:xfrm>
          <a:prstGeom prst="rect">
            <a:avLst/>
          </a:prstGeom>
          <a:noFill/>
        </p:spPr>
        <p:txBody>
          <a:bodyPr wrap="square" rtlCol="0">
            <a:spAutoFit/>
          </a:bodyPr>
          <a:lstStyle/>
          <a:p>
            <a:r>
              <a:rPr lang="en-US" sz="1200" dirty="0">
                <a:solidFill>
                  <a:schemeClr val="bg1"/>
                </a:solidFill>
                <a:latin typeface="Berlin Sans FB" panose="020E0602020502020306" pitchFamily="34" charset="0"/>
              </a:rPr>
              <a:t>offences in the First Schedule or any other offence which a court may make an order for a child to participate in a child diversion </a:t>
            </a:r>
            <a:r>
              <a:rPr lang="en-US" sz="1200" dirty="0" err="1">
                <a:solidFill>
                  <a:schemeClr val="bg1"/>
                </a:solidFill>
                <a:latin typeface="Berlin Sans FB" panose="020E0602020502020306" pitchFamily="34" charset="0"/>
              </a:rPr>
              <a:t>programme</a:t>
            </a:r>
            <a:r>
              <a:rPr lang="en-US" sz="1200" dirty="0">
                <a:solidFill>
                  <a:schemeClr val="bg1"/>
                </a:solidFill>
                <a:latin typeface="Berlin Sans FB" panose="020E0602020502020306" pitchFamily="34" charset="0"/>
              </a:rPr>
              <a:t> </a:t>
            </a:r>
          </a:p>
          <a:p>
            <a:endParaRPr lang="en-US" sz="1200" dirty="0"/>
          </a:p>
        </p:txBody>
      </p:sp>
      <p:sp>
        <p:nvSpPr>
          <p:cNvPr id="48" name="TextBox 47">
            <a:extLst>
              <a:ext uri="{FF2B5EF4-FFF2-40B4-BE49-F238E27FC236}">
                <a16:creationId xmlns:a16="http://schemas.microsoft.com/office/drawing/2014/main" id="{29DCAC34-E448-730A-5DAA-5B2B08327DC8}"/>
              </a:ext>
            </a:extLst>
          </p:cNvPr>
          <p:cNvSpPr txBox="1"/>
          <p:nvPr/>
        </p:nvSpPr>
        <p:spPr>
          <a:xfrm>
            <a:off x="6087692" y="4545787"/>
            <a:ext cx="4634553" cy="707886"/>
          </a:xfrm>
          <a:prstGeom prst="rect">
            <a:avLst/>
          </a:prstGeom>
          <a:noFill/>
        </p:spPr>
        <p:txBody>
          <a:bodyPr wrap="square" rtlCol="0">
            <a:spAutoFit/>
          </a:bodyPr>
          <a:lstStyle/>
          <a:p>
            <a:r>
              <a:rPr lang="en-US" sz="2000" dirty="0">
                <a:solidFill>
                  <a:schemeClr val="accent6">
                    <a:lumMod val="20000"/>
                    <a:lumOff val="80000"/>
                  </a:schemeClr>
                </a:solidFill>
                <a:latin typeface="Britannic Bold" panose="020B0903060703020204" pitchFamily="34" charset="0"/>
              </a:rPr>
              <a:t>Categories of First Schedule offences:</a:t>
            </a:r>
          </a:p>
          <a:p>
            <a:endParaRPr lang="en-US" sz="2000" dirty="0">
              <a:solidFill>
                <a:schemeClr val="accent6">
                  <a:lumMod val="20000"/>
                  <a:lumOff val="80000"/>
                </a:schemeClr>
              </a:solidFill>
              <a:latin typeface="Britannic Bold" panose="020B0903060703020204" pitchFamily="34" charset="0"/>
            </a:endParaRPr>
          </a:p>
        </p:txBody>
      </p:sp>
      <p:sp>
        <p:nvSpPr>
          <p:cNvPr id="49" name="TextBox 48">
            <a:extLst>
              <a:ext uri="{FF2B5EF4-FFF2-40B4-BE49-F238E27FC236}">
                <a16:creationId xmlns:a16="http://schemas.microsoft.com/office/drawing/2014/main" id="{A4EC11D1-C0BC-CBC6-2126-EBF0C841DED7}"/>
              </a:ext>
            </a:extLst>
          </p:cNvPr>
          <p:cNvSpPr txBox="1"/>
          <p:nvPr/>
        </p:nvSpPr>
        <p:spPr>
          <a:xfrm>
            <a:off x="5702501" y="5107828"/>
            <a:ext cx="3967094" cy="1569660"/>
          </a:xfrm>
          <a:prstGeom prst="rect">
            <a:avLst/>
          </a:prstGeom>
          <a:noFill/>
        </p:spPr>
        <p:txBody>
          <a:bodyPr wrap="square" rtlCol="0">
            <a:spAutoFit/>
          </a:bodyPr>
          <a:lstStyle/>
          <a:p>
            <a:pPr marL="742950" lvl="1" indent="-285750">
              <a:buFont typeface="Arial" panose="020B0604020202020204" pitchFamily="34" charset="0"/>
              <a:buChar char="•"/>
            </a:pPr>
            <a:r>
              <a:rPr lang="en-US" sz="1200" dirty="0">
                <a:solidFill>
                  <a:schemeClr val="bg1"/>
                </a:solidFill>
                <a:latin typeface="Berlin Sans FB" panose="020E0602020502020306" pitchFamily="34" charset="0"/>
              </a:rPr>
              <a:t>Sexual Offences</a:t>
            </a:r>
          </a:p>
          <a:p>
            <a:pPr marL="742950" lvl="1" indent="-285750">
              <a:buFont typeface="Arial" panose="020B0604020202020204" pitchFamily="34" charset="0"/>
              <a:buChar char="•"/>
            </a:pPr>
            <a:r>
              <a:rPr lang="en-US" sz="1200" dirty="0">
                <a:solidFill>
                  <a:schemeClr val="bg1"/>
                </a:solidFill>
                <a:latin typeface="Berlin Sans FB" panose="020E0602020502020306" pitchFamily="34" charset="0"/>
              </a:rPr>
              <a:t>Offences Against the Person</a:t>
            </a:r>
          </a:p>
          <a:p>
            <a:pPr marL="742950" lvl="1" indent="-285750">
              <a:buFont typeface="Arial" panose="020B0604020202020204" pitchFamily="34" charset="0"/>
              <a:buChar char="•"/>
            </a:pPr>
            <a:r>
              <a:rPr lang="en-US" sz="1200" dirty="0">
                <a:solidFill>
                  <a:schemeClr val="bg1"/>
                </a:solidFill>
                <a:latin typeface="Berlin Sans FB" panose="020E0602020502020306" pitchFamily="34" charset="0"/>
              </a:rPr>
              <a:t>Larceny Offences</a:t>
            </a:r>
          </a:p>
          <a:p>
            <a:pPr marL="742950" lvl="1" indent="-285750">
              <a:buFont typeface="Arial" panose="020B0604020202020204" pitchFamily="34" charset="0"/>
              <a:buChar char="•"/>
            </a:pPr>
            <a:r>
              <a:rPr lang="en-US" sz="1200" dirty="0">
                <a:solidFill>
                  <a:schemeClr val="bg1"/>
                </a:solidFill>
                <a:latin typeface="Berlin Sans FB" panose="020E0602020502020306" pitchFamily="34" charset="0"/>
              </a:rPr>
              <a:t>Malicious Injuries to Property</a:t>
            </a:r>
          </a:p>
          <a:p>
            <a:pPr marL="742950" lvl="1" indent="-285750">
              <a:buFont typeface="Arial" panose="020B0604020202020204" pitchFamily="34" charset="0"/>
              <a:buChar char="•"/>
            </a:pPr>
            <a:r>
              <a:rPr lang="en-US" sz="1200" dirty="0">
                <a:solidFill>
                  <a:schemeClr val="bg1"/>
                </a:solidFill>
                <a:latin typeface="Berlin Sans FB" panose="020E0602020502020306" pitchFamily="34" charset="0"/>
              </a:rPr>
              <a:t>Trespass Offences</a:t>
            </a:r>
          </a:p>
          <a:p>
            <a:pPr marL="742950" lvl="1" indent="-285750">
              <a:buFont typeface="Arial" panose="020B0604020202020204" pitchFamily="34" charset="0"/>
              <a:buChar char="•"/>
            </a:pPr>
            <a:r>
              <a:rPr lang="en-US" sz="1200" dirty="0">
                <a:solidFill>
                  <a:schemeClr val="bg1"/>
                </a:solidFill>
                <a:latin typeface="Berlin Sans FB" panose="020E0602020502020306" pitchFamily="34" charset="0"/>
              </a:rPr>
              <a:t>Littering and other solid waste management matters</a:t>
            </a:r>
          </a:p>
          <a:p>
            <a:endParaRPr lang="en-US" sz="1200" dirty="0">
              <a:latin typeface="Berlin Sans FB" panose="020E0602020502020306" pitchFamily="34" charset="0"/>
            </a:endParaRPr>
          </a:p>
        </p:txBody>
      </p:sp>
    </p:spTree>
    <p:extLst>
      <p:ext uri="{BB962C8B-B14F-4D97-AF65-F5344CB8AC3E}">
        <p14:creationId xmlns:p14="http://schemas.microsoft.com/office/powerpoint/2010/main" val="128222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7C6A4E9E-29DF-BDB6-9985-726333780173}"/>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9F61E49F-F4DF-2BDC-6FC4-FF2EDD1DC22D}"/>
              </a:ext>
            </a:extLst>
          </p:cNvPr>
          <p:cNvSpPr/>
          <p:nvPr/>
        </p:nvSpPr>
        <p:spPr>
          <a:xfrm>
            <a:off x="784411" y="322729"/>
            <a:ext cx="10134601" cy="6118412"/>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65BF11BB-EF49-D01B-615D-958CCDF6FCDA}"/>
              </a:ext>
            </a:extLst>
          </p:cNvPr>
          <p:cNvSpPr/>
          <p:nvPr/>
        </p:nvSpPr>
        <p:spPr>
          <a:xfrm>
            <a:off x="784411" y="322729"/>
            <a:ext cx="10134601" cy="6118412"/>
          </a:xfrm>
          <a:prstGeom prst="round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BC1E0CB-5809-D1B4-B7F5-032F2FC90848}"/>
              </a:ext>
            </a:extLst>
          </p:cNvPr>
          <p:cNvSpPr txBox="1"/>
          <p:nvPr/>
        </p:nvSpPr>
        <p:spPr>
          <a:xfrm>
            <a:off x="1514007" y="3013501"/>
            <a:ext cx="9608695" cy="830997"/>
          </a:xfrm>
          <a:prstGeom prst="rect">
            <a:avLst/>
          </a:prstGeom>
          <a:noFill/>
        </p:spPr>
        <p:txBody>
          <a:bodyPr wrap="square" rtlCol="0">
            <a:spAutoFit/>
          </a:bodyPr>
          <a:lstStyle/>
          <a:p>
            <a:r>
              <a:rPr lang="en-US" sz="4800" b="1" dirty="0">
                <a:latin typeface="Britannic Bold" panose="020B0903060703020204" pitchFamily="34" charset="0"/>
              </a:rPr>
              <a:t>CHILD DIVERSION PROGRAMME</a:t>
            </a:r>
            <a:endParaRPr lang="en-US" sz="4800" dirty="0">
              <a:latin typeface="Britannic Bold" panose="020B0903060703020204" pitchFamily="34" charset="0"/>
            </a:endParaRPr>
          </a:p>
        </p:txBody>
      </p:sp>
      <p:cxnSp>
        <p:nvCxnSpPr>
          <p:cNvPr id="7" name="Straight Connector 6">
            <a:extLst>
              <a:ext uri="{FF2B5EF4-FFF2-40B4-BE49-F238E27FC236}">
                <a16:creationId xmlns:a16="http://schemas.microsoft.com/office/drawing/2014/main" id="{BF33076C-E276-EC9C-5DA8-08352EFEC5C7}"/>
              </a:ext>
            </a:extLst>
          </p:cNvPr>
          <p:cNvCxnSpPr/>
          <p:nvPr/>
        </p:nvCxnSpPr>
        <p:spPr>
          <a:xfrm>
            <a:off x="1034322" y="3724577"/>
            <a:ext cx="929390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7450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A277BC3D-8CFA-48DF-45AB-629D481C6997}"/>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8F6D66B1-9B4F-7821-A8CA-005D839D7988}"/>
              </a:ext>
            </a:extLst>
          </p:cNvPr>
          <p:cNvSpPr/>
          <p:nvPr/>
        </p:nvSpPr>
        <p:spPr>
          <a:xfrm>
            <a:off x="1037879" y="529257"/>
            <a:ext cx="10116242" cy="579948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descr="Clipboard outline">
            <a:extLst>
              <a:ext uri="{FF2B5EF4-FFF2-40B4-BE49-F238E27FC236}">
                <a16:creationId xmlns:a16="http://schemas.microsoft.com/office/drawing/2014/main" id="{C6355DA2-47C2-7790-EAE0-5E797759EEC9}"/>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97369" y="1322880"/>
            <a:ext cx="3848726" cy="3848726"/>
          </a:xfrm>
          <a:prstGeom prst="rect">
            <a:avLst/>
          </a:prstGeom>
        </p:spPr>
      </p:pic>
      <p:sp>
        <p:nvSpPr>
          <p:cNvPr id="4" name="TextBox 3">
            <a:extLst>
              <a:ext uri="{FF2B5EF4-FFF2-40B4-BE49-F238E27FC236}">
                <a16:creationId xmlns:a16="http://schemas.microsoft.com/office/drawing/2014/main" id="{E32157D5-545F-9C52-9F42-53C59FFE266F}"/>
              </a:ext>
            </a:extLst>
          </p:cNvPr>
          <p:cNvSpPr txBox="1"/>
          <p:nvPr/>
        </p:nvSpPr>
        <p:spPr>
          <a:xfrm>
            <a:off x="4046095" y="1686394"/>
            <a:ext cx="5966085" cy="3631763"/>
          </a:xfrm>
          <a:prstGeom prst="rect">
            <a:avLst/>
          </a:prstGeom>
          <a:noFill/>
        </p:spPr>
        <p:txBody>
          <a:bodyPr wrap="square" rtlCol="0">
            <a:spAutoFit/>
          </a:bodyPr>
          <a:lstStyle/>
          <a:p>
            <a:pPr algn="just">
              <a:lnSpc>
                <a:spcPct val="150000"/>
              </a:lnSpc>
            </a:pPr>
            <a:r>
              <a:rPr lang="en-029" sz="2000" dirty="0">
                <a:latin typeface="Berlin Sans FB" panose="020E0602020502020306" pitchFamily="34" charset="0"/>
                <a:ea typeface="Calibri" panose="020F0502020204030204" pitchFamily="34" charset="0"/>
              </a:rPr>
              <a:t>The Act comprehensively provides the legal foundation for the Child Diversion Programme (‘the Programme’), establishing the Child Diversion Office, Child Diversion Committees, child diversion procedures including referrals, eligibility criteria and the role of various stakeholders in administering the child diversion process</a:t>
            </a:r>
            <a:endParaRPr lang="en-US" sz="2000" dirty="0">
              <a:latin typeface="Berlin Sans FB" panose="020E0602020502020306" pitchFamily="34" charset="0"/>
            </a:endParaRPr>
          </a:p>
          <a:p>
            <a:pPr algn="just"/>
            <a:endParaRPr lang="en-US" sz="2000" dirty="0"/>
          </a:p>
        </p:txBody>
      </p:sp>
    </p:spTree>
    <p:extLst>
      <p:ext uri="{BB962C8B-B14F-4D97-AF65-F5344CB8AC3E}">
        <p14:creationId xmlns:p14="http://schemas.microsoft.com/office/powerpoint/2010/main" val="1123822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CB8A9DCE-8AD2-9568-DB2D-D50E472CC58D}"/>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id="{A378C27D-70DF-AAA6-E0AF-473665ED46C8}"/>
              </a:ext>
            </a:extLst>
          </p:cNvPr>
          <p:cNvSpPr/>
          <p:nvPr/>
        </p:nvSpPr>
        <p:spPr>
          <a:xfrm>
            <a:off x="-2753140" y="541682"/>
            <a:ext cx="5506279" cy="5635486"/>
          </a:xfrm>
          <a:prstGeom prst="donut">
            <a:avLst/>
          </a:prstGeom>
          <a:solidFill>
            <a:srgbClr val="EDE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CB80F4C8-567E-644D-0B25-641BBD30E980}"/>
              </a:ext>
            </a:extLst>
          </p:cNvPr>
          <p:cNvSpPr/>
          <p:nvPr/>
        </p:nvSpPr>
        <p:spPr>
          <a:xfrm>
            <a:off x="57066" y="87352"/>
            <a:ext cx="914400" cy="971165"/>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5BEEC618-5D74-3324-DC9C-C827222A0CC2}"/>
              </a:ext>
            </a:extLst>
          </p:cNvPr>
          <p:cNvSpPr/>
          <p:nvPr/>
        </p:nvSpPr>
        <p:spPr>
          <a:xfrm>
            <a:off x="4625922" y="390110"/>
            <a:ext cx="7509012" cy="621196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65">
            <a:extLst>
              <a:ext uri="{FF2B5EF4-FFF2-40B4-BE49-F238E27FC236}">
                <a16:creationId xmlns:a16="http://schemas.microsoft.com/office/drawing/2014/main" id="{B0D169EC-9EB9-835B-83E1-9BA09DD32E0E}"/>
              </a:ext>
            </a:extLst>
          </p:cNvPr>
          <p:cNvSpPr/>
          <p:nvPr/>
        </p:nvSpPr>
        <p:spPr>
          <a:xfrm>
            <a:off x="2543050" y="390110"/>
            <a:ext cx="1182759" cy="119271"/>
          </a:xfrm>
          <a:prstGeom prst="roundRect">
            <a:avLst/>
          </a:prstGeom>
          <a:solidFill>
            <a:srgbClr val="EDE3F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E3251842-0803-C369-A481-3DBDA892004E}"/>
              </a:ext>
            </a:extLst>
          </p:cNvPr>
          <p:cNvCxnSpPr>
            <a:cxnSpLocks/>
          </p:cNvCxnSpPr>
          <p:nvPr/>
        </p:nvCxnSpPr>
        <p:spPr>
          <a:xfrm>
            <a:off x="4717780" y="1293189"/>
            <a:ext cx="69772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D924E409-7B34-B5D8-56A0-9FCD190D76DE}"/>
              </a:ext>
            </a:extLst>
          </p:cNvPr>
          <p:cNvSpPr txBox="1"/>
          <p:nvPr/>
        </p:nvSpPr>
        <p:spPr>
          <a:xfrm>
            <a:off x="5974543" y="1860323"/>
            <a:ext cx="5085520" cy="3363806"/>
          </a:xfrm>
          <a:prstGeom prst="rect">
            <a:avLst/>
          </a:prstGeom>
          <a:noFill/>
        </p:spPr>
        <p:txBody>
          <a:bodyPr wrap="square" rtlCol="0">
            <a:spAutoFit/>
          </a:bodyPr>
          <a:lstStyle/>
          <a:p>
            <a:pPr algn="just">
              <a:lnSpc>
                <a:spcPct val="150000"/>
              </a:lnSpc>
            </a:pPr>
            <a:r>
              <a:rPr lang="en-029" b="1" dirty="0">
                <a:latin typeface="Berlin Sans FB" panose="020E0602020502020306" pitchFamily="34" charset="0"/>
                <a:ea typeface="Calibri" panose="020F0502020204030204" pitchFamily="34" charset="0"/>
              </a:rPr>
              <a:t>Sections 4 &amp; 5 </a:t>
            </a:r>
            <a:r>
              <a:rPr lang="en-029" dirty="0">
                <a:latin typeface="Berlin Sans FB" panose="020E0602020502020306" pitchFamily="34" charset="0"/>
                <a:ea typeface="Calibri" panose="020F0502020204030204" pitchFamily="34" charset="0"/>
              </a:rPr>
              <a:t>- establishes the Child Diversion Office which is a unit in the Ministry of Justice and Constitutional Affairs (MJCA), that has the primary responsibility for the rehabilitation of children in conflict with the law, and the development, implementation and administration of child diversion</a:t>
            </a:r>
          </a:p>
          <a:p>
            <a:pPr algn="ctr">
              <a:lnSpc>
                <a:spcPct val="150000"/>
              </a:lnSpc>
            </a:pPr>
            <a:endParaRPr lang="en-US" dirty="0">
              <a:latin typeface="Berlin Sans FB" panose="020E0602020502020306" pitchFamily="34" charset="0"/>
            </a:endParaRPr>
          </a:p>
        </p:txBody>
      </p:sp>
      <p:pic>
        <p:nvPicPr>
          <p:cNvPr id="5" name="Picture 4">
            <a:extLst>
              <a:ext uri="{FF2B5EF4-FFF2-40B4-BE49-F238E27FC236}">
                <a16:creationId xmlns:a16="http://schemas.microsoft.com/office/drawing/2014/main" id="{1AC2DCFD-D190-6F3F-15CD-7211BB42F46E}"/>
              </a:ext>
            </a:extLst>
          </p:cNvPr>
          <p:cNvPicPr>
            <a:picLocks noChangeAspect="1"/>
          </p:cNvPicPr>
          <p:nvPr/>
        </p:nvPicPr>
        <p:blipFill>
          <a:blip r:embed="rId2"/>
          <a:stretch>
            <a:fillRect/>
          </a:stretch>
        </p:blipFill>
        <p:spPr>
          <a:xfrm>
            <a:off x="4806352" y="5564811"/>
            <a:ext cx="6992718" cy="18290"/>
          </a:xfrm>
          <a:prstGeom prst="rect">
            <a:avLst/>
          </a:prstGeom>
        </p:spPr>
      </p:pic>
      <p:pic>
        <p:nvPicPr>
          <p:cNvPr id="6" name="Graphic 5" descr="Work from home desk with solid fill">
            <a:extLst>
              <a:ext uri="{FF2B5EF4-FFF2-40B4-BE49-F238E27FC236}">
                <a16:creationId xmlns:a16="http://schemas.microsoft.com/office/drawing/2014/main" id="{FE629243-3FEC-F8F7-859C-B0D83B86249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1093" y="239093"/>
            <a:ext cx="730798" cy="730798"/>
          </a:xfrm>
          <a:prstGeom prst="rect">
            <a:avLst/>
          </a:prstGeom>
        </p:spPr>
      </p:pic>
      <p:pic>
        <p:nvPicPr>
          <p:cNvPr id="8" name="Graphic 7" descr="Group of people with solid fill">
            <a:extLst>
              <a:ext uri="{FF2B5EF4-FFF2-40B4-BE49-F238E27FC236}">
                <a16:creationId xmlns:a16="http://schemas.microsoft.com/office/drawing/2014/main" id="{93173DA2-3468-4327-1AEA-5166E5208C3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33197" y="993656"/>
            <a:ext cx="557648" cy="557648"/>
          </a:xfrm>
          <a:prstGeom prst="rect">
            <a:avLst/>
          </a:prstGeom>
        </p:spPr>
      </p:pic>
      <p:pic>
        <p:nvPicPr>
          <p:cNvPr id="10" name="Graphic 9" descr="Paper with solid fill">
            <a:extLst>
              <a:ext uri="{FF2B5EF4-FFF2-40B4-BE49-F238E27FC236}">
                <a16:creationId xmlns:a16="http://schemas.microsoft.com/office/drawing/2014/main" id="{F9A44E9D-1CA6-6319-3BF2-074624C2397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390845" y="1575069"/>
            <a:ext cx="558606" cy="558606"/>
          </a:xfrm>
          <a:prstGeom prst="rect">
            <a:avLst/>
          </a:prstGeom>
        </p:spPr>
      </p:pic>
      <p:pic>
        <p:nvPicPr>
          <p:cNvPr id="12" name="Graphic 11" descr="Police male with solid fill">
            <a:extLst>
              <a:ext uri="{FF2B5EF4-FFF2-40B4-BE49-F238E27FC236}">
                <a16:creationId xmlns:a16="http://schemas.microsoft.com/office/drawing/2014/main" id="{7D5943DB-A9C5-05D8-F10E-E3207601F7B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817137" y="2267454"/>
            <a:ext cx="606977" cy="606977"/>
          </a:xfrm>
          <a:prstGeom prst="rect">
            <a:avLst/>
          </a:prstGeom>
        </p:spPr>
      </p:pic>
      <p:pic>
        <p:nvPicPr>
          <p:cNvPr id="14" name="Graphic 13" descr="Female Profile with solid fill">
            <a:extLst>
              <a:ext uri="{FF2B5EF4-FFF2-40B4-BE49-F238E27FC236}">
                <a16:creationId xmlns:a16="http://schemas.microsoft.com/office/drawing/2014/main" id="{E12FAC34-3724-8F8B-4E12-572C63EEE3B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936476" y="3167062"/>
            <a:ext cx="606574" cy="606574"/>
          </a:xfrm>
          <a:prstGeom prst="rect">
            <a:avLst/>
          </a:prstGeom>
        </p:spPr>
      </p:pic>
      <p:pic>
        <p:nvPicPr>
          <p:cNvPr id="16" name="Graphic 15" descr="No sign with solid fill">
            <a:extLst>
              <a:ext uri="{FF2B5EF4-FFF2-40B4-BE49-F238E27FC236}">
                <a16:creationId xmlns:a16="http://schemas.microsoft.com/office/drawing/2014/main" id="{1BBB70C4-9FC3-F030-873E-DB0FF3DA0BF3}"/>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718664" y="3919225"/>
            <a:ext cx="606574" cy="606574"/>
          </a:xfrm>
          <a:prstGeom prst="rect">
            <a:avLst/>
          </a:prstGeom>
        </p:spPr>
      </p:pic>
      <p:pic>
        <p:nvPicPr>
          <p:cNvPr id="18" name="Graphic 17" descr="Children with solid fill">
            <a:extLst>
              <a:ext uri="{FF2B5EF4-FFF2-40B4-BE49-F238E27FC236}">
                <a16:creationId xmlns:a16="http://schemas.microsoft.com/office/drawing/2014/main" id="{CC967DDA-EC4B-D9F5-01C9-42D018B69C5B}"/>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84774" y="4659981"/>
            <a:ext cx="558606" cy="558606"/>
          </a:xfrm>
          <a:prstGeom prst="rect">
            <a:avLst/>
          </a:prstGeom>
        </p:spPr>
      </p:pic>
      <p:pic>
        <p:nvPicPr>
          <p:cNvPr id="22" name="Graphic 21" descr="Badge Cross with solid fill">
            <a:extLst>
              <a:ext uri="{FF2B5EF4-FFF2-40B4-BE49-F238E27FC236}">
                <a16:creationId xmlns:a16="http://schemas.microsoft.com/office/drawing/2014/main" id="{24FE2357-AC49-7508-BA8B-1121318AC88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87140" y="5193532"/>
            <a:ext cx="558605" cy="558605"/>
          </a:xfrm>
          <a:prstGeom prst="rect">
            <a:avLst/>
          </a:prstGeom>
        </p:spPr>
      </p:pic>
      <p:pic>
        <p:nvPicPr>
          <p:cNvPr id="24" name="Graphic 23" descr="Badge Tick1 with solid fill">
            <a:extLst>
              <a:ext uri="{FF2B5EF4-FFF2-40B4-BE49-F238E27FC236}">
                <a16:creationId xmlns:a16="http://schemas.microsoft.com/office/drawing/2014/main" id="{E4F9B359-C8D5-39E3-9F3B-5AD1D94C20CB}"/>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0" y="5472834"/>
            <a:ext cx="558605" cy="558605"/>
          </a:xfrm>
          <a:prstGeom prst="rect">
            <a:avLst/>
          </a:prstGeom>
        </p:spPr>
      </p:pic>
    </p:spTree>
    <p:extLst>
      <p:ext uri="{BB962C8B-B14F-4D97-AF65-F5344CB8AC3E}">
        <p14:creationId xmlns:p14="http://schemas.microsoft.com/office/powerpoint/2010/main" val="26700161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514ABCB5-F220-A4B7-AB45-F65F0F5F6AD6}"/>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id="{FC314438-0B13-CCA3-5B00-9095BFBCA51C}"/>
              </a:ext>
            </a:extLst>
          </p:cNvPr>
          <p:cNvSpPr/>
          <p:nvPr/>
        </p:nvSpPr>
        <p:spPr>
          <a:xfrm>
            <a:off x="-2753140" y="541682"/>
            <a:ext cx="5506279" cy="5635486"/>
          </a:xfrm>
          <a:prstGeom prst="donut">
            <a:avLst/>
          </a:prstGeom>
          <a:solidFill>
            <a:srgbClr val="EDE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A170DCCF-D271-76AD-147B-0BDFF23FE9B9}"/>
              </a:ext>
            </a:extLst>
          </p:cNvPr>
          <p:cNvSpPr/>
          <p:nvPr/>
        </p:nvSpPr>
        <p:spPr>
          <a:xfrm>
            <a:off x="624299" y="541682"/>
            <a:ext cx="1182787" cy="1207471"/>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Rounded Corners 63">
            <a:extLst>
              <a:ext uri="{FF2B5EF4-FFF2-40B4-BE49-F238E27FC236}">
                <a16:creationId xmlns:a16="http://schemas.microsoft.com/office/drawing/2014/main" id="{CAC6EBDD-CD20-FA71-69D8-BFEEE98BB08E}"/>
              </a:ext>
            </a:extLst>
          </p:cNvPr>
          <p:cNvSpPr/>
          <p:nvPr/>
        </p:nvSpPr>
        <p:spPr>
          <a:xfrm>
            <a:off x="4444178" y="899495"/>
            <a:ext cx="7509012" cy="513194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65">
            <a:extLst>
              <a:ext uri="{FF2B5EF4-FFF2-40B4-BE49-F238E27FC236}">
                <a16:creationId xmlns:a16="http://schemas.microsoft.com/office/drawing/2014/main" id="{09103BA1-1474-43DE-0894-79465B805D58}"/>
              </a:ext>
            </a:extLst>
          </p:cNvPr>
          <p:cNvSpPr/>
          <p:nvPr/>
        </p:nvSpPr>
        <p:spPr>
          <a:xfrm>
            <a:off x="2634786" y="1091027"/>
            <a:ext cx="1182759" cy="119271"/>
          </a:xfrm>
          <a:prstGeom prst="roundRect">
            <a:avLst/>
          </a:prstGeom>
          <a:solidFill>
            <a:srgbClr val="EDE3F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A4ACCFCF-7C21-8C88-6FD4-EA8D7F34183C}"/>
              </a:ext>
            </a:extLst>
          </p:cNvPr>
          <p:cNvCxnSpPr>
            <a:cxnSpLocks/>
          </p:cNvCxnSpPr>
          <p:nvPr/>
        </p:nvCxnSpPr>
        <p:spPr>
          <a:xfrm>
            <a:off x="4787769" y="1671368"/>
            <a:ext cx="69772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49A4D723-36B9-7DAB-1C53-518343EE4696}"/>
              </a:ext>
            </a:extLst>
          </p:cNvPr>
          <p:cNvSpPr txBox="1"/>
          <p:nvPr/>
        </p:nvSpPr>
        <p:spPr>
          <a:xfrm>
            <a:off x="5733641" y="1992990"/>
            <a:ext cx="5085520" cy="2532809"/>
          </a:xfrm>
          <a:prstGeom prst="rect">
            <a:avLst/>
          </a:prstGeom>
          <a:noFill/>
        </p:spPr>
        <p:txBody>
          <a:bodyPr wrap="square" rtlCol="0">
            <a:spAutoFit/>
          </a:bodyPr>
          <a:lstStyle/>
          <a:p>
            <a:pPr algn="just">
              <a:lnSpc>
                <a:spcPct val="150000"/>
              </a:lnSpc>
            </a:pPr>
            <a:r>
              <a:rPr lang="en-029" b="1" dirty="0">
                <a:latin typeface="Berlin Sans FB" panose="020E0602020502020306" pitchFamily="34" charset="0"/>
                <a:ea typeface="Calibri" panose="020F0502020204030204" pitchFamily="34" charset="0"/>
              </a:rPr>
              <a:t>Sections 6 &amp; 7 </a:t>
            </a:r>
            <a:r>
              <a:rPr lang="en-029" dirty="0">
                <a:latin typeface="Berlin Sans FB" panose="020E0602020502020306" pitchFamily="34" charset="0"/>
                <a:ea typeface="Calibri" panose="020F0502020204030204" pitchFamily="34" charset="0"/>
              </a:rPr>
              <a:t>- To further advance the implementation of the child diversion programme, Child Diversion Committees have been established in all fourteen parishes across Jamaica.  These Committees operate under the direction of the Permanent Secretary in the MJCA</a:t>
            </a:r>
            <a:endParaRPr lang="en-US" dirty="0">
              <a:latin typeface="Berlin Sans FB" panose="020E0602020502020306" pitchFamily="34" charset="0"/>
            </a:endParaRPr>
          </a:p>
        </p:txBody>
      </p:sp>
      <p:pic>
        <p:nvPicPr>
          <p:cNvPr id="5" name="Picture 4">
            <a:extLst>
              <a:ext uri="{FF2B5EF4-FFF2-40B4-BE49-F238E27FC236}">
                <a16:creationId xmlns:a16="http://schemas.microsoft.com/office/drawing/2014/main" id="{67EFA5E2-9C07-1D39-F5D5-BE1A3D231084}"/>
              </a:ext>
            </a:extLst>
          </p:cNvPr>
          <p:cNvPicPr>
            <a:picLocks noChangeAspect="1"/>
          </p:cNvPicPr>
          <p:nvPr/>
        </p:nvPicPr>
        <p:blipFill>
          <a:blip r:embed="rId2"/>
          <a:stretch>
            <a:fillRect/>
          </a:stretch>
        </p:blipFill>
        <p:spPr>
          <a:xfrm>
            <a:off x="4580472" y="5168342"/>
            <a:ext cx="6992718" cy="18290"/>
          </a:xfrm>
          <a:prstGeom prst="rect">
            <a:avLst/>
          </a:prstGeom>
        </p:spPr>
      </p:pic>
      <p:pic>
        <p:nvPicPr>
          <p:cNvPr id="6" name="Graphic 5" descr="Work from home desk with solid fill">
            <a:extLst>
              <a:ext uri="{FF2B5EF4-FFF2-40B4-BE49-F238E27FC236}">
                <a16:creationId xmlns:a16="http://schemas.microsoft.com/office/drawing/2014/main" id="{1FC9E248-83E2-FC68-38FE-3C37E0D1EC6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0" y="509381"/>
            <a:ext cx="558605" cy="558605"/>
          </a:xfrm>
          <a:prstGeom prst="rect">
            <a:avLst/>
          </a:prstGeom>
        </p:spPr>
      </p:pic>
      <p:pic>
        <p:nvPicPr>
          <p:cNvPr id="8" name="Graphic 7" descr="Group of people with solid fill">
            <a:extLst>
              <a:ext uri="{FF2B5EF4-FFF2-40B4-BE49-F238E27FC236}">
                <a16:creationId xmlns:a16="http://schemas.microsoft.com/office/drawing/2014/main" id="{27F3012A-DBE3-3CEF-9657-635527D5347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87527" y="751117"/>
            <a:ext cx="709491" cy="709491"/>
          </a:xfrm>
          <a:prstGeom prst="rect">
            <a:avLst/>
          </a:prstGeom>
        </p:spPr>
      </p:pic>
      <p:pic>
        <p:nvPicPr>
          <p:cNvPr id="10" name="Graphic 9" descr="Paper with solid fill">
            <a:extLst>
              <a:ext uri="{FF2B5EF4-FFF2-40B4-BE49-F238E27FC236}">
                <a16:creationId xmlns:a16="http://schemas.microsoft.com/office/drawing/2014/main" id="{D307038E-2BBC-2D5A-732B-A5D878D758E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657173" y="1660879"/>
            <a:ext cx="558606" cy="558606"/>
          </a:xfrm>
          <a:prstGeom prst="rect">
            <a:avLst/>
          </a:prstGeom>
        </p:spPr>
      </p:pic>
      <p:pic>
        <p:nvPicPr>
          <p:cNvPr id="12" name="Graphic 11" descr="Police male with solid fill">
            <a:extLst>
              <a:ext uri="{FF2B5EF4-FFF2-40B4-BE49-F238E27FC236}">
                <a16:creationId xmlns:a16="http://schemas.microsoft.com/office/drawing/2014/main" id="{9B196678-9181-E6D4-F7E4-4327F5273C35}"/>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875149" y="2353667"/>
            <a:ext cx="606977" cy="606977"/>
          </a:xfrm>
          <a:prstGeom prst="rect">
            <a:avLst/>
          </a:prstGeom>
        </p:spPr>
      </p:pic>
      <p:pic>
        <p:nvPicPr>
          <p:cNvPr id="14" name="Graphic 13" descr="Female Profile with solid fill">
            <a:extLst>
              <a:ext uri="{FF2B5EF4-FFF2-40B4-BE49-F238E27FC236}">
                <a16:creationId xmlns:a16="http://schemas.microsoft.com/office/drawing/2014/main" id="{DCC1935B-D7F5-AFDF-3149-993216E635D2}"/>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936476" y="3167062"/>
            <a:ext cx="606574" cy="606574"/>
          </a:xfrm>
          <a:prstGeom prst="rect">
            <a:avLst/>
          </a:prstGeom>
        </p:spPr>
      </p:pic>
      <p:pic>
        <p:nvPicPr>
          <p:cNvPr id="16" name="Graphic 15" descr="No sign with solid fill">
            <a:extLst>
              <a:ext uri="{FF2B5EF4-FFF2-40B4-BE49-F238E27FC236}">
                <a16:creationId xmlns:a16="http://schemas.microsoft.com/office/drawing/2014/main" id="{72E1F402-E8D6-3429-D4CD-DB68F1E1256A}"/>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718664" y="3919225"/>
            <a:ext cx="606574" cy="606574"/>
          </a:xfrm>
          <a:prstGeom prst="rect">
            <a:avLst/>
          </a:prstGeom>
        </p:spPr>
      </p:pic>
      <p:pic>
        <p:nvPicPr>
          <p:cNvPr id="18" name="Graphic 17" descr="Children with solid fill">
            <a:extLst>
              <a:ext uri="{FF2B5EF4-FFF2-40B4-BE49-F238E27FC236}">
                <a16:creationId xmlns:a16="http://schemas.microsoft.com/office/drawing/2014/main" id="{6C495A15-47F7-237A-07EB-B586A1BA8FAD}"/>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84774" y="4659981"/>
            <a:ext cx="558606" cy="558606"/>
          </a:xfrm>
          <a:prstGeom prst="rect">
            <a:avLst/>
          </a:prstGeom>
        </p:spPr>
      </p:pic>
      <p:pic>
        <p:nvPicPr>
          <p:cNvPr id="22" name="Graphic 21" descr="Badge Cross with solid fill">
            <a:extLst>
              <a:ext uri="{FF2B5EF4-FFF2-40B4-BE49-F238E27FC236}">
                <a16:creationId xmlns:a16="http://schemas.microsoft.com/office/drawing/2014/main" id="{DDA4643F-A861-522D-B7DF-221C001EBDF3}"/>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87140" y="5193532"/>
            <a:ext cx="558605" cy="558605"/>
          </a:xfrm>
          <a:prstGeom prst="rect">
            <a:avLst/>
          </a:prstGeom>
        </p:spPr>
      </p:pic>
      <p:pic>
        <p:nvPicPr>
          <p:cNvPr id="24" name="Graphic 23" descr="Badge Tick1 with solid fill">
            <a:extLst>
              <a:ext uri="{FF2B5EF4-FFF2-40B4-BE49-F238E27FC236}">
                <a16:creationId xmlns:a16="http://schemas.microsoft.com/office/drawing/2014/main" id="{10375465-FB68-4B02-DC7D-A2E9F9EBE478}"/>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0" y="5472834"/>
            <a:ext cx="558605" cy="558605"/>
          </a:xfrm>
          <a:prstGeom prst="rect">
            <a:avLst/>
          </a:prstGeom>
        </p:spPr>
      </p:pic>
    </p:spTree>
    <p:extLst>
      <p:ext uri="{BB962C8B-B14F-4D97-AF65-F5344CB8AC3E}">
        <p14:creationId xmlns:p14="http://schemas.microsoft.com/office/powerpoint/2010/main" val="82073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E0652E2F-A6F0-AE6D-818C-9B06A2D4776F}"/>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id="{B1D5D1D0-A30C-7CCF-59CA-E59B35E98E79}"/>
              </a:ext>
            </a:extLst>
          </p:cNvPr>
          <p:cNvSpPr/>
          <p:nvPr/>
        </p:nvSpPr>
        <p:spPr>
          <a:xfrm>
            <a:off x="-2753140" y="541682"/>
            <a:ext cx="5506279" cy="5635486"/>
          </a:xfrm>
          <a:prstGeom prst="donut">
            <a:avLst/>
          </a:prstGeom>
          <a:solidFill>
            <a:srgbClr val="EDE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EC733117-A6B2-36D1-2F82-06AAD7238C8A}"/>
              </a:ext>
            </a:extLst>
          </p:cNvPr>
          <p:cNvSpPr/>
          <p:nvPr/>
        </p:nvSpPr>
        <p:spPr>
          <a:xfrm>
            <a:off x="1221785" y="1066307"/>
            <a:ext cx="1182787" cy="1207471"/>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40260A7C-DAD4-6B15-8081-9D3D69F5C1B3}"/>
              </a:ext>
            </a:extLst>
          </p:cNvPr>
          <p:cNvSpPr/>
          <p:nvPr/>
        </p:nvSpPr>
        <p:spPr>
          <a:xfrm>
            <a:off x="4521895" y="826560"/>
            <a:ext cx="7509012" cy="520487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65">
            <a:extLst>
              <a:ext uri="{FF2B5EF4-FFF2-40B4-BE49-F238E27FC236}">
                <a16:creationId xmlns:a16="http://schemas.microsoft.com/office/drawing/2014/main" id="{DAAFD5ED-408E-97A9-F4D0-FCEBA9A7286C}"/>
              </a:ext>
            </a:extLst>
          </p:cNvPr>
          <p:cNvSpPr/>
          <p:nvPr/>
        </p:nvSpPr>
        <p:spPr>
          <a:xfrm>
            <a:off x="2753139" y="1670042"/>
            <a:ext cx="1182759" cy="119271"/>
          </a:xfrm>
          <a:prstGeom prst="roundRect">
            <a:avLst/>
          </a:prstGeom>
          <a:solidFill>
            <a:srgbClr val="EDE3F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93AA24F6-AA9A-85E9-1C0E-527F1187DDB9}"/>
              </a:ext>
            </a:extLst>
          </p:cNvPr>
          <p:cNvCxnSpPr>
            <a:cxnSpLocks/>
          </p:cNvCxnSpPr>
          <p:nvPr/>
        </p:nvCxnSpPr>
        <p:spPr>
          <a:xfrm>
            <a:off x="4780042" y="1509089"/>
            <a:ext cx="69772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DDA3FDDF-7BB5-F5F5-E439-07A892B21FB1}"/>
              </a:ext>
            </a:extLst>
          </p:cNvPr>
          <p:cNvSpPr txBox="1"/>
          <p:nvPr/>
        </p:nvSpPr>
        <p:spPr>
          <a:xfrm>
            <a:off x="5906670" y="1606439"/>
            <a:ext cx="5085520" cy="3779304"/>
          </a:xfrm>
          <a:prstGeom prst="rect">
            <a:avLst/>
          </a:prstGeom>
          <a:noFill/>
        </p:spPr>
        <p:txBody>
          <a:bodyPr wrap="square" rtlCol="0">
            <a:spAutoFit/>
          </a:bodyPr>
          <a:lstStyle/>
          <a:p>
            <a:pPr algn="just">
              <a:lnSpc>
                <a:spcPct val="150000"/>
              </a:lnSpc>
            </a:pPr>
            <a:r>
              <a:rPr lang="en-029" b="1" dirty="0">
                <a:latin typeface="Berlin Sans FB" panose="020E0602020502020306" pitchFamily="34" charset="0"/>
                <a:ea typeface="Calibri" panose="020F0502020204030204" pitchFamily="34" charset="0"/>
              </a:rPr>
              <a:t>Section 8</a:t>
            </a:r>
            <a:r>
              <a:rPr lang="en-029" dirty="0">
                <a:latin typeface="Berlin Sans FB" panose="020E0602020502020306" pitchFamily="34" charset="0"/>
                <a:ea typeface="Calibri" panose="020F0502020204030204" pitchFamily="34" charset="0"/>
              </a:rPr>
              <a:t> - makes provision for the Minister to establish the National Oversight Committee which is “to monitor and report to the Minister of Justice on the implementation of child diversion in Jamaica; review compliance with provisions of the Act, and advise and make recommendations to the Minister on child diversion and treatment generally of children in conflict with the law.” </a:t>
            </a:r>
            <a:endParaRPr lang="en-US" dirty="0">
              <a:latin typeface="Berlin Sans FB" panose="020E0602020502020306" pitchFamily="34" charset="0"/>
            </a:endParaRPr>
          </a:p>
          <a:p>
            <a:pPr algn="ctr">
              <a:lnSpc>
                <a:spcPct val="150000"/>
              </a:lnSpc>
            </a:pPr>
            <a:endParaRPr lang="en-US" dirty="0">
              <a:latin typeface="Berlin Sans FB" panose="020E0602020502020306" pitchFamily="34" charset="0"/>
            </a:endParaRPr>
          </a:p>
        </p:txBody>
      </p:sp>
      <p:pic>
        <p:nvPicPr>
          <p:cNvPr id="5" name="Picture 4">
            <a:extLst>
              <a:ext uri="{FF2B5EF4-FFF2-40B4-BE49-F238E27FC236}">
                <a16:creationId xmlns:a16="http://schemas.microsoft.com/office/drawing/2014/main" id="{1F29F255-C5FA-61E6-CE11-8893148EA788}"/>
              </a:ext>
            </a:extLst>
          </p:cNvPr>
          <p:cNvPicPr>
            <a:picLocks noChangeAspect="1"/>
          </p:cNvPicPr>
          <p:nvPr/>
        </p:nvPicPr>
        <p:blipFill>
          <a:blip r:embed="rId2"/>
          <a:stretch>
            <a:fillRect/>
          </a:stretch>
        </p:blipFill>
        <p:spPr>
          <a:xfrm>
            <a:off x="4780042" y="5251561"/>
            <a:ext cx="6992718" cy="18290"/>
          </a:xfrm>
          <a:prstGeom prst="rect">
            <a:avLst/>
          </a:prstGeom>
        </p:spPr>
      </p:pic>
      <p:pic>
        <p:nvPicPr>
          <p:cNvPr id="6" name="Graphic 5" descr="Work from home desk with solid fill">
            <a:extLst>
              <a:ext uri="{FF2B5EF4-FFF2-40B4-BE49-F238E27FC236}">
                <a16:creationId xmlns:a16="http://schemas.microsoft.com/office/drawing/2014/main" id="{6EB7C441-3961-FEED-DBD3-14E38B45B77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0" y="509381"/>
            <a:ext cx="558605" cy="558605"/>
          </a:xfrm>
          <a:prstGeom prst="rect">
            <a:avLst/>
          </a:prstGeom>
        </p:spPr>
      </p:pic>
      <p:pic>
        <p:nvPicPr>
          <p:cNvPr id="8" name="Graphic 7" descr="Group of people with solid fill">
            <a:extLst>
              <a:ext uri="{FF2B5EF4-FFF2-40B4-BE49-F238E27FC236}">
                <a16:creationId xmlns:a16="http://schemas.microsoft.com/office/drawing/2014/main" id="{D4DA9230-7346-FFE6-3D33-2276D9DA72E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201" y="826560"/>
            <a:ext cx="558605" cy="558605"/>
          </a:xfrm>
          <a:prstGeom prst="rect">
            <a:avLst/>
          </a:prstGeom>
        </p:spPr>
      </p:pic>
      <p:pic>
        <p:nvPicPr>
          <p:cNvPr id="10" name="Graphic 9" descr="Paper with solid fill">
            <a:extLst>
              <a:ext uri="{FF2B5EF4-FFF2-40B4-BE49-F238E27FC236}">
                <a16:creationId xmlns:a16="http://schemas.microsoft.com/office/drawing/2014/main" id="{13C2E08F-D2BA-6323-E467-F0B9452D2D1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483319" y="1278212"/>
            <a:ext cx="783660" cy="783660"/>
          </a:xfrm>
          <a:prstGeom prst="rect">
            <a:avLst/>
          </a:prstGeom>
        </p:spPr>
      </p:pic>
      <p:pic>
        <p:nvPicPr>
          <p:cNvPr id="12" name="Graphic 11" descr="Police male with solid fill">
            <a:extLst>
              <a:ext uri="{FF2B5EF4-FFF2-40B4-BE49-F238E27FC236}">
                <a16:creationId xmlns:a16="http://schemas.microsoft.com/office/drawing/2014/main" id="{BCA42BA9-9E99-3B09-163A-DC6E2EA455B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875149" y="2353667"/>
            <a:ext cx="606977" cy="606977"/>
          </a:xfrm>
          <a:prstGeom prst="rect">
            <a:avLst/>
          </a:prstGeom>
        </p:spPr>
      </p:pic>
      <p:pic>
        <p:nvPicPr>
          <p:cNvPr id="14" name="Graphic 13" descr="Female Profile with solid fill">
            <a:extLst>
              <a:ext uri="{FF2B5EF4-FFF2-40B4-BE49-F238E27FC236}">
                <a16:creationId xmlns:a16="http://schemas.microsoft.com/office/drawing/2014/main" id="{163C827F-E237-2BD9-81F5-FF86149D38BB}"/>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936476" y="3167062"/>
            <a:ext cx="606574" cy="606574"/>
          </a:xfrm>
          <a:prstGeom prst="rect">
            <a:avLst/>
          </a:prstGeom>
        </p:spPr>
      </p:pic>
      <p:pic>
        <p:nvPicPr>
          <p:cNvPr id="16" name="Graphic 15" descr="No sign with solid fill">
            <a:extLst>
              <a:ext uri="{FF2B5EF4-FFF2-40B4-BE49-F238E27FC236}">
                <a16:creationId xmlns:a16="http://schemas.microsoft.com/office/drawing/2014/main" id="{CF33BD9B-75AE-FECE-DA31-0CEC78EFBFA7}"/>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718664" y="3919225"/>
            <a:ext cx="606574" cy="606574"/>
          </a:xfrm>
          <a:prstGeom prst="rect">
            <a:avLst/>
          </a:prstGeom>
        </p:spPr>
      </p:pic>
      <p:pic>
        <p:nvPicPr>
          <p:cNvPr id="18" name="Graphic 17" descr="Children with solid fill">
            <a:extLst>
              <a:ext uri="{FF2B5EF4-FFF2-40B4-BE49-F238E27FC236}">
                <a16:creationId xmlns:a16="http://schemas.microsoft.com/office/drawing/2014/main" id="{038339FE-5410-E8FF-0913-5B2F703E177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84774" y="4659981"/>
            <a:ext cx="558606" cy="558606"/>
          </a:xfrm>
          <a:prstGeom prst="rect">
            <a:avLst/>
          </a:prstGeom>
        </p:spPr>
      </p:pic>
      <p:pic>
        <p:nvPicPr>
          <p:cNvPr id="22" name="Graphic 21" descr="Badge Cross with solid fill">
            <a:extLst>
              <a:ext uri="{FF2B5EF4-FFF2-40B4-BE49-F238E27FC236}">
                <a16:creationId xmlns:a16="http://schemas.microsoft.com/office/drawing/2014/main" id="{D73B41D9-3A7A-1D67-B63C-E42C2D0CE88C}"/>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87140" y="5193532"/>
            <a:ext cx="558605" cy="558605"/>
          </a:xfrm>
          <a:prstGeom prst="rect">
            <a:avLst/>
          </a:prstGeom>
        </p:spPr>
      </p:pic>
      <p:pic>
        <p:nvPicPr>
          <p:cNvPr id="24" name="Graphic 23" descr="Badge Tick1 with solid fill">
            <a:extLst>
              <a:ext uri="{FF2B5EF4-FFF2-40B4-BE49-F238E27FC236}">
                <a16:creationId xmlns:a16="http://schemas.microsoft.com/office/drawing/2014/main" id="{4B3B9AC4-0C94-EA76-7FE8-0BDDCFC922AC}"/>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0" y="5472834"/>
            <a:ext cx="558605" cy="558605"/>
          </a:xfrm>
          <a:prstGeom prst="rect">
            <a:avLst/>
          </a:prstGeom>
        </p:spPr>
      </p:pic>
    </p:spTree>
    <p:extLst>
      <p:ext uri="{BB962C8B-B14F-4D97-AF65-F5344CB8AC3E}">
        <p14:creationId xmlns:p14="http://schemas.microsoft.com/office/powerpoint/2010/main" val="2757278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3DDD604C-95CE-9CF7-023E-CA50FEA620AA}"/>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id="{3AA7721F-CC45-22A3-BEDF-D650ED2A202F}"/>
              </a:ext>
            </a:extLst>
          </p:cNvPr>
          <p:cNvSpPr/>
          <p:nvPr/>
        </p:nvSpPr>
        <p:spPr>
          <a:xfrm>
            <a:off x="-2753140" y="541682"/>
            <a:ext cx="5506279" cy="5635486"/>
          </a:xfrm>
          <a:prstGeom prst="donut">
            <a:avLst/>
          </a:prstGeom>
          <a:solidFill>
            <a:srgbClr val="EDE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1D64A534-5D03-5C0A-2420-6D95F7D70704}"/>
              </a:ext>
            </a:extLst>
          </p:cNvPr>
          <p:cNvSpPr/>
          <p:nvPr/>
        </p:nvSpPr>
        <p:spPr>
          <a:xfrm>
            <a:off x="1664077" y="1856382"/>
            <a:ext cx="1182787" cy="1207471"/>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AC5779DD-56A7-3689-97FF-A9486312DE58}"/>
              </a:ext>
            </a:extLst>
          </p:cNvPr>
          <p:cNvSpPr/>
          <p:nvPr/>
        </p:nvSpPr>
        <p:spPr>
          <a:xfrm>
            <a:off x="3819194" y="254000"/>
            <a:ext cx="8227168" cy="635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65">
            <a:extLst>
              <a:ext uri="{FF2B5EF4-FFF2-40B4-BE49-F238E27FC236}">
                <a16:creationId xmlns:a16="http://schemas.microsoft.com/office/drawing/2014/main" id="{EF80BA27-F403-9C62-1FC7-128EBC8B15EB}"/>
              </a:ext>
            </a:extLst>
          </p:cNvPr>
          <p:cNvSpPr/>
          <p:nvPr/>
        </p:nvSpPr>
        <p:spPr>
          <a:xfrm>
            <a:off x="3048880" y="2553615"/>
            <a:ext cx="584969" cy="107571"/>
          </a:xfrm>
          <a:prstGeom prst="roundRect">
            <a:avLst/>
          </a:prstGeom>
          <a:solidFill>
            <a:srgbClr val="EDE3F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43494183-8959-E146-AD85-29858DE181D2}"/>
              </a:ext>
            </a:extLst>
          </p:cNvPr>
          <p:cNvCxnSpPr>
            <a:cxnSpLocks/>
          </p:cNvCxnSpPr>
          <p:nvPr/>
        </p:nvCxnSpPr>
        <p:spPr>
          <a:xfrm>
            <a:off x="4650368" y="687924"/>
            <a:ext cx="69772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82BBD95F-0D5C-ABA2-7ABA-81BFFCF70BF5}"/>
              </a:ext>
            </a:extLst>
          </p:cNvPr>
          <p:cNvSpPr txBox="1"/>
          <p:nvPr/>
        </p:nvSpPr>
        <p:spPr>
          <a:xfrm>
            <a:off x="4239366" y="891718"/>
            <a:ext cx="7440845" cy="2071144"/>
          </a:xfrm>
          <a:prstGeom prst="rect">
            <a:avLst/>
          </a:prstGeom>
          <a:noFill/>
        </p:spPr>
        <p:txBody>
          <a:bodyPr wrap="square" rtlCol="0">
            <a:spAutoFit/>
          </a:bodyPr>
          <a:lstStyle/>
          <a:p>
            <a:pPr algn="just">
              <a:lnSpc>
                <a:spcPct val="150000"/>
              </a:lnSpc>
            </a:pPr>
            <a:r>
              <a:rPr lang="en-029" sz="1400" b="1" dirty="0">
                <a:latin typeface="Berlin Sans FB" panose="020E0602020502020306" pitchFamily="34" charset="0"/>
                <a:ea typeface="Calibri" panose="020F0502020204030204" pitchFamily="34" charset="0"/>
              </a:rPr>
              <a:t>Section 9</a:t>
            </a:r>
            <a:r>
              <a:rPr lang="en-029" sz="1400" dirty="0">
                <a:latin typeface="Berlin Sans FB" panose="020E0602020502020306" pitchFamily="34" charset="0"/>
                <a:ea typeface="Calibri" panose="020F0502020204030204" pitchFamily="34" charset="0"/>
              </a:rPr>
              <a:t> - makes provision for the actual referral to the programme.  A child who is suspected to have committed, is charged with or convicted of a diversion offence, can be referred to a child diversion committee for participation in a child diversion programme by a constable who has reason to suspect that the child has committed a diversion offence in the First Schedule or by the court.</a:t>
            </a:r>
            <a:endParaRPr lang="en-US" sz="1400" dirty="0">
              <a:latin typeface="Berlin Sans FB" panose="020E0602020502020306" pitchFamily="34" charset="0"/>
            </a:endParaRPr>
          </a:p>
          <a:p>
            <a:pPr algn="ctr">
              <a:lnSpc>
                <a:spcPct val="150000"/>
              </a:lnSpc>
            </a:pPr>
            <a:endParaRPr lang="en-US" dirty="0">
              <a:latin typeface="Berlin Sans FB" panose="020E0602020502020306" pitchFamily="34" charset="0"/>
            </a:endParaRPr>
          </a:p>
        </p:txBody>
      </p:sp>
      <p:pic>
        <p:nvPicPr>
          <p:cNvPr id="5" name="Picture 4">
            <a:extLst>
              <a:ext uri="{FF2B5EF4-FFF2-40B4-BE49-F238E27FC236}">
                <a16:creationId xmlns:a16="http://schemas.microsoft.com/office/drawing/2014/main" id="{5EF4B42F-90D7-70C9-C467-BA8B5387E6DC}"/>
              </a:ext>
            </a:extLst>
          </p:cNvPr>
          <p:cNvPicPr>
            <a:picLocks noChangeAspect="1"/>
          </p:cNvPicPr>
          <p:nvPr/>
        </p:nvPicPr>
        <p:blipFill>
          <a:blip r:embed="rId2"/>
          <a:stretch>
            <a:fillRect/>
          </a:stretch>
        </p:blipFill>
        <p:spPr>
          <a:xfrm>
            <a:off x="4436419" y="6423397"/>
            <a:ext cx="6992718" cy="18290"/>
          </a:xfrm>
          <a:prstGeom prst="rect">
            <a:avLst/>
          </a:prstGeom>
        </p:spPr>
      </p:pic>
      <p:pic>
        <p:nvPicPr>
          <p:cNvPr id="6" name="Graphic 5" descr="Work from home desk with solid fill">
            <a:extLst>
              <a:ext uri="{FF2B5EF4-FFF2-40B4-BE49-F238E27FC236}">
                <a16:creationId xmlns:a16="http://schemas.microsoft.com/office/drawing/2014/main" id="{B8417C37-8825-3CA9-02E8-6DDED3F07E7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0" y="509381"/>
            <a:ext cx="558605" cy="558605"/>
          </a:xfrm>
          <a:prstGeom prst="rect">
            <a:avLst/>
          </a:prstGeom>
        </p:spPr>
      </p:pic>
      <p:pic>
        <p:nvPicPr>
          <p:cNvPr id="8" name="Graphic 7" descr="Group of people with solid fill">
            <a:extLst>
              <a:ext uri="{FF2B5EF4-FFF2-40B4-BE49-F238E27FC236}">
                <a16:creationId xmlns:a16="http://schemas.microsoft.com/office/drawing/2014/main" id="{4A709805-8EA0-C67E-E7F0-0ED17F5A9E8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201" y="826560"/>
            <a:ext cx="558605" cy="558605"/>
          </a:xfrm>
          <a:prstGeom prst="rect">
            <a:avLst/>
          </a:prstGeom>
        </p:spPr>
      </p:pic>
      <p:pic>
        <p:nvPicPr>
          <p:cNvPr id="10" name="Graphic 9" descr="Paper with solid fill">
            <a:extLst>
              <a:ext uri="{FF2B5EF4-FFF2-40B4-BE49-F238E27FC236}">
                <a16:creationId xmlns:a16="http://schemas.microsoft.com/office/drawing/2014/main" id="{7022E0DC-2C13-9AD6-AC0F-9288F1569D0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68575" y="1320716"/>
            <a:ext cx="606574" cy="606574"/>
          </a:xfrm>
          <a:prstGeom prst="rect">
            <a:avLst/>
          </a:prstGeom>
        </p:spPr>
      </p:pic>
      <p:pic>
        <p:nvPicPr>
          <p:cNvPr id="12" name="Graphic 11" descr="Police male with solid fill">
            <a:extLst>
              <a:ext uri="{FF2B5EF4-FFF2-40B4-BE49-F238E27FC236}">
                <a16:creationId xmlns:a16="http://schemas.microsoft.com/office/drawing/2014/main" id="{7B757903-D59C-B330-E342-06862B1B51A8}"/>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856537" y="2105509"/>
            <a:ext cx="766451" cy="766451"/>
          </a:xfrm>
          <a:prstGeom prst="rect">
            <a:avLst/>
          </a:prstGeom>
        </p:spPr>
      </p:pic>
      <p:pic>
        <p:nvPicPr>
          <p:cNvPr id="14" name="Graphic 13" descr="Female Profile with solid fill">
            <a:extLst>
              <a:ext uri="{FF2B5EF4-FFF2-40B4-BE49-F238E27FC236}">
                <a16:creationId xmlns:a16="http://schemas.microsoft.com/office/drawing/2014/main" id="{F35B9374-9291-36F8-24D3-3AD90C807856}"/>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936476" y="3167062"/>
            <a:ext cx="606574" cy="606574"/>
          </a:xfrm>
          <a:prstGeom prst="rect">
            <a:avLst/>
          </a:prstGeom>
        </p:spPr>
      </p:pic>
      <p:pic>
        <p:nvPicPr>
          <p:cNvPr id="16" name="Graphic 15" descr="No sign with solid fill">
            <a:extLst>
              <a:ext uri="{FF2B5EF4-FFF2-40B4-BE49-F238E27FC236}">
                <a16:creationId xmlns:a16="http://schemas.microsoft.com/office/drawing/2014/main" id="{A56FA60A-39F9-396B-DD1D-58DCD9DA357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718664" y="3919225"/>
            <a:ext cx="606574" cy="606574"/>
          </a:xfrm>
          <a:prstGeom prst="rect">
            <a:avLst/>
          </a:prstGeom>
        </p:spPr>
      </p:pic>
      <p:pic>
        <p:nvPicPr>
          <p:cNvPr id="18" name="Graphic 17" descr="Children with solid fill">
            <a:extLst>
              <a:ext uri="{FF2B5EF4-FFF2-40B4-BE49-F238E27FC236}">
                <a16:creationId xmlns:a16="http://schemas.microsoft.com/office/drawing/2014/main" id="{B6D27493-6282-82B4-FE6E-2144EDBFB1B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84774" y="4659981"/>
            <a:ext cx="558606" cy="558606"/>
          </a:xfrm>
          <a:prstGeom prst="rect">
            <a:avLst/>
          </a:prstGeom>
        </p:spPr>
      </p:pic>
      <p:pic>
        <p:nvPicPr>
          <p:cNvPr id="22" name="Graphic 21" descr="Badge Cross with solid fill">
            <a:extLst>
              <a:ext uri="{FF2B5EF4-FFF2-40B4-BE49-F238E27FC236}">
                <a16:creationId xmlns:a16="http://schemas.microsoft.com/office/drawing/2014/main" id="{55339392-C008-CA47-2873-93A3E4F9ACE4}"/>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87140" y="5193532"/>
            <a:ext cx="558605" cy="558605"/>
          </a:xfrm>
          <a:prstGeom prst="rect">
            <a:avLst/>
          </a:prstGeom>
        </p:spPr>
      </p:pic>
      <p:pic>
        <p:nvPicPr>
          <p:cNvPr id="24" name="Graphic 23" descr="Badge Tick1 with solid fill">
            <a:extLst>
              <a:ext uri="{FF2B5EF4-FFF2-40B4-BE49-F238E27FC236}">
                <a16:creationId xmlns:a16="http://schemas.microsoft.com/office/drawing/2014/main" id="{4092FFAF-4561-918D-09C9-031C0AD0D519}"/>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0" y="5472834"/>
            <a:ext cx="558605" cy="558605"/>
          </a:xfrm>
          <a:prstGeom prst="rect">
            <a:avLst/>
          </a:prstGeom>
        </p:spPr>
      </p:pic>
      <p:sp>
        <p:nvSpPr>
          <p:cNvPr id="4" name="TextBox 3">
            <a:extLst>
              <a:ext uri="{FF2B5EF4-FFF2-40B4-BE49-F238E27FC236}">
                <a16:creationId xmlns:a16="http://schemas.microsoft.com/office/drawing/2014/main" id="{862D2841-E897-02C1-D9B8-C41DB691A0EF}"/>
              </a:ext>
            </a:extLst>
          </p:cNvPr>
          <p:cNvSpPr txBox="1"/>
          <p:nvPr/>
        </p:nvSpPr>
        <p:spPr>
          <a:xfrm>
            <a:off x="4239365" y="2976671"/>
            <a:ext cx="7799268" cy="3729226"/>
          </a:xfrm>
          <a:prstGeom prst="rect">
            <a:avLst/>
          </a:prstGeom>
          <a:noFill/>
        </p:spPr>
        <p:txBody>
          <a:bodyPr wrap="square" rtlCol="0">
            <a:spAutoFit/>
          </a:bodyPr>
          <a:lstStyle/>
          <a:p>
            <a:pPr algn="just">
              <a:lnSpc>
                <a:spcPct val="150000"/>
              </a:lnSpc>
              <a:spcAft>
                <a:spcPts val="1000"/>
              </a:spcAft>
            </a:pPr>
            <a:r>
              <a:rPr lang="en-029" sz="1400" b="1" dirty="0">
                <a:latin typeface="Berlin Sans FB" panose="020E0602020502020306" pitchFamily="34" charset="0"/>
                <a:ea typeface="Calibri" panose="020F0502020204030204" pitchFamily="34" charset="0"/>
                <a:cs typeface="Times New Roman" panose="02020603050405020304" pitchFamily="18" charset="0"/>
              </a:rPr>
              <a:t>Section 9</a:t>
            </a:r>
            <a:r>
              <a:rPr lang="en-029" sz="1400" dirty="0">
                <a:latin typeface="Berlin Sans FB" panose="020E0602020502020306" pitchFamily="34" charset="0"/>
                <a:ea typeface="Calibri" panose="020F0502020204030204" pitchFamily="34" charset="0"/>
                <a:cs typeface="Times New Roman" panose="02020603050405020304" pitchFamily="18" charset="0"/>
              </a:rPr>
              <a:t> - Criteria to be met for the referral include:</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sz="1400" dirty="0">
                <a:latin typeface="Berlin Sans FB" panose="020E0602020502020306" pitchFamily="34" charset="0"/>
                <a:ea typeface="Calibri" panose="020F0502020204030204" pitchFamily="34" charset="0"/>
                <a:cs typeface="Times New Roman" panose="02020603050405020304" pitchFamily="18" charset="0"/>
              </a:rPr>
              <a:t>the child accepts responsibility for the diversion offence without being unduly influenced </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sz="1400" dirty="0">
                <a:latin typeface="Berlin Sans FB" panose="020E0602020502020306" pitchFamily="34" charset="0"/>
                <a:ea typeface="Calibri" panose="020F0502020204030204" pitchFamily="34" charset="0"/>
                <a:cs typeface="Times New Roman" panose="02020603050405020304" pitchFamily="18" charset="0"/>
              </a:rPr>
              <a:t>there is a </a:t>
            </a:r>
            <a:r>
              <a:rPr lang="en-029" sz="1400" i="1" dirty="0">
                <a:latin typeface="Berlin Sans FB" panose="020E0602020502020306" pitchFamily="34" charset="0"/>
                <a:ea typeface="Calibri" panose="020F0502020204030204" pitchFamily="34" charset="0"/>
                <a:cs typeface="Times New Roman" panose="02020603050405020304" pitchFamily="18" charset="0"/>
              </a:rPr>
              <a:t>prima facie</a:t>
            </a:r>
            <a:r>
              <a:rPr lang="en-029" sz="1400" dirty="0">
                <a:latin typeface="Berlin Sans FB" panose="020E0602020502020306" pitchFamily="34" charset="0"/>
                <a:ea typeface="Calibri" panose="020F0502020204030204" pitchFamily="34" charset="0"/>
                <a:cs typeface="Times New Roman" panose="02020603050405020304" pitchFamily="18" charset="0"/>
              </a:rPr>
              <a:t> case against the child;</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sz="1400" dirty="0">
                <a:latin typeface="Berlin Sans FB" panose="020E0602020502020306" pitchFamily="34" charset="0"/>
                <a:ea typeface="Calibri" panose="020F0502020204030204" pitchFamily="34" charset="0"/>
                <a:cs typeface="Times New Roman" panose="02020603050405020304" pitchFamily="18" charset="0"/>
              </a:rPr>
              <a:t>the consent of the victim of the offence, if identified and located; and</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sz="1400" dirty="0">
                <a:latin typeface="Berlin Sans FB" panose="020E0602020502020306" pitchFamily="34" charset="0"/>
                <a:ea typeface="Calibri" panose="020F0502020204030204" pitchFamily="34" charset="0"/>
                <a:cs typeface="Times New Roman" panose="02020603050405020304" pitchFamily="18" charset="0"/>
              </a:rPr>
              <a:t>the consent of the child which shall be given in the presence of ---</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lvl="0"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	(</a:t>
            </a:r>
            <a:r>
              <a:rPr lang="en-029" sz="1400" dirty="0" err="1">
                <a:latin typeface="Berlin Sans FB" panose="020E0602020502020306" pitchFamily="34" charset="0"/>
                <a:ea typeface="Calibri" panose="020F0502020204030204" pitchFamily="34" charset="0"/>
                <a:cs typeface="Times New Roman" panose="02020603050405020304" pitchFamily="18" charset="0"/>
              </a:rPr>
              <a:t>i</a:t>
            </a:r>
            <a:r>
              <a:rPr lang="en-029" sz="1400" dirty="0">
                <a:latin typeface="Berlin Sans FB" panose="020E0602020502020306" pitchFamily="34" charset="0"/>
                <a:ea typeface="Calibri" panose="020F0502020204030204" pitchFamily="34" charset="0"/>
                <a:cs typeface="Times New Roman" panose="02020603050405020304" pitchFamily="18" charset="0"/>
              </a:rPr>
              <a:t>) the parent or guardian of the child;</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lvl="0"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	(ii) an adult (other than a constable) who is present with the consent of the parent or </a:t>
            </a:r>
          </a:p>
          <a:p>
            <a:pPr lvl="0"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	guardian of the child or if the child has attained the age of fourteen years, the consent of </a:t>
            </a:r>
          </a:p>
          <a:p>
            <a:pPr lvl="0"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                     the child; or </a:t>
            </a:r>
          </a:p>
          <a:p>
            <a:pPr lvl="0"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	(iii) an attorney-at-law acting for or on behalf of the child</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2138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0BF1CB26-E026-D33C-A473-26CB683DF7C3}"/>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id="{9C0456CF-8B13-9F26-CD85-0DCD30B9053D}"/>
              </a:ext>
            </a:extLst>
          </p:cNvPr>
          <p:cNvSpPr/>
          <p:nvPr/>
        </p:nvSpPr>
        <p:spPr>
          <a:xfrm>
            <a:off x="-2753140" y="541682"/>
            <a:ext cx="5506279" cy="5635486"/>
          </a:xfrm>
          <a:prstGeom prst="donut">
            <a:avLst/>
          </a:prstGeom>
          <a:solidFill>
            <a:srgbClr val="EDE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B41D59C0-2832-93AC-02DD-BF4DC5495CC5}"/>
              </a:ext>
            </a:extLst>
          </p:cNvPr>
          <p:cNvSpPr/>
          <p:nvPr/>
        </p:nvSpPr>
        <p:spPr>
          <a:xfrm>
            <a:off x="1875150" y="2781684"/>
            <a:ext cx="1218553" cy="1137541"/>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2D69B014-5502-22A3-DD46-A68C04A98925}"/>
              </a:ext>
            </a:extLst>
          </p:cNvPr>
          <p:cNvSpPr/>
          <p:nvPr/>
        </p:nvSpPr>
        <p:spPr>
          <a:xfrm>
            <a:off x="4501649" y="1067986"/>
            <a:ext cx="7334388" cy="508141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65">
            <a:extLst>
              <a:ext uri="{FF2B5EF4-FFF2-40B4-BE49-F238E27FC236}">
                <a16:creationId xmlns:a16="http://schemas.microsoft.com/office/drawing/2014/main" id="{EB28E80C-3842-5A29-A4B3-D824654CAAE1}"/>
              </a:ext>
            </a:extLst>
          </p:cNvPr>
          <p:cNvSpPr/>
          <p:nvPr/>
        </p:nvSpPr>
        <p:spPr>
          <a:xfrm>
            <a:off x="3228753" y="3333202"/>
            <a:ext cx="998681" cy="95798"/>
          </a:xfrm>
          <a:prstGeom prst="roundRect">
            <a:avLst/>
          </a:prstGeom>
          <a:solidFill>
            <a:srgbClr val="EDE3F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Work from home desk with solid fill">
            <a:extLst>
              <a:ext uri="{FF2B5EF4-FFF2-40B4-BE49-F238E27FC236}">
                <a16:creationId xmlns:a16="http://schemas.microsoft.com/office/drawing/2014/main" id="{A614FBE0-8DD3-F7CF-E12B-66B865C32B8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509381"/>
            <a:ext cx="558605" cy="558605"/>
          </a:xfrm>
          <a:prstGeom prst="rect">
            <a:avLst/>
          </a:prstGeom>
        </p:spPr>
      </p:pic>
      <p:pic>
        <p:nvPicPr>
          <p:cNvPr id="8" name="Graphic 7" descr="Group of people with solid fill">
            <a:extLst>
              <a:ext uri="{FF2B5EF4-FFF2-40B4-BE49-F238E27FC236}">
                <a16:creationId xmlns:a16="http://schemas.microsoft.com/office/drawing/2014/main" id="{5F480A68-9D82-F18E-F63C-EA192A6D5F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7201" y="826560"/>
            <a:ext cx="558605" cy="558605"/>
          </a:xfrm>
          <a:prstGeom prst="rect">
            <a:avLst/>
          </a:prstGeom>
        </p:spPr>
      </p:pic>
      <p:pic>
        <p:nvPicPr>
          <p:cNvPr id="10" name="Graphic 9" descr="Paper with solid fill">
            <a:extLst>
              <a:ext uri="{FF2B5EF4-FFF2-40B4-BE49-F238E27FC236}">
                <a16:creationId xmlns:a16="http://schemas.microsoft.com/office/drawing/2014/main" id="{01CE2A0A-07B6-D7F4-C913-69D43B07252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68575" y="1320716"/>
            <a:ext cx="606574" cy="606574"/>
          </a:xfrm>
          <a:prstGeom prst="rect">
            <a:avLst/>
          </a:prstGeom>
        </p:spPr>
      </p:pic>
      <p:pic>
        <p:nvPicPr>
          <p:cNvPr id="12" name="Graphic 11" descr="Police male with solid fill">
            <a:extLst>
              <a:ext uri="{FF2B5EF4-FFF2-40B4-BE49-F238E27FC236}">
                <a16:creationId xmlns:a16="http://schemas.microsoft.com/office/drawing/2014/main" id="{7F6DA677-B780-AEEA-A8ED-31E1E10B369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56538" y="2105510"/>
            <a:ext cx="606574" cy="606574"/>
          </a:xfrm>
          <a:prstGeom prst="rect">
            <a:avLst/>
          </a:prstGeom>
        </p:spPr>
      </p:pic>
      <p:pic>
        <p:nvPicPr>
          <p:cNvPr id="14" name="Graphic 13" descr="Female Profile with solid fill">
            <a:extLst>
              <a:ext uri="{FF2B5EF4-FFF2-40B4-BE49-F238E27FC236}">
                <a16:creationId xmlns:a16="http://schemas.microsoft.com/office/drawing/2014/main" id="{4FC75AC8-BCE8-5720-EAC6-B3204B64C71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092962" y="2968380"/>
            <a:ext cx="816663" cy="816663"/>
          </a:xfrm>
          <a:prstGeom prst="rect">
            <a:avLst/>
          </a:prstGeom>
        </p:spPr>
      </p:pic>
      <p:pic>
        <p:nvPicPr>
          <p:cNvPr id="16" name="Graphic 15" descr="No sign with solid fill">
            <a:extLst>
              <a:ext uri="{FF2B5EF4-FFF2-40B4-BE49-F238E27FC236}">
                <a16:creationId xmlns:a16="http://schemas.microsoft.com/office/drawing/2014/main" id="{FCDB9DAA-E535-F690-6279-08FD8322242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718664" y="3919225"/>
            <a:ext cx="606574" cy="606574"/>
          </a:xfrm>
          <a:prstGeom prst="rect">
            <a:avLst/>
          </a:prstGeom>
        </p:spPr>
      </p:pic>
      <p:pic>
        <p:nvPicPr>
          <p:cNvPr id="18" name="Graphic 17" descr="Children with solid fill">
            <a:extLst>
              <a:ext uri="{FF2B5EF4-FFF2-40B4-BE49-F238E27FC236}">
                <a16:creationId xmlns:a16="http://schemas.microsoft.com/office/drawing/2014/main" id="{1640D564-04F2-CE01-1513-C3436E9803D2}"/>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384774" y="4659981"/>
            <a:ext cx="558606" cy="558606"/>
          </a:xfrm>
          <a:prstGeom prst="rect">
            <a:avLst/>
          </a:prstGeom>
        </p:spPr>
      </p:pic>
      <p:pic>
        <p:nvPicPr>
          <p:cNvPr id="22" name="Graphic 21" descr="Badge Cross with solid fill">
            <a:extLst>
              <a:ext uri="{FF2B5EF4-FFF2-40B4-BE49-F238E27FC236}">
                <a16:creationId xmlns:a16="http://schemas.microsoft.com/office/drawing/2014/main" id="{A764544E-C28E-679F-CC48-6B089AAA8077}"/>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787140" y="5193532"/>
            <a:ext cx="558605" cy="558605"/>
          </a:xfrm>
          <a:prstGeom prst="rect">
            <a:avLst/>
          </a:prstGeom>
        </p:spPr>
      </p:pic>
      <p:pic>
        <p:nvPicPr>
          <p:cNvPr id="24" name="Graphic 23" descr="Badge Tick1 with solid fill">
            <a:extLst>
              <a:ext uri="{FF2B5EF4-FFF2-40B4-BE49-F238E27FC236}">
                <a16:creationId xmlns:a16="http://schemas.microsoft.com/office/drawing/2014/main" id="{92EF1B10-EFDD-7314-7AA9-C96FE7A418A8}"/>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0" y="5472834"/>
            <a:ext cx="558605" cy="558605"/>
          </a:xfrm>
          <a:prstGeom prst="rect">
            <a:avLst/>
          </a:prstGeom>
        </p:spPr>
      </p:pic>
      <p:sp>
        <p:nvSpPr>
          <p:cNvPr id="4" name="TextBox 3">
            <a:extLst>
              <a:ext uri="{FF2B5EF4-FFF2-40B4-BE49-F238E27FC236}">
                <a16:creationId xmlns:a16="http://schemas.microsoft.com/office/drawing/2014/main" id="{6BEE0B99-71FC-1663-FA0A-631C9AD97B8B}"/>
              </a:ext>
            </a:extLst>
          </p:cNvPr>
          <p:cNvSpPr txBox="1"/>
          <p:nvPr/>
        </p:nvSpPr>
        <p:spPr>
          <a:xfrm>
            <a:off x="5659830" y="2454530"/>
            <a:ext cx="5018025" cy="2308324"/>
          </a:xfrm>
          <a:prstGeom prst="rect">
            <a:avLst/>
          </a:prstGeom>
          <a:noFill/>
        </p:spPr>
        <p:txBody>
          <a:bodyPr wrap="square" rtlCol="0">
            <a:spAutoFit/>
          </a:bodyPr>
          <a:lstStyle/>
          <a:p>
            <a:pPr algn="just"/>
            <a:r>
              <a:rPr lang="en-029" b="1" dirty="0">
                <a:latin typeface="Berlin Sans FB" panose="020E0602020502020306" pitchFamily="34" charset="0"/>
                <a:ea typeface="Calibri" panose="020F0502020204030204" pitchFamily="34" charset="0"/>
                <a:cs typeface="Times New Roman" panose="02020603050405020304" pitchFamily="18" charset="0"/>
              </a:rPr>
              <a:t>Section 9</a:t>
            </a:r>
            <a:r>
              <a:rPr lang="en-029" dirty="0">
                <a:latin typeface="Berlin Sans FB" panose="020E0602020502020306" pitchFamily="34" charset="0"/>
                <a:ea typeface="Calibri" panose="020F0502020204030204" pitchFamily="34" charset="0"/>
                <a:cs typeface="Times New Roman" panose="02020603050405020304" pitchFamily="18" charset="0"/>
              </a:rPr>
              <a:t> - Role of Prosecutor</a:t>
            </a:r>
          </a:p>
          <a:p>
            <a:pPr algn="just"/>
            <a:endParaRPr lang="en-029" dirty="0">
              <a:latin typeface="Berlin Sans FB" panose="020E0602020502020306" pitchFamily="34" charset="0"/>
              <a:ea typeface="Calibri" panose="020F0502020204030204" pitchFamily="34" charset="0"/>
              <a:cs typeface="Times New Roman" panose="02020603050405020304" pitchFamily="18" charset="0"/>
            </a:endParaRPr>
          </a:p>
          <a:p>
            <a:pPr algn="just"/>
            <a:r>
              <a:rPr lang="en-029" dirty="0">
                <a:latin typeface="Berlin Sans FB" panose="020E0602020502020306" pitchFamily="34" charset="0"/>
                <a:ea typeface="Calibri" panose="020F0502020204030204" pitchFamily="34" charset="0"/>
                <a:cs typeface="Times New Roman" panose="02020603050405020304" pitchFamily="18" charset="0"/>
              </a:rPr>
              <a:t>Provision is made that where a child is charged with a diversion offence, the prosecutor may, if satisfied that the criteria for referral are met, </a:t>
            </a:r>
            <a:r>
              <a:rPr lang="en-029" b="1" dirty="0">
                <a:latin typeface="Berlin Sans FB" panose="020E0602020502020306" pitchFamily="34" charset="0"/>
                <a:ea typeface="Calibri" panose="020F0502020204030204" pitchFamily="34" charset="0"/>
                <a:cs typeface="Times New Roman" panose="02020603050405020304" pitchFamily="18" charset="0"/>
              </a:rPr>
              <a:t>recommend</a:t>
            </a:r>
            <a:r>
              <a:rPr lang="en-029" dirty="0">
                <a:latin typeface="Berlin Sans FB" panose="020E0602020502020306" pitchFamily="34" charset="0"/>
                <a:ea typeface="Calibri" panose="020F0502020204030204" pitchFamily="34" charset="0"/>
                <a:cs typeface="Times New Roman" panose="02020603050405020304" pitchFamily="18" charset="0"/>
              </a:rPr>
              <a:t> to the court that the child be referred to a child diversion programme.</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pPr algn="just"/>
            <a:endParaRPr lang="en-US" dirty="0"/>
          </a:p>
        </p:txBody>
      </p:sp>
      <p:cxnSp>
        <p:nvCxnSpPr>
          <p:cNvPr id="9" name="Straight Connector 8">
            <a:extLst>
              <a:ext uri="{FF2B5EF4-FFF2-40B4-BE49-F238E27FC236}">
                <a16:creationId xmlns:a16="http://schemas.microsoft.com/office/drawing/2014/main" id="{6AE2DEC0-A74A-4DC3-66BE-C2BE4D4E626C}"/>
              </a:ext>
            </a:extLst>
          </p:cNvPr>
          <p:cNvCxnSpPr/>
          <p:nvPr/>
        </p:nvCxnSpPr>
        <p:spPr>
          <a:xfrm>
            <a:off x="5058888" y="1927290"/>
            <a:ext cx="6080167" cy="0"/>
          </a:xfrm>
          <a:prstGeom prst="line">
            <a:avLst/>
          </a:prstGeom>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D39D52C4-DAB5-C994-DAB9-3A07949F1079}"/>
              </a:ext>
            </a:extLst>
          </p:cNvPr>
          <p:cNvPicPr>
            <a:picLocks noChangeAspect="1"/>
          </p:cNvPicPr>
          <p:nvPr/>
        </p:nvPicPr>
        <p:blipFill>
          <a:blip r:embed="rId11"/>
          <a:stretch>
            <a:fillRect/>
          </a:stretch>
        </p:blipFill>
        <p:spPr>
          <a:xfrm>
            <a:off x="5042527" y="5034899"/>
            <a:ext cx="6096528" cy="18290"/>
          </a:xfrm>
          <a:prstGeom prst="rect">
            <a:avLst/>
          </a:prstGeom>
        </p:spPr>
      </p:pic>
    </p:spTree>
    <p:extLst>
      <p:ext uri="{BB962C8B-B14F-4D97-AF65-F5344CB8AC3E}">
        <p14:creationId xmlns:p14="http://schemas.microsoft.com/office/powerpoint/2010/main" val="841716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4E306D80-82B2-763C-CE54-5A10A86F6540}"/>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id="{209C50B0-FA09-E790-DBB7-0BBEEED64CA6}"/>
              </a:ext>
            </a:extLst>
          </p:cNvPr>
          <p:cNvSpPr/>
          <p:nvPr/>
        </p:nvSpPr>
        <p:spPr>
          <a:xfrm>
            <a:off x="-2753140" y="541682"/>
            <a:ext cx="5506279" cy="5635486"/>
          </a:xfrm>
          <a:prstGeom prst="donut">
            <a:avLst/>
          </a:prstGeom>
          <a:solidFill>
            <a:srgbClr val="EDE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493CD328-0689-C132-2D1F-6806F2F94CA9}"/>
              </a:ext>
            </a:extLst>
          </p:cNvPr>
          <p:cNvSpPr/>
          <p:nvPr/>
        </p:nvSpPr>
        <p:spPr>
          <a:xfrm>
            <a:off x="1869221" y="3652806"/>
            <a:ext cx="1084424" cy="1102760"/>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D5021CDA-3773-8D00-741F-11B9B80917F9}"/>
              </a:ext>
            </a:extLst>
          </p:cNvPr>
          <p:cNvSpPr/>
          <p:nvPr/>
        </p:nvSpPr>
        <p:spPr>
          <a:xfrm>
            <a:off x="4521895" y="826560"/>
            <a:ext cx="7509012" cy="520487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65">
            <a:extLst>
              <a:ext uri="{FF2B5EF4-FFF2-40B4-BE49-F238E27FC236}">
                <a16:creationId xmlns:a16="http://schemas.microsoft.com/office/drawing/2014/main" id="{AB7322B6-49B1-72E3-F5BD-783338DCD1F0}"/>
              </a:ext>
            </a:extLst>
          </p:cNvPr>
          <p:cNvSpPr/>
          <p:nvPr/>
        </p:nvSpPr>
        <p:spPr>
          <a:xfrm>
            <a:off x="3048880" y="2553615"/>
            <a:ext cx="1182759" cy="119271"/>
          </a:xfrm>
          <a:prstGeom prst="roundRect">
            <a:avLst/>
          </a:prstGeom>
          <a:solidFill>
            <a:srgbClr val="EDE3F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2" name="Straight Connector 71">
            <a:extLst>
              <a:ext uri="{FF2B5EF4-FFF2-40B4-BE49-F238E27FC236}">
                <a16:creationId xmlns:a16="http://schemas.microsoft.com/office/drawing/2014/main" id="{7CC11F31-AF45-E772-2A3F-512B42B14429}"/>
              </a:ext>
            </a:extLst>
          </p:cNvPr>
          <p:cNvCxnSpPr>
            <a:cxnSpLocks/>
          </p:cNvCxnSpPr>
          <p:nvPr/>
        </p:nvCxnSpPr>
        <p:spPr>
          <a:xfrm>
            <a:off x="4780042" y="1509089"/>
            <a:ext cx="69772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4458A66C-8055-6AC3-4878-DB4B1CFBB5A6}"/>
              </a:ext>
            </a:extLst>
          </p:cNvPr>
          <p:cNvSpPr txBox="1"/>
          <p:nvPr/>
        </p:nvSpPr>
        <p:spPr>
          <a:xfrm>
            <a:off x="5272334" y="1624003"/>
            <a:ext cx="5992678" cy="2301977"/>
          </a:xfrm>
          <a:prstGeom prst="rect">
            <a:avLst/>
          </a:prstGeom>
          <a:noFill/>
        </p:spPr>
        <p:txBody>
          <a:bodyPr wrap="square" rtlCol="0">
            <a:spAutoFit/>
          </a:bodyPr>
          <a:lstStyle/>
          <a:p>
            <a:pPr algn="just">
              <a:lnSpc>
                <a:spcPct val="150000"/>
              </a:lnSpc>
            </a:pPr>
            <a:r>
              <a:rPr lang="en-029" sz="1600" b="1" dirty="0">
                <a:latin typeface="Berlin Sans FB" panose="020E0602020502020306" pitchFamily="34" charset="0"/>
                <a:ea typeface="Calibri" panose="020F0502020204030204" pitchFamily="34" charset="0"/>
                <a:cs typeface="Times New Roman" panose="02020603050405020304" pitchFamily="18" charset="0"/>
              </a:rPr>
              <a:t>Section 10 </a:t>
            </a:r>
            <a:r>
              <a:rPr lang="en-029" sz="1600" dirty="0">
                <a:latin typeface="Berlin Sans FB" panose="020E0602020502020306" pitchFamily="34" charset="0"/>
                <a:ea typeface="Calibri" panose="020F0502020204030204" pitchFamily="34" charset="0"/>
                <a:cs typeface="Times New Roman" panose="02020603050405020304" pitchFamily="18" charset="0"/>
              </a:rPr>
              <a:t>- provides a safeguard for children who become a part of the programme in that if any admission is made, acceptance of responsibility given or information disclosed, this will be treated as confidential and shall not be admissible in any proceedings before a court or tribunal  </a:t>
            </a:r>
          </a:p>
          <a:p>
            <a:pPr algn="ctr">
              <a:lnSpc>
                <a:spcPct val="150000"/>
              </a:lnSpc>
            </a:pPr>
            <a:endParaRPr lang="en-US" dirty="0">
              <a:latin typeface="Berlin Sans FB" panose="020E0602020502020306" pitchFamily="34" charset="0"/>
            </a:endParaRPr>
          </a:p>
        </p:txBody>
      </p:sp>
      <p:pic>
        <p:nvPicPr>
          <p:cNvPr id="5" name="Picture 4">
            <a:extLst>
              <a:ext uri="{FF2B5EF4-FFF2-40B4-BE49-F238E27FC236}">
                <a16:creationId xmlns:a16="http://schemas.microsoft.com/office/drawing/2014/main" id="{2102B888-71A2-490E-FDF9-E2C72BD90ED5}"/>
              </a:ext>
            </a:extLst>
          </p:cNvPr>
          <p:cNvPicPr>
            <a:picLocks noChangeAspect="1"/>
          </p:cNvPicPr>
          <p:nvPr/>
        </p:nvPicPr>
        <p:blipFill>
          <a:blip r:embed="rId2"/>
          <a:stretch>
            <a:fillRect/>
          </a:stretch>
        </p:blipFill>
        <p:spPr>
          <a:xfrm>
            <a:off x="4780042" y="5251561"/>
            <a:ext cx="6992718" cy="18290"/>
          </a:xfrm>
          <a:prstGeom prst="rect">
            <a:avLst/>
          </a:prstGeom>
        </p:spPr>
      </p:pic>
      <p:pic>
        <p:nvPicPr>
          <p:cNvPr id="6" name="Graphic 5" descr="Work from home desk with solid fill">
            <a:extLst>
              <a:ext uri="{FF2B5EF4-FFF2-40B4-BE49-F238E27FC236}">
                <a16:creationId xmlns:a16="http://schemas.microsoft.com/office/drawing/2014/main" id="{5B2D2E7F-B493-E873-A8E3-0CDAD2AAF5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0" y="509381"/>
            <a:ext cx="558605" cy="558605"/>
          </a:xfrm>
          <a:prstGeom prst="rect">
            <a:avLst/>
          </a:prstGeom>
        </p:spPr>
      </p:pic>
      <p:pic>
        <p:nvPicPr>
          <p:cNvPr id="8" name="Graphic 7" descr="Group of people with solid fill">
            <a:extLst>
              <a:ext uri="{FF2B5EF4-FFF2-40B4-BE49-F238E27FC236}">
                <a16:creationId xmlns:a16="http://schemas.microsoft.com/office/drawing/2014/main" id="{8BD9E30F-7358-2DDE-FCD7-2CD65B7A886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201" y="826560"/>
            <a:ext cx="558605" cy="558605"/>
          </a:xfrm>
          <a:prstGeom prst="rect">
            <a:avLst/>
          </a:prstGeom>
        </p:spPr>
      </p:pic>
      <p:pic>
        <p:nvPicPr>
          <p:cNvPr id="10" name="Graphic 9" descr="Paper with solid fill">
            <a:extLst>
              <a:ext uri="{FF2B5EF4-FFF2-40B4-BE49-F238E27FC236}">
                <a16:creationId xmlns:a16="http://schemas.microsoft.com/office/drawing/2014/main" id="{DD453659-2762-D47B-BC07-33115742AD6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68575" y="1320716"/>
            <a:ext cx="606574" cy="606574"/>
          </a:xfrm>
          <a:prstGeom prst="rect">
            <a:avLst/>
          </a:prstGeom>
        </p:spPr>
      </p:pic>
      <p:pic>
        <p:nvPicPr>
          <p:cNvPr id="12" name="Graphic 11" descr="Police male with solid fill">
            <a:extLst>
              <a:ext uri="{FF2B5EF4-FFF2-40B4-BE49-F238E27FC236}">
                <a16:creationId xmlns:a16="http://schemas.microsoft.com/office/drawing/2014/main" id="{E8650466-3FD3-8894-C315-4B03825807B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785046" y="1971695"/>
            <a:ext cx="701191" cy="701191"/>
          </a:xfrm>
          <a:prstGeom prst="rect">
            <a:avLst/>
          </a:prstGeom>
        </p:spPr>
      </p:pic>
      <p:pic>
        <p:nvPicPr>
          <p:cNvPr id="14" name="Graphic 13" descr="Female Profile with solid fill">
            <a:extLst>
              <a:ext uri="{FF2B5EF4-FFF2-40B4-BE49-F238E27FC236}">
                <a16:creationId xmlns:a16="http://schemas.microsoft.com/office/drawing/2014/main" id="{F435C668-1441-BE36-98FA-FAA0452128F3}"/>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092685" y="2915724"/>
            <a:ext cx="606574" cy="606574"/>
          </a:xfrm>
          <a:prstGeom prst="rect">
            <a:avLst/>
          </a:prstGeom>
        </p:spPr>
      </p:pic>
      <p:pic>
        <p:nvPicPr>
          <p:cNvPr id="16" name="Graphic 15" descr="No sign with solid fill">
            <a:extLst>
              <a:ext uri="{FF2B5EF4-FFF2-40B4-BE49-F238E27FC236}">
                <a16:creationId xmlns:a16="http://schemas.microsoft.com/office/drawing/2014/main" id="{180682EB-F726-77EB-F602-AD4B93A39C1D}"/>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2046642" y="3838592"/>
            <a:ext cx="731188" cy="731188"/>
          </a:xfrm>
          <a:prstGeom prst="rect">
            <a:avLst/>
          </a:prstGeom>
        </p:spPr>
      </p:pic>
      <p:pic>
        <p:nvPicPr>
          <p:cNvPr id="18" name="Graphic 17" descr="Children with solid fill">
            <a:extLst>
              <a:ext uri="{FF2B5EF4-FFF2-40B4-BE49-F238E27FC236}">
                <a16:creationId xmlns:a16="http://schemas.microsoft.com/office/drawing/2014/main" id="{51C52198-DFC5-3B1C-64F2-29244E8AEF4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384774" y="4659981"/>
            <a:ext cx="558606" cy="558606"/>
          </a:xfrm>
          <a:prstGeom prst="rect">
            <a:avLst/>
          </a:prstGeom>
        </p:spPr>
      </p:pic>
      <p:pic>
        <p:nvPicPr>
          <p:cNvPr id="22" name="Graphic 21" descr="Badge Cross with solid fill">
            <a:extLst>
              <a:ext uri="{FF2B5EF4-FFF2-40B4-BE49-F238E27FC236}">
                <a16:creationId xmlns:a16="http://schemas.microsoft.com/office/drawing/2014/main" id="{825252DF-6FA4-1FDC-6B1C-1852532651C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87140" y="5193532"/>
            <a:ext cx="558605" cy="558605"/>
          </a:xfrm>
          <a:prstGeom prst="rect">
            <a:avLst/>
          </a:prstGeom>
        </p:spPr>
      </p:pic>
      <p:pic>
        <p:nvPicPr>
          <p:cNvPr id="24" name="Graphic 23" descr="Badge Tick1 with solid fill">
            <a:extLst>
              <a:ext uri="{FF2B5EF4-FFF2-40B4-BE49-F238E27FC236}">
                <a16:creationId xmlns:a16="http://schemas.microsoft.com/office/drawing/2014/main" id="{25260F15-AD31-2CB1-EA44-AD802EFD838F}"/>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0" y="5472834"/>
            <a:ext cx="558605" cy="558605"/>
          </a:xfrm>
          <a:prstGeom prst="rect">
            <a:avLst/>
          </a:prstGeom>
        </p:spPr>
      </p:pic>
      <p:sp>
        <p:nvSpPr>
          <p:cNvPr id="4" name="TextBox 3">
            <a:extLst>
              <a:ext uri="{FF2B5EF4-FFF2-40B4-BE49-F238E27FC236}">
                <a16:creationId xmlns:a16="http://schemas.microsoft.com/office/drawing/2014/main" id="{C338D017-07E9-8F40-61E7-01B7F9057575}"/>
              </a:ext>
            </a:extLst>
          </p:cNvPr>
          <p:cNvSpPr txBox="1"/>
          <p:nvPr/>
        </p:nvSpPr>
        <p:spPr>
          <a:xfrm>
            <a:off x="5272334" y="3776410"/>
            <a:ext cx="6378282" cy="1945213"/>
          </a:xfrm>
          <a:prstGeom prst="rect">
            <a:avLst/>
          </a:prstGeom>
          <a:noFill/>
        </p:spPr>
        <p:txBody>
          <a:bodyPr wrap="square" rtlCol="0">
            <a:spAutoFit/>
          </a:bodyPr>
          <a:lstStyle/>
          <a:p>
            <a:pPr algn="just">
              <a:lnSpc>
                <a:spcPct val="150000"/>
              </a:lnSpc>
            </a:pPr>
            <a:r>
              <a:rPr lang="en-029" sz="1600" dirty="0">
                <a:latin typeface="Berlin Sans FB" panose="020E0602020502020306" pitchFamily="34" charset="0"/>
                <a:ea typeface="Calibri" panose="020F0502020204030204" pitchFamily="34" charset="0"/>
                <a:cs typeface="Times New Roman" panose="02020603050405020304" pitchFamily="18" charset="0"/>
              </a:rPr>
              <a:t>Also, the section provides that a child’s consent to participate in a child diversion programme shall not amount to, or be treated as, a confession or an admission of guilt for the purposes of any criminal proceedings for a diversion offence</a:t>
            </a:r>
            <a:endParaRPr lang="en-US" sz="1600" dirty="0">
              <a:latin typeface="Berlin Sans FB" panose="020E0602020502020306" pitchFamily="34" charset="0"/>
              <a:ea typeface="Calibri" panose="020F0502020204030204" pitchFamily="34" charset="0"/>
              <a:cs typeface="Times New Roman" panose="02020603050405020304" pitchFamily="18" charset="0"/>
            </a:endParaRPr>
          </a:p>
          <a:p>
            <a:pPr algn="just">
              <a:lnSpc>
                <a:spcPct val="150000"/>
              </a:lnSpc>
            </a:pPr>
            <a:endParaRPr lang="en-US" dirty="0"/>
          </a:p>
        </p:txBody>
      </p:sp>
    </p:spTree>
    <p:extLst>
      <p:ext uri="{BB962C8B-B14F-4D97-AF65-F5344CB8AC3E}">
        <p14:creationId xmlns:p14="http://schemas.microsoft.com/office/powerpoint/2010/main" val="56164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A6808F62-9F3C-C1CF-98A2-2FDC0086E176}"/>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id="{F72CBE5B-A597-87F6-9488-87F27DEB4125}"/>
              </a:ext>
            </a:extLst>
          </p:cNvPr>
          <p:cNvSpPr/>
          <p:nvPr/>
        </p:nvSpPr>
        <p:spPr>
          <a:xfrm>
            <a:off x="-2753140" y="541682"/>
            <a:ext cx="5506279" cy="5635486"/>
          </a:xfrm>
          <a:prstGeom prst="donut">
            <a:avLst/>
          </a:prstGeom>
          <a:solidFill>
            <a:srgbClr val="EDE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ACC2371E-7DCD-744B-1466-B8B380380FA3}"/>
              </a:ext>
            </a:extLst>
          </p:cNvPr>
          <p:cNvSpPr/>
          <p:nvPr/>
        </p:nvSpPr>
        <p:spPr>
          <a:xfrm>
            <a:off x="1450828" y="4543540"/>
            <a:ext cx="1084424" cy="1102760"/>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40B05FC1-7188-4B91-3BED-98D1601DC604}"/>
              </a:ext>
            </a:extLst>
          </p:cNvPr>
          <p:cNvSpPr/>
          <p:nvPr/>
        </p:nvSpPr>
        <p:spPr>
          <a:xfrm>
            <a:off x="3723027" y="509381"/>
            <a:ext cx="8367372" cy="600368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65">
            <a:extLst>
              <a:ext uri="{FF2B5EF4-FFF2-40B4-BE49-F238E27FC236}">
                <a16:creationId xmlns:a16="http://schemas.microsoft.com/office/drawing/2014/main" id="{905E2B2D-9396-8F73-2CFA-E4FAECF34FED}"/>
              </a:ext>
            </a:extLst>
          </p:cNvPr>
          <p:cNvSpPr/>
          <p:nvPr/>
        </p:nvSpPr>
        <p:spPr>
          <a:xfrm>
            <a:off x="2778061" y="5127735"/>
            <a:ext cx="795867" cy="82722"/>
          </a:xfrm>
          <a:prstGeom prst="roundRect">
            <a:avLst/>
          </a:prstGeom>
          <a:solidFill>
            <a:srgbClr val="EDE3F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Straight Connector 71">
            <a:extLst>
              <a:ext uri="{FF2B5EF4-FFF2-40B4-BE49-F238E27FC236}">
                <a16:creationId xmlns:a16="http://schemas.microsoft.com/office/drawing/2014/main" id="{23ACCD47-6AC5-B216-B8EB-E4616294FC76}"/>
              </a:ext>
            </a:extLst>
          </p:cNvPr>
          <p:cNvCxnSpPr>
            <a:cxnSpLocks/>
          </p:cNvCxnSpPr>
          <p:nvPr/>
        </p:nvCxnSpPr>
        <p:spPr>
          <a:xfrm>
            <a:off x="4497820" y="944645"/>
            <a:ext cx="69772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3E8C5D7F-E626-0E0E-FD5A-32C9AB12C253}"/>
              </a:ext>
            </a:extLst>
          </p:cNvPr>
          <p:cNvSpPr txBox="1"/>
          <p:nvPr/>
        </p:nvSpPr>
        <p:spPr>
          <a:xfrm>
            <a:off x="4365904" y="1147079"/>
            <a:ext cx="7168895" cy="5236113"/>
          </a:xfrm>
          <a:prstGeom prst="rect">
            <a:avLst/>
          </a:prstGeom>
          <a:noFill/>
        </p:spPr>
        <p:txBody>
          <a:bodyPr wrap="square" rtlCol="0">
            <a:spAutoFit/>
          </a:bodyPr>
          <a:lstStyle/>
          <a:p>
            <a:pPr algn="just">
              <a:lnSpc>
                <a:spcPct val="150000"/>
              </a:lnSpc>
              <a:spcAft>
                <a:spcPts val="1000"/>
              </a:spcAft>
            </a:pPr>
            <a:r>
              <a:rPr lang="en-029" sz="1400" b="1" dirty="0">
                <a:latin typeface="Berlin Sans FB" panose="020E0602020502020306" pitchFamily="34" charset="0"/>
                <a:ea typeface="Calibri" panose="020F0502020204030204" pitchFamily="34" charset="0"/>
                <a:cs typeface="Times New Roman" panose="02020603050405020304" pitchFamily="18" charset="0"/>
              </a:rPr>
              <a:t>Section 11 </a:t>
            </a:r>
            <a:r>
              <a:rPr lang="en-029" sz="1400" dirty="0">
                <a:latin typeface="Berlin Sans FB" panose="020E0602020502020306" pitchFamily="34" charset="0"/>
                <a:ea typeface="Calibri" panose="020F0502020204030204" pitchFamily="34" charset="0"/>
                <a:cs typeface="Times New Roman" panose="02020603050405020304" pitchFamily="18" charset="0"/>
              </a:rPr>
              <a:t>- The effect of the child diversion programme:</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sz="1400" dirty="0">
                <a:latin typeface="Berlin Sans FB" panose="020E0602020502020306" pitchFamily="34" charset="0"/>
                <a:ea typeface="Calibri" panose="020F0502020204030204" pitchFamily="34" charset="0"/>
                <a:cs typeface="Times New Roman" panose="02020603050405020304" pitchFamily="18" charset="0"/>
              </a:rPr>
              <a:t>child </a:t>
            </a:r>
            <a:r>
              <a:rPr lang="en-029" sz="1400" b="1" dirty="0">
                <a:latin typeface="Berlin Sans FB" panose="020E0602020502020306" pitchFamily="34" charset="0"/>
                <a:ea typeface="Calibri" panose="020F0502020204030204" pitchFamily="34" charset="0"/>
                <a:cs typeface="Times New Roman" panose="02020603050405020304" pitchFamily="18" charset="0"/>
              </a:rPr>
              <a:t>referred</a:t>
            </a:r>
            <a:r>
              <a:rPr lang="en-029" sz="1400" dirty="0">
                <a:latin typeface="Berlin Sans FB" panose="020E0602020502020306" pitchFamily="34" charset="0"/>
                <a:ea typeface="Calibri" panose="020F0502020204030204" pitchFamily="34" charset="0"/>
                <a:cs typeface="Times New Roman" panose="02020603050405020304" pitchFamily="18" charset="0"/>
              </a:rPr>
              <a:t> for participation in Child Diversion programme -  criminal proceedings shall not be instituted or continued during referral period;</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sz="1400" dirty="0">
                <a:latin typeface="Berlin Sans FB" panose="020E0602020502020306" pitchFamily="34" charset="0"/>
                <a:ea typeface="Calibri" panose="020F0502020204030204" pitchFamily="34" charset="0"/>
                <a:cs typeface="Times New Roman" panose="02020603050405020304" pitchFamily="18" charset="0"/>
              </a:rPr>
              <a:t>child </a:t>
            </a:r>
            <a:r>
              <a:rPr lang="en-029" sz="1400" b="1" dirty="0">
                <a:latin typeface="Berlin Sans FB" panose="020E0602020502020306" pitchFamily="34" charset="0"/>
                <a:ea typeface="Calibri" panose="020F0502020204030204" pitchFamily="34" charset="0"/>
                <a:cs typeface="Times New Roman" panose="02020603050405020304" pitchFamily="18" charset="0"/>
              </a:rPr>
              <a:t>has not been charged </a:t>
            </a:r>
            <a:r>
              <a:rPr lang="en-029" sz="1400" dirty="0">
                <a:latin typeface="Berlin Sans FB" panose="020E0602020502020306" pitchFamily="34" charset="0"/>
                <a:ea typeface="Calibri" panose="020F0502020204030204" pitchFamily="34" charset="0"/>
                <a:cs typeface="Times New Roman" panose="02020603050405020304" pitchFamily="18" charset="0"/>
              </a:rPr>
              <a:t>and </a:t>
            </a:r>
            <a:r>
              <a:rPr lang="en-029" sz="1400" b="1" dirty="0">
                <a:latin typeface="Berlin Sans FB" panose="020E0602020502020306" pitchFamily="34" charset="0"/>
                <a:ea typeface="Calibri" panose="020F0502020204030204" pitchFamily="34" charset="0"/>
                <a:cs typeface="Times New Roman" panose="02020603050405020304" pitchFamily="18" charset="0"/>
              </a:rPr>
              <a:t>completes </a:t>
            </a:r>
            <a:r>
              <a:rPr lang="en-029" sz="1400" dirty="0">
                <a:latin typeface="Berlin Sans FB" panose="020E0602020502020306" pitchFamily="34" charset="0"/>
                <a:ea typeface="Calibri" panose="020F0502020204030204" pitchFamily="34" charset="0"/>
                <a:cs typeface="Times New Roman" panose="02020603050405020304" pitchFamily="18" charset="0"/>
              </a:rPr>
              <a:t>programme -  the child shall not be charged;</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sz="1400" dirty="0">
                <a:latin typeface="Berlin Sans FB" panose="020E0602020502020306" pitchFamily="34" charset="0"/>
                <a:ea typeface="Calibri" panose="020F0502020204030204" pitchFamily="34" charset="0"/>
                <a:cs typeface="Times New Roman" panose="02020603050405020304" pitchFamily="18" charset="0"/>
              </a:rPr>
              <a:t>child </a:t>
            </a:r>
            <a:r>
              <a:rPr lang="en-029" sz="1400" b="1" dirty="0">
                <a:latin typeface="Berlin Sans FB" panose="020E0602020502020306" pitchFamily="34" charset="0"/>
                <a:ea typeface="Calibri" panose="020F0502020204030204" pitchFamily="34" charset="0"/>
                <a:cs typeface="Times New Roman" panose="02020603050405020304" pitchFamily="18" charset="0"/>
              </a:rPr>
              <a:t>has been charged </a:t>
            </a:r>
            <a:r>
              <a:rPr lang="en-029" sz="1400" dirty="0">
                <a:latin typeface="Berlin Sans FB" panose="020E0602020502020306" pitchFamily="34" charset="0"/>
                <a:ea typeface="Calibri" panose="020F0502020204030204" pitchFamily="34" charset="0"/>
                <a:cs typeface="Times New Roman" panose="02020603050405020304" pitchFamily="18" charset="0"/>
              </a:rPr>
              <a:t>and </a:t>
            </a:r>
            <a:r>
              <a:rPr lang="en-029" sz="1400" b="1" dirty="0">
                <a:latin typeface="Berlin Sans FB" panose="020E0602020502020306" pitchFamily="34" charset="0"/>
                <a:ea typeface="Calibri" panose="020F0502020204030204" pitchFamily="34" charset="0"/>
                <a:cs typeface="Times New Roman" panose="02020603050405020304" pitchFamily="18" charset="0"/>
              </a:rPr>
              <a:t>completes</a:t>
            </a:r>
            <a:r>
              <a:rPr lang="en-029" sz="1400" dirty="0">
                <a:latin typeface="Berlin Sans FB" panose="020E0602020502020306" pitchFamily="34" charset="0"/>
                <a:ea typeface="Calibri" panose="020F0502020204030204" pitchFamily="34" charset="0"/>
                <a:cs typeface="Times New Roman" panose="02020603050405020304" pitchFamily="18" charset="0"/>
              </a:rPr>
              <a:t> the programme -  the court shall make an order dismissing the charge;</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sz="1400" dirty="0">
                <a:latin typeface="Berlin Sans FB" panose="020E0602020502020306" pitchFamily="34" charset="0"/>
                <a:ea typeface="Calibri" panose="020F0502020204030204" pitchFamily="34" charset="0"/>
                <a:cs typeface="Times New Roman" panose="02020603050405020304" pitchFamily="18" charset="0"/>
              </a:rPr>
              <a:t>child </a:t>
            </a:r>
            <a:r>
              <a:rPr lang="en-029" sz="1400" b="1" dirty="0">
                <a:latin typeface="Berlin Sans FB" panose="020E0602020502020306" pitchFamily="34" charset="0"/>
                <a:ea typeface="Calibri" panose="020F0502020204030204" pitchFamily="34" charset="0"/>
                <a:cs typeface="Times New Roman" panose="02020603050405020304" pitchFamily="18" charset="0"/>
              </a:rPr>
              <a:t>has been convicted but not sentenced</a:t>
            </a:r>
            <a:r>
              <a:rPr lang="en-029" sz="1400" dirty="0">
                <a:latin typeface="Berlin Sans FB" panose="020E0602020502020306" pitchFamily="34" charset="0"/>
                <a:ea typeface="Calibri" panose="020F0502020204030204" pitchFamily="34" charset="0"/>
                <a:cs typeface="Times New Roman" panose="02020603050405020304" pitchFamily="18" charset="0"/>
              </a:rPr>
              <a:t> - the court shall discontinue the trial of the diversion and the trial shall not resume</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sz="1400" dirty="0">
                <a:latin typeface="Berlin Sans FB" panose="020E0602020502020306" pitchFamily="34" charset="0"/>
                <a:ea typeface="Calibri" panose="020F0502020204030204" pitchFamily="34" charset="0"/>
                <a:cs typeface="Times New Roman" panose="02020603050405020304" pitchFamily="18" charset="0"/>
              </a:rPr>
              <a:t>child is </a:t>
            </a:r>
            <a:r>
              <a:rPr lang="en-029" sz="1400" b="1" dirty="0">
                <a:latin typeface="Berlin Sans FB" panose="020E0602020502020306" pitchFamily="34" charset="0"/>
                <a:ea typeface="Calibri" panose="020F0502020204030204" pitchFamily="34" charset="0"/>
                <a:cs typeface="Times New Roman" panose="02020603050405020304" pitchFamily="18" charset="0"/>
              </a:rPr>
              <a:t>sentenced</a:t>
            </a:r>
            <a:r>
              <a:rPr lang="en-029" sz="1400" dirty="0">
                <a:latin typeface="Berlin Sans FB" panose="020E0602020502020306" pitchFamily="34" charset="0"/>
                <a:ea typeface="Calibri" panose="020F0502020204030204" pitchFamily="34" charset="0"/>
                <a:cs typeface="Times New Roman" panose="02020603050405020304" pitchFamily="18" charset="0"/>
              </a:rPr>
              <a:t> - the court shall make a suspended sentence order and the child shall not be detained in a lock-up, remand centre or a correctional institution</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1000"/>
              </a:spcAft>
              <a:buFont typeface="+mj-lt"/>
              <a:buAutoNum type="alphaLcParenR"/>
            </a:pPr>
            <a:r>
              <a:rPr lang="en-029" sz="1400" dirty="0">
                <a:latin typeface="Berlin Sans FB" panose="020E0602020502020306" pitchFamily="34" charset="0"/>
                <a:ea typeface="Calibri" panose="020F0502020204030204" pitchFamily="34" charset="0"/>
                <a:cs typeface="Times New Roman" panose="02020603050405020304" pitchFamily="18" charset="0"/>
              </a:rPr>
              <a:t>child </a:t>
            </a:r>
            <a:r>
              <a:rPr lang="en-029" sz="1400" b="1" dirty="0">
                <a:latin typeface="Berlin Sans FB" panose="020E0602020502020306" pitchFamily="34" charset="0"/>
                <a:ea typeface="Calibri" panose="020F0502020204030204" pitchFamily="34" charset="0"/>
                <a:cs typeface="Times New Roman" panose="02020603050405020304" pitchFamily="18" charset="0"/>
              </a:rPr>
              <a:t>fails to complete</a:t>
            </a:r>
            <a:r>
              <a:rPr lang="en-029" sz="1400" dirty="0">
                <a:latin typeface="Berlin Sans FB" panose="020E0602020502020306" pitchFamily="34" charset="0"/>
                <a:ea typeface="Calibri" panose="020F0502020204030204" pitchFamily="34" charset="0"/>
                <a:cs typeface="Times New Roman" panose="02020603050405020304" pitchFamily="18" charset="0"/>
              </a:rPr>
              <a:t> a child diversion programme the referring constable may proceed with charging the child or the court may continue criminal proceedings in respect of the diversion offence which formed the basis of the child’s referral to the programme.   </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pPr algn="ctr">
              <a:lnSpc>
                <a:spcPct val="150000"/>
              </a:lnSpc>
            </a:pPr>
            <a:endParaRPr lang="en-US" dirty="0">
              <a:latin typeface="Berlin Sans FB" panose="020E0602020502020306" pitchFamily="34" charset="0"/>
            </a:endParaRPr>
          </a:p>
        </p:txBody>
      </p:sp>
      <p:pic>
        <p:nvPicPr>
          <p:cNvPr id="5" name="Picture 4">
            <a:extLst>
              <a:ext uri="{FF2B5EF4-FFF2-40B4-BE49-F238E27FC236}">
                <a16:creationId xmlns:a16="http://schemas.microsoft.com/office/drawing/2014/main" id="{E39514EB-9B97-5E87-828F-17B30A26C04C}"/>
              </a:ext>
            </a:extLst>
          </p:cNvPr>
          <p:cNvPicPr>
            <a:picLocks noChangeAspect="1"/>
          </p:cNvPicPr>
          <p:nvPr/>
        </p:nvPicPr>
        <p:blipFill>
          <a:blip r:embed="rId2"/>
          <a:stretch>
            <a:fillRect/>
          </a:stretch>
        </p:blipFill>
        <p:spPr>
          <a:xfrm>
            <a:off x="4324053" y="6177168"/>
            <a:ext cx="6992718" cy="18290"/>
          </a:xfrm>
          <a:prstGeom prst="rect">
            <a:avLst/>
          </a:prstGeom>
        </p:spPr>
      </p:pic>
      <p:pic>
        <p:nvPicPr>
          <p:cNvPr id="6" name="Graphic 5" descr="Work from home desk with solid fill">
            <a:extLst>
              <a:ext uri="{FF2B5EF4-FFF2-40B4-BE49-F238E27FC236}">
                <a16:creationId xmlns:a16="http://schemas.microsoft.com/office/drawing/2014/main" id="{2B1FE213-D3AC-3DD4-23F7-1077E8C3826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0" y="509381"/>
            <a:ext cx="558605" cy="558605"/>
          </a:xfrm>
          <a:prstGeom prst="rect">
            <a:avLst/>
          </a:prstGeom>
        </p:spPr>
      </p:pic>
      <p:pic>
        <p:nvPicPr>
          <p:cNvPr id="8" name="Graphic 7" descr="Group of people with solid fill">
            <a:extLst>
              <a:ext uri="{FF2B5EF4-FFF2-40B4-BE49-F238E27FC236}">
                <a16:creationId xmlns:a16="http://schemas.microsoft.com/office/drawing/2014/main" id="{170B7F4B-B6BB-95D5-8082-C3BB199BC84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201" y="826560"/>
            <a:ext cx="558605" cy="558605"/>
          </a:xfrm>
          <a:prstGeom prst="rect">
            <a:avLst/>
          </a:prstGeom>
        </p:spPr>
      </p:pic>
      <p:pic>
        <p:nvPicPr>
          <p:cNvPr id="10" name="Graphic 9" descr="Paper with solid fill">
            <a:extLst>
              <a:ext uri="{FF2B5EF4-FFF2-40B4-BE49-F238E27FC236}">
                <a16:creationId xmlns:a16="http://schemas.microsoft.com/office/drawing/2014/main" id="{92915D7A-713D-628B-7CAA-A039FCA1D8E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68575" y="1320716"/>
            <a:ext cx="606574" cy="606574"/>
          </a:xfrm>
          <a:prstGeom prst="rect">
            <a:avLst/>
          </a:prstGeom>
        </p:spPr>
      </p:pic>
      <p:pic>
        <p:nvPicPr>
          <p:cNvPr id="12" name="Graphic 11" descr="Police male with solid fill">
            <a:extLst>
              <a:ext uri="{FF2B5EF4-FFF2-40B4-BE49-F238E27FC236}">
                <a16:creationId xmlns:a16="http://schemas.microsoft.com/office/drawing/2014/main" id="{D6A8107D-9628-B570-665D-B0D1EDCD1BE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785046" y="1971695"/>
            <a:ext cx="701191" cy="701191"/>
          </a:xfrm>
          <a:prstGeom prst="rect">
            <a:avLst/>
          </a:prstGeom>
        </p:spPr>
      </p:pic>
      <p:pic>
        <p:nvPicPr>
          <p:cNvPr id="14" name="Graphic 13" descr="Female Profile with solid fill">
            <a:extLst>
              <a:ext uri="{FF2B5EF4-FFF2-40B4-BE49-F238E27FC236}">
                <a16:creationId xmlns:a16="http://schemas.microsoft.com/office/drawing/2014/main" id="{D2E5CFCE-6EC3-F306-CA15-ECA8731AE96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092685" y="2915724"/>
            <a:ext cx="606574" cy="606574"/>
          </a:xfrm>
          <a:prstGeom prst="rect">
            <a:avLst/>
          </a:prstGeom>
        </p:spPr>
      </p:pic>
      <p:pic>
        <p:nvPicPr>
          <p:cNvPr id="16" name="Graphic 15" descr="No sign with solid fill">
            <a:extLst>
              <a:ext uri="{FF2B5EF4-FFF2-40B4-BE49-F238E27FC236}">
                <a16:creationId xmlns:a16="http://schemas.microsoft.com/office/drawing/2014/main" id="{98155B88-B638-CB89-4922-BC0B7E7729CE}"/>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924769" y="3765136"/>
            <a:ext cx="701191" cy="701191"/>
          </a:xfrm>
          <a:prstGeom prst="rect">
            <a:avLst/>
          </a:prstGeom>
        </p:spPr>
      </p:pic>
      <p:pic>
        <p:nvPicPr>
          <p:cNvPr id="18" name="Graphic 17" descr="Children with solid fill">
            <a:extLst>
              <a:ext uri="{FF2B5EF4-FFF2-40B4-BE49-F238E27FC236}">
                <a16:creationId xmlns:a16="http://schemas.microsoft.com/office/drawing/2014/main" id="{C7FB5AB8-5EC8-F03F-E6B0-24343617B7E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670144" y="4799127"/>
            <a:ext cx="657217" cy="657217"/>
          </a:xfrm>
          <a:prstGeom prst="rect">
            <a:avLst/>
          </a:prstGeom>
        </p:spPr>
      </p:pic>
      <p:pic>
        <p:nvPicPr>
          <p:cNvPr id="22" name="Graphic 21" descr="Badge Cross with solid fill">
            <a:extLst>
              <a:ext uri="{FF2B5EF4-FFF2-40B4-BE49-F238E27FC236}">
                <a16:creationId xmlns:a16="http://schemas.microsoft.com/office/drawing/2014/main" id="{3A198044-4A55-7AE2-2538-01B824B3F9A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787140" y="5193532"/>
            <a:ext cx="558605" cy="558605"/>
          </a:xfrm>
          <a:prstGeom prst="rect">
            <a:avLst/>
          </a:prstGeom>
        </p:spPr>
      </p:pic>
      <p:pic>
        <p:nvPicPr>
          <p:cNvPr id="24" name="Graphic 23" descr="Badge Tick1 with solid fill">
            <a:extLst>
              <a:ext uri="{FF2B5EF4-FFF2-40B4-BE49-F238E27FC236}">
                <a16:creationId xmlns:a16="http://schemas.microsoft.com/office/drawing/2014/main" id="{FEE43ED8-F9B5-398C-ED4E-609E7FFA244B}"/>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0" y="5472834"/>
            <a:ext cx="558605" cy="558605"/>
          </a:xfrm>
          <a:prstGeom prst="rect">
            <a:avLst/>
          </a:prstGeom>
        </p:spPr>
      </p:pic>
    </p:spTree>
    <p:extLst>
      <p:ext uri="{BB962C8B-B14F-4D97-AF65-F5344CB8AC3E}">
        <p14:creationId xmlns:p14="http://schemas.microsoft.com/office/powerpoint/2010/main" val="3476124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F5591229-48D6-4E76-CCCD-D8AC2F8E187D}"/>
            </a:ext>
          </a:extLst>
        </p:cNvPr>
        <p:cNvGrpSpPr/>
        <p:nvPr/>
      </p:nvGrpSpPr>
      <p:grpSpPr>
        <a:xfrm>
          <a:off x="0" y="0"/>
          <a:ext cx="0" cy="0"/>
          <a:chOff x="0" y="0"/>
          <a:chExt cx="0" cy="0"/>
        </a:xfrm>
      </p:grpSpPr>
      <p:sp>
        <p:nvSpPr>
          <p:cNvPr id="4" name="Oval 3">
            <a:extLst>
              <a:ext uri="{FF2B5EF4-FFF2-40B4-BE49-F238E27FC236}">
                <a16:creationId xmlns:a16="http://schemas.microsoft.com/office/drawing/2014/main" id="{C4C277F3-9995-892E-DB89-02A50AFA4FFD}"/>
              </a:ext>
            </a:extLst>
          </p:cNvPr>
          <p:cNvSpPr/>
          <p:nvPr/>
        </p:nvSpPr>
        <p:spPr>
          <a:xfrm>
            <a:off x="5414211" y="-305168"/>
            <a:ext cx="6777789" cy="7468335"/>
          </a:xfrm>
          <a:prstGeom prst="ellipse">
            <a:avLst/>
          </a:prstGeom>
          <a:solidFill>
            <a:srgbClr val="331E3A"/>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87877738-E3A6-EA32-152E-19C3F3150701}"/>
              </a:ext>
            </a:extLst>
          </p:cNvPr>
          <p:cNvSpPr/>
          <p:nvPr/>
        </p:nvSpPr>
        <p:spPr>
          <a:xfrm>
            <a:off x="2853930" y="-145486"/>
            <a:ext cx="7950054" cy="7654705"/>
          </a:xfrm>
          <a:prstGeom prst="ellipse">
            <a:avLst/>
          </a:prstGeom>
          <a:solidFill>
            <a:srgbClr val="46317B"/>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ABECD781-D761-E4AA-97DA-72F58869166C}"/>
              </a:ext>
            </a:extLst>
          </p:cNvPr>
          <p:cNvSpPr/>
          <p:nvPr/>
        </p:nvSpPr>
        <p:spPr>
          <a:xfrm>
            <a:off x="1581712" y="-207608"/>
            <a:ext cx="7656176" cy="7778950"/>
          </a:xfrm>
          <a:prstGeom prst="ellipse">
            <a:avLst/>
          </a:prstGeom>
          <a:solidFill>
            <a:srgbClr val="A36FB5"/>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652E2233-FA5C-3654-DCE0-850A46E94BD1}"/>
              </a:ext>
            </a:extLst>
          </p:cNvPr>
          <p:cNvSpPr/>
          <p:nvPr/>
        </p:nvSpPr>
        <p:spPr>
          <a:xfrm>
            <a:off x="-300805" y="-269734"/>
            <a:ext cx="7950053" cy="7654705"/>
          </a:xfrm>
          <a:prstGeom prst="ellipse">
            <a:avLst/>
          </a:prstGeom>
          <a:solidFill>
            <a:srgbClr val="C19FCD"/>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22E94E25-6CA4-A221-4BE6-1D777420CCEB}"/>
              </a:ext>
            </a:extLst>
          </p:cNvPr>
          <p:cNvSpPr/>
          <p:nvPr/>
        </p:nvSpPr>
        <p:spPr>
          <a:xfrm>
            <a:off x="-1975542" y="-345086"/>
            <a:ext cx="7709214" cy="8053904"/>
          </a:xfrm>
          <a:prstGeom prst="ellipse">
            <a:avLst/>
          </a:prstGeom>
          <a:solidFill>
            <a:srgbClr val="DDCAE4"/>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142A5086-372E-294A-9FF2-395D0E215F0A}"/>
              </a:ext>
            </a:extLst>
          </p:cNvPr>
          <p:cNvSpPr txBox="1"/>
          <p:nvPr/>
        </p:nvSpPr>
        <p:spPr>
          <a:xfrm>
            <a:off x="11004365" y="2896702"/>
            <a:ext cx="1600200" cy="307777"/>
          </a:xfrm>
          <a:prstGeom prst="rect">
            <a:avLst/>
          </a:prstGeom>
          <a:noFill/>
        </p:spPr>
        <p:txBody>
          <a:bodyPr wrap="square" rtlCol="0">
            <a:spAutoFit/>
          </a:bodyPr>
          <a:lstStyle/>
          <a:p>
            <a:r>
              <a:rPr lang="en-US" sz="1400" dirty="0">
                <a:solidFill>
                  <a:schemeClr val="bg1"/>
                </a:solidFill>
                <a:latin typeface="Berlin Sans FB Demi" panose="020E0802020502020306" pitchFamily="34" charset="0"/>
              </a:rPr>
              <a:t>Reform</a:t>
            </a:r>
            <a:endParaRPr lang="en-US" dirty="0">
              <a:solidFill>
                <a:schemeClr val="bg1"/>
              </a:solidFill>
              <a:latin typeface="Berlin Sans FB Demi" panose="020E0802020502020306" pitchFamily="34" charset="0"/>
            </a:endParaRPr>
          </a:p>
        </p:txBody>
      </p:sp>
      <p:sp>
        <p:nvSpPr>
          <p:cNvPr id="11" name="TextBox 10">
            <a:extLst>
              <a:ext uri="{FF2B5EF4-FFF2-40B4-BE49-F238E27FC236}">
                <a16:creationId xmlns:a16="http://schemas.microsoft.com/office/drawing/2014/main" id="{D894DB31-B769-1E8C-7F9D-CE9CC97D6CBC}"/>
              </a:ext>
            </a:extLst>
          </p:cNvPr>
          <p:cNvSpPr txBox="1"/>
          <p:nvPr/>
        </p:nvSpPr>
        <p:spPr>
          <a:xfrm>
            <a:off x="9290926" y="2927763"/>
            <a:ext cx="1680380" cy="307777"/>
          </a:xfrm>
          <a:prstGeom prst="rect">
            <a:avLst/>
          </a:prstGeom>
          <a:noFill/>
        </p:spPr>
        <p:txBody>
          <a:bodyPr wrap="square" rtlCol="0">
            <a:spAutoFit/>
          </a:bodyPr>
          <a:lstStyle/>
          <a:p>
            <a:r>
              <a:rPr lang="en-US" sz="1400" dirty="0">
                <a:solidFill>
                  <a:schemeClr val="bg1"/>
                </a:solidFill>
                <a:latin typeface="Berlin Sans FB Demi" panose="020E0802020502020306" pitchFamily="34" charset="0"/>
              </a:rPr>
              <a:t>Implementation</a:t>
            </a:r>
            <a:endParaRPr lang="en-US" sz="1600" dirty="0">
              <a:solidFill>
                <a:schemeClr val="bg1"/>
              </a:solidFill>
              <a:latin typeface="Berlin Sans FB Demi" panose="020E0802020502020306" pitchFamily="34" charset="0"/>
            </a:endParaRPr>
          </a:p>
        </p:txBody>
      </p:sp>
      <p:sp>
        <p:nvSpPr>
          <p:cNvPr id="12" name="TextBox 11">
            <a:extLst>
              <a:ext uri="{FF2B5EF4-FFF2-40B4-BE49-F238E27FC236}">
                <a16:creationId xmlns:a16="http://schemas.microsoft.com/office/drawing/2014/main" id="{F9C1BDD3-46F7-352D-3DC5-86802D8EBA93}"/>
              </a:ext>
            </a:extLst>
          </p:cNvPr>
          <p:cNvSpPr txBox="1"/>
          <p:nvPr/>
        </p:nvSpPr>
        <p:spPr>
          <a:xfrm>
            <a:off x="6151389" y="2896683"/>
            <a:ext cx="1600200" cy="307777"/>
          </a:xfrm>
          <a:prstGeom prst="rect">
            <a:avLst/>
          </a:prstGeom>
          <a:noFill/>
        </p:spPr>
        <p:txBody>
          <a:bodyPr wrap="square" rtlCol="0">
            <a:spAutoFit/>
          </a:bodyPr>
          <a:lstStyle/>
          <a:p>
            <a:r>
              <a:rPr lang="en-US" sz="1400" dirty="0">
                <a:solidFill>
                  <a:schemeClr val="bg1"/>
                </a:solidFill>
                <a:latin typeface="Berlin Sans FB Demi" panose="020E0802020502020306" pitchFamily="34" charset="0"/>
              </a:rPr>
              <a:t>Background</a:t>
            </a:r>
            <a:endParaRPr lang="en-US" dirty="0">
              <a:solidFill>
                <a:schemeClr val="bg1"/>
              </a:solidFill>
              <a:latin typeface="Berlin Sans FB Demi" panose="020E0802020502020306" pitchFamily="34" charset="0"/>
            </a:endParaRPr>
          </a:p>
        </p:txBody>
      </p:sp>
      <p:sp>
        <p:nvSpPr>
          <p:cNvPr id="13" name="TextBox 12">
            <a:extLst>
              <a:ext uri="{FF2B5EF4-FFF2-40B4-BE49-F238E27FC236}">
                <a16:creationId xmlns:a16="http://schemas.microsoft.com/office/drawing/2014/main" id="{69F2976C-0298-D478-79D2-443462FC066D}"/>
              </a:ext>
            </a:extLst>
          </p:cNvPr>
          <p:cNvSpPr txBox="1"/>
          <p:nvPr/>
        </p:nvSpPr>
        <p:spPr>
          <a:xfrm>
            <a:off x="7838069" y="2911018"/>
            <a:ext cx="1600200" cy="307777"/>
          </a:xfrm>
          <a:prstGeom prst="rect">
            <a:avLst/>
          </a:prstGeom>
          <a:noFill/>
        </p:spPr>
        <p:txBody>
          <a:bodyPr wrap="square" rtlCol="0">
            <a:spAutoFit/>
          </a:bodyPr>
          <a:lstStyle/>
          <a:p>
            <a:r>
              <a:rPr lang="en-US" sz="1400" dirty="0">
                <a:solidFill>
                  <a:schemeClr val="bg1"/>
                </a:solidFill>
                <a:latin typeface="Berlin Sans FB Demi" panose="020E0802020502020306" pitchFamily="34" charset="0"/>
              </a:rPr>
              <a:t>Key Sections</a:t>
            </a:r>
          </a:p>
        </p:txBody>
      </p:sp>
      <p:sp>
        <p:nvSpPr>
          <p:cNvPr id="14" name="Oval 13">
            <a:extLst>
              <a:ext uri="{FF2B5EF4-FFF2-40B4-BE49-F238E27FC236}">
                <a16:creationId xmlns:a16="http://schemas.microsoft.com/office/drawing/2014/main" id="{106C7232-CC93-4F68-B549-05AFF700A372}"/>
              </a:ext>
            </a:extLst>
          </p:cNvPr>
          <p:cNvSpPr/>
          <p:nvPr/>
        </p:nvSpPr>
        <p:spPr>
          <a:xfrm>
            <a:off x="-3660911" y="-345086"/>
            <a:ext cx="7709214" cy="8053904"/>
          </a:xfrm>
          <a:prstGeom prst="ellipse">
            <a:avLst/>
          </a:prstGeom>
          <a:solidFill>
            <a:schemeClr val="tx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00B6BD5-C1B8-3C4C-08F8-2C72DC416E47}"/>
              </a:ext>
            </a:extLst>
          </p:cNvPr>
          <p:cNvSpPr txBox="1"/>
          <p:nvPr/>
        </p:nvSpPr>
        <p:spPr>
          <a:xfrm>
            <a:off x="1438158" y="1636345"/>
            <a:ext cx="1415772" cy="5044689"/>
          </a:xfrm>
          <a:prstGeom prst="rect">
            <a:avLst/>
          </a:prstGeom>
          <a:noFill/>
        </p:spPr>
        <p:txBody>
          <a:bodyPr vert="vert" wrap="square" rtlCol="0">
            <a:spAutoFit/>
          </a:bodyPr>
          <a:lstStyle/>
          <a:p>
            <a:r>
              <a:rPr lang="en-US" sz="8000" dirty="0">
                <a:solidFill>
                  <a:schemeClr val="bg1"/>
                </a:solidFill>
                <a:latin typeface="Britannic Bold" panose="020B0903060703020204" pitchFamily="34" charset="0"/>
              </a:rPr>
              <a:t>CONTENT</a:t>
            </a:r>
          </a:p>
        </p:txBody>
      </p:sp>
      <p:sp>
        <p:nvSpPr>
          <p:cNvPr id="15" name="TextBox 14">
            <a:extLst>
              <a:ext uri="{FF2B5EF4-FFF2-40B4-BE49-F238E27FC236}">
                <a16:creationId xmlns:a16="http://schemas.microsoft.com/office/drawing/2014/main" id="{BA6E346F-4095-03BB-0B40-EA781770DCFF}"/>
              </a:ext>
            </a:extLst>
          </p:cNvPr>
          <p:cNvSpPr txBox="1"/>
          <p:nvPr/>
        </p:nvSpPr>
        <p:spPr>
          <a:xfrm>
            <a:off x="4196394" y="2896684"/>
            <a:ext cx="1600200" cy="307777"/>
          </a:xfrm>
          <a:prstGeom prst="rect">
            <a:avLst/>
          </a:prstGeom>
          <a:noFill/>
        </p:spPr>
        <p:txBody>
          <a:bodyPr wrap="square" rtlCol="0">
            <a:spAutoFit/>
          </a:bodyPr>
          <a:lstStyle/>
          <a:p>
            <a:r>
              <a:rPr lang="en-US" sz="1400" dirty="0">
                <a:solidFill>
                  <a:schemeClr val="bg1"/>
                </a:solidFill>
                <a:latin typeface="Berlin Sans FB Demi" panose="020E0802020502020306" pitchFamily="34" charset="0"/>
              </a:rPr>
              <a:t>Introduction</a:t>
            </a:r>
            <a:endParaRPr lang="en-US" dirty="0">
              <a:solidFill>
                <a:schemeClr val="bg1"/>
              </a:solidFill>
              <a:latin typeface="Berlin Sans FB Demi" panose="020E0802020502020306" pitchFamily="34" charset="0"/>
            </a:endParaRPr>
          </a:p>
        </p:txBody>
      </p:sp>
    </p:spTree>
    <p:extLst>
      <p:ext uri="{BB962C8B-B14F-4D97-AF65-F5344CB8AC3E}">
        <p14:creationId xmlns:p14="http://schemas.microsoft.com/office/powerpoint/2010/main" val="510327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6B2F179C-4CFB-91F4-181A-E41C81D62CE4}"/>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id="{5836A745-B745-C6E2-AA44-6029A668618F}"/>
              </a:ext>
            </a:extLst>
          </p:cNvPr>
          <p:cNvSpPr/>
          <p:nvPr/>
        </p:nvSpPr>
        <p:spPr>
          <a:xfrm>
            <a:off x="-2753140" y="541682"/>
            <a:ext cx="5506279" cy="5635486"/>
          </a:xfrm>
          <a:prstGeom prst="donut">
            <a:avLst/>
          </a:prstGeom>
          <a:solidFill>
            <a:srgbClr val="EDE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0CF886C7-8576-DF70-F5FF-900FD57BAA2C}"/>
              </a:ext>
            </a:extLst>
          </p:cNvPr>
          <p:cNvSpPr/>
          <p:nvPr/>
        </p:nvSpPr>
        <p:spPr>
          <a:xfrm>
            <a:off x="769382" y="5158660"/>
            <a:ext cx="1084424" cy="1102760"/>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C0FCBC9F-909C-688D-DD9D-F9B82F454A0C}"/>
              </a:ext>
            </a:extLst>
          </p:cNvPr>
          <p:cNvSpPr/>
          <p:nvPr/>
        </p:nvSpPr>
        <p:spPr>
          <a:xfrm>
            <a:off x="4521895" y="826560"/>
            <a:ext cx="7509012" cy="520487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65">
            <a:extLst>
              <a:ext uri="{FF2B5EF4-FFF2-40B4-BE49-F238E27FC236}">
                <a16:creationId xmlns:a16="http://schemas.microsoft.com/office/drawing/2014/main" id="{19C57D7F-54A0-FD95-26E3-05869881C805}"/>
              </a:ext>
            </a:extLst>
          </p:cNvPr>
          <p:cNvSpPr/>
          <p:nvPr/>
        </p:nvSpPr>
        <p:spPr>
          <a:xfrm>
            <a:off x="2395972" y="5717265"/>
            <a:ext cx="1182759" cy="106797"/>
          </a:xfrm>
          <a:prstGeom prst="roundRect">
            <a:avLst/>
          </a:prstGeom>
          <a:solidFill>
            <a:srgbClr val="EDE3F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Straight Connector 71">
            <a:extLst>
              <a:ext uri="{FF2B5EF4-FFF2-40B4-BE49-F238E27FC236}">
                <a16:creationId xmlns:a16="http://schemas.microsoft.com/office/drawing/2014/main" id="{763B7DB4-D084-CB82-005A-E5933E96B1AC}"/>
              </a:ext>
            </a:extLst>
          </p:cNvPr>
          <p:cNvCxnSpPr>
            <a:cxnSpLocks/>
          </p:cNvCxnSpPr>
          <p:nvPr/>
        </p:nvCxnSpPr>
        <p:spPr>
          <a:xfrm>
            <a:off x="4787769" y="1320716"/>
            <a:ext cx="69772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8AEC0DB4-ED9F-55ED-5A0B-9C02A3202FF2}"/>
              </a:ext>
            </a:extLst>
          </p:cNvPr>
          <p:cNvSpPr txBox="1"/>
          <p:nvPr/>
        </p:nvSpPr>
        <p:spPr>
          <a:xfrm>
            <a:off x="5022324" y="1813276"/>
            <a:ext cx="6477243" cy="3502305"/>
          </a:xfrm>
          <a:prstGeom prst="rect">
            <a:avLst/>
          </a:prstGeom>
          <a:noFill/>
        </p:spPr>
        <p:txBody>
          <a:bodyPr wrap="square" rtlCol="0">
            <a:spAutoFit/>
          </a:bodyPr>
          <a:lstStyle/>
          <a:p>
            <a:pPr algn="just"/>
            <a:r>
              <a:rPr lang="en-029" b="1" dirty="0">
                <a:latin typeface="Berlin Sans FB" panose="020E0602020502020306" pitchFamily="34" charset="0"/>
                <a:ea typeface="Calibri" panose="020F0502020204030204" pitchFamily="34" charset="0"/>
                <a:cs typeface="Times New Roman" panose="02020603050405020304" pitchFamily="18" charset="0"/>
              </a:rPr>
              <a:t>Section 13 </a:t>
            </a:r>
            <a:r>
              <a:rPr lang="en-029" dirty="0">
                <a:latin typeface="Berlin Sans FB" panose="020E0602020502020306" pitchFamily="34" charset="0"/>
                <a:ea typeface="Calibri" panose="020F0502020204030204" pitchFamily="34" charset="0"/>
                <a:cs typeface="Times New Roman" panose="02020603050405020304" pitchFamily="18" charset="0"/>
              </a:rPr>
              <a:t>– Ineligibility for participation or continuation in a diversion programme:</a:t>
            </a:r>
          </a:p>
          <a:p>
            <a:pPr algn="just"/>
            <a:r>
              <a:rPr lang="en-029" dirty="0">
                <a:latin typeface="Berlin Sans FB" panose="020E0602020502020306" pitchFamily="34" charset="0"/>
                <a:ea typeface="Calibri" panose="020F0502020204030204" pitchFamily="34" charset="0"/>
                <a:cs typeface="Times New Roman" panose="02020603050405020304" pitchFamily="18" charset="0"/>
              </a:rPr>
              <a:t>  </a:t>
            </a:r>
          </a:p>
          <a:p>
            <a:pPr algn="just"/>
            <a:r>
              <a:rPr lang="en-029" dirty="0">
                <a:latin typeface="Berlin Sans FB" panose="020E0602020502020306" pitchFamily="34" charset="0"/>
                <a:ea typeface="Calibri" panose="020F0502020204030204" pitchFamily="34" charset="0"/>
                <a:cs typeface="Times New Roman" panose="02020603050405020304" pitchFamily="18" charset="0"/>
              </a:rPr>
              <a:t>	1)  if the child commits or attempts to commit </a:t>
            </a:r>
          </a:p>
          <a:p>
            <a:pPr algn="just"/>
            <a:r>
              <a:rPr lang="en-029" dirty="0">
                <a:latin typeface="Berlin Sans FB" panose="020E0602020502020306" pitchFamily="34" charset="0"/>
                <a:ea typeface="Calibri" panose="020F0502020204030204" pitchFamily="34" charset="0"/>
                <a:cs typeface="Times New Roman" panose="02020603050405020304" pitchFamily="18" charset="0"/>
              </a:rPr>
              <a:t>                    another diversion offence or any other offence 	     within three years after the date of  commencement   </a:t>
            </a:r>
          </a:p>
          <a:p>
            <a:pPr algn="just"/>
            <a:r>
              <a:rPr lang="en-029" dirty="0">
                <a:latin typeface="Berlin Sans FB" panose="020E0602020502020306" pitchFamily="34" charset="0"/>
                <a:ea typeface="Calibri" panose="020F0502020204030204" pitchFamily="34" charset="0"/>
                <a:cs typeface="Times New Roman" panose="02020603050405020304" pitchFamily="18" charset="0"/>
              </a:rPr>
              <a:t>                     of a diversion programme </a:t>
            </a:r>
          </a:p>
          <a:p>
            <a:pPr algn="just"/>
            <a:endParaRPr lang="en-029" dirty="0">
              <a:latin typeface="Berlin Sans FB" panose="020E0602020502020306" pitchFamily="34" charset="0"/>
              <a:ea typeface="Calibri" panose="020F0502020204030204" pitchFamily="34" charset="0"/>
              <a:cs typeface="Times New Roman" panose="02020603050405020304" pitchFamily="18" charset="0"/>
            </a:endParaRPr>
          </a:p>
          <a:p>
            <a:pPr algn="just"/>
            <a:r>
              <a:rPr lang="en-029" dirty="0">
                <a:latin typeface="Berlin Sans FB" panose="020E0602020502020306" pitchFamily="34" charset="0"/>
                <a:ea typeface="Calibri" panose="020F0502020204030204" pitchFamily="34" charset="0"/>
                <a:cs typeface="Times New Roman" panose="02020603050405020304" pitchFamily="18" charset="0"/>
              </a:rPr>
              <a:t>	2)  a child shall not be eligible for participation in a child </a:t>
            </a:r>
          </a:p>
          <a:p>
            <a:pPr algn="just"/>
            <a:r>
              <a:rPr lang="en-029" dirty="0">
                <a:latin typeface="Berlin Sans FB" panose="020E0602020502020306" pitchFamily="34" charset="0"/>
                <a:ea typeface="Calibri" panose="020F0502020204030204" pitchFamily="34" charset="0"/>
                <a:cs typeface="Times New Roman" panose="02020603050405020304" pitchFamily="18" charset="0"/>
              </a:rPr>
              <a:t>                     diversion programme after three referrals to a </a:t>
            </a:r>
          </a:p>
          <a:p>
            <a:pPr algn="just"/>
            <a:r>
              <a:rPr lang="en-029" dirty="0">
                <a:latin typeface="Berlin Sans FB" panose="020E0602020502020306" pitchFamily="34" charset="0"/>
                <a:ea typeface="Calibri" panose="020F0502020204030204" pitchFamily="34" charset="0"/>
                <a:cs typeface="Times New Roman" panose="02020603050405020304" pitchFamily="18" charset="0"/>
              </a:rPr>
              <a:t>                     programme </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pPr algn="ctr">
              <a:lnSpc>
                <a:spcPct val="150000"/>
              </a:lnSpc>
            </a:pPr>
            <a:endParaRPr lang="en-US" dirty="0">
              <a:latin typeface="Berlin Sans FB" panose="020E0602020502020306" pitchFamily="34" charset="0"/>
            </a:endParaRPr>
          </a:p>
        </p:txBody>
      </p:sp>
      <p:pic>
        <p:nvPicPr>
          <p:cNvPr id="5" name="Picture 4">
            <a:extLst>
              <a:ext uri="{FF2B5EF4-FFF2-40B4-BE49-F238E27FC236}">
                <a16:creationId xmlns:a16="http://schemas.microsoft.com/office/drawing/2014/main" id="{0994C808-6ED1-7FB0-8E72-73C9A90E17AF}"/>
              </a:ext>
            </a:extLst>
          </p:cNvPr>
          <p:cNvPicPr>
            <a:picLocks noChangeAspect="1"/>
          </p:cNvPicPr>
          <p:nvPr/>
        </p:nvPicPr>
        <p:blipFill>
          <a:blip r:embed="rId2"/>
          <a:stretch>
            <a:fillRect/>
          </a:stretch>
        </p:blipFill>
        <p:spPr>
          <a:xfrm>
            <a:off x="4764587" y="5472834"/>
            <a:ext cx="6992718" cy="18290"/>
          </a:xfrm>
          <a:prstGeom prst="rect">
            <a:avLst/>
          </a:prstGeom>
        </p:spPr>
      </p:pic>
      <p:pic>
        <p:nvPicPr>
          <p:cNvPr id="6" name="Graphic 5" descr="Work from home desk with solid fill">
            <a:extLst>
              <a:ext uri="{FF2B5EF4-FFF2-40B4-BE49-F238E27FC236}">
                <a16:creationId xmlns:a16="http://schemas.microsoft.com/office/drawing/2014/main" id="{ACF08325-C3D4-FCE1-B24A-DC0CD3FBE16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0" y="509381"/>
            <a:ext cx="558605" cy="558605"/>
          </a:xfrm>
          <a:prstGeom prst="rect">
            <a:avLst/>
          </a:prstGeom>
        </p:spPr>
      </p:pic>
      <p:pic>
        <p:nvPicPr>
          <p:cNvPr id="8" name="Graphic 7" descr="Group of people with solid fill">
            <a:extLst>
              <a:ext uri="{FF2B5EF4-FFF2-40B4-BE49-F238E27FC236}">
                <a16:creationId xmlns:a16="http://schemas.microsoft.com/office/drawing/2014/main" id="{B012146E-57D9-CE98-D356-1F63DBFFBF0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201" y="826560"/>
            <a:ext cx="558605" cy="558605"/>
          </a:xfrm>
          <a:prstGeom prst="rect">
            <a:avLst/>
          </a:prstGeom>
        </p:spPr>
      </p:pic>
      <p:pic>
        <p:nvPicPr>
          <p:cNvPr id="10" name="Graphic 9" descr="Paper with solid fill">
            <a:extLst>
              <a:ext uri="{FF2B5EF4-FFF2-40B4-BE49-F238E27FC236}">
                <a16:creationId xmlns:a16="http://schemas.microsoft.com/office/drawing/2014/main" id="{0CA32C97-F882-95D2-B8E5-D3EC8DAEB59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68575" y="1320716"/>
            <a:ext cx="606574" cy="606574"/>
          </a:xfrm>
          <a:prstGeom prst="rect">
            <a:avLst/>
          </a:prstGeom>
        </p:spPr>
      </p:pic>
      <p:pic>
        <p:nvPicPr>
          <p:cNvPr id="12" name="Graphic 11" descr="Police male with solid fill">
            <a:extLst>
              <a:ext uri="{FF2B5EF4-FFF2-40B4-BE49-F238E27FC236}">
                <a16:creationId xmlns:a16="http://schemas.microsoft.com/office/drawing/2014/main" id="{6C2FB63C-86BF-2DDB-7FB8-317FDBF0C1F6}"/>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785046" y="1971695"/>
            <a:ext cx="701191" cy="701191"/>
          </a:xfrm>
          <a:prstGeom prst="rect">
            <a:avLst/>
          </a:prstGeom>
        </p:spPr>
      </p:pic>
      <p:pic>
        <p:nvPicPr>
          <p:cNvPr id="14" name="Graphic 13" descr="Female Profile with solid fill">
            <a:extLst>
              <a:ext uri="{FF2B5EF4-FFF2-40B4-BE49-F238E27FC236}">
                <a16:creationId xmlns:a16="http://schemas.microsoft.com/office/drawing/2014/main" id="{CD3FDE0F-F6D9-6729-7BCA-45745EF46157}"/>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092685" y="2915724"/>
            <a:ext cx="606574" cy="606574"/>
          </a:xfrm>
          <a:prstGeom prst="rect">
            <a:avLst/>
          </a:prstGeom>
        </p:spPr>
      </p:pic>
      <p:pic>
        <p:nvPicPr>
          <p:cNvPr id="16" name="Graphic 15" descr="No sign with solid fill">
            <a:extLst>
              <a:ext uri="{FF2B5EF4-FFF2-40B4-BE49-F238E27FC236}">
                <a16:creationId xmlns:a16="http://schemas.microsoft.com/office/drawing/2014/main" id="{D6613892-A7BE-A078-4BF9-C63BF65BD26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924769" y="3765136"/>
            <a:ext cx="701191" cy="701191"/>
          </a:xfrm>
          <a:prstGeom prst="rect">
            <a:avLst/>
          </a:prstGeom>
        </p:spPr>
      </p:pic>
      <p:pic>
        <p:nvPicPr>
          <p:cNvPr id="18" name="Graphic 17" descr="Children with solid fill">
            <a:extLst>
              <a:ext uri="{FF2B5EF4-FFF2-40B4-BE49-F238E27FC236}">
                <a16:creationId xmlns:a16="http://schemas.microsoft.com/office/drawing/2014/main" id="{B9246424-2A5A-2445-9F6A-444524F8AB22}"/>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595846" y="4614548"/>
            <a:ext cx="558606" cy="558606"/>
          </a:xfrm>
          <a:prstGeom prst="rect">
            <a:avLst/>
          </a:prstGeom>
        </p:spPr>
      </p:pic>
      <p:pic>
        <p:nvPicPr>
          <p:cNvPr id="22" name="Graphic 21" descr="Badge Cross with solid fill">
            <a:extLst>
              <a:ext uri="{FF2B5EF4-FFF2-40B4-BE49-F238E27FC236}">
                <a16:creationId xmlns:a16="http://schemas.microsoft.com/office/drawing/2014/main" id="{FB6ABC30-2043-DD20-4D6E-6F4A91F1C17F}"/>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58448" y="5366670"/>
            <a:ext cx="701191" cy="701191"/>
          </a:xfrm>
          <a:prstGeom prst="rect">
            <a:avLst/>
          </a:prstGeom>
        </p:spPr>
      </p:pic>
      <p:pic>
        <p:nvPicPr>
          <p:cNvPr id="24" name="Graphic 23" descr="Badge Tick1 with solid fill">
            <a:extLst>
              <a:ext uri="{FF2B5EF4-FFF2-40B4-BE49-F238E27FC236}">
                <a16:creationId xmlns:a16="http://schemas.microsoft.com/office/drawing/2014/main" id="{0C8AB1E0-BB34-4FB8-3057-6B4F37E879BA}"/>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0" y="5472834"/>
            <a:ext cx="558605" cy="558605"/>
          </a:xfrm>
          <a:prstGeom prst="rect">
            <a:avLst/>
          </a:prstGeom>
        </p:spPr>
      </p:pic>
    </p:spTree>
    <p:extLst>
      <p:ext uri="{BB962C8B-B14F-4D97-AF65-F5344CB8AC3E}">
        <p14:creationId xmlns:p14="http://schemas.microsoft.com/office/powerpoint/2010/main" val="17305134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7784B4C4-945D-584A-BB85-A87EAA92110F}"/>
            </a:ext>
          </a:extLst>
        </p:cNvPr>
        <p:cNvGrpSpPr/>
        <p:nvPr/>
      </p:nvGrpSpPr>
      <p:grpSpPr>
        <a:xfrm>
          <a:off x="0" y="0"/>
          <a:ext cx="0" cy="0"/>
          <a:chOff x="0" y="0"/>
          <a:chExt cx="0" cy="0"/>
        </a:xfrm>
      </p:grpSpPr>
      <p:sp>
        <p:nvSpPr>
          <p:cNvPr id="2" name="Circle: Hollow 1">
            <a:extLst>
              <a:ext uri="{FF2B5EF4-FFF2-40B4-BE49-F238E27FC236}">
                <a16:creationId xmlns:a16="http://schemas.microsoft.com/office/drawing/2014/main" id="{A676385E-E285-7344-A651-4060039CBF60}"/>
              </a:ext>
            </a:extLst>
          </p:cNvPr>
          <p:cNvSpPr/>
          <p:nvPr/>
        </p:nvSpPr>
        <p:spPr>
          <a:xfrm>
            <a:off x="-2753140" y="541682"/>
            <a:ext cx="5506279" cy="5635486"/>
          </a:xfrm>
          <a:prstGeom prst="donut">
            <a:avLst/>
          </a:prstGeom>
          <a:solidFill>
            <a:srgbClr val="EDE3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Oval 2">
            <a:extLst>
              <a:ext uri="{FF2B5EF4-FFF2-40B4-BE49-F238E27FC236}">
                <a16:creationId xmlns:a16="http://schemas.microsoft.com/office/drawing/2014/main" id="{6774AB45-978C-F442-F8DB-228CE5BE6259}"/>
              </a:ext>
            </a:extLst>
          </p:cNvPr>
          <p:cNvSpPr/>
          <p:nvPr/>
        </p:nvSpPr>
        <p:spPr>
          <a:xfrm>
            <a:off x="29258" y="5491124"/>
            <a:ext cx="1084424" cy="1102760"/>
          </a:xfrm>
          <a:prstGeom prst="ellipse">
            <a:avLst/>
          </a:prstGeom>
          <a:solidFill>
            <a:schemeClr val="tx1"/>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ectangle: Rounded Corners 63">
            <a:extLst>
              <a:ext uri="{FF2B5EF4-FFF2-40B4-BE49-F238E27FC236}">
                <a16:creationId xmlns:a16="http://schemas.microsoft.com/office/drawing/2014/main" id="{D0E58329-A28F-FE52-32DB-E518E7374D15}"/>
              </a:ext>
            </a:extLst>
          </p:cNvPr>
          <p:cNvSpPr/>
          <p:nvPr/>
        </p:nvSpPr>
        <p:spPr>
          <a:xfrm>
            <a:off x="4035429" y="826560"/>
            <a:ext cx="7995478" cy="576732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ectangle: Rounded Corners 65">
            <a:extLst>
              <a:ext uri="{FF2B5EF4-FFF2-40B4-BE49-F238E27FC236}">
                <a16:creationId xmlns:a16="http://schemas.microsoft.com/office/drawing/2014/main" id="{2A7E4D33-BEC6-1660-1F73-4FFC40909B27}"/>
              </a:ext>
            </a:extLst>
          </p:cNvPr>
          <p:cNvSpPr/>
          <p:nvPr/>
        </p:nvSpPr>
        <p:spPr>
          <a:xfrm>
            <a:off x="1875149" y="6191789"/>
            <a:ext cx="1182759" cy="106797"/>
          </a:xfrm>
          <a:prstGeom prst="roundRect">
            <a:avLst/>
          </a:prstGeom>
          <a:solidFill>
            <a:srgbClr val="EDE3F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2" name="Straight Connector 71">
            <a:extLst>
              <a:ext uri="{FF2B5EF4-FFF2-40B4-BE49-F238E27FC236}">
                <a16:creationId xmlns:a16="http://schemas.microsoft.com/office/drawing/2014/main" id="{A4067FE0-C3D2-146A-D61D-2112A31FB077}"/>
              </a:ext>
            </a:extLst>
          </p:cNvPr>
          <p:cNvCxnSpPr>
            <a:cxnSpLocks/>
          </p:cNvCxnSpPr>
          <p:nvPr/>
        </p:nvCxnSpPr>
        <p:spPr>
          <a:xfrm>
            <a:off x="4787769" y="1320716"/>
            <a:ext cx="697726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4" name="TextBox 73">
            <a:extLst>
              <a:ext uri="{FF2B5EF4-FFF2-40B4-BE49-F238E27FC236}">
                <a16:creationId xmlns:a16="http://schemas.microsoft.com/office/drawing/2014/main" id="{361CA8A3-BCC8-23E4-66C5-4D901FC2668F}"/>
              </a:ext>
            </a:extLst>
          </p:cNvPr>
          <p:cNvSpPr txBox="1"/>
          <p:nvPr/>
        </p:nvSpPr>
        <p:spPr>
          <a:xfrm>
            <a:off x="4886857" y="1523909"/>
            <a:ext cx="6477243" cy="4866782"/>
          </a:xfrm>
          <a:prstGeom prst="rect">
            <a:avLst/>
          </a:prstGeom>
          <a:noFill/>
        </p:spPr>
        <p:txBody>
          <a:bodyPr wrap="square" rtlCol="0">
            <a:spAutoFit/>
          </a:bodyPr>
          <a:lstStyle/>
          <a:p>
            <a:pPr algn="just">
              <a:lnSpc>
                <a:spcPct val="150000"/>
              </a:lnSpc>
              <a:spcAft>
                <a:spcPts val="1000"/>
              </a:spcAft>
            </a:pPr>
            <a:r>
              <a:rPr lang="en-029" b="1" dirty="0">
                <a:latin typeface="Berlin Sans FB" panose="020E0602020502020306" pitchFamily="34" charset="0"/>
                <a:ea typeface="Calibri" panose="020F0502020204030204" pitchFamily="34" charset="0"/>
                <a:cs typeface="Times New Roman" panose="02020603050405020304" pitchFamily="18" charset="0"/>
              </a:rPr>
              <a:t>Section 16 </a:t>
            </a:r>
            <a:r>
              <a:rPr lang="en-029" dirty="0">
                <a:latin typeface="Berlin Sans FB" panose="020E0602020502020306" pitchFamily="34" charset="0"/>
                <a:ea typeface="Calibri" panose="020F0502020204030204" pitchFamily="34" charset="0"/>
                <a:cs typeface="Times New Roman" panose="02020603050405020304" pitchFamily="18" charset="0"/>
              </a:rPr>
              <a:t>- provides several diversion options once a child has been accepted into a child diversion programme.  Some of these options include:</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dirty="0">
                <a:latin typeface="Berlin Sans FB" panose="020E0602020502020306" pitchFamily="34" charset="0"/>
                <a:ea typeface="Calibri" panose="020F0502020204030204" pitchFamily="34" charset="0"/>
                <a:cs typeface="Times New Roman" panose="02020603050405020304" pitchFamily="18" charset="0"/>
              </a:rPr>
              <a:t>oral or written apology to a specified person or institution;</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dirty="0">
                <a:latin typeface="Berlin Sans FB" panose="020E0602020502020306" pitchFamily="34" charset="0"/>
                <a:ea typeface="Calibri" panose="020F0502020204030204" pitchFamily="34" charset="0"/>
                <a:cs typeface="Times New Roman" panose="02020603050405020304" pitchFamily="18" charset="0"/>
              </a:rPr>
              <a:t>accept supervision and guidance of a mentor or peer;</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dirty="0">
                <a:latin typeface="Berlin Sans FB" panose="020E0602020502020306" pitchFamily="34" charset="0"/>
                <a:ea typeface="Calibri" panose="020F0502020204030204" pitchFamily="34" charset="0"/>
                <a:cs typeface="Times New Roman" panose="02020603050405020304" pitchFamily="18" charset="0"/>
              </a:rPr>
              <a:t>counselling and therapy sessions;</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dirty="0">
                <a:latin typeface="Berlin Sans FB" panose="020E0602020502020306" pitchFamily="34" charset="0"/>
                <a:ea typeface="Calibri" panose="020F0502020204030204" pitchFamily="34" charset="0"/>
                <a:cs typeface="Times New Roman" panose="02020603050405020304" pitchFamily="18" charset="0"/>
              </a:rPr>
              <a:t>spend specified number of hours with the child’s family members;</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dirty="0">
                <a:latin typeface="Berlin Sans FB" panose="020E0602020502020306" pitchFamily="34" charset="0"/>
                <a:ea typeface="Calibri" panose="020F0502020204030204" pitchFamily="34" charset="0"/>
                <a:cs typeface="Times New Roman" panose="02020603050405020304" pitchFamily="18" charset="0"/>
              </a:rPr>
              <a:t>make restitution via specified object or symbolic act; and</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1000"/>
              </a:spcAft>
              <a:buFont typeface="+mj-lt"/>
              <a:buAutoNum type="alphaLcParenR"/>
            </a:pPr>
            <a:r>
              <a:rPr lang="en-029" dirty="0">
                <a:latin typeface="Berlin Sans FB" panose="020E0602020502020306" pitchFamily="34" charset="0"/>
                <a:ea typeface="Calibri" panose="020F0502020204030204" pitchFamily="34" charset="0"/>
                <a:cs typeface="Times New Roman" panose="02020603050405020304" pitchFamily="18" charset="0"/>
              </a:rPr>
              <a:t>perform community service</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pPr algn="just">
              <a:lnSpc>
                <a:spcPct val="150000"/>
              </a:lnSpc>
            </a:pPr>
            <a:endParaRPr lang="en-US" dirty="0">
              <a:latin typeface="Berlin Sans FB" panose="020E0602020502020306" pitchFamily="34" charset="0"/>
            </a:endParaRPr>
          </a:p>
        </p:txBody>
      </p:sp>
      <p:pic>
        <p:nvPicPr>
          <p:cNvPr id="5" name="Picture 4">
            <a:extLst>
              <a:ext uri="{FF2B5EF4-FFF2-40B4-BE49-F238E27FC236}">
                <a16:creationId xmlns:a16="http://schemas.microsoft.com/office/drawing/2014/main" id="{7F26E817-FA0E-3BE2-AAA0-776B0268362D}"/>
              </a:ext>
            </a:extLst>
          </p:cNvPr>
          <p:cNvPicPr>
            <a:picLocks noChangeAspect="1"/>
          </p:cNvPicPr>
          <p:nvPr/>
        </p:nvPicPr>
        <p:blipFill>
          <a:blip r:embed="rId2"/>
          <a:stretch>
            <a:fillRect/>
          </a:stretch>
        </p:blipFill>
        <p:spPr>
          <a:xfrm>
            <a:off x="4629120" y="6042504"/>
            <a:ext cx="6992718" cy="18290"/>
          </a:xfrm>
          <a:prstGeom prst="rect">
            <a:avLst/>
          </a:prstGeom>
        </p:spPr>
      </p:pic>
      <p:pic>
        <p:nvPicPr>
          <p:cNvPr id="6" name="Graphic 5" descr="Work from home desk with solid fill">
            <a:extLst>
              <a:ext uri="{FF2B5EF4-FFF2-40B4-BE49-F238E27FC236}">
                <a16:creationId xmlns:a16="http://schemas.microsoft.com/office/drawing/2014/main" id="{D0593A1A-2962-26A3-85A6-AC8C46952F5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0" y="509381"/>
            <a:ext cx="558605" cy="558605"/>
          </a:xfrm>
          <a:prstGeom prst="rect">
            <a:avLst/>
          </a:prstGeom>
        </p:spPr>
      </p:pic>
      <p:pic>
        <p:nvPicPr>
          <p:cNvPr id="8" name="Graphic 7" descr="Group of people with solid fill">
            <a:extLst>
              <a:ext uri="{FF2B5EF4-FFF2-40B4-BE49-F238E27FC236}">
                <a16:creationId xmlns:a16="http://schemas.microsoft.com/office/drawing/2014/main" id="{6201DE08-87A5-A5E2-F626-1087F5C7514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7201" y="826560"/>
            <a:ext cx="558605" cy="558605"/>
          </a:xfrm>
          <a:prstGeom prst="rect">
            <a:avLst/>
          </a:prstGeom>
        </p:spPr>
      </p:pic>
      <p:pic>
        <p:nvPicPr>
          <p:cNvPr id="10" name="Graphic 9" descr="Paper with solid fill">
            <a:extLst>
              <a:ext uri="{FF2B5EF4-FFF2-40B4-BE49-F238E27FC236}">
                <a16:creationId xmlns:a16="http://schemas.microsoft.com/office/drawing/2014/main" id="{321CAE58-8880-F956-FBA9-DE90EA5026E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268575" y="1320716"/>
            <a:ext cx="606574" cy="606574"/>
          </a:xfrm>
          <a:prstGeom prst="rect">
            <a:avLst/>
          </a:prstGeom>
        </p:spPr>
      </p:pic>
      <p:pic>
        <p:nvPicPr>
          <p:cNvPr id="12" name="Graphic 11" descr="Police male with solid fill">
            <a:extLst>
              <a:ext uri="{FF2B5EF4-FFF2-40B4-BE49-F238E27FC236}">
                <a16:creationId xmlns:a16="http://schemas.microsoft.com/office/drawing/2014/main" id="{A3C78AE7-93A2-5E24-BB59-9E2D01C9471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785046" y="1971695"/>
            <a:ext cx="701191" cy="701191"/>
          </a:xfrm>
          <a:prstGeom prst="rect">
            <a:avLst/>
          </a:prstGeom>
        </p:spPr>
      </p:pic>
      <p:pic>
        <p:nvPicPr>
          <p:cNvPr id="14" name="Graphic 13" descr="Female Profile with solid fill">
            <a:extLst>
              <a:ext uri="{FF2B5EF4-FFF2-40B4-BE49-F238E27FC236}">
                <a16:creationId xmlns:a16="http://schemas.microsoft.com/office/drawing/2014/main" id="{6C4AD05B-4D83-82D8-EE3F-8A9AFA4C11F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2092685" y="2915724"/>
            <a:ext cx="606574" cy="606574"/>
          </a:xfrm>
          <a:prstGeom prst="rect">
            <a:avLst/>
          </a:prstGeom>
        </p:spPr>
      </p:pic>
      <p:pic>
        <p:nvPicPr>
          <p:cNvPr id="16" name="Graphic 15" descr="No sign with solid fill">
            <a:extLst>
              <a:ext uri="{FF2B5EF4-FFF2-40B4-BE49-F238E27FC236}">
                <a16:creationId xmlns:a16="http://schemas.microsoft.com/office/drawing/2014/main" id="{AAB34AA1-49A5-2CE6-239D-591A9787BC2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924769" y="3765136"/>
            <a:ext cx="701191" cy="701191"/>
          </a:xfrm>
          <a:prstGeom prst="rect">
            <a:avLst/>
          </a:prstGeom>
        </p:spPr>
      </p:pic>
      <p:pic>
        <p:nvPicPr>
          <p:cNvPr id="18" name="Graphic 17" descr="Children with solid fill">
            <a:extLst>
              <a:ext uri="{FF2B5EF4-FFF2-40B4-BE49-F238E27FC236}">
                <a16:creationId xmlns:a16="http://schemas.microsoft.com/office/drawing/2014/main" id="{B6447E6E-E4D6-7D08-B6F8-1BC869D16DC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595846" y="4566577"/>
            <a:ext cx="558606" cy="558606"/>
          </a:xfrm>
          <a:prstGeom prst="rect">
            <a:avLst/>
          </a:prstGeom>
        </p:spPr>
      </p:pic>
      <p:pic>
        <p:nvPicPr>
          <p:cNvPr id="22" name="Graphic 21" descr="Badge Cross with solid fill">
            <a:extLst>
              <a:ext uri="{FF2B5EF4-FFF2-40B4-BE49-F238E27FC236}">
                <a16:creationId xmlns:a16="http://schemas.microsoft.com/office/drawing/2014/main" id="{EC331D9E-8591-E37F-4D48-A01E89911AEA}"/>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053086" y="5068585"/>
            <a:ext cx="606575" cy="606575"/>
          </a:xfrm>
          <a:prstGeom prst="rect">
            <a:avLst/>
          </a:prstGeom>
        </p:spPr>
      </p:pic>
      <p:pic>
        <p:nvPicPr>
          <p:cNvPr id="24" name="Graphic 23" descr="Badge Tick1 with solid fill">
            <a:extLst>
              <a:ext uri="{FF2B5EF4-FFF2-40B4-BE49-F238E27FC236}">
                <a16:creationId xmlns:a16="http://schemas.microsoft.com/office/drawing/2014/main" id="{E46FE2B1-B6CD-2E4D-7E59-F01B074BEC0E}"/>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220874" y="5692278"/>
            <a:ext cx="701191" cy="701191"/>
          </a:xfrm>
          <a:prstGeom prst="rect">
            <a:avLst/>
          </a:prstGeom>
        </p:spPr>
      </p:pic>
    </p:spTree>
    <p:extLst>
      <p:ext uri="{BB962C8B-B14F-4D97-AF65-F5344CB8AC3E}">
        <p14:creationId xmlns:p14="http://schemas.microsoft.com/office/powerpoint/2010/main" val="1837993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AFAFFD7E-5185-A2BF-44F4-F5AB01B75D22}"/>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7C25565D-155E-FD5C-25F0-0AC44FCAFD22}"/>
              </a:ext>
            </a:extLst>
          </p:cNvPr>
          <p:cNvSpPr/>
          <p:nvPr/>
        </p:nvSpPr>
        <p:spPr>
          <a:xfrm>
            <a:off x="226971" y="485423"/>
            <a:ext cx="11615259" cy="606213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6339B17-B4C5-456B-AD01-35DBF1C8CA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205" y="1490133"/>
            <a:ext cx="5367867" cy="5367867"/>
          </a:xfrm>
          <a:prstGeom prst="rect">
            <a:avLst/>
          </a:prstGeom>
        </p:spPr>
      </p:pic>
      <p:sp>
        <p:nvSpPr>
          <p:cNvPr id="4" name="TextBox 3">
            <a:extLst>
              <a:ext uri="{FF2B5EF4-FFF2-40B4-BE49-F238E27FC236}">
                <a16:creationId xmlns:a16="http://schemas.microsoft.com/office/drawing/2014/main" id="{1CDEC196-F85E-3089-F150-A65C702EF6D0}"/>
              </a:ext>
            </a:extLst>
          </p:cNvPr>
          <p:cNvSpPr txBox="1"/>
          <p:nvPr/>
        </p:nvSpPr>
        <p:spPr>
          <a:xfrm>
            <a:off x="3589867" y="2828835"/>
            <a:ext cx="7202311" cy="1200329"/>
          </a:xfrm>
          <a:prstGeom prst="rect">
            <a:avLst/>
          </a:prstGeom>
          <a:noFill/>
        </p:spPr>
        <p:txBody>
          <a:bodyPr wrap="square" rtlCol="0">
            <a:spAutoFit/>
          </a:bodyPr>
          <a:lstStyle/>
          <a:p>
            <a:pPr algn="ctr"/>
            <a:r>
              <a:rPr lang="en-029" sz="3600" b="1" dirty="0">
                <a:latin typeface="Britannic Bold" panose="020B0903060703020204" pitchFamily="34" charset="0"/>
                <a:ea typeface="Calibri" panose="020F0502020204030204" pitchFamily="34" charset="0"/>
                <a:cs typeface="Times New Roman" panose="02020603050405020304" pitchFamily="18" charset="0"/>
              </a:rPr>
              <a:t>POLICE WARNINGS, CAUTIONS AND REFERRALS</a:t>
            </a:r>
            <a:endParaRPr lang="en-US" sz="3600" dirty="0">
              <a:latin typeface="Britannic Bold" panose="020B0903060703020204" pitchFamily="34" charset="0"/>
            </a:endParaRPr>
          </a:p>
        </p:txBody>
      </p:sp>
      <p:cxnSp>
        <p:nvCxnSpPr>
          <p:cNvPr id="6" name="Straight Connector 5">
            <a:extLst>
              <a:ext uri="{FF2B5EF4-FFF2-40B4-BE49-F238E27FC236}">
                <a16:creationId xmlns:a16="http://schemas.microsoft.com/office/drawing/2014/main" id="{D90E1AE3-9D1C-E09E-F963-2F04794C6277}"/>
              </a:ext>
            </a:extLst>
          </p:cNvPr>
          <p:cNvCxnSpPr>
            <a:cxnSpLocks/>
          </p:cNvCxnSpPr>
          <p:nvPr/>
        </p:nvCxnSpPr>
        <p:spPr>
          <a:xfrm>
            <a:off x="3228622" y="4029164"/>
            <a:ext cx="7924800" cy="0"/>
          </a:xfrm>
          <a:prstGeom prst="line">
            <a:avLst/>
          </a:prstGeom>
          <a:ln>
            <a:solidFill>
              <a:schemeClr val="accent2">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8077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1187E872-8C0F-A0B0-7E52-DBB957F41CAA}"/>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1F96504C-FAD5-FD76-FFB6-8BB4D3CD1B5B}"/>
              </a:ext>
            </a:extLst>
          </p:cNvPr>
          <p:cNvSpPr/>
          <p:nvPr/>
        </p:nvSpPr>
        <p:spPr>
          <a:xfrm>
            <a:off x="1088572" y="974487"/>
            <a:ext cx="10281240" cy="509045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00793B-4783-0668-0538-D75A3032A5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52458" y="4426857"/>
            <a:ext cx="2237473" cy="2010229"/>
          </a:xfrm>
          <a:prstGeom prst="rect">
            <a:avLst/>
          </a:prstGeom>
        </p:spPr>
      </p:pic>
      <p:sp>
        <p:nvSpPr>
          <p:cNvPr id="4" name="TextBox 3">
            <a:extLst>
              <a:ext uri="{FF2B5EF4-FFF2-40B4-BE49-F238E27FC236}">
                <a16:creationId xmlns:a16="http://schemas.microsoft.com/office/drawing/2014/main" id="{3C1DD20B-32B5-5EA4-DF50-81F619450251}"/>
              </a:ext>
            </a:extLst>
          </p:cNvPr>
          <p:cNvSpPr txBox="1"/>
          <p:nvPr/>
        </p:nvSpPr>
        <p:spPr>
          <a:xfrm>
            <a:off x="2519363" y="2090172"/>
            <a:ext cx="6921041" cy="2677656"/>
          </a:xfrm>
          <a:prstGeom prst="rect">
            <a:avLst/>
          </a:prstGeom>
          <a:noFill/>
        </p:spPr>
        <p:txBody>
          <a:bodyPr wrap="square" rtlCol="0">
            <a:spAutoFit/>
          </a:bodyPr>
          <a:lstStyle/>
          <a:p>
            <a:pPr algn="just">
              <a:lnSpc>
                <a:spcPct val="150000"/>
              </a:lnSpc>
            </a:pPr>
            <a:r>
              <a:rPr lang="en-029" sz="2000" dirty="0">
                <a:latin typeface="Berlin Sans FB" panose="020E0602020502020306" pitchFamily="34" charset="0"/>
                <a:ea typeface="Calibri" panose="020F0502020204030204" pitchFamily="34" charset="0"/>
                <a:cs typeface="Times New Roman" panose="02020603050405020304" pitchFamily="18" charset="0"/>
              </a:rPr>
              <a:t>The police are empowered through sections 22, 23 and 25 of the Act to issue informal warnings, formal warnings or police cautions.  These mechanisms are available where a constable has received notice of, or reasonably suspects, the commission by a child of a diversion offence specified in the First Schedule</a:t>
            </a:r>
            <a:endParaRPr lang="en-US" sz="2000" dirty="0">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758599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D2B06EB4-781C-6AC9-2262-861924600E4E}"/>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AB2E4C84-D170-8B8B-9359-B3CC9EDDE4DD}"/>
              </a:ext>
            </a:extLst>
          </p:cNvPr>
          <p:cNvGrpSpPr/>
          <p:nvPr/>
        </p:nvGrpSpPr>
        <p:grpSpPr>
          <a:xfrm>
            <a:off x="0" y="6178"/>
            <a:ext cx="5863470" cy="7196761"/>
            <a:chOff x="-1" y="0"/>
            <a:chExt cx="4065375" cy="7196761"/>
          </a:xfrm>
        </p:grpSpPr>
        <p:sp>
          <p:nvSpPr>
            <p:cNvPr id="4" name="Rectangle 3">
              <a:extLst>
                <a:ext uri="{FF2B5EF4-FFF2-40B4-BE49-F238E27FC236}">
                  <a16:creationId xmlns:a16="http://schemas.microsoft.com/office/drawing/2014/main" id="{3535E004-2429-4BA9-D294-B85052F0A04E}"/>
                </a:ext>
              </a:extLst>
            </p:cNvPr>
            <p:cNvSpPr/>
            <p:nvPr/>
          </p:nvSpPr>
          <p:spPr>
            <a:xfrm>
              <a:off x="-1" y="0"/>
              <a:ext cx="4065375" cy="6858000"/>
            </a:xfrm>
            <a:prstGeom prst="rect">
              <a:avLst/>
            </a:prstGeom>
            <a:solidFill>
              <a:schemeClr val="bg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886FBE1-DF76-C395-47D6-A1827E7FFCA2}"/>
                </a:ext>
              </a:extLst>
            </p:cNvPr>
            <p:cNvSpPr txBox="1"/>
            <p:nvPr/>
          </p:nvSpPr>
          <p:spPr>
            <a:xfrm>
              <a:off x="81954" y="40956"/>
              <a:ext cx="3901463" cy="7155805"/>
            </a:xfrm>
            <a:prstGeom prst="rect">
              <a:avLst/>
            </a:prstGeom>
            <a:noFill/>
          </p:spPr>
          <p:txBody>
            <a:bodyPr wrap="square" rtlCol="0">
              <a:spAutoFit/>
            </a:bodyPr>
            <a:lstStyle/>
            <a:p>
              <a:pPr algn="just">
                <a:lnSpc>
                  <a:spcPct val="150000"/>
                </a:lnSpc>
              </a:pPr>
              <a:r>
                <a:rPr lang="en-029" sz="1400" b="1" dirty="0">
                  <a:latin typeface="Berlin Sans FB" panose="020E0602020502020306" pitchFamily="34" charset="0"/>
                  <a:ea typeface="Calibri" panose="020F0502020204030204" pitchFamily="34" charset="0"/>
                  <a:cs typeface="Times New Roman" panose="02020603050405020304" pitchFamily="18" charset="0"/>
                </a:rPr>
                <a:t>Section 22</a:t>
              </a:r>
              <a:r>
                <a:rPr lang="en-029" sz="1400" dirty="0">
                  <a:latin typeface="Berlin Sans FB" panose="020E0602020502020306" pitchFamily="34" charset="0"/>
                  <a:ea typeface="Calibri" panose="020F0502020204030204" pitchFamily="34" charset="0"/>
                  <a:cs typeface="Times New Roman" panose="02020603050405020304" pitchFamily="18" charset="0"/>
                </a:rPr>
                <a:t> - provides for informal warnings being given to a child by a constable once:</a:t>
              </a: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1) the child accepts responsibility for a diversion offence specified in the First Schedule and 	</a:t>
              </a:r>
            </a:p>
            <a:p>
              <a:pPr algn="just">
                <a:lnSpc>
                  <a:spcPct val="150000"/>
                </a:lnSpc>
              </a:pPr>
              <a:endParaRPr lang="en-029" sz="1400" dirty="0">
                <a:latin typeface="Berlin Sans FB" panose="020E0602020502020306" pitchFamily="34" charset="0"/>
                <a:ea typeface="Calibri" panose="020F0502020204030204" pitchFamily="34" charset="0"/>
                <a:cs typeface="Times New Roman" panose="02020603050405020304" pitchFamily="18" charset="0"/>
              </a:endParaRP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2) the constable is of the opinion that the diversion offence committed does not warrant a 	formal warning or a police caution under the Act.  </a:t>
              </a:r>
            </a:p>
            <a:p>
              <a:pPr algn="just">
                <a:lnSpc>
                  <a:spcPct val="150000"/>
                </a:lnSpc>
              </a:pPr>
              <a:endParaRPr lang="en-029" sz="1400" dirty="0">
                <a:latin typeface="Berlin Sans FB" panose="020E0602020502020306" pitchFamily="34" charset="0"/>
                <a:ea typeface="Calibri" panose="020F0502020204030204" pitchFamily="34" charset="0"/>
                <a:cs typeface="Times New Roman" panose="02020603050405020304" pitchFamily="18" charset="0"/>
              </a:endParaRP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The informal warning: </a:t>
              </a: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a) is an oral warning,</a:t>
              </a: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b) indicates to the child that he is suspected of committing a diversion offence</a:t>
              </a: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c) states child accepts responsibility</a:t>
              </a: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d) advises child of the penalty to which he may be liable if convicted; and</a:t>
              </a: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e) warns the child to desist from engaging in acts or conduct constituting the elements of a diversion offence.  </a:t>
              </a:r>
            </a:p>
            <a:p>
              <a:pPr algn="just">
                <a:lnSpc>
                  <a:spcPct val="150000"/>
                </a:lnSpc>
              </a:pPr>
              <a:endParaRPr lang="en-029" sz="1400" dirty="0">
                <a:latin typeface="Berlin Sans FB" panose="020E0602020502020306" pitchFamily="34" charset="0"/>
                <a:ea typeface="Calibri" panose="020F0502020204030204" pitchFamily="34" charset="0"/>
                <a:cs typeface="Times New Roman" panose="02020603050405020304" pitchFamily="18" charset="0"/>
              </a:endParaRP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The parent or guardian of the child; the Child Diversion Office and the relevant Child Diversion Committee shall be notified, in writing, by the constable of the informal warning given to the child.   </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grpSp>
      <p:grpSp>
        <p:nvGrpSpPr>
          <p:cNvPr id="17" name="Group 16">
            <a:extLst>
              <a:ext uri="{FF2B5EF4-FFF2-40B4-BE49-F238E27FC236}">
                <a16:creationId xmlns:a16="http://schemas.microsoft.com/office/drawing/2014/main" id="{94BC168A-53D9-580B-7DCA-7DEE51C2B9B8}"/>
              </a:ext>
            </a:extLst>
          </p:cNvPr>
          <p:cNvGrpSpPr/>
          <p:nvPr/>
        </p:nvGrpSpPr>
        <p:grpSpPr>
          <a:xfrm>
            <a:off x="6711888" y="-6178"/>
            <a:ext cx="5480112" cy="6858000"/>
            <a:chOff x="7870517" y="-6178"/>
            <a:chExt cx="3064473" cy="6858000"/>
          </a:xfrm>
        </p:grpSpPr>
        <p:sp>
          <p:nvSpPr>
            <p:cNvPr id="5" name="Rectangle 4">
              <a:extLst>
                <a:ext uri="{FF2B5EF4-FFF2-40B4-BE49-F238E27FC236}">
                  <a16:creationId xmlns:a16="http://schemas.microsoft.com/office/drawing/2014/main" id="{E1075ABF-560F-9024-CB42-4ABA07B594C2}"/>
                </a:ext>
              </a:extLst>
            </p:cNvPr>
            <p:cNvSpPr/>
            <p:nvPr/>
          </p:nvSpPr>
          <p:spPr>
            <a:xfrm>
              <a:off x="7870517" y="-6178"/>
              <a:ext cx="3064473" cy="6858000"/>
            </a:xfrm>
            <a:prstGeom prst="rect">
              <a:avLst/>
            </a:prstGeom>
            <a:solidFill>
              <a:srgbClr val="EDE3F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2D4190D-6D48-2630-7820-8BAE87ABFE35}"/>
                </a:ext>
              </a:extLst>
            </p:cNvPr>
            <p:cNvSpPr txBox="1"/>
            <p:nvPr/>
          </p:nvSpPr>
          <p:spPr>
            <a:xfrm>
              <a:off x="8057443" y="222422"/>
              <a:ext cx="2681416" cy="5216813"/>
            </a:xfrm>
            <a:prstGeom prst="rect">
              <a:avLst/>
            </a:prstGeom>
            <a:noFill/>
          </p:spPr>
          <p:txBody>
            <a:bodyPr wrap="square" rtlCol="0">
              <a:spAutoFit/>
            </a:bodyPr>
            <a:lstStyle/>
            <a:p>
              <a:pPr algn="just">
                <a:lnSpc>
                  <a:spcPct val="150000"/>
                </a:lnSpc>
              </a:pPr>
              <a:r>
                <a:rPr lang="en-029" sz="1400" b="1" dirty="0">
                  <a:latin typeface="Berlin Sans FB" panose="020E0602020502020306" pitchFamily="34" charset="0"/>
                  <a:ea typeface="Calibri" panose="020F0502020204030204" pitchFamily="34" charset="0"/>
                  <a:cs typeface="Times New Roman" panose="02020603050405020304" pitchFamily="18" charset="0"/>
                </a:rPr>
                <a:t>Section 23</a:t>
              </a:r>
              <a:r>
                <a:rPr lang="en-029" sz="1400" dirty="0">
                  <a:latin typeface="Berlin Sans FB" panose="020E0602020502020306" pitchFamily="34" charset="0"/>
                  <a:ea typeface="Calibri" panose="020F0502020204030204" pitchFamily="34" charset="0"/>
                  <a:cs typeface="Times New Roman" panose="02020603050405020304" pitchFamily="18" charset="0"/>
                </a:rPr>
                <a:t> - </a:t>
              </a:r>
              <a:r>
                <a:rPr lang="en-029" sz="1400" b="1" dirty="0">
                  <a:latin typeface="Berlin Sans FB" panose="020E0602020502020306" pitchFamily="34" charset="0"/>
                  <a:ea typeface="Calibri" panose="020F0502020204030204" pitchFamily="34" charset="0"/>
                  <a:cs typeface="Times New Roman" panose="02020603050405020304" pitchFamily="18" charset="0"/>
                </a:rPr>
                <a:t> </a:t>
              </a:r>
              <a:r>
                <a:rPr lang="en-029" sz="1400" dirty="0">
                  <a:latin typeface="Berlin Sans FB" panose="020E0602020502020306" pitchFamily="34" charset="0"/>
                  <a:ea typeface="Calibri" panose="020F0502020204030204" pitchFamily="34" charset="0"/>
                  <a:cs typeface="Times New Roman" panose="02020603050405020304" pitchFamily="18" charset="0"/>
                </a:rPr>
                <a:t>provides that once the constable is of the opinion that the diversion offence committed does not warrant criminal proceedings, a formal warning can be given to a child, in the presence of the child’s parent or guardian once:</a:t>
              </a:r>
            </a:p>
            <a:p>
              <a:pPr algn="just">
                <a:lnSpc>
                  <a:spcPct val="150000"/>
                </a:lnSpc>
              </a:pPr>
              <a:endParaRPr lang="en-029" sz="1400" dirty="0">
                <a:latin typeface="Berlin Sans FB" panose="020E0602020502020306" pitchFamily="34" charset="0"/>
                <a:ea typeface="Calibri" panose="020F0502020204030204" pitchFamily="34" charset="0"/>
                <a:cs typeface="Times New Roman" panose="02020603050405020304" pitchFamily="18" charset="0"/>
              </a:endParaRP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1) the child accepts responsibility for a diversion offence </a:t>
              </a: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 	</a:t>
              </a: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2) the child has previously not been issued a formal warning or police caution or has not been charged or convicted of any offence including a diversion offence   </a:t>
              </a:r>
            </a:p>
            <a:p>
              <a:pPr algn="just">
                <a:lnSpc>
                  <a:spcPct val="150000"/>
                </a:lnSpc>
              </a:pPr>
              <a:endParaRPr lang="en-029" sz="1400" dirty="0">
                <a:latin typeface="Berlin Sans FB" panose="020E0602020502020306" pitchFamily="34" charset="0"/>
                <a:ea typeface="Calibri" panose="020F0502020204030204" pitchFamily="34" charset="0"/>
                <a:cs typeface="Times New Roman" panose="02020603050405020304" pitchFamily="18" charset="0"/>
              </a:endParaRPr>
            </a:p>
            <a:p>
              <a:pPr algn="just">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In order to issue a formal warning, the constable needs the written authorisation of the officer or sub-officer in charge of the police station and the formal warning needs to be in the prescribed form</a:t>
              </a:r>
            </a:p>
            <a:p>
              <a:endParaRPr lang="en-US" dirty="0"/>
            </a:p>
          </p:txBody>
        </p:sp>
      </p:grpSp>
      <p:sp>
        <p:nvSpPr>
          <p:cNvPr id="20" name="Rectangle 19">
            <a:extLst>
              <a:ext uri="{FF2B5EF4-FFF2-40B4-BE49-F238E27FC236}">
                <a16:creationId xmlns:a16="http://schemas.microsoft.com/office/drawing/2014/main" id="{82DECC7F-C40F-9549-27DE-609CA803FA79}"/>
              </a:ext>
            </a:extLst>
          </p:cNvPr>
          <p:cNvSpPr/>
          <p:nvPr/>
        </p:nvSpPr>
        <p:spPr>
          <a:xfrm>
            <a:off x="0" y="47134"/>
            <a:ext cx="12192000" cy="6851822"/>
          </a:xfrm>
          <a:prstGeom prst="rect">
            <a:avLst/>
          </a:prstGeom>
          <a:solidFill>
            <a:schemeClr val="bg1">
              <a:alpha val="6000"/>
            </a:schemeClr>
          </a:solidFill>
          <a:ln w="1143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FB2A1A34-AEBF-1324-9F45-8B920BFF1961}"/>
              </a:ext>
            </a:extLst>
          </p:cNvPr>
          <p:cNvCxnSpPr>
            <a:cxnSpLocks/>
          </p:cNvCxnSpPr>
          <p:nvPr/>
        </p:nvCxnSpPr>
        <p:spPr>
          <a:xfrm>
            <a:off x="6711888" y="-6178"/>
            <a:ext cx="0" cy="6851822"/>
          </a:xfrm>
          <a:prstGeom prst="line">
            <a:avLst/>
          </a:prstGeom>
          <a:ln w="476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1F7B7724-ADEF-F6A5-D380-0BC3DFAD9AFC}"/>
              </a:ext>
            </a:extLst>
          </p:cNvPr>
          <p:cNvCxnSpPr>
            <a:cxnSpLocks/>
          </p:cNvCxnSpPr>
          <p:nvPr/>
        </p:nvCxnSpPr>
        <p:spPr>
          <a:xfrm>
            <a:off x="5863470" y="12356"/>
            <a:ext cx="0" cy="6851822"/>
          </a:xfrm>
          <a:prstGeom prst="line">
            <a:avLst/>
          </a:prstGeom>
          <a:ln w="4762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8582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EF721648-52B9-8365-ABC4-D984268D1A0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3D3AE2AC-225D-8087-FCAC-358411DCE881}"/>
              </a:ext>
            </a:extLst>
          </p:cNvPr>
          <p:cNvGrpSpPr/>
          <p:nvPr/>
        </p:nvGrpSpPr>
        <p:grpSpPr>
          <a:xfrm>
            <a:off x="-1" y="0"/>
            <a:ext cx="4228605" cy="7194546"/>
            <a:chOff x="0" y="0"/>
            <a:chExt cx="3385746" cy="7194546"/>
          </a:xfrm>
        </p:grpSpPr>
        <p:sp>
          <p:nvSpPr>
            <p:cNvPr id="4" name="Rectangle 3">
              <a:extLst>
                <a:ext uri="{FF2B5EF4-FFF2-40B4-BE49-F238E27FC236}">
                  <a16:creationId xmlns:a16="http://schemas.microsoft.com/office/drawing/2014/main" id="{322F24F0-2BCF-7438-6946-28D71C6D3E04}"/>
                </a:ext>
              </a:extLst>
            </p:cNvPr>
            <p:cNvSpPr/>
            <p:nvPr/>
          </p:nvSpPr>
          <p:spPr>
            <a:xfrm>
              <a:off x="0" y="0"/>
              <a:ext cx="3385746" cy="6858000"/>
            </a:xfrm>
            <a:prstGeom prst="rect">
              <a:avLst/>
            </a:prstGeom>
            <a:solidFill>
              <a:schemeClr val="bg2"/>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C6A8BE-CC34-F6B7-B9BE-97C460E26080}"/>
                </a:ext>
              </a:extLst>
            </p:cNvPr>
            <p:cNvSpPr txBox="1"/>
            <p:nvPr/>
          </p:nvSpPr>
          <p:spPr>
            <a:xfrm>
              <a:off x="32770" y="166532"/>
              <a:ext cx="3320204" cy="7028014"/>
            </a:xfrm>
            <a:prstGeom prst="rect">
              <a:avLst/>
            </a:prstGeom>
            <a:noFill/>
          </p:spPr>
          <p:txBody>
            <a:bodyPr wrap="square" rtlCol="0">
              <a:spAutoFit/>
            </a:bodyPr>
            <a:lstStyle/>
            <a:p>
              <a:pPr algn="just"/>
              <a:r>
                <a:rPr lang="en-029" sz="1200" b="1" dirty="0">
                  <a:latin typeface="Berlin Sans FB" panose="020E0602020502020306" pitchFamily="34" charset="0"/>
                  <a:ea typeface="Calibri" panose="020F0502020204030204" pitchFamily="34" charset="0"/>
                  <a:cs typeface="Times New Roman" panose="02020603050405020304" pitchFamily="18" charset="0"/>
                </a:rPr>
                <a:t>Section 25 </a:t>
              </a:r>
              <a:r>
                <a:rPr lang="en-029" sz="1200" dirty="0">
                  <a:latin typeface="Berlin Sans FB" panose="020E0602020502020306" pitchFamily="34" charset="0"/>
                  <a:ea typeface="Calibri" panose="020F0502020204030204" pitchFamily="34" charset="0"/>
                  <a:cs typeface="Times New Roman" panose="02020603050405020304" pitchFamily="18" charset="0"/>
                </a:rPr>
                <a:t>– Police Caution will be issued by a Constable where:</a:t>
              </a:r>
            </a:p>
            <a:p>
              <a:pPr algn="just"/>
              <a:endParaRPr lang="en-029" sz="1200" dirty="0">
                <a:latin typeface="Berlin Sans FB" panose="020E0602020502020306" pitchFamily="34" charset="0"/>
                <a:ea typeface="Calibri" panose="020F0502020204030204" pitchFamily="34" charset="0"/>
                <a:cs typeface="Times New Roman" panose="02020603050405020304" pitchFamily="18" charset="0"/>
              </a:endParaRPr>
            </a:p>
            <a:p>
              <a:pPr algn="just">
                <a:lnSpc>
                  <a:spcPct val="150000"/>
                </a:lnSpc>
              </a:pPr>
              <a:r>
                <a:rPr lang="en-029" sz="1200" dirty="0">
                  <a:latin typeface="Berlin Sans FB" panose="020E0602020502020306" pitchFamily="34" charset="0"/>
                  <a:ea typeface="Calibri" panose="020F0502020204030204" pitchFamily="34" charset="0"/>
                  <a:cs typeface="Times New Roman" panose="02020603050405020304" pitchFamily="18" charset="0"/>
                </a:rPr>
                <a:t>1) in his/her opinion a more serious response is required.  </a:t>
              </a:r>
              <a:r>
                <a:rPr lang="en-029" sz="1200" b="1" dirty="0">
                  <a:latin typeface="Berlin Sans FB" panose="020E0602020502020306" pitchFamily="34" charset="0"/>
                  <a:ea typeface="Calibri" panose="020F0502020204030204" pitchFamily="34" charset="0"/>
                  <a:cs typeface="Times New Roman" panose="02020603050405020304" pitchFamily="18" charset="0"/>
                </a:rPr>
                <a:t>It should be noted that the constable who issues the police caution may also refer the child to a Child Diversion Programme</a:t>
              </a:r>
            </a:p>
            <a:p>
              <a:pPr algn="just">
                <a:lnSpc>
                  <a:spcPct val="150000"/>
                </a:lnSpc>
              </a:pPr>
              <a:r>
                <a:rPr lang="en-029" sz="1200" dirty="0">
                  <a:latin typeface="Berlin Sans FB" panose="020E0602020502020306" pitchFamily="34" charset="0"/>
                  <a:ea typeface="Calibri" panose="020F0502020204030204" pitchFamily="34" charset="0"/>
                  <a:cs typeface="Times New Roman" panose="02020603050405020304" pitchFamily="18" charset="0"/>
                </a:rPr>
                <a:t>2) child accepts responsibility and the admission was made without undue influence</a:t>
              </a:r>
            </a:p>
            <a:p>
              <a:pPr algn="just">
                <a:lnSpc>
                  <a:spcPct val="150000"/>
                </a:lnSpc>
              </a:pPr>
              <a:r>
                <a:rPr lang="en-029" sz="1200" dirty="0">
                  <a:latin typeface="Berlin Sans FB" panose="020E0602020502020306" pitchFamily="34" charset="0"/>
                  <a:ea typeface="Calibri" panose="020F0502020204030204" pitchFamily="34" charset="0"/>
                  <a:cs typeface="Times New Roman" panose="02020603050405020304" pitchFamily="18" charset="0"/>
                </a:rPr>
                <a:t>3) child displays the need for possible psycho-social care or support</a:t>
              </a:r>
            </a:p>
            <a:p>
              <a:pPr algn="just">
                <a:lnSpc>
                  <a:spcPct val="150000"/>
                </a:lnSpc>
              </a:pPr>
              <a:r>
                <a:rPr lang="en-029" sz="1200" dirty="0">
                  <a:latin typeface="Berlin Sans FB" panose="020E0602020502020306" pitchFamily="34" charset="0"/>
                  <a:ea typeface="Calibri" panose="020F0502020204030204" pitchFamily="34" charset="0"/>
                  <a:cs typeface="Times New Roman" panose="02020603050405020304" pitchFamily="18" charset="0"/>
                </a:rPr>
                <a:t>4) child is not the subject of a report under section 6 of the Child Care and Protection Act (i.e., being a child in need of care and protection)</a:t>
              </a:r>
              <a:endParaRPr lang="en-US" sz="1200" dirty="0">
                <a:latin typeface="Berlin Sans FB" panose="020E0602020502020306" pitchFamily="34" charset="0"/>
                <a:ea typeface="Calibri" panose="020F0502020204030204" pitchFamily="34" charset="0"/>
                <a:cs typeface="Times New Roman" panose="02020603050405020304" pitchFamily="18" charset="0"/>
              </a:endParaRPr>
            </a:p>
            <a:p>
              <a:pPr algn="just">
                <a:lnSpc>
                  <a:spcPct val="150000"/>
                </a:lnSpc>
              </a:pPr>
              <a:r>
                <a:rPr lang="en-029" sz="1200" dirty="0">
                  <a:latin typeface="Berlin Sans FB" panose="020E0602020502020306" pitchFamily="34" charset="0"/>
                  <a:ea typeface="Calibri" panose="020F0502020204030204" pitchFamily="34" charset="0"/>
                  <a:cs typeface="Times New Roman" panose="02020603050405020304" pitchFamily="18" charset="0"/>
                </a:rPr>
                <a:t>5) no previous formal warning was issued</a:t>
              </a:r>
            </a:p>
            <a:p>
              <a:pPr algn="just">
                <a:lnSpc>
                  <a:spcPct val="150000"/>
                </a:lnSpc>
              </a:pPr>
              <a:r>
                <a:rPr lang="en-029" sz="1200" dirty="0">
                  <a:latin typeface="Berlin Sans FB" panose="020E0602020502020306" pitchFamily="34" charset="0"/>
                  <a:ea typeface="Calibri" panose="020F0502020204030204" pitchFamily="34" charset="0"/>
                  <a:cs typeface="Times New Roman" panose="02020603050405020304" pitchFamily="18" charset="0"/>
                </a:rPr>
                <a:t>6) not more than two police cautions previously issued</a:t>
              </a:r>
            </a:p>
            <a:p>
              <a:pPr algn="just">
                <a:lnSpc>
                  <a:spcPct val="150000"/>
                </a:lnSpc>
              </a:pPr>
              <a:r>
                <a:rPr lang="en-029" sz="1200" dirty="0">
                  <a:latin typeface="Berlin Sans FB" panose="020E0602020502020306" pitchFamily="34" charset="0"/>
                  <a:ea typeface="Calibri" panose="020F0502020204030204" pitchFamily="34" charset="0"/>
                  <a:cs typeface="Times New Roman" panose="02020603050405020304" pitchFamily="18" charset="0"/>
                </a:rPr>
                <a:t>7) there is a </a:t>
              </a:r>
              <a:r>
                <a:rPr lang="en-029" sz="1200" i="1" dirty="0">
                  <a:latin typeface="Berlin Sans FB" panose="020E0602020502020306" pitchFamily="34" charset="0"/>
                  <a:ea typeface="Calibri" panose="020F0502020204030204" pitchFamily="34" charset="0"/>
                  <a:cs typeface="Times New Roman" panose="02020603050405020304" pitchFamily="18" charset="0"/>
                </a:rPr>
                <a:t>prima facie </a:t>
              </a:r>
              <a:r>
                <a:rPr lang="en-029" sz="1200" dirty="0">
                  <a:latin typeface="Berlin Sans FB" panose="020E0602020502020306" pitchFamily="34" charset="0"/>
                  <a:ea typeface="Calibri" panose="020F0502020204030204" pitchFamily="34" charset="0"/>
                  <a:cs typeface="Times New Roman" panose="02020603050405020304" pitchFamily="18" charset="0"/>
                </a:rPr>
                <a:t>case</a:t>
              </a:r>
            </a:p>
            <a:p>
              <a:pPr algn="just">
                <a:lnSpc>
                  <a:spcPct val="150000"/>
                </a:lnSpc>
              </a:pPr>
              <a:r>
                <a:rPr lang="en-029" sz="1200" dirty="0">
                  <a:latin typeface="Berlin Sans FB" panose="020E0602020502020306" pitchFamily="34" charset="0"/>
                  <a:ea typeface="Calibri" panose="020F0502020204030204" pitchFamily="34" charset="0"/>
                  <a:cs typeface="Times New Roman" panose="02020603050405020304" pitchFamily="18" charset="0"/>
                </a:rPr>
                <a:t>8) there is written consent of an identified victim.  No consent given then the child cannot be referred and the Constable may charge the child</a:t>
              </a:r>
              <a:endParaRPr lang="en-US" sz="1200" dirty="0">
                <a:latin typeface="Berlin Sans FB" panose="020E0602020502020306" pitchFamily="34" charset="0"/>
              </a:endParaRPr>
            </a:p>
            <a:p>
              <a:pPr algn="just">
                <a:lnSpc>
                  <a:spcPct val="150000"/>
                </a:lnSpc>
              </a:pPr>
              <a:endParaRPr lang="en-029" sz="1400" dirty="0">
                <a:latin typeface="Berlin Sans FB" panose="020E0602020502020306"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029" sz="1100" dirty="0">
                  <a:latin typeface="ADLaM Display" panose="02010000000000000000" pitchFamily="2" charset="0"/>
                  <a:ea typeface="ADLaM Display" panose="02010000000000000000" pitchFamily="2" charset="0"/>
                  <a:cs typeface="ADLaM Display" panose="02010000000000000000" pitchFamily="2" charset="0"/>
                </a:rPr>
                <a:t>Adult presence (parent, guardian, attorney-at-law etc) with the child at the police station is needed once the caution is to be given </a:t>
              </a:r>
            </a:p>
            <a:p>
              <a:pPr marL="285750" indent="-285750" algn="just">
                <a:buFont typeface="Arial" panose="020B0604020202020204" pitchFamily="34" charset="0"/>
                <a:buChar char="•"/>
              </a:pPr>
              <a:r>
                <a:rPr lang="en-029" sz="1100" dirty="0">
                  <a:latin typeface="ADLaM Display" panose="02010000000000000000" pitchFamily="2" charset="0"/>
                  <a:ea typeface="ADLaM Display" panose="02010000000000000000" pitchFamily="2" charset="0"/>
                  <a:cs typeface="ADLaM Display" panose="02010000000000000000" pitchFamily="2" charset="0"/>
                </a:rPr>
                <a:t>Written authorisation of the officer or sub-officer in charge of the police station is also required and the caution needs to be in the prescribed form.</a:t>
              </a:r>
              <a:endParaRPr lang="en-US" sz="1100" dirty="0">
                <a:latin typeface="ADLaM Display" panose="02010000000000000000" pitchFamily="2" charset="0"/>
                <a:ea typeface="ADLaM Display" panose="02010000000000000000" pitchFamily="2" charset="0"/>
                <a:cs typeface="ADLaM Display" panose="02010000000000000000" pitchFamily="2" charset="0"/>
              </a:endParaRPr>
            </a:p>
            <a:p>
              <a:pPr>
                <a:lnSpc>
                  <a:spcPct val="150000"/>
                </a:lnSpc>
              </a:pPr>
              <a:endParaRPr lang="en-US" sz="1600" dirty="0"/>
            </a:p>
          </p:txBody>
        </p:sp>
      </p:grpSp>
      <p:grpSp>
        <p:nvGrpSpPr>
          <p:cNvPr id="3" name="Group 2">
            <a:extLst>
              <a:ext uri="{FF2B5EF4-FFF2-40B4-BE49-F238E27FC236}">
                <a16:creationId xmlns:a16="http://schemas.microsoft.com/office/drawing/2014/main" id="{8EE09963-F18F-1112-E5C5-E5FEE9F728B3}"/>
              </a:ext>
            </a:extLst>
          </p:cNvPr>
          <p:cNvGrpSpPr/>
          <p:nvPr/>
        </p:nvGrpSpPr>
        <p:grpSpPr>
          <a:xfrm>
            <a:off x="4633140" y="12356"/>
            <a:ext cx="3594057" cy="6858000"/>
            <a:chOff x="3791402" y="-6178"/>
            <a:chExt cx="3594057" cy="6858000"/>
          </a:xfrm>
        </p:grpSpPr>
        <p:sp>
          <p:nvSpPr>
            <p:cNvPr id="5" name="Rectangle 4">
              <a:extLst>
                <a:ext uri="{FF2B5EF4-FFF2-40B4-BE49-F238E27FC236}">
                  <a16:creationId xmlns:a16="http://schemas.microsoft.com/office/drawing/2014/main" id="{E2C4952A-222A-6CC5-E2A9-CF2180AD8F76}"/>
                </a:ext>
              </a:extLst>
            </p:cNvPr>
            <p:cNvSpPr/>
            <p:nvPr/>
          </p:nvSpPr>
          <p:spPr>
            <a:xfrm>
              <a:off x="3791402" y="-6178"/>
              <a:ext cx="3594057" cy="6858000"/>
            </a:xfrm>
            <a:prstGeom prst="rect">
              <a:avLst/>
            </a:prstGeom>
            <a:solidFill>
              <a:srgbClr val="EDE3F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D39FB6E-DF28-B8D8-FFCA-777E1DFB8166}"/>
                </a:ext>
              </a:extLst>
            </p:cNvPr>
            <p:cNvSpPr txBox="1"/>
            <p:nvPr/>
          </p:nvSpPr>
          <p:spPr>
            <a:xfrm>
              <a:off x="4250126" y="1458004"/>
              <a:ext cx="2681416" cy="2960875"/>
            </a:xfrm>
            <a:prstGeom prst="rect">
              <a:avLst/>
            </a:prstGeom>
            <a:noFill/>
          </p:spPr>
          <p:txBody>
            <a:bodyPr wrap="square" rtlCol="0">
              <a:spAutoFit/>
            </a:bodyPr>
            <a:lstStyle/>
            <a:p>
              <a:pPr algn="just">
                <a:lnSpc>
                  <a:spcPct val="150000"/>
                </a:lnSpc>
              </a:pPr>
              <a:r>
                <a:rPr lang="en-029" sz="1200" b="1" dirty="0">
                  <a:latin typeface="Berlin Sans FB" panose="020E0602020502020306" pitchFamily="34" charset="0"/>
                  <a:ea typeface="Calibri" panose="020F0502020204030204" pitchFamily="34" charset="0"/>
                  <a:cs typeface="Times New Roman" panose="02020603050405020304" pitchFamily="18" charset="0"/>
                </a:rPr>
                <a:t>Section 26 </a:t>
              </a:r>
              <a:r>
                <a:rPr lang="en-029" sz="1200" dirty="0">
                  <a:latin typeface="Berlin Sans FB" panose="020E0602020502020306" pitchFamily="34" charset="0"/>
                  <a:ea typeface="Calibri" panose="020F0502020204030204" pitchFamily="34" charset="0"/>
                  <a:cs typeface="Times New Roman" panose="02020603050405020304" pitchFamily="18" charset="0"/>
                </a:rPr>
                <a:t>- The effect of a child being warned, or issued a police caution and that child is referred to a child diversion programme is that the child will not be charged and no further proceedings will be taken for the diversion offence in relation to which the child was warned or the police caution was issued.</a:t>
              </a:r>
              <a:endParaRPr lang="en-US" sz="1200" dirty="0">
                <a:latin typeface="Berlin Sans FB" panose="020E0602020502020306" pitchFamily="34" charset="0"/>
                <a:ea typeface="Calibri" panose="020F0502020204030204" pitchFamily="34" charset="0"/>
                <a:cs typeface="Times New Roman" panose="02020603050405020304" pitchFamily="18" charset="0"/>
              </a:endParaRPr>
            </a:p>
            <a:p>
              <a:pPr>
                <a:lnSpc>
                  <a:spcPct val="150000"/>
                </a:lnSpc>
              </a:pPr>
              <a:endParaRPr lang="en-US" dirty="0"/>
            </a:p>
          </p:txBody>
        </p:sp>
      </p:grpSp>
      <p:grpSp>
        <p:nvGrpSpPr>
          <p:cNvPr id="8" name="Group 7">
            <a:extLst>
              <a:ext uri="{FF2B5EF4-FFF2-40B4-BE49-F238E27FC236}">
                <a16:creationId xmlns:a16="http://schemas.microsoft.com/office/drawing/2014/main" id="{086D88E7-FCEC-5F1F-191E-3584C9E7421E}"/>
              </a:ext>
            </a:extLst>
          </p:cNvPr>
          <p:cNvGrpSpPr/>
          <p:nvPr/>
        </p:nvGrpSpPr>
        <p:grpSpPr>
          <a:xfrm>
            <a:off x="8695899" y="12356"/>
            <a:ext cx="3519337" cy="6858000"/>
            <a:chOff x="8672663" y="6178"/>
            <a:chExt cx="3519337" cy="6858000"/>
          </a:xfrm>
        </p:grpSpPr>
        <p:sp>
          <p:nvSpPr>
            <p:cNvPr id="6" name="Rectangle 5">
              <a:extLst>
                <a:ext uri="{FF2B5EF4-FFF2-40B4-BE49-F238E27FC236}">
                  <a16:creationId xmlns:a16="http://schemas.microsoft.com/office/drawing/2014/main" id="{4A91523C-3A62-95A7-F2F4-6B09D21A8703}"/>
                </a:ext>
              </a:extLst>
            </p:cNvPr>
            <p:cNvSpPr/>
            <p:nvPr/>
          </p:nvSpPr>
          <p:spPr>
            <a:xfrm>
              <a:off x="8672663" y="6178"/>
              <a:ext cx="3519337" cy="6858000"/>
            </a:xfrm>
            <a:prstGeom prst="rect">
              <a:avLst/>
            </a:prstGeom>
            <a:solidFill>
              <a:schemeClr val="accent2">
                <a:lumMod val="20000"/>
                <a:lumOff val="8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3BF7F30-E4DE-D776-C0F2-BD36E3B874BD}"/>
                </a:ext>
              </a:extLst>
            </p:cNvPr>
            <p:cNvSpPr txBox="1"/>
            <p:nvPr/>
          </p:nvSpPr>
          <p:spPr>
            <a:xfrm>
              <a:off x="8804634" y="470426"/>
              <a:ext cx="3216429" cy="5678478"/>
            </a:xfrm>
            <a:prstGeom prst="rect">
              <a:avLst/>
            </a:prstGeom>
            <a:noFill/>
          </p:spPr>
          <p:txBody>
            <a:bodyPr wrap="square" rtlCol="0">
              <a:spAutoFit/>
            </a:bodyPr>
            <a:lstStyle/>
            <a:p>
              <a:pPr algn="just">
                <a:lnSpc>
                  <a:spcPct val="150000"/>
                </a:lnSpc>
                <a:spcAft>
                  <a:spcPts val="1000"/>
                </a:spcAft>
              </a:pPr>
              <a:r>
                <a:rPr lang="en-029" sz="1200" b="1" dirty="0">
                  <a:latin typeface="Berlin Sans FB" panose="020E0602020502020306" pitchFamily="34" charset="0"/>
                  <a:ea typeface="Calibri" panose="020F0502020204030204" pitchFamily="34" charset="0"/>
                  <a:cs typeface="Times New Roman" panose="02020603050405020304" pitchFamily="18" charset="0"/>
                </a:rPr>
                <a:t>Section 27 </a:t>
              </a:r>
              <a:r>
                <a:rPr lang="en-029" sz="1200" dirty="0">
                  <a:latin typeface="Berlin Sans FB" panose="020E0602020502020306" pitchFamily="34" charset="0"/>
                  <a:ea typeface="Calibri" panose="020F0502020204030204" pitchFamily="34" charset="0"/>
                  <a:cs typeface="Times New Roman" panose="02020603050405020304" pitchFamily="18" charset="0"/>
                </a:rPr>
                <a:t>- A constable who issues a formal warning or a police caution has certain obligations where there is an identified victim of a diversion offence.  He needs to:</a:t>
              </a:r>
              <a:endParaRPr lang="en-US" sz="12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sz="1200" dirty="0">
                  <a:latin typeface="Berlin Sans FB" panose="020E0602020502020306" pitchFamily="34" charset="0"/>
                  <a:ea typeface="Calibri" panose="020F0502020204030204" pitchFamily="34" charset="0"/>
                  <a:cs typeface="Times New Roman" panose="02020603050405020304" pitchFamily="18" charset="0"/>
                </a:rPr>
                <a:t>inform the victim that a formal warning or police caution is to be given to the child;</a:t>
              </a:r>
              <a:endParaRPr lang="en-US" sz="12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mj-lt"/>
                <a:buAutoNum type="alphaLcParenR"/>
              </a:pPr>
              <a:r>
                <a:rPr lang="en-029" sz="1200" dirty="0">
                  <a:latin typeface="Berlin Sans FB" panose="020E0602020502020306" pitchFamily="34" charset="0"/>
                  <a:ea typeface="Calibri" panose="020F0502020204030204" pitchFamily="34" charset="0"/>
                  <a:cs typeface="Times New Roman" panose="02020603050405020304" pitchFamily="18" charset="0"/>
                </a:rPr>
                <a:t>explain the nature and status of the formal warning or caution to the victim; and</a:t>
              </a:r>
              <a:endParaRPr lang="en-US" sz="1200" dirty="0">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1000"/>
                </a:spcAft>
                <a:buFont typeface="+mj-lt"/>
                <a:buAutoNum type="alphaLcParenR"/>
              </a:pPr>
              <a:r>
                <a:rPr lang="en-029" sz="1200" dirty="0">
                  <a:latin typeface="Berlin Sans FB" panose="020E0602020502020306" pitchFamily="34" charset="0"/>
                  <a:ea typeface="Calibri" panose="020F0502020204030204" pitchFamily="34" charset="0"/>
                  <a:cs typeface="Times New Roman" panose="02020603050405020304" pitchFamily="18" charset="0"/>
                </a:rPr>
                <a:t>offer to communicate to the child, who was given the warning or caution, the victim impact statements </a:t>
              </a:r>
              <a:endParaRPr lang="en-US" sz="1200" dirty="0">
                <a:latin typeface="Berlin Sans FB" panose="020E0602020502020306" pitchFamily="34" charset="0"/>
                <a:ea typeface="Calibri" panose="020F0502020204030204" pitchFamily="34" charset="0"/>
                <a:cs typeface="Times New Roman" panose="02020603050405020304" pitchFamily="18" charset="0"/>
              </a:endParaRPr>
            </a:p>
            <a:p>
              <a:pPr algn="just">
                <a:lnSpc>
                  <a:spcPct val="150000"/>
                </a:lnSpc>
                <a:spcAft>
                  <a:spcPts val="1000"/>
                </a:spcAft>
              </a:pPr>
              <a:r>
                <a:rPr lang="en-029" sz="1200" dirty="0">
                  <a:latin typeface="Berlin Sans FB" panose="020E0602020502020306" pitchFamily="34" charset="0"/>
                  <a:ea typeface="Calibri" panose="020F0502020204030204" pitchFamily="34" charset="0"/>
                  <a:cs typeface="Times New Roman" panose="02020603050405020304" pitchFamily="18" charset="0"/>
                </a:rPr>
                <a:t>It should be noted that where the victim is a child, all the communication shall be made by the constable in the presence of the parent or guardian and the child should be interviewed by the constable to assess the impact of the offence on him/her</a:t>
              </a:r>
              <a:endParaRPr lang="en-US" sz="1200" dirty="0">
                <a:latin typeface="Berlin Sans FB" panose="020E0602020502020306" pitchFamily="34" charset="0"/>
                <a:ea typeface="Calibri" panose="020F0502020204030204" pitchFamily="34" charset="0"/>
                <a:cs typeface="Times New Roman" panose="02020603050405020304" pitchFamily="18" charset="0"/>
              </a:endParaRPr>
            </a:p>
            <a:p>
              <a:pPr algn="just"/>
              <a:endParaRPr lang="en-US" sz="1400" dirty="0">
                <a:latin typeface="Berlin Sans FB" panose="020E0602020502020306" pitchFamily="34" charset="0"/>
              </a:endParaRPr>
            </a:p>
          </p:txBody>
        </p:sp>
      </p:grpSp>
      <p:sp>
        <p:nvSpPr>
          <p:cNvPr id="20" name="Rectangle 19">
            <a:extLst>
              <a:ext uri="{FF2B5EF4-FFF2-40B4-BE49-F238E27FC236}">
                <a16:creationId xmlns:a16="http://schemas.microsoft.com/office/drawing/2014/main" id="{D526AECF-4A51-EE7F-3A2E-2A7DFE08D839}"/>
              </a:ext>
            </a:extLst>
          </p:cNvPr>
          <p:cNvSpPr/>
          <p:nvPr/>
        </p:nvSpPr>
        <p:spPr>
          <a:xfrm>
            <a:off x="40927" y="-46359"/>
            <a:ext cx="12192000" cy="6851822"/>
          </a:xfrm>
          <a:prstGeom prst="rect">
            <a:avLst/>
          </a:prstGeom>
          <a:solidFill>
            <a:schemeClr val="bg1">
              <a:alpha val="6000"/>
            </a:schemeClr>
          </a:solidFill>
          <a:ln w="1143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Connector 21">
            <a:extLst>
              <a:ext uri="{FF2B5EF4-FFF2-40B4-BE49-F238E27FC236}">
                <a16:creationId xmlns:a16="http://schemas.microsoft.com/office/drawing/2014/main" id="{38DD574B-531B-CE50-9246-ACA67120E752}"/>
              </a:ext>
            </a:extLst>
          </p:cNvPr>
          <p:cNvCxnSpPr>
            <a:cxnSpLocks/>
          </p:cNvCxnSpPr>
          <p:nvPr/>
        </p:nvCxnSpPr>
        <p:spPr>
          <a:xfrm>
            <a:off x="4237220" y="12356"/>
            <a:ext cx="0" cy="6851822"/>
          </a:xfrm>
          <a:prstGeom prst="line">
            <a:avLst/>
          </a:prstGeom>
          <a:ln w="476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EA13B83B-E70D-24E2-39CE-99655D6CE908}"/>
              </a:ext>
            </a:extLst>
          </p:cNvPr>
          <p:cNvCxnSpPr>
            <a:cxnSpLocks/>
          </p:cNvCxnSpPr>
          <p:nvPr/>
        </p:nvCxnSpPr>
        <p:spPr>
          <a:xfrm>
            <a:off x="4609903" y="12356"/>
            <a:ext cx="0" cy="6851822"/>
          </a:xfrm>
          <a:prstGeom prst="line">
            <a:avLst/>
          </a:prstGeom>
          <a:ln w="476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CD6B8E9D-A253-2229-6F9B-BBDF1639B59A}"/>
              </a:ext>
            </a:extLst>
          </p:cNvPr>
          <p:cNvCxnSpPr>
            <a:cxnSpLocks/>
          </p:cNvCxnSpPr>
          <p:nvPr/>
        </p:nvCxnSpPr>
        <p:spPr>
          <a:xfrm>
            <a:off x="8203960" y="-12356"/>
            <a:ext cx="0" cy="6851822"/>
          </a:xfrm>
          <a:prstGeom prst="line">
            <a:avLst/>
          </a:prstGeom>
          <a:ln w="476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B2E18E99-84C6-3D17-6E4D-6E8E5E7A4F4A}"/>
              </a:ext>
            </a:extLst>
          </p:cNvPr>
          <p:cNvCxnSpPr>
            <a:cxnSpLocks/>
          </p:cNvCxnSpPr>
          <p:nvPr/>
        </p:nvCxnSpPr>
        <p:spPr>
          <a:xfrm>
            <a:off x="8672663" y="3089"/>
            <a:ext cx="0" cy="6851822"/>
          </a:xfrm>
          <a:prstGeom prst="line">
            <a:avLst/>
          </a:prstGeom>
          <a:ln w="47625">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11972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26685546-E3A9-704F-E39D-9DCF9B48833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2D56FE2-7428-3EF1-0F71-A2C568DD93DB}"/>
              </a:ext>
            </a:extLst>
          </p:cNvPr>
          <p:cNvSpPr/>
          <p:nvPr/>
        </p:nvSpPr>
        <p:spPr>
          <a:xfrm>
            <a:off x="1532164" y="689882"/>
            <a:ext cx="9127671" cy="5478236"/>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64DE685-5E62-EEC7-404C-AFE5A3D500D8}"/>
              </a:ext>
            </a:extLst>
          </p:cNvPr>
          <p:cNvSpPr/>
          <p:nvPr/>
        </p:nvSpPr>
        <p:spPr>
          <a:xfrm>
            <a:off x="1532164" y="689882"/>
            <a:ext cx="9127670" cy="5478236"/>
          </a:xfrm>
          <a:prstGeom prst="roundRect">
            <a:avLst/>
          </a:prstGeom>
          <a:solidFill>
            <a:schemeClr val="bg1">
              <a:alpha val="6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E9FA982-0AB8-789C-98CB-4E4981C81315}"/>
              </a:ext>
            </a:extLst>
          </p:cNvPr>
          <p:cNvSpPr txBox="1"/>
          <p:nvPr/>
        </p:nvSpPr>
        <p:spPr>
          <a:xfrm>
            <a:off x="2950029" y="2902798"/>
            <a:ext cx="6694714" cy="1015663"/>
          </a:xfrm>
          <a:prstGeom prst="rect">
            <a:avLst/>
          </a:prstGeom>
          <a:noFill/>
        </p:spPr>
        <p:txBody>
          <a:bodyPr wrap="square" rtlCol="0">
            <a:spAutoFit/>
          </a:bodyPr>
          <a:lstStyle/>
          <a:p>
            <a:r>
              <a:rPr lang="en-US" sz="6000" dirty="0">
                <a:latin typeface="Britannic Bold" panose="020B0903060703020204" pitchFamily="34" charset="0"/>
              </a:rPr>
              <a:t>COURT WARNINGS</a:t>
            </a:r>
          </a:p>
        </p:txBody>
      </p:sp>
      <p:cxnSp>
        <p:nvCxnSpPr>
          <p:cNvPr id="7" name="Straight Connector 6">
            <a:extLst>
              <a:ext uri="{FF2B5EF4-FFF2-40B4-BE49-F238E27FC236}">
                <a16:creationId xmlns:a16="http://schemas.microsoft.com/office/drawing/2014/main" id="{65168463-40B3-3D94-121F-C01F4AB9CBA9}"/>
              </a:ext>
            </a:extLst>
          </p:cNvPr>
          <p:cNvCxnSpPr/>
          <p:nvPr/>
        </p:nvCxnSpPr>
        <p:spPr>
          <a:xfrm>
            <a:off x="2204357" y="3837214"/>
            <a:ext cx="773974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5170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5750FF19-9DE3-DC44-C690-468A9AB3B81F}"/>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50F8F4C9-8142-05CD-9C04-79D0E719AA0E}"/>
              </a:ext>
            </a:extLst>
          </p:cNvPr>
          <p:cNvSpPr/>
          <p:nvPr/>
        </p:nvSpPr>
        <p:spPr>
          <a:xfrm>
            <a:off x="5432262" y="0"/>
            <a:ext cx="6759738" cy="6858000"/>
          </a:xfrm>
          <a:prstGeom prst="rect">
            <a:avLst/>
          </a:prstGeom>
          <a:solidFill>
            <a:schemeClr val="tx1">
              <a:lumMod val="95000"/>
              <a:lumOff val="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If a child is charged for committing a diversion offence and is brought before the court, the court can:</a:t>
            </a:r>
          </a:p>
          <a:p>
            <a:pPr algn="ctr"/>
            <a:r>
              <a:rPr lang="en-US"/>
              <a:t>hear the case;</a:t>
            </a:r>
          </a:p>
          <a:p>
            <a:pPr algn="ctr"/>
            <a:r>
              <a:rPr lang="en-US"/>
              <a:t>issue a warning to the child and suspend the prosecution of the case;</a:t>
            </a:r>
          </a:p>
          <a:p>
            <a:pPr algn="ctr"/>
            <a:r>
              <a:rPr lang="en-US"/>
              <a:t>refer the child to the Child Diversion Committee for the parish in which the child resides for participation in a child diversion programme; or</a:t>
            </a:r>
          </a:p>
          <a:p>
            <a:pPr algn="ctr"/>
            <a:r>
              <a:rPr lang="en-US"/>
              <a:t>adjourn the matter sine die</a:t>
            </a:r>
          </a:p>
        </p:txBody>
      </p:sp>
      <p:sp>
        <p:nvSpPr>
          <p:cNvPr id="9" name="Freeform: Shape 8">
            <a:extLst>
              <a:ext uri="{FF2B5EF4-FFF2-40B4-BE49-F238E27FC236}">
                <a16:creationId xmlns:a16="http://schemas.microsoft.com/office/drawing/2014/main" id="{4431725F-B2CD-D199-D58C-11D6211431CB}"/>
              </a:ext>
            </a:extLst>
          </p:cNvPr>
          <p:cNvSpPr/>
          <p:nvPr/>
        </p:nvSpPr>
        <p:spPr>
          <a:xfrm>
            <a:off x="-5605853" y="0"/>
            <a:ext cx="11701853" cy="6858000"/>
          </a:xfrm>
          <a:custGeom>
            <a:avLst/>
            <a:gdLst>
              <a:gd name="csX0" fmla="*/ 0 w 11701853"/>
              <a:gd name="csY0" fmla="*/ 0 h 6858000"/>
              <a:gd name="csX1" fmla="*/ 11046941 w 11701853"/>
              <a:gd name="csY1" fmla="*/ 0 h 6858000"/>
              <a:gd name="csX2" fmla="*/ 11046941 w 11701853"/>
              <a:gd name="csY2" fmla="*/ 5205109 h 6858000"/>
              <a:gd name="csX3" fmla="*/ 11061363 w 11701853"/>
              <a:gd name="csY3" fmla="*/ 5202197 h 6858000"/>
              <a:gd name="csX4" fmla="*/ 11600937 w 11701853"/>
              <a:gd name="csY4" fmla="*/ 5202197 h 6858000"/>
              <a:gd name="csX5" fmla="*/ 11701853 w 11701853"/>
              <a:gd name="csY5" fmla="*/ 5303113 h 6858000"/>
              <a:gd name="csX6" fmla="*/ 11701853 w 11701853"/>
              <a:gd name="csY6" fmla="*/ 5706762 h 6858000"/>
              <a:gd name="csX7" fmla="*/ 11600937 w 11701853"/>
              <a:gd name="csY7" fmla="*/ 5807678 h 6858000"/>
              <a:gd name="csX8" fmla="*/ 11061363 w 11701853"/>
              <a:gd name="csY8" fmla="*/ 5807678 h 6858000"/>
              <a:gd name="csX9" fmla="*/ 11046941 w 11701853"/>
              <a:gd name="csY9" fmla="*/ 5804767 h 6858000"/>
              <a:gd name="csX10" fmla="*/ 11046941 w 11701853"/>
              <a:gd name="csY10" fmla="*/ 6858000 h 6858000"/>
              <a:gd name="csX11" fmla="*/ 0 w 11701853"/>
              <a:gd name="csY11"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1701853" h="6858000">
                <a:moveTo>
                  <a:pt x="0" y="0"/>
                </a:moveTo>
                <a:lnTo>
                  <a:pt x="11046941" y="0"/>
                </a:lnTo>
                <a:lnTo>
                  <a:pt x="11046941" y="5205109"/>
                </a:lnTo>
                <a:lnTo>
                  <a:pt x="11061363" y="5202197"/>
                </a:lnTo>
                <a:lnTo>
                  <a:pt x="11600937" y="5202197"/>
                </a:lnTo>
                <a:cubicBezTo>
                  <a:pt x="11656671" y="5202197"/>
                  <a:pt x="11701853" y="5247379"/>
                  <a:pt x="11701853" y="5303113"/>
                </a:cubicBezTo>
                <a:lnTo>
                  <a:pt x="11701853" y="5706762"/>
                </a:lnTo>
                <a:cubicBezTo>
                  <a:pt x="11701853" y="5762496"/>
                  <a:pt x="11656671" y="5807678"/>
                  <a:pt x="11600937" y="5807678"/>
                </a:cubicBezTo>
                <a:lnTo>
                  <a:pt x="11061363" y="5807678"/>
                </a:lnTo>
                <a:lnTo>
                  <a:pt x="11046941" y="5804767"/>
                </a:lnTo>
                <a:lnTo>
                  <a:pt x="11046941" y="6858000"/>
                </a:lnTo>
                <a:lnTo>
                  <a:pt x="0" y="6858000"/>
                </a:lnTo>
                <a:close/>
              </a:path>
            </a:pathLst>
          </a:custGeom>
          <a:solidFill>
            <a:srgbClr val="46317B"/>
          </a:solidFill>
          <a:ln>
            <a:noFill/>
          </a:ln>
          <a:effectLst>
            <a:outerShdw blurRad="127000" dist="635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73D0DABE-A7D7-4CDE-A304-EBED19A155BF}"/>
              </a:ext>
            </a:extLst>
          </p:cNvPr>
          <p:cNvPicPr>
            <a:picLocks noChangeAspect="1"/>
          </p:cNvPicPr>
          <p:nvPr/>
        </p:nvPicPr>
        <p:blipFill>
          <a:blip r:embed="rId2"/>
          <a:stretch>
            <a:fillRect/>
          </a:stretch>
        </p:blipFill>
        <p:spPr>
          <a:xfrm>
            <a:off x="-6290115" y="-123417"/>
            <a:ext cx="11950976" cy="7104834"/>
          </a:xfrm>
          <a:prstGeom prst="rect">
            <a:avLst/>
          </a:prstGeom>
        </p:spPr>
      </p:pic>
      <p:pic>
        <p:nvPicPr>
          <p:cNvPr id="15" name="Picture 14">
            <a:extLst>
              <a:ext uri="{FF2B5EF4-FFF2-40B4-BE49-F238E27FC236}">
                <a16:creationId xmlns:a16="http://schemas.microsoft.com/office/drawing/2014/main" id="{1387E817-9920-E78B-75BB-BA9F3BB84C48}"/>
              </a:ext>
            </a:extLst>
          </p:cNvPr>
          <p:cNvPicPr>
            <a:picLocks noChangeAspect="1"/>
          </p:cNvPicPr>
          <p:nvPr/>
        </p:nvPicPr>
        <p:blipFill>
          <a:blip r:embed="rId3"/>
          <a:stretch>
            <a:fillRect/>
          </a:stretch>
        </p:blipFill>
        <p:spPr>
          <a:xfrm>
            <a:off x="-6953853" y="-123417"/>
            <a:ext cx="11950976" cy="7104834"/>
          </a:xfrm>
          <a:prstGeom prst="rect">
            <a:avLst/>
          </a:prstGeom>
        </p:spPr>
      </p:pic>
      <p:pic>
        <p:nvPicPr>
          <p:cNvPr id="20" name="Picture 19">
            <a:extLst>
              <a:ext uri="{FF2B5EF4-FFF2-40B4-BE49-F238E27FC236}">
                <a16:creationId xmlns:a16="http://schemas.microsoft.com/office/drawing/2014/main" id="{E4B11034-E3B6-EEF2-1D77-C59728EEB941}"/>
              </a:ext>
            </a:extLst>
          </p:cNvPr>
          <p:cNvPicPr>
            <a:picLocks noChangeAspect="1"/>
          </p:cNvPicPr>
          <p:nvPr/>
        </p:nvPicPr>
        <p:blipFill>
          <a:blip r:embed="rId4"/>
          <a:stretch>
            <a:fillRect/>
          </a:stretch>
        </p:blipFill>
        <p:spPr>
          <a:xfrm>
            <a:off x="7924694" y="868422"/>
            <a:ext cx="2438611" cy="908383"/>
          </a:xfrm>
          <a:prstGeom prst="rect">
            <a:avLst/>
          </a:prstGeom>
        </p:spPr>
      </p:pic>
      <p:cxnSp>
        <p:nvCxnSpPr>
          <p:cNvPr id="3" name="Straight Connector 2">
            <a:extLst>
              <a:ext uri="{FF2B5EF4-FFF2-40B4-BE49-F238E27FC236}">
                <a16:creationId xmlns:a16="http://schemas.microsoft.com/office/drawing/2014/main" id="{A89110A7-0666-394A-B860-53948AED6CF7}"/>
              </a:ext>
            </a:extLst>
          </p:cNvPr>
          <p:cNvCxnSpPr/>
          <p:nvPr/>
        </p:nvCxnSpPr>
        <p:spPr>
          <a:xfrm>
            <a:off x="6759019" y="1545996"/>
            <a:ext cx="4685121" cy="0"/>
          </a:xfrm>
          <a:prstGeom prst="line">
            <a:avLst/>
          </a:prstGeom>
          <a:ln>
            <a:solidFill>
              <a:srgbClr val="BA92C8"/>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0351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3C644B04-7A2E-12E0-8ABF-89D9E50AA93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2710C91F-B8B8-BE90-C2A7-154D37686830}"/>
              </a:ext>
            </a:extLst>
          </p:cNvPr>
          <p:cNvSpPr/>
          <p:nvPr/>
        </p:nvSpPr>
        <p:spPr>
          <a:xfrm>
            <a:off x="-522513" y="0"/>
            <a:ext cx="1283286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DD9CB1A0-265C-026F-D722-FC38F1575461}"/>
              </a:ext>
            </a:extLst>
          </p:cNvPr>
          <p:cNvSpPr/>
          <p:nvPr/>
        </p:nvSpPr>
        <p:spPr>
          <a:xfrm>
            <a:off x="1023114" y="0"/>
            <a:ext cx="11701853" cy="6858000"/>
          </a:xfrm>
          <a:custGeom>
            <a:avLst/>
            <a:gdLst>
              <a:gd name="csX0" fmla="*/ 0 w 11701853"/>
              <a:gd name="csY0" fmla="*/ 0 h 6858000"/>
              <a:gd name="csX1" fmla="*/ 11046941 w 11701853"/>
              <a:gd name="csY1" fmla="*/ 0 h 6858000"/>
              <a:gd name="csX2" fmla="*/ 11046941 w 11701853"/>
              <a:gd name="csY2" fmla="*/ 5205109 h 6858000"/>
              <a:gd name="csX3" fmla="*/ 11061363 w 11701853"/>
              <a:gd name="csY3" fmla="*/ 5202197 h 6858000"/>
              <a:gd name="csX4" fmla="*/ 11600937 w 11701853"/>
              <a:gd name="csY4" fmla="*/ 5202197 h 6858000"/>
              <a:gd name="csX5" fmla="*/ 11701853 w 11701853"/>
              <a:gd name="csY5" fmla="*/ 5303113 h 6858000"/>
              <a:gd name="csX6" fmla="*/ 11701853 w 11701853"/>
              <a:gd name="csY6" fmla="*/ 5706762 h 6858000"/>
              <a:gd name="csX7" fmla="*/ 11600937 w 11701853"/>
              <a:gd name="csY7" fmla="*/ 5807678 h 6858000"/>
              <a:gd name="csX8" fmla="*/ 11061363 w 11701853"/>
              <a:gd name="csY8" fmla="*/ 5807678 h 6858000"/>
              <a:gd name="csX9" fmla="*/ 11046941 w 11701853"/>
              <a:gd name="csY9" fmla="*/ 5804767 h 6858000"/>
              <a:gd name="csX10" fmla="*/ 11046941 w 11701853"/>
              <a:gd name="csY10" fmla="*/ 6858000 h 6858000"/>
              <a:gd name="csX11" fmla="*/ 0 w 11701853"/>
              <a:gd name="csY11"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1701853" h="6858000">
                <a:moveTo>
                  <a:pt x="0" y="0"/>
                </a:moveTo>
                <a:lnTo>
                  <a:pt x="11046941" y="0"/>
                </a:lnTo>
                <a:lnTo>
                  <a:pt x="11046941" y="5205109"/>
                </a:lnTo>
                <a:lnTo>
                  <a:pt x="11061363" y="5202197"/>
                </a:lnTo>
                <a:lnTo>
                  <a:pt x="11600937" y="5202197"/>
                </a:lnTo>
                <a:cubicBezTo>
                  <a:pt x="11656671" y="5202197"/>
                  <a:pt x="11701853" y="5247379"/>
                  <a:pt x="11701853" y="5303113"/>
                </a:cubicBezTo>
                <a:lnTo>
                  <a:pt x="11701853" y="5706762"/>
                </a:lnTo>
                <a:cubicBezTo>
                  <a:pt x="11701853" y="5762496"/>
                  <a:pt x="11656671" y="5807678"/>
                  <a:pt x="11600937" y="5807678"/>
                </a:cubicBezTo>
                <a:lnTo>
                  <a:pt x="11061363" y="5807678"/>
                </a:lnTo>
                <a:lnTo>
                  <a:pt x="11046941" y="5804767"/>
                </a:lnTo>
                <a:lnTo>
                  <a:pt x="11046941" y="6858000"/>
                </a:lnTo>
                <a:lnTo>
                  <a:pt x="0" y="6858000"/>
                </a:lnTo>
                <a:close/>
              </a:path>
            </a:pathLst>
          </a:custGeom>
          <a:solidFill>
            <a:srgbClr val="46317B"/>
          </a:solidFill>
          <a:ln>
            <a:noFill/>
          </a:ln>
          <a:effectLst>
            <a:outerShdw blurRad="127000" dist="635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3" name="Picture 12">
            <a:extLst>
              <a:ext uri="{FF2B5EF4-FFF2-40B4-BE49-F238E27FC236}">
                <a16:creationId xmlns:a16="http://schemas.microsoft.com/office/drawing/2014/main" id="{B5350539-61A5-30D9-1C24-E4CBE425F379}"/>
              </a:ext>
            </a:extLst>
          </p:cNvPr>
          <p:cNvPicPr>
            <a:picLocks noChangeAspect="1"/>
          </p:cNvPicPr>
          <p:nvPr/>
        </p:nvPicPr>
        <p:blipFill>
          <a:blip r:embed="rId2"/>
          <a:stretch>
            <a:fillRect/>
          </a:stretch>
        </p:blipFill>
        <p:spPr>
          <a:xfrm>
            <a:off x="-6290115" y="-123417"/>
            <a:ext cx="11950976" cy="7104834"/>
          </a:xfrm>
          <a:prstGeom prst="rect">
            <a:avLst/>
          </a:prstGeom>
        </p:spPr>
      </p:pic>
      <p:pic>
        <p:nvPicPr>
          <p:cNvPr id="15" name="Picture 14">
            <a:extLst>
              <a:ext uri="{FF2B5EF4-FFF2-40B4-BE49-F238E27FC236}">
                <a16:creationId xmlns:a16="http://schemas.microsoft.com/office/drawing/2014/main" id="{CF8D7A68-6B4D-114F-B164-835B580996CC}"/>
              </a:ext>
            </a:extLst>
          </p:cNvPr>
          <p:cNvPicPr>
            <a:picLocks noChangeAspect="1"/>
          </p:cNvPicPr>
          <p:nvPr/>
        </p:nvPicPr>
        <p:blipFill>
          <a:blip r:embed="rId3"/>
          <a:stretch>
            <a:fillRect/>
          </a:stretch>
        </p:blipFill>
        <p:spPr>
          <a:xfrm>
            <a:off x="-6953853" y="-123417"/>
            <a:ext cx="11950976" cy="7104834"/>
          </a:xfrm>
          <a:prstGeom prst="rect">
            <a:avLst/>
          </a:prstGeom>
        </p:spPr>
      </p:pic>
      <p:sp>
        <p:nvSpPr>
          <p:cNvPr id="5" name="TextBox 4">
            <a:extLst>
              <a:ext uri="{FF2B5EF4-FFF2-40B4-BE49-F238E27FC236}">
                <a16:creationId xmlns:a16="http://schemas.microsoft.com/office/drawing/2014/main" id="{2E31E1F5-CCA7-29EB-647C-FCA5846FAA83}"/>
              </a:ext>
            </a:extLst>
          </p:cNvPr>
          <p:cNvSpPr txBox="1"/>
          <p:nvPr/>
        </p:nvSpPr>
        <p:spPr>
          <a:xfrm>
            <a:off x="6324599" y="1567543"/>
            <a:ext cx="4898571" cy="3363806"/>
          </a:xfrm>
          <a:prstGeom prst="rect">
            <a:avLst/>
          </a:prstGeom>
          <a:noFill/>
        </p:spPr>
        <p:txBody>
          <a:bodyPr wrap="square" rtlCol="0">
            <a:spAutoFit/>
          </a:bodyPr>
          <a:lstStyle/>
          <a:p>
            <a:pPr algn="ctr">
              <a:lnSpc>
                <a:spcPct val="150000"/>
              </a:lnSpc>
            </a:pPr>
            <a:r>
              <a:rPr lang="en-US" dirty="0">
                <a:solidFill>
                  <a:schemeClr val="bg1"/>
                </a:solidFill>
                <a:latin typeface="Berlin Sans FB" panose="020E0602020502020306" pitchFamily="34" charset="0"/>
              </a:rPr>
              <a:t>The Warning Will Be Issued Once The Court Is Satisfied That:</a:t>
            </a:r>
          </a:p>
          <a:p>
            <a:pPr algn="ctr">
              <a:lnSpc>
                <a:spcPct val="150000"/>
              </a:lnSpc>
            </a:pPr>
            <a:endParaRPr lang="en-US" dirty="0">
              <a:solidFill>
                <a:schemeClr val="bg1"/>
              </a:solidFill>
              <a:latin typeface="Berlin Sans FB" panose="020E0602020502020306" pitchFamily="34" charset="0"/>
            </a:endParaRPr>
          </a:p>
          <a:p>
            <a:pPr algn="ctr">
              <a:lnSpc>
                <a:spcPct val="150000"/>
              </a:lnSpc>
            </a:pPr>
            <a:endParaRPr lang="en-US" dirty="0">
              <a:solidFill>
                <a:schemeClr val="bg1"/>
              </a:solidFill>
              <a:latin typeface="Berlin Sans FB" panose="020E0602020502020306" pitchFamily="34" charset="0"/>
            </a:endParaRPr>
          </a:p>
          <a:p>
            <a:pPr marL="342900" indent="-342900" algn="ctr">
              <a:lnSpc>
                <a:spcPct val="150000"/>
              </a:lnSpc>
              <a:buFont typeface="+mj-lt"/>
              <a:buAutoNum type="alphaLcParenR"/>
            </a:pPr>
            <a:r>
              <a:rPr lang="en-US" dirty="0">
                <a:solidFill>
                  <a:schemeClr val="bg1"/>
                </a:solidFill>
                <a:latin typeface="Berlin Sans FB" panose="020E0602020502020306" pitchFamily="34" charset="0"/>
              </a:rPr>
              <a:t>the child is charged with a diversion offence;</a:t>
            </a:r>
          </a:p>
          <a:p>
            <a:pPr marL="342900" indent="-342900" algn="ctr">
              <a:lnSpc>
                <a:spcPct val="150000"/>
              </a:lnSpc>
              <a:buFont typeface="+mj-lt"/>
              <a:buAutoNum type="alphaLcParenR"/>
            </a:pPr>
            <a:r>
              <a:rPr lang="en-US" dirty="0">
                <a:solidFill>
                  <a:schemeClr val="bg1"/>
                </a:solidFill>
                <a:latin typeface="Berlin Sans FB" panose="020E0602020502020306" pitchFamily="34" charset="0"/>
              </a:rPr>
              <a:t>the child has entered a plea of guilty; and</a:t>
            </a:r>
          </a:p>
          <a:p>
            <a:pPr marL="342900" indent="-342900" algn="ctr">
              <a:lnSpc>
                <a:spcPct val="150000"/>
              </a:lnSpc>
              <a:buFont typeface="+mj-lt"/>
              <a:buAutoNum type="alphaLcParenR"/>
            </a:pPr>
            <a:r>
              <a:rPr lang="en-US" dirty="0">
                <a:solidFill>
                  <a:schemeClr val="bg1"/>
                </a:solidFill>
                <a:latin typeface="Berlin Sans FB" panose="020E0602020502020306" pitchFamily="34" charset="0"/>
              </a:rPr>
              <a:t>the child has not previously been charged or convicted of an offence</a:t>
            </a:r>
          </a:p>
        </p:txBody>
      </p:sp>
      <p:cxnSp>
        <p:nvCxnSpPr>
          <p:cNvPr id="3" name="Straight Connector 2">
            <a:extLst>
              <a:ext uri="{FF2B5EF4-FFF2-40B4-BE49-F238E27FC236}">
                <a16:creationId xmlns:a16="http://schemas.microsoft.com/office/drawing/2014/main" id="{DF7CF0AE-3237-83C7-B50F-5B50F3B321D2}"/>
              </a:ext>
            </a:extLst>
          </p:cNvPr>
          <p:cNvCxnSpPr/>
          <p:nvPr/>
        </p:nvCxnSpPr>
        <p:spPr>
          <a:xfrm>
            <a:off x="6368366" y="2479249"/>
            <a:ext cx="4854804" cy="0"/>
          </a:xfrm>
          <a:prstGeom prst="line">
            <a:avLst/>
          </a:prstGeom>
          <a:ln>
            <a:solidFill>
              <a:srgbClr val="AF84B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92938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B89E260A-FB76-648A-101A-DCC73EEC9709}"/>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BB7A5C2C-191A-6CE1-2EE9-F1F7A1798574}"/>
              </a:ext>
            </a:extLst>
          </p:cNvPr>
          <p:cNvSpPr/>
          <p:nvPr/>
        </p:nvSpPr>
        <p:spPr>
          <a:xfrm>
            <a:off x="1023114" y="0"/>
            <a:ext cx="11701853" cy="6858000"/>
          </a:xfrm>
          <a:custGeom>
            <a:avLst/>
            <a:gdLst>
              <a:gd name="csX0" fmla="*/ 0 w 11701853"/>
              <a:gd name="csY0" fmla="*/ 0 h 6858000"/>
              <a:gd name="csX1" fmla="*/ 11046941 w 11701853"/>
              <a:gd name="csY1" fmla="*/ 0 h 6858000"/>
              <a:gd name="csX2" fmla="*/ 11046941 w 11701853"/>
              <a:gd name="csY2" fmla="*/ 5205109 h 6858000"/>
              <a:gd name="csX3" fmla="*/ 11061363 w 11701853"/>
              <a:gd name="csY3" fmla="*/ 5202197 h 6858000"/>
              <a:gd name="csX4" fmla="*/ 11600937 w 11701853"/>
              <a:gd name="csY4" fmla="*/ 5202197 h 6858000"/>
              <a:gd name="csX5" fmla="*/ 11701853 w 11701853"/>
              <a:gd name="csY5" fmla="*/ 5303113 h 6858000"/>
              <a:gd name="csX6" fmla="*/ 11701853 w 11701853"/>
              <a:gd name="csY6" fmla="*/ 5706762 h 6858000"/>
              <a:gd name="csX7" fmla="*/ 11600937 w 11701853"/>
              <a:gd name="csY7" fmla="*/ 5807678 h 6858000"/>
              <a:gd name="csX8" fmla="*/ 11061363 w 11701853"/>
              <a:gd name="csY8" fmla="*/ 5807678 h 6858000"/>
              <a:gd name="csX9" fmla="*/ 11046941 w 11701853"/>
              <a:gd name="csY9" fmla="*/ 5804767 h 6858000"/>
              <a:gd name="csX10" fmla="*/ 11046941 w 11701853"/>
              <a:gd name="csY10" fmla="*/ 6858000 h 6858000"/>
              <a:gd name="csX11" fmla="*/ 0 w 11701853"/>
              <a:gd name="csY11"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1701853" h="6858000">
                <a:moveTo>
                  <a:pt x="0" y="0"/>
                </a:moveTo>
                <a:lnTo>
                  <a:pt x="11046941" y="0"/>
                </a:lnTo>
                <a:lnTo>
                  <a:pt x="11046941" y="5205109"/>
                </a:lnTo>
                <a:lnTo>
                  <a:pt x="11061363" y="5202197"/>
                </a:lnTo>
                <a:lnTo>
                  <a:pt x="11600937" y="5202197"/>
                </a:lnTo>
                <a:cubicBezTo>
                  <a:pt x="11656671" y="5202197"/>
                  <a:pt x="11701853" y="5247379"/>
                  <a:pt x="11701853" y="5303113"/>
                </a:cubicBezTo>
                <a:lnTo>
                  <a:pt x="11701853" y="5706762"/>
                </a:lnTo>
                <a:cubicBezTo>
                  <a:pt x="11701853" y="5762496"/>
                  <a:pt x="11656671" y="5807678"/>
                  <a:pt x="11600937" y="5807678"/>
                </a:cubicBezTo>
                <a:lnTo>
                  <a:pt x="11061363" y="5807678"/>
                </a:lnTo>
                <a:lnTo>
                  <a:pt x="11046941" y="5804767"/>
                </a:lnTo>
                <a:lnTo>
                  <a:pt x="11046941" y="6858000"/>
                </a:lnTo>
                <a:lnTo>
                  <a:pt x="0" y="6858000"/>
                </a:lnTo>
                <a:close/>
              </a:path>
            </a:pathLst>
          </a:custGeom>
          <a:solidFill>
            <a:srgbClr val="46317B"/>
          </a:solidFill>
          <a:ln>
            <a:noFill/>
          </a:ln>
          <a:effectLst>
            <a:outerShdw blurRad="127000" dist="635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8656F197-A516-6086-DC35-87DE4438ACEB}"/>
              </a:ext>
            </a:extLst>
          </p:cNvPr>
          <p:cNvPicPr>
            <a:picLocks noChangeAspect="1"/>
          </p:cNvPicPr>
          <p:nvPr/>
        </p:nvPicPr>
        <p:blipFill>
          <a:blip r:embed="rId2"/>
          <a:stretch>
            <a:fillRect/>
          </a:stretch>
        </p:blipFill>
        <p:spPr>
          <a:xfrm>
            <a:off x="773991" y="-123418"/>
            <a:ext cx="11950976" cy="7104834"/>
          </a:xfrm>
          <a:prstGeom prst="rect">
            <a:avLst/>
          </a:prstGeom>
        </p:spPr>
      </p:pic>
      <p:pic>
        <p:nvPicPr>
          <p:cNvPr id="15" name="Picture 14">
            <a:extLst>
              <a:ext uri="{FF2B5EF4-FFF2-40B4-BE49-F238E27FC236}">
                <a16:creationId xmlns:a16="http://schemas.microsoft.com/office/drawing/2014/main" id="{6BBEECEB-5C87-E1E0-AAFB-E7E8B87CCBDC}"/>
              </a:ext>
            </a:extLst>
          </p:cNvPr>
          <p:cNvPicPr>
            <a:picLocks noChangeAspect="1"/>
          </p:cNvPicPr>
          <p:nvPr/>
        </p:nvPicPr>
        <p:blipFill>
          <a:blip r:embed="rId3"/>
          <a:stretch>
            <a:fillRect/>
          </a:stretch>
        </p:blipFill>
        <p:spPr>
          <a:xfrm>
            <a:off x="-7793305" y="-123418"/>
            <a:ext cx="11950976" cy="7104834"/>
          </a:xfrm>
          <a:prstGeom prst="rect">
            <a:avLst/>
          </a:prstGeom>
        </p:spPr>
      </p:pic>
      <p:sp>
        <p:nvSpPr>
          <p:cNvPr id="5" name="TextBox 4">
            <a:extLst>
              <a:ext uri="{FF2B5EF4-FFF2-40B4-BE49-F238E27FC236}">
                <a16:creationId xmlns:a16="http://schemas.microsoft.com/office/drawing/2014/main" id="{E78A20FD-77D8-7435-1F08-58E96E0517BA}"/>
              </a:ext>
            </a:extLst>
          </p:cNvPr>
          <p:cNvSpPr txBox="1"/>
          <p:nvPr/>
        </p:nvSpPr>
        <p:spPr>
          <a:xfrm>
            <a:off x="3782114" y="636183"/>
            <a:ext cx="8034329" cy="5585632"/>
          </a:xfrm>
          <a:prstGeom prst="rect">
            <a:avLst/>
          </a:prstGeom>
          <a:noFill/>
        </p:spPr>
        <p:txBody>
          <a:bodyPr wrap="square" rtlCol="0">
            <a:spAutoFit/>
          </a:bodyPr>
          <a:lstStyle/>
          <a:p>
            <a:pPr algn="ctr">
              <a:lnSpc>
                <a:spcPct val="150000"/>
              </a:lnSpc>
            </a:pPr>
            <a:r>
              <a:rPr lang="en-US" sz="1600" dirty="0">
                <a:solidFill>
                  <a:schemeClr val="bg1"/>
                </a:solidFill>
                <a:latin typeface="Berlin Sans FB" panose="020E0602020502020306" pitchFamily="34" charset="0"/>
              </a:rPr>
              <a:t>There Are Several Considerations, Listed In Section 33(3), For The Court To Consider When Determining Whether To Issue A Warning.  These Include:</a:t>
            </a:r>
          </a:p>
          <a:p>
            <a:pPr algn="ctr">
              <a:lnSpc>
                <a:spcPct val="150000"/>
              </a:lnSpc>
            </a:pPr>
            <a:endParaRPr lang="en-US" sz="1600" dirty="0">
              <a:solidFill>
                <a:schemeClr val="bg1"/>
              </a:solidFill>
              <a:latin typeface="Berlin Sans FB" panose="020E0602020502020306" pitchFamily="34" charset="0"/>
            </a:endParaRPr>
          </a:p>
          <a:p>
            <a:pPr marL="342900" indent="-342900" algn="ctr">
              <a:lnSpc>
                <a:spcPct val="150000"/>
              </a:lnSpc>
              <a:buFont typeface="+mj-lt"/>
              <a:buAutoNum type="alphaLcParenR"/>
            </a:pPr>
            <a:r>
              <a:rPr lang="en-US" sz="1600" dirty="0">
                <a:solidFill>
                  <a:schemeClr val="bg1"/>
                </a:solidFill>
                <a:latin typeface="Berlin Sans FB" panose="020E0602020502020306" pitchFamily="34" charset="0"/>
              </a:rPr>
              <a:t>the child’s admission of guilt;</a:t>
            </a:r>
          </a:p>
          <a:p>
            <a:pPr marL="342900" indent="-342900" algn="ctr">
              <a:lnSpc>
                <a:spcPct val="150000"/>
              </a:lnSpc>
              <a:buFont typeface="+mj-lt"/>
              <a:buAutoNum type="alphaLcParenR"/>
            </a:pPr>
            <a:r>
              <a:rPr lang="en-US" sz="1600" dirty="0">
                <a:solidFill>
                  <a:schemeClr val="bg1"/>
                </a:solidFill>
                <a:latin typeface="Berlin Sans FB" panose="020E0602020502020306" pitchFamily="34" charset="0"/>
              </a:rPr>
              <a:t>the nature of the offence;</a:t>
            </a:r>
          </a:p>
          <a:p>
            <a:pPr marL="342900" indent="-342900" algn="ctr">
              <a:lnSpc>
                <a:spcPct val="150000"/>
              </a:lnSpc>
              <a:buFont typeface="+mj-lt"/>
              <a:buAutoNum type="alphaLcParenR"/>
            </a:pPr>
            <a:r>
              <a:rPr lang="en-US" sz="1600" dirty="0">
                <a:solidFill>
                  <a:schemeClr val="bg1"/>
                </a:solidFill>
                <a:latin typeface="Berlin Sans FB" panose="020E0602020502020306" pitchFamily="34" charset="0"/>
              </a:rPr>
              <a:t>the strength of the evidence;</a:t>
            </a:r>
          </a:p>
          <a:p>
            <a:pPr marL="342900" indent="-342900" algn="ctr">
              <a:lnSpc>
                <a:spcPct val="150000"/>
              </a:lnSpc>
              <a:buFont typeface="+mj-lt"/>
              <a:buAutoNum type="alphaLcParenR"/>
            </a:pPr>
            <a:r>
              <a:rPr lang="en-US" sz="1600" dirty="0">
                <a:solidFill>
                  <a:schemeClr val="bg1"/>
                </a:solidFill>
                <a:latin typeface="Berlin Sans FB" panose="020E0602020502020306" pitchFamily="34" charset="0"/>
              </a:rPr>
              <a:t>commission by the child of any prior offences;</a:t>
            </a:r>
          </a:p>
          <a:p>
            <a:pPr marL="342900" indent="-342900" algn="ctr">
              <a:lnSpc>
                <a:spcPct val="150000"/>
              </a:lnSpc>
              <a:buFont typeface="+mj-lt"/>
              <a:buAutoNum type="alphaLcParenR"/>
            </a:pPr>
            <a:r>
              <a:rPr lang="en-US" sz="1600" dirty="0">
                <a:solidFill>
                  <a:schemeClr val="bg1"/>
                </a:solidFill>
                <a:latin typeface="Berlin Sans FB" panose="020E0602020502020306" pitchFamily="34" charset="0"/>
              </a:rPr>
              <a:t>prior referrals to the Children’s Advocate or the Government agency with responsibility for children;</a:t>
            </a:r>
          </a:p>
          <a:p>
            <a:pPr marL="342900" indent="-342900" algn="ctr">
              <a:lnSpc>
                <a:spcPct val="150000"/>
              </a:lnSpc>
              <a:buFont typeface="+mj-lt"/>
              <a:buAutoNum type="alphaLcParenR"/>
            </a:pPr>
            <a:r>
              <a:rPr lang="en-US" sz="1600" dirty="0">
                <a:solidFill>
                  <a:schemeClr val="bg1"/>
                </a:solidFill>
                <a:latin typeface="Berlin Sans FB" panose="020E0602020502020306" pitchFamily="34" charset="0"/>
              </a:rPr>
              <a:t>whether the child has previously been warned by a constable or a court;</a:t>
            </a:r>
          </a:p>
          <a:p>
            <a:pPr marL="342900" indent="-342900" algn="ctr">
              <a:lnSpc>
                <a:spcPct val="150000"/>
              </a:lnSpc>
              <a:buFont typeface="+mj-lt"/>
              <a:buAutoNum type="alphaLcParenR"/>
            </a:pPr>
            <a:r>
              <a:rPr lang="en-US" sz="1600" dirty="0">
                <a:solidFill>
                  <a:schemeClr val="bg1"/>
                </a:solidFill>
                <a:latin typeface="Berlin Sans FB" panose="020E0602020502020306" pitchFamily="34" charset="0"/>
              </a:rPr>
              <a:t>whether the child has been given more than two police cautions by a constable;</a:t>
            </a:r>
          </a:p>
          <a:p>
            <a:pPr marL="342900" indent="-342900" algn="ctr">
              <a:lnSpc>
                <a:spcPct val="150000"/>
              </a:lnSpc>
              <a:buFont typeface="+mj-lt"/>
              <a:buAutoNum type="alphaLcParenR"/>
            </a:pPr>
            <a:r>
              <a:rPr lang="en-US" sz="1600" dirty="0">
                <a:solidFill>
                  <a:schemeClr val="bg1"/>
                </a:solidFill>
                <a:latin typeface="Berlin Sans FB" panose="020E0602020502020306" pitchFamily="34" charset="0"/>
              </a:rPr>
              <a:t>prior referrals of the child to the Child Diversion Committee;</a:t>
            </a:r>
          </a:p>
          <a:p>
            <a:pPr marL="342900" indent="-342900" algn="ctr">
              <a:lnSpc>
                <a:spcPct val="150000"/>
              </a:lnSpc>
              <a:buFont typeface="+mj-lt"/>
              <a:buAutoNum type="alphaLcParenR"/>
            </a:pPr>
            <a:r>
              <a:rPr lang="en-US" sz="1600" dirty="0">
                <a:solidFill>
                  <a:schemeClr val="bg1"/>
                </a:solidFill>
                <a:latin typeface="Berlin Sans FB" panose="020E0602020502020306" pitchFamily="34" charset="0"/>
              </a:rPr>
              <a:t>an assessment of the risk and any factors affecting the likelihood of the child committing other offences; and</a:t>
            </a:r>
          </a:p>
          <a:p>
            <a:pPr marL="342900" indent="-342900" algn="ctr">
              <a:lnSpc>
                <a:spcPct val="150000"/>
              </a:lnSpc>
              <a:buFont typeface="+mj-lt"/>
              <a:buAutoNum type="alphaLcParenR"/>
            </a:pPr>
            <a:r>
              <a:rPr lang="en-US" sz="1600" dirty="0">
                <a:solidFill>
                  <a:schemeClr val="bg1"/>
                </a:solidFill>
                <a:latin typeface="Berlin Sans FB" panose="020E0602020502020306" pitchFamily="34" charset="0"/>
              </a:rPr>
              <a:t>an assessment of the risk of harm the child poses to the public</a:t>
            </a:r>
          </a:p>
        </p:txBody>
      </p:sp>
      <p:cxnSp>
        <p:nvCxnSpPr>
          <p:cNvPr id="3" name="Straight Connector 2">
            <a:extLst>
              <a:ext uri="{FF2B5EF4-FFF2-40B4-BE49-F238E27FC236}">
                <a16:creationId xmlns:a16="http://schemas.microsoft.com/office/drawing/2014/main" id="{01A23892-DC51-E06E-1EAE-81514B29CEA5}"/>
              </a:ext>
            </a:extLst>
          </p:cNvPr>
          <p:cNvCxnSpPr/>
          <p:nvPr/>
        </p:nvCxnSpPr>
        <p:spPr>
          <a:xfrm>
            <a:off x="4091683" y="1480008"/>
            <a:ext cx="7588127" cy="0"/>
          </a:xfrm>
          <a:prstGeom prst="line">
            <a:avLst/>
          </a:prstGeom>
          <a:ln>
            <a:solidFill>
              <a:srgbClr val="AF84BE"/>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5582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C65B6604-2CF2-7EA7-389A-01F3C6A3C3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E876909-37D0-699E-E615-C0B1410CDD65}"/>
              </a:ext>
            </a:extLst>
          </p:cNvPr>
          <p:cNvSpPr/>
          <p:nvPr/>
        </p:nvSpPr>
        <p:spPr>
          <a:xfrm>
            <a:off x="0" y="4965"/>
            <a:ext cx="12192000" cy="6858000"/>
          </a:xfrm>
          <a:prstGeom prst="rect">
            <a:avLst/>
          </a:prstGeom>
          <a:blipFill dpi="0" rotWithShape="1">
            <a:blip r:embed="rId2">
              <a:alphaModFix amt="6400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DC2763FE-93F5-1094-D044-C4B3FC1C6C5A}"/>
              </a:ext>
            </a:extLst>
          </p:cNvPr>
          <p:cNvGrpSpPr/>
          <p:nvPr/>
        </p:nvGrpSpPr>
        <p:grpSpPr>
          <a:xfrm>
            <a:off x="-4321835" y="-4965"/>
            <a:ext cx="6120673" cy="6858000"/>
            <a:chOff x="-2228845" y="4965"/>
            <a:chExt cx="6120673" cy="6858000"/>
          </a:xfrm>
        </p:grpSpPr>
        <p:grpSp>
          <p:nvGrpSpPr>
            <p:cNvPr id="26" name="Group 25">
              <a:extLst>
                <a:ext uri="{FF2B5EF4-FFF2-40B4-BE49-F238E27FC236}">
                  <a16:creationId xmlns:a16="http://schemas.microsoft.com/office/drawing/2014/main" id="{11302387-ECB8-A4FA-1FDD-B61373CE7314}"/>
                </a:ext>
              </a:extLst>
            </p:cNvPr>
            <p:cNvGrpSpPr/>
            <p:nvPr/>
          </p:nvGrpSpPr>
          <p:grpSpPr>
            <a:xfrm>
              <a:off x="-2228845" y="4965"/>
              <a:ext cx="5749680" cy="6858000"/>
              <a:chOff x="6449668" y="-4965"/>
              <a:chExt cx="5749680" cy="6858000"/>
            </a:xfrm>
          </p:grpSpPr>
          <p:sp>
            <p:nvSpPr>
              <p:cNvPr id="5" name="Rectangle 4">
                <a:extLst>
                  <a:ext uri="{FF2B5EF4-FFF2-40B4-BE49-F238E27FC236}">
                    <a16:creationId xmlns:a16="http://schemas.microsoft.com/office/drawing/2014/main" id="{5CC2E5DB-6FAD-6FCE-A29E-22D5A70F22B2}"/>
                  </a:ext>
                </a:extLst>
              </p:cNvPr>
              <p:cNvSpPr/>
              <p:nvPr/>
            </p:nvSpPr>
            <p:spPr>
              <a:xfrm>
                <a:off x="6449668" y="-4965"/>
                <a:ext cx="5749680" cy="6858000"/>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B35F0230-CF0A-872F-C927-5974CB31FEF1}"/>
                  </a:ext>
                </a:extLst>
              </p:cNvPr>
              <p:cNvSpPr txBox="1"/>
              <p:nvPr/>
            </p:nvSpPr>
            <p:spPr>
              <a:xfrm>
                <a:off x="7476440" y="1311974"/>
                <a:ext cx="4074767" cy="4530536"/>
              </a:xfrm>
              <a:prstGeom prst="rect">
                <a:avLst/>
              </a:prstGeom>
              <a:noFill/>
            </p:spPr>
            <p:txBody>
              <a:bodyPr wrap="square" rtlCol="0">
                <a:spAutoFit/>
              </a:bodyPr>
              <a:lstStyle/>
              <a:p>
                <a:pPr algn="ctr">
                  <a:lnSpc>
                    <a:spcPct val="150000"/>
                  </a:lnSpc>
                </a:pPr>
                <a:r>
                  <a:rPr lang="en-029" sz="1600" dirty="0">
                    <a:latin typeface="Britannic Bold" panose="020B0903060703020204" pitchFamily="34" charset="0"/>
                    <a:ea typeface="Calibri" panose="020F0502020204030204" pitchFamily="34" charset="0"/>
                  </a:rPr>
                  <a:t>There was no system in place whereby the child could avoid being placed before the courts for even minor offences that were committed.  This situation unfortunately left Jamaica in a place of being in breach of our international commitments and resulted in hundreds of children being disadvantaged, traumatised and left with criminal records as a result of a lack of provision for diversion from the formal criminal justice system.</a:t>
                </a:r>
                <a:endParaRPr lang="en-US" sz="1600" dirty="0">
                  <a:latin typeface="Britannic Bold" panose="020B0903060703020204" pitchFamily="34" charset="0"/>
                </a:endParaRPr>
              </a:p>
              <a:p>
                <a:pPr>
                  <a:lnSpc>
                    <a:spcPct val="150000"/>
                  </a:lnSpc>
                </a:pPr>
                <a:endParaRPr lang="en-US" dirty="0"/>
              </a:p>
            </p:txBody>
          </p:sp>
        </p:grpSp>
        <p:sp>
          <p:nvSpPr>
            <p:cNvPr id="27" name="Isosceles Triangle 26">
              <a:extLst>
                <a:ext uri="{FF2B5EF4-FFF2-40B4-BE49-F238E27FC236}">
                  <a16:creationId xmlns:a16="http://schemas.microsoft.com/office/drawing/2014/main" id="{60EA9ECF-3D17-521A-6DF3-A795752C869C}"/>
                </a:ext>
              </a:extLst>
            </p:cNvPr>
            <p:cNvSpPr/>
            <p:nvPr/>
          </p:nvSpPr>
          <p:spPr>
            <a:xfrm rot="5400000">
              <a:off x="3426549" y="500217"/>
              <a:ext cx="559444" cy="371114"/>
            </a:xfrm>
            <a:prstGeom prst="triangle">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2DBE4E4B-88AF-7DDE-104F-BF9F8EBC4035}"/>
              </a:ext>
            </a:extLst>
          </p:cNvPr>
          <p:cNvGrpSpPr/>
          <p:nvPr/>
        </p:nvGrpSpPr>
        <p:grpSpPr>
          <a:xfrm>
            <a:off x="-4669988" y="4965"/>
            <a:ext cx="6121712" cy="6858000"/>
            <a:chOff x="711310" y="-4965"/>
            <a:chExt cx="6121712" cy="6858000"/>
          </a:xfrm>
        </p:grpSpPr>
        <p:grpSp>
          <p:nvGrpSpPr>
            <p:cNvPr id="15" name="Group 14">
              <a:extLst>
                <a:ext uri="{FF2B5EF4-FFF2-40B4-BE49-F238E27FC236}">
                  <a16:creationId xmlns:a16="http://schemas.microsoft.com/office/drawing/2014/main" id="{95CC17E2-FDF3-116E-835E-18D4FF8827D5}"/>
                </a:ext>
              </a:extLst>
            </p:cNvPr>
            <p:cNvGrpSpPr/>
            <p:nvPr/>
          </p:nvGrpSpPr>
          <p:grpSpPr>
            <a:xfrm>
              <a:off x="711310" y="-4965"/>
              <a:ext cx="6121712" cy="6858000"/>
              <a:chOff x="3935895" y="0"/>
              <a:chExt cx="2460830" cy="6858000"/>
            </a:xfrm>
          </p:grpSpPr>
          <p:sp>
            <p:nvSpPr>
              <p:cNvPr id="6" name="Rectangle 5">
                <a:extLst>
                  <a:ext uri="{FF2B5EF4-FFF2-40B4-BE49-F238E27FC236}">
                    <a16:creationId xmlns:a16="http://schemas.microsoft.com/office/drawing/2014/main" id="{0A1AF1F7-C739-74A0-A838-DA724A613E79}"/>
                  </a:ext>
                </a:extLst>
              </p:cNvPr>
              <p:cNvSpPr/>
              <p:nvPr/>
            </p:nvSpPr>
            <p:spPr>
              <a:xfrm>
                <a:off x="3935895" y="0"/>
                <a:ext cx="2306728" cy="6858000"/>
              </a:xfrm>
              <a:prstGeom prst="rect">
                <a:avLst/>
              </a:prstGeom>
              <a:solidFill>
                <a:schemeClr val="bg1">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1C0EBD74-8DFE-0DB2-2F01-9A1071AE7790}"/>
                  </a:ext>
                </a:extLst>
              </p:cNvPr>
              <p:cNvSpPr/>
              <p:nvPr/>
            </p:nvSpPr>
            <p:spPr>
              <a:xfrm rot="5400000">
                <a:off x="6026469" y="593828"/>
                <a:ext cx="586410" cy="154102"/>
              </a:xfrm>
              <a:prstGeom prst="triangle">
                <a:avLst>
                  <a:gd name="adj" fmla="val 46610"/>
                </a:avLst>
              </a:prstGeom>
              <a:solidFill>
                <a:schemeClr val="bg1">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3225192F-9520-E2D9-18F1-3E5A2143C9B5}"/>
                </a:ext>
              </a:extLst>
            </p:cNvPr>
            <p:cNvSpPr txBox="1"/>
            <p:nvPr/>
          </p:nvSpPr>
          <p:spPr>
            <a:xfrm>
              <a:off x="1594482" y="959118"/>
              <a:ext cx="4150122" cy="5561331"/>
            </a:xfrm>
            <a:prstGeom prst="rect">
              <a:avLst/>
            </a:prstGeom>
            <a:noFill/>
          </p:spPr>
          <p:txBody>
            <a:bodyPr wrap="square" rtlCol="0">
              <a:spAutoFit/>
            </a:bodyPr>
            <a:lstStyle/>
            <a:p>
              <a:pPr algn="ctr">
                <a:lnSpc>
                  <a:spcPct val="150000"/>
                </a:lnSpc>
              </a:pPr>
              <a:r>
                <a:rPr lang="en-029" sz="1600" dirty="0">
                  <a:latin typeface="Britannic Bold" panose="020B0903060703020204" pitchFamily="34" charset="0"/>
                  <a:ea typeface="Calibri" panose="020F0502020204030204" pitchFamily="34" charset="0"/>
                </a:rPr>
                <a:t>Jamaica, like most countries in the world, have children who have committed acts which are in contravention of established laws in the country.  These children are considered to be “in conflict with the law” and prior to the enactment of the Child Diversion Act (the Act) these children would traverse the criminal justice system in a manner which saw them being arrested, charged and being brought before the court where they were expected to enter a plea of guilty or not guilty and see a trial commence depending on the plea. </a:t>
              </a:r>
              <a:endParaRPr lang="en-US" sz="1600" dirty="0">
                <a:latin typeface="Britannic Bold" panose="020B0903060703020204" pitchFamily="34" charset="0"/>
              </a:endParaRPr>
            </a:p>
            <a:p>
              <a:pPr algn="ctr">
                <a:lnSpc>
                  <a:spcPct val="150000"/>
                </a:lnSpc>
              </a:pPr>
              <a:endParaRPr lang="en-US" sz="3200" dirty="0"/>
            </a:p>
          </p:txBody>
        </p:sp>
      </p:grpSp>
      <p:grpSp>
        <p:nvGrpSpPr>
          <p:cNvPr id="24" name="Group 23">
            <a:extLst>
              <a:ext uri="{FF2B5EF4-FFF2-40B4-BE49-F238E27FC236}">
                <a16:creationId xmlns:a16="http://schemas.microsoft.com/office/drawing/2014/main" id="{E15FD8C0-D4EB-FE9D-DD2C-31CA055FDEE8}"/>
              </a:ext>
            </a:extLst>
          </p:cNvPr>
          <p:cNvGrpSpPr/>
          <p:nvPr/>
        </p:nvGrpSpPr>
        <p:grpSpPr>
          <a:xfrm>
            <a:off x="-1534799" y="4965"/>
            <a:ext cx="2656789" cy="6858000"/>
            <a:chOff x="-1026773" y="4965"/>
            <a:chExt cx="2053545" cy="6858000"/>
          </a:xfrm>
        </p:grpSpPr>
        <p:grpSp>
          <p:nvGrpSpPr>
            <p:cNvPr id="17" name="Group 16">
              <a:extLst>
                <a:ext uri="{FF2B5EF4-FFF2-40B4-BE49-F238E27FC236}">
                  <a16:creationId xmlns:a16="http://schemas.microsoft.com/office/drawing/2014/main" id="{6EB714F2-819C-FDE6-A506-FF6CBFA4A742}"/>
                </a:ext>
              </a:extLst>
            </p:cNvPr>
            <p:cNvGrpSpPr/>
            <p:nvPr/>
          </p:nvGrpSpPr>
          <p:grpSpPr>
            <a:xfrm>
              <a:off x="-1026773" y="4965"/>
              <a:ext cx="2053545" cy="6858000"/>
              <a:chOff x="-175049" y="-34785"/>
              <a:chExt cx="2053545" cy="6858000"/>
            </a:xfrm>
          </p:grpSpPr>
          <p:sp>
            <p:nvSpPr>
              <p:cNvPr id="3" name="Rectangle 2">
                <a:extLst>
                  <a:ext uri="{FF2B5EF4-FFF2-40B4-BE49-F238E27FC236}">
                    <a16:creationId xmlns:a16="http://schemas.microsoft.com/office/drawing/2014/main" id="{27368F75-E5C3-4225-C7C5-1BD5F47929D1}"/>
                  </a:ext>
                </a:extLst>
              </p:cNvPr>
              <p:cNvSpPr/>
              <p:nvPr/>
            </p:nvSpPr>
            <p:spPr>
              <a:xfrm>
                <a:off x="-175049" y="-34785"/>
                <a:ext cx="175922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DD8365C6-E68D-F978-588A-B283E95CD09B}"/>
                  </a:ext>
                </a:extLst>
              </p:cNvPr>
              <p:cNvSpPr/>
              <p:nvPr/>
            </p:nvSpPr>
            <p:spPr>
              <a:xfrm rot="5400000">
                <a:off x="1431235" y="472107"/>
                <a:ext cx="586409" cy="308113"/>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C43021B-A70A-0487-D15B-98D118EA72E3}"/>
                </a:ext>
              </a:extLst>
            </p:cNvPr>
            <p:cNvSpPr txBox="1"/>
            <p:nvPr/>
          </p:nvSpPr>
          <p:spPr>
            <a:xfrm>
              <a:off x="-218577" y="1147963"/>
              <a:ext cx="1107996" cy="5526156"/>
            </a:xfrm>
            <a:prstGeom prst="rect">
              <a:avLst/>
            </a:prstGeom>
            <a:noFill/>
          </p:spPr>
          <p:txBody>
            <a:bodyPr vert="vert" wrap="square" rtlCol="0">
              <a:spAutoFit/>
            </a:bodyPr>
            <a:lstStyle/>
            <a:p>
              <a:r>
                <a:rPr lang="en-US" sz="6000" dirty="0">
                  <a:solidFill>
                    <a:schemeClr val="bg1"/>
                  </a:solidFill>
                  <a:latin typeface="Britannic Bold" panose="020B0903060703020204" pitchFamily="34" charset="0"/>
                </a:rPr>
                <a:t>INTRODUCTION</a:t>
              </a:r>
            </a:p>
          </p:txBody>
        </p:sp>
      </p:grpSp>
    </p:spTree>
    <p:extLst>
      <p:ext uri="{BB962C8B-B14F-4D97-AF65-F5344CB8AC3E}">
        <p14:creationId xmlns:p14="http://schemas.microsoft.com/office/powerpoint/2010/main" val="3700457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45352321-AE90-8A82-79FC-EAEF6E52B419}"/>
            </a:ext>
          </a:extLst>
        </p:cNvPr>
        <p:cNvGrpSpPr/>
        <p:nvPr/>
      </p:nvGrpSpPr>
      <p:grpSpPr>
        <a:xfrm>
          <a:off x="0" y="0"/>
          <a:ext cx="0" cy="0"/>
          <a:chOff x="0" y="0"/>
          <a:chExt cx="0" cy="0"/>
        </a:xfrm>
      </p:grpSpPr>
      <p:sp>
        <p:nvSpPr>
          <p:cNvPr id="9" name="Freeform: Shape 8">
            <a:extLst>
              <a:ext uri="{FF2B5EF4-FFF2-40B4-BE49-F238E27FC236}">
                <a16:creationId xmlns:a16="http://schemas.microsoft.com/office/drawing/2014/main" id="{B57ECDE9-0462-0E13-A644-11FC2C7DD56B}"/>
              </a:ext>
            </a:extLst>
          </p:cNvPr>
          <p:cNvSpPr/>
          <p:nvPr/>
        </p:nvSpPr>
        <p:spPr>
          <a:xfrm>
            <a:off x="1023114" y="0"/>
            <a:ext cx="11701853" cy="6858000"/>
          </a:xfrm>
          <a:custGeom>
            <a:avLst/>
            <a:gdLst>
              <a:gd name="csX0" fmla="*/ 0 w 11701853"/>
              <a:gd name="csY0" fmla="*/ 0 h 6858000"/>
              <a:gd name="csX1" fmla="*/ 11046941 w 11701853"/>
              <a:gd name="csY1" fmla="*/ 0 h 6858000"/>
              <a:gd name="csX2" fmla="*/ 11046941 w 11701853"/>
              <a:gd name="csY2" fmla="*/ 5205109 h 6858000"/>
              <a:gd name="csX3" fmla="*/ 11061363 w 11701853"/>
              <a:gd name="csY3" fmla="*/ 5202197 h 6858000"/>
              <a:gd name="csX4" fmla="*/ 11600937 w 11701853"/>
              <a:gd name="csY4" fmla="*/ 5202197 h 6858000"/>
              <a:gd name="csX5" fmla="*/ 11701853 w 11701853"/>
              <a:gd name="csY5" fmla="*/ 5303113 h 6858000"/>
              <a:gd name="csX6" fmla="*/ 11701853 w 11701853"/>
              <a:gd name="csY6" fmla="*/ 5706762 h 6858000"/>
              <a:gd name="csX7" fmla="*/ 11600937 w 11701853"/>
              <a:gd name="csY7" fmla="*/ 5807678 h 6858000"/>
              <a:gd name="csX8" fmla="*/ 11061363 w 11701853"/>
              <a:gd name="csY8" fmla="*/ 5807678 h 6858000"/>
              <a:gd name="csX9" fmla="*/ 11046941 w 11701853"/>
              <a:gd name="csY9" fmla="*/ 5804767 h 6858000"/>
              <a:gd name="csX10" fmla="*/ 11046941 w 11701853"/>
              <a:gd name="csY10" fmla="*/ 6858000 h 6858000"/>
              <a:gd name="csX11" fmla="*/ 0 w 11701853"/>
              <a:gd name="csY11"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1701853" h="6858000">
                <a:moveTo>
                  <a:pt x="0" y="0"/>
                </a:moveTo>
                <a:lnTo>
                  <a:pt x="11046941" y="0"/>
                </a:lnTo>
                <a:lnTo>
                  <a:pt x="11046941" y="5205109"/>
                </a:lnTo>
                <a:lnTo>
                  <a:pt x="11061363" y="5202197"/>
                </a:lnTo>
                <a:lnTo>
                  <a:pt x="11600937" y="5202197"/>
                </a:lnTo>
                <a:cubicBezTo>
                  <a:pt x="11656671" y="5202197"/>
                  <a:pt x="11701853" y="5247379"/>
                  <a:pt x="11701853" y="5303113"/>
                </a:cubicBezTo>
                <a:lnTo>
                  <a:pt x="11701853" y="5706762"/>
                </a:lnTo>
                <a:cubicBezTo>
                  <a:pt x="11701853" y="5762496"/>
                  <a:pt x="11656671" y="5807678"/>
                  <a:pt x="11600937" y="5807678"/>
                </a:cubicBezTo>
                <a:lnTo>
                  <a:pt x="11061363" y="5807678"/>
                </a:lnTo>
                <a:lnTo>
                  <a:pt x="11046941" y="5804767"/>
                </a:lnTo>
                <a:lnTo>
                  <a:pt x="11046941" y="6858000"/>
                </a:lnTo>
                <a:lnTo>
                  <a:pt x="0" y="6858000"/>
                </a:lnTo>
                <a:close/>
              </a:path>
            </a:pathLst>
          </a:custGeom>
          <a:solidFill>
            <a:srgbClr val="46317B"/>
          </a:solidFill>
          <a:ln>
            <a:noFill/>
          </a:ln>
          <a:effectLst>
            <a:outerShdw blurRad="127000" dist="635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3" name="Picture 12">
            <a:extLst>
              <a:ext uri="{FF2B5EF4-FFF2-40B4-BE49-F238E27FC236}">
                <a16:creationId xmlns:a16="http://schemas.microsoft.com/office/drawing/2014/main" id="{DBCF2550-54EA-0B96-213E-025B86F4443B}"/>
              </a:ext>
            </a:extLst>
          </p:cNvPr>
          <p:cNvPicPr>
            <a:picLocks noChangeAspect="1"/>
          </p:cNvPicPr>
          <p:nvPr/>
        </p:nvPicPr>
        <p:blipFill>
          <a:blip r:embed="rId2"/>
          <a:stretch>
            <a:fillRect/>
          </a:stretch>
        </p:blipFill>
        <p:spPr>
          <a:xfrm>
            <a:off x="773991" y="-123418"/>
            <a:ext cx="11950976" cy="7104834"/>
          </a:xfrm>
          <a:prstGeom prst="rect">
            <a:avLst/>
          </a:prstGeom>
        </p:spPr>
      </p:pic>
      <p:pic>
        <p:nvPicPr>
          <p:cNvPr id="15" name="Picture 14">
            <a:extLst>
              <a:ext uri="{FF2B5EF4-FFF2-40B4-BE49-F238E27FC236}">
                <a16:creationId xmlns:a16="http://schemas.microsoft.com/office/drawing/2014/main" id="{F72B4FD7-5DC6-0895-360C-5FDF8FD6352B}"/>
              </a:ext>
            </a:extLst>
          </p:cNvPr>
          <p:cNvPicPr>
            <a:picLocks noChangeAspect="1"/>
          </p:cNvPicPr>
          <p:nvPr/>
        </p:nvPicPr>
        <p:blipFill>
          <a:blip r:embed="rId3"/>
          <a:stretch>
            <a:fillRect/>
          </a:stretch>
        </p:blipFill>
        <p:spPr>
          <a:xfrm>
            <a:off x="-167190" y="-123418"/>
            <a:ext cx="11950976" cy="7104834"/>
          </a:xfrm>
          <a:prstGeom prst="rect">
            <a:avLst/>
          </a:prstGeom>
        </p:spPr>
      </p:pic>
      <p:sp>
        <p:nvSpPr>
          <p:cNvPr id="3" name="TextBox 2">
            <a:extLst>
              <a:ext uri="{FF2B5EF4-FFF2-40B4-BE49-F238E27FC236}">
                <a16:creationId xmlns:a16="http://schemas.microsoft.com/office/drawing/2014/main" id="{88B5E90D-1916-0386-49C0-C5DE049242EF}"/>
              </a:ext>
            </a:extLst>
          </p:cNvPr>
          <p:cNvSpPr txBox="1"/>
          <p:nvPr/>
        </p:nvSpPr>
        <p:spPr>
          <a:xfrm>
            <a:off x="2582044" y="939063"/>
            <a:ext cx="6452507" cy="5868273"/>
          </a:xfrm>
          <a:prstGeom prst="rect">
            <a:avLst/>
          </a:prstGeom>
          <a:noFill/>
        </p:spPr>
        <p:txBody>
          <a:bodyPr wrap="square" rtlCol="0">
            <a:spAutoFit/>
          </a:bodyPr>
          <a:lstStyle/>
          <a:p>
            <a:pPr algn="ctr">
              <a:lnSpc>
                <a:spcPct val="150000"/>
              </a:lnSpc>
              <a:spcAft>
                <a:spcPts val="1000"/>
              </a:spcAft>
            </a:pPr>
            <a:r>
              <a:rPr lang="en-029" dirty="0">
                <a:solidFill>
                  <a:schemeClr val="bg1"/>
                </a:solidFill>
                <a:latin typeface="Berlin Sans FB" panose="020E0602020502020306" pitchFamily="34" charset="0"/>
                <a:ea typeface="Calibri" panose="020F0502020204030204" pitchFamily="34" charset="0"/>
                <a:cs typeface="Times New Roman" panose="02020603050405020304" pitchFamily="18" charset="0"/>
              </a:rPr>
              <a:t>This section makes provision for the orders which a Court can make under the Child Diversion Act. These orders are as follows:</a:t>
            </a:r>
            <a:endParaRPr lang="en-US" dirty="0">
              <a:solidFill>
                <a:schemeClr val="bg1"/>
              </a:solidFill>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ctr">
              <a:lnSpc>
                <a:spcPct val="150000"/>
              </a:lnSpc>
              <a:spcBef>
                <a:spcPts val="0"/>
              </a:spcBef>
              <a:spcAft>
                <a:spcPts val="0"/>
              </a:spcAft>
              <a:buFont typeface="+mj-lt"/>
              <a:buAutoNum type="alphaLcParenR"/>
            </a:pPr>
            <a:endParaRPr lang="en-029" dirty="0">
              <a:solidFill>
                <a:schemeClr val="bg1"/>
              </a:solidFill>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ctr">
              <a:lnSpc>
                <a:spcPct val="150000"/>
              </a:lnSpc>
              <a:spcBef>
                <a:spcPts val="0"/>
              </a:spcBef>
              <a:spcAft>
                <a:spcPts val="0"/>
              </a:spcAft>
              <a:buFont typeface="+mj-lt"/>
              <a:buAutoNum type="alphaLcParenR"/>
            </a:pPr>
            <a:r>
              <a:rPr lang="en-029" dirty="0">
                <a:solidFill>
                  <a:schemeClr val="bg1"/>
                </a:solidFill>
                <a:latin typeface="Berlin Sans FB" panose="020E0602020502020306" pitchFamily="34" charset="0"/>
                <a:ea typeface="Calibri" panose="020F0502020204030204" pitchFamily="34" charset="0"/>
                <a:cs typeface="Times New Roman" panose="02020603050405020304" pitchFamily="18" charset="0"/>
              </a:rPr>
              <a:t>Reparation Order;</a:t>
            </a:r>
            <a:endParaRPr lang="en-US" dirty="0">
              <a:solidFill>
                <a:schemeClr val="bg1"/>
              </a:solidFill>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ctr">
              <a:lnSpc>
                <a:spcPct val="150000"/>
              </a:lnSpc>
              <a:spcBef>
                <a:spcPts val="0"/>
              </a:spcBef>
              <a:spcAft>
                <a:spcPts val="0"/>
              </a:spcAft>
              <a:buFont typeface="+mj-lt"/>
              <a:buAutoNum type="alphaLcParenR"/>
            </a:pPr>
            <a:r>
              <a:rPr lang="en-029" dirty="0">
                <a:solidFill>
                  <a:schemeClr val="bg1"/>
                </a:solidFill>
                <a:latin typeface="Berlin Sans FB" panose="020E0602020502020306" pitchFamily="34" charset="0"/>
                <a:ea typeface="Calibri" panose="020F0502020204030204" pitchFamily="34" charset="0"/>
                <a:cs typeface="Times New Roman" panose="02020603050405020304" pitchFamily="18" charset="0"/>
              </a:rPr>
              <a:t>An order to make amends;</a:t>
            </a:r>
            <a:endParaRPr lang="en-US" dirty="0">
              <a:solidFill>
                <a:schemeClr val="bg1"/>
              </a:solidFill>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ctr">
              <a:lnSpc>
                <a:spcPct val="150000"/>
              </a:lnSpc>
              <a:spcBef>
                <a:spcPts val="0"/>
              </a:spcBef>
              <a:spcAft>
                <a:spcPts val="0"/>
              </a:spcAft>
              <a:buFont typeface="+mj-lt"/>
              <a:buAutoNum type="alphaLcParenR"/>
            </a:pPr>
            <a:r>
              <a:rPr lang="en-029" dirty="0">
                <a:solidFill>
                  <a:schemeClr val="bg1"/>
                </a:solidFill>
                <a:latin typeface="Berlin Sans FB" panose="020E0602020502020306" pitchFamily="34" charset="0"/>
                <a:ea typeface="Calibri" panose="020F0502020204030204" pitchFamily="34" charset="0"/>
                <a:cs typeface="Times New Roman" panose="02020603050405020304" pitchFamily="18" charset="0"/>
              </a:rPr>
              <a:t>Restitution;</a:t>
            </a:r>
            <a:endParaRPr lang="en-US" dirty="0">
              <a:solidFill>
                <a:schemeClr val="bg1"/>
              </a:solidFill>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ctr">
              <a:lnSpc>
                <a:spcPct val="150000"/>
              </a:lnSpc>
              <a:spcBef>
                <a:spcPts val="0"/>
              </a:spcBef>
              <a:spcAft>
                <a:spcPts val="0"/>
              </a:spcAft>
              <a:buFont typeface="+mj-lt"/>
              <a:buAutoNum type="alphaLcParenR"/>
            </a:pPr>
            <a:r>
              <a:rPr lang="en-029" dirty="0">
                <a:solidFill>
                  <a:schemeClr val="bg1"/>
                </a:solidFill>
                <a:latin typeface="Berlin Sans FB" panose="020E0602020502020306" pitchFamily="34" charset="0"/>
                <a:ea typeface="Calibri" panose="020F0502020204030204" pitchFamily="34" charset="0"/>
                <a:cs typeface="Times New Roman" panose="02020603050405020304" pitchFamily="18" charset="0"/>
              </a:rPr>
              <a:t>Child Diversion Referral Order; and</a:t>
            </a:r>
            <a:endParaRPr lang="en-US" dirty="0">
              <a:solidFill>
                <a:schemeClr val="bg1"/>
              </a:solidFill>
              <a:latin typeface="Berlin Sans FB" panose="020E0602020502020306" pitchFamily="34" charset="0"/>
              <a:ea typeface="Calibri" panose="020F0502020204030204" pitchFamily="34" charset="0"/>
              <a:cs typeface="Times New Roman" panose="02020603050405020304" pitchFamily="18" charset="0"/>
            </a:endParaRPr>
          </a:p>
          <a:p>
            <a:pPr marL="342900" marR="0" lvl="0" indent="-342900" algn="ctr">
              <a:lnSpc>
                <a:spcPct val="150000"/>
              </a:lnSpc>
              <a:spcBef>
                <a:spcPts val="0"/>
              </a:spcBef>
              <a:spcAft>
                <a:spcPts val="1000"/>
              </a:spcAft>
              <a:buFont typeface="+mj-lt"/>
              <a:buAutoNum type="alphaLcParenR"/>
            </a:pPr>
            <a:r>
              <a:rPr lang="en-029" dirty="0">
                <a:solidFill>
                  <a:schemeClr val="bg1"/>
                </a:solidFill>
                <a:latin typeface="Berlin Sans FB" panose="020E0602020502020306" pitchFamily="34" charset="0"/>
                <a:ea typeface="Calibri" panose="020F0502020204030204" pitchFamily="34" charset="0"/>
                <a:cs typeface="Times New Roman" panose="02020603050405020304" pitchFamily="18" charset="0"/>
              </a:rPr>
              <a:t>Suspended sentence order </a:t>
            </a:r>
            <a:endParaRPr lang="en-US" dirty="0">
              <a:solidFill>
                <a:schemeClr val="bg1"/>
              </a:solidFill>
              <a:latin typeface="Berlin Sans FB" panose="020E0602020502020306" pitchFamily="34" charset="0"/>
              <a:ea typeface="Calibri" panose="020F0502020204030204" pitchFamily="34" charset="0"/>
              <a:cs typeface="Times New Roman" panose="02020603050405020304" pitchFamily="18" charset="0"/>
            </a:endParaRPr>
          </a:p>
          <a:p>
            <a:pPr algn="ctr">
              <a:lnSpc>
                <a:spcPct val="150000"/>
              </a:lnSpc>
              <a:spcAft>
                <a:spcPts val="1000"/>
              </a:spcAft>
            </a:pPr>
            <a:endParaRPr lang="en-029" dirty="0">
              <a:solidFill>
                <a:schemeClr val="bg1"/>
              </a:solidFill>
              <a:latin typeface="Berlin Sans FB" panose="020E0602020502020306" pitchFamily="34" charset="0"/>
              <a:ea typeface="Calibri" panose="020F0502020204030204" pitchFamily="34" charset="0"/>
              <a:cs typeface="Times New Roman" panose="02020603050405020304" pitchFamily="18" charset="0"/>
            </a:endParaRPr>
          </a:p>
          <a:p>
            <a:pPr algn="ctr">
              <a:lnSpc>
                <a:spcPct val="150000"/>
              </a:lnSpc>
              <a:spcAft>
                <a:spcPts val="1000"/>
              </a:spcAft>
            </a:pPr>
            <a:r>
              <a:rPr lang="en-029" dirty="0">
                <a:solidFill>
                  <a:schemeClr val="bg1"/>
                </a:solidFill>
                <a:latin typeface="Berlin Sans FB" panose="020E0602020502020306" pitchFamily="34" charset="0"/>
                <a:ea typeface="Calibri" panose="020F0502020204030204" pitchFamily="34" charset="0"/>
                <a:cs typeface="Times New Roman" panose="02020603050405020304" pitchFamily="18" charset="0"/>
              </a:rPr>
              <a:t>Particular note is to be made of the Court’s ability to make a Child Diversion Referral Order for any other offence (not a First Schedule Diversion offence) in the interest of justice.</a:t>
            </a:r>
            <a:endParaRPr lang="en-US" dirty="0">
              <a:solidFill>
                <a:schemeClr val="bg1"/>
              </a:solidFill>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87A7FB6A-9636-DED9-34F0-96E794329F1C}"/>
              </a:ext>
            </a:extLst>
          </p:cNvPr>
          <p:cNvSpPr txBox="1"/>
          <p:nvPr/>
        </p:nvSpPr>
        <p:spPr>
          <a:xfrm>
            <a:off x="4898572" y="353982"/>
            <a:ext cx="3314700" cy="461665"/>
          </a:xfrm>
          <a:prstGeom prst="rect">
            <a:avLst/>
          </a:prstGeom>
          <a:noFill/>
        </p:spPr>
        <p:txBody>
          <a:bodyPr wrap="square" rtlCol="0">
            <a:spAutoFit/>
          </a:bodyPr>
          <a:lstStyle/>
          <a:p>
            <a:r>
              <a:rPr lang="en-US" sz="2400" dirty="0">
                <a:solidFill>
                  <a:schemeClr val="bg1"/>
                </a:solidFill>
                <a:effectLst>
                  <a:outerShdw blurRad="50800" dist="50800" dir="5400000" algn="ctr" rotWithShape="0">
                    <a:srgbClr val="000000">
                      <a:alpha val="76000"/>
                    </a:srgbClr>
                  </a:outerShdw>
                </a:effectLst>
                <a:latin typeface="Amasis MT Pro Black" panose="02040A04050005020304" pitchFamily="18" charset="0"/>
              </a:rPr>
              <a:t>Section 34</a:t>
            </a:r>
          </a:p>
        </p:txBody>
      </p:sp>
      <p:cxnSp>
        <p:nvCxnSpPr>
          <p:cNvPr id="4" name="Straight Connector 3">
            <a:extLst>
              <a:ext uri="{FF2B5EF4-FFF2-40B4-BE49-F238E27FC236}">
                <a16:creationId xmlns:a16="http://schemas.microsoft.com/office/drawing/2014/main" id="{07060F8C-7B1F-6E37-B5EF-FFE2CDC077C2}"/>
              </a:ext>
            </a:extLst>
          </p:cNvPr>
          <p:cNvCxnSpPr/>
          <p:nvPr/>
        </p:nvCxnSpPr>
        <p:spPr>
          <a:xfrm>
            <a:off x="3447288" y="815647"/>
            <a:ext cx="4873752" cy="0"/>
          </a:xfrm>
          <a:prstGeom prst="line">
            <a:avLst/>
          </a:prstGeom>
          <a:ln>
            <a:solidFill>
              <a:srgbClr val="7B498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0442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8C94EE7D-7FE3-9DD1-9715-BEBE4CB9CC1F}"/>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014689DF-8E01-ADC2-66C5-4B27E22EB7D2}"/>
              </a:ext>
            </a:extLst>
          </p:cNvPr>
          <p:cNvSpPr/>
          <p:nvPr/>
        </p:nvSpPr>
        <p:spPr>
          <a:xfrm>
            <a:off x="826486" y="387093"/>
            <a:ext cx="10539028" cy="6083814"/>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A79C7C9D-ED5F-D44B-69C6-A80359FB52D1}"/>
              </a:ext>
            </a:extLst>
          </p:cNvPr>
          <p:cNvSpPr/>
          <p:nvPr/>
        </p:nvSpPr>
        <p:spPr>
          <a:xfrm>
            <a:off x="826486" y="387093"/>
            <a:ext cx="10539028" cy="6083814"/>
          </a:xfrm>
          <a:prstGeom prst="roundRect">
            <a:avLst/>
          </a:prstGeom>
          <a:solidFill>
            <a:schemeClr val="bg1">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F441520-EFDE-BC65-DA8A-973ED335B02A}"/>
              </a:ext>
            </a:extLst>
          </p:cNvPr>
          <p:cNvSpPr txBox="1"/>
          <p:nvPr/>
        </p:nvSpPr>
        <p:spPr>
          <a:xfrm>
            <a:off x="1551215" y="2105561"/>
            <a:ext cx="9324442" cy="1323439"/>
          </a:xfrm>
          <a:prstGeom prst="rect">
            <a:avLst/>
          </a:prstGeom>
          <a:noFill/>
        </p:spPr>
        <p:txBody>
          <a:bodyPr wrap="square" rtlCol="0">
            <a:spAutoFit/>
          </a:bodyPr>
          <a:lstStyle/>
          <a:p>
            <a:pPr algn="ctr"/>
            <a:r>
              <a:rPr lang="en-029" sz="4000" b="1" dirty="0">
                <a:latin typeface="Britannic Bold" panose="020B0903060703020204" pitchFamily="34" charset="0"/>
                <a:ea typeface="Calibri" panose="020F0502020204030204" pitchFamily="34" charset="0"/>
                <a:cs typeface="Times New Roman" panose="02020603050405020304" pitchFamily="18" charset="0"/>
              </a:rPr>
              <a:t>IMPLEMENTATION OF THE CHILD DIVERSION PROGRAMME</a:t>
            </a:r>
            <a:endParaRPr lang="en-US" sz="4000" dirty="0">
              <a:latin typeface="Britannic Bold" panose="020B0903060703020204" pitchFamily="34" charset="0"/>
            </a:endParaRPr>
          </a:p>
        </p:txBody>
      </p:sp>
      <p:cxnSp>
        <p:nvCxnSpPr>
          <p:cNvPr id="5" name="Straight Connector 4">
            <a:extLst>
              <a:ext uri="{FF2B5EF4-FFF2-40B4-BE49-F238E27FC236}">
                <a16:creationId xmlns:a16="http://schemas.microsoft.com/office/drawing/2014/main" id="{EF108C84-2A5E-A47F-8F02-B00A92B78B50}"/>
              </a:ext>
            </a:extLst>
          </p:cNvPr>
          <p:cNvCxnSpPr/>
          <p:nvPr/>
        </p:nvCxnSpPr>
        <p:spPr>
          <a:xfrm>
            <a:off x="4071257" y="3429000"/>
            <a:ext cx="404948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65D8ACF-FE3D-CE2F-A6E9-36B93CAD6FBF}"/>
              </a:ext>
            </a:extLst>
          </p:cNvPr>
          <p:cNvSpPr txBox="1"/>
          <p:nvPr/>
        </p:nvSpPr>
        <p:spPr>
          <a:xfrm>
            <a:off x="4404101" y="3429000"/>
            <a:ext cx="4441371" cy="738664"/>
          </a:xfrm>
          <a:prstGeom prst="rect">
            <a:avLst/>
          </a:prstGeom>
          <a:noFill/>
        </p:spPr>
        <p:txBody>
          <a:bodyPr wrap="square" rtlCol="0">
            <a:spAutoFit/>
          </a:bodyPr>
          <a:lstStyle/>
          <a:p>
            <a:r>
              <a:rPr lang="en-029" sz="2400" i="1" dirty="0">
                <a:latin typeface="Britannic Bold" panose="020B0903060703020204" pitchFamily="34" charset="0"/>
                <a:ea typeface="Calibri" panose="020F0502020204030204" pitchFamily="34" charset="0"/>
                <a:cs typeface="Times New Roman" panose="02020603050405020304" pitchFamily="18" charset="0"/>
              </a:rPr>
              <a:t>SUCCESS &amp; CHALLENGES</a:t>
            </a:r>
            <a:endParaRPr lang="en-US" sz="2400" i="1" dirty="0">
              <a:latin typeface="Britannic Bold" panose="020B0903060703020204" pitchFamily="34" charset="0"/>
            </a:endParaRPr>
          </a:p>
          <a:p>
            <a:endParaRPr lang="en-US" dirty="0"/>
          </a:p>
        </p:txBody>
      </p:sp>
    </p:spTree>
    <p:extLst>
      <p:ext uri="{BB962C8B-B14F-4D97-AF65-F5344CB8AC3E}">
        <p14:creationId xmlns:p14="http://schemas.microsoft.com/office/powerpoint/2010/main" val="42511801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AB9E1344-5322-C793-61CF-F024C6CDD0B4}"/>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10E0D765-69BC-F4EE-FEEE-7920D33EE084}"/>
              </a:ext>
            </a:extLst>
          </p:cNvPr>
          <p:cNvSpPr/>
          <p:nvPr/>
        </p:nvSpPr>
        <p:spPr>
          <a:xfrm>
            <a:off x="461461" y="189551"/>
            <a:ext cx="11229796" cy="6407192"/>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2F377E-09DE-F10A-DE0C-CD994FBC25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743" y="1178379"/>
            <a:ext cx="3948793" cy="3948793"/>
          </a:xfrm>
          <a:prstGeom prst="rect">
            <a:avLst/>
          </a:prstGeom>
        </p:spPr>
      </p:pic>
      <p:sp>
        <p:nvSpPr>
          <p:cNvPr id="4" name="TextBox 3">
            <a:extLst>
              <a:ext uri="{FF2B5EF4-FFF2-40B4-BE49-F238E27FC236}">
                <a16:creationId xmlns:a16="http://schemas.microsoft.com/office/drawing/2014/main" id="{508B9E8E-B915-22DD-A010-0EBB0CB71079}"/>
              </a:ext>
            </a:extLst>
          </p:cNvPr>
          <p:cNvSpPr txBox="1"/>
          <p:nvPr/>
        </p:nvSpPr>
        <p:spPr>
          <a:xfrm>
            <a:off x="4488818" y="1433853"/>
            <a:ext cx="6777896" cy="3693319"/>
          </a:xfrm>
          <a:prstGeom prst="rect">
            <a:avLst/>
          </a:prstGeom>
          <a:noFill/>
        </p:spPr>
        <p:txBody>
          <a:bodyPr wrap="square" rtlCol="0">
            <a:spAutoFit/>
          </a:bodyPr>
          <a:lstStyle/>
          <a:p>
            <a:pPr>
              <a:lnSpc>
                <a:spcPct val="150000"/>
              </a:lnSpc>
            </a:pPr>
            <a:r>
              <a:rPr lang="en-029" dirty="0">
                <a:latin typeface="Berlin Sans FB" panose="020E0602020502020306" pitchFamily="34" charset="0"/>
                <a:ea typeface="Calibri" panose="020F0502020204030204" pitchFamily="34" charset="0"/>
                <a:cs typeface="Times New Roman" panose="02020603050405020304" pitchFamily="18" charset="0"/>
              </a:rPr>
              <a:t>The implementation of the Child Diversion Programme spans approximately six years (March 2020 to 2026) and the measure for its implementation comes primarily from data.  This data originates firstly from the Ministry of Justice and Constitutional Affairs (MJCA) being the co-ordinating Ministry for the operation and implementation of child diversion in Jamaica and also the operations of the courts.  Data can also be gathered from key stakeholders such as the police and non-governmental organizations (NGO’s).</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251710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85D622A2-44C8-6698-9439-0A65E7FECCB5}"/>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9CB35ECB-D093-6608-9AB0-82DC549BE6C6}"/>
              </a:ext>
            </a:extLst>
          </p:cNvPr>
          <p:cNvSpPr/>
          <p:nvPr/>
        </p:nvSpPr>
        <p:spPr>
          <a:xfrm>
            <a:off x="249189" y="69829"/>
            <a:ext cx="11654340" cy="671834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771AEF0-DA4F-E68E-89F7-510DB40F6894}"/>
              </a:ext>
            </a:extLst>
          </p:cNvPr>
          <p:cNvSpPr txBox="1"/>
          <p:nvPr/>
        </p:nvSpPr>
        <p:spPr>
          <a:xfrm>
            <a:off x="778328" y="518553"/>
            <a:ext cx="10635342" cy="4524315"/>
          </a:xfrm>
          <a:prstGeom prst="rect">
            <a:avLst/>
          </a:prstGeom>
          <a:noFill/>
        </p:spPr>
        <p:txBody>
          <a:bodyPr wrap="square" rtlCol="0">
            <a:spAutoFit/>
          </a:bodyPr>
          <a:lstStyle/>
          <a:p>
            <a:pPr>
              <a:lnSpc>
                <a:spcPct val="150000"/>
              </a:lnSpc>
            </a:pPr>
            <a:r>
              <a:rPr lang="en-029" dirty="0">
                <a:solidFill>
                  <a:schemeClr val="bg1"/>
                </a:solidFill>
                <a:latin typeface="Berlin Sans FB" panose="020E0602020502020306" pitchFamily="34" charset="0"/>
                <a:ea typeface="Calibri" panose="020F0502020204030204" pitchFamily="34" charset="0"/>
              </a:rPr>
              <a:t>A Joint Select Committee of Parliament (JSC) was established, at the beginning of 2026 with the first meeting taking place on February 24, 2026, to carry out the statutorily mandated review of the Child Diversion Act.  </a:t>
            </a:r>
          </a:p>
          <a:p>
            <a:pPr>
              <a:lnSpc>
                <a:spcPct val="150000"/>
              </a:lnSpc>
            </a:pPr>
            <a:r>
              <a:rPr lang="en-029" dirty="0">
                <a:solidFill>
                  <a:schemeClr val="bg1"/>
                </a:solidFill>
                <a:latin typeface="Berlin Sans FB" panose="020E0602020502020306" pitchFamily="34" charset="0"/>
                <a:ea typeface="Calibri" panose="020F0502020204030204" pitchFamily="34" charset="0"/>
              </a:rPr>
              <a:t>Data was presented in Parliament from an NGO, </a:t>
            </a:r>
            <a:r>
              <a:rPr lang="en-029" b="1" dirty="0">
                <a:solidFill>
                  <a:schemeClr val="bg1"/>
                </a:solidFill>
                <a:latin typeface="Berlin Sans FB" panose="020E0602020502020306" pitchFamily="34" charset="0"/>
                <a:ea typeface="Calibri" panose="020F0502020204030204" pitchFamily="34" charset="0"/>
              </a:rPr>
              <a:t>Jamaicans for Justice (JFJ)</a:t>
            </a:r>
          </a:p>
          <a:p>
            <a:pPr>
              <a:lnSpc>
                <a:spcPct val="150000"/>
              </a:lnSpc>
            </a:pPr>
            <a:endParaRPr lang="en-029" b="1" dirty="0">
              <a:latin typeface="Berlin Sans FB" panose="020E0602020502020306" pitchFamily="34" charset="0"/>
              <a:ea typeface="Calibri" panose="020F0502020204030204" pitchFamily="34" charset="0"/>
            </a:endParaRPr>
          </a:p>
          <a:p>
            <a:pPr>
              <a:lnSpc>
                <a:spcPct val="150000"/>
              </a:lnSpc>
            </a:pPr>
            <a:endParaRPr lang="en-029" b="1" dirty="0">
              <a:latin typeface="Berlin Sans FB" panose="020E0602020502020306" pitchFamily="34" charset="0"/>
              <a:ea typeface="Calibri" panose="020F0502020204030204" pitchFamily="34" charset="0"/>
            </a:endParaRPr>
          </a:p>
          <a:p>
            <a:pPr>
              <a:lnSpc>
                <a:spcPct val="150000"/>
              </a:lnSpc>
            </a:pPr>
            <a:endParaRPr lang="en-029" b="1" dirty="0">
              <a:latin typeface="Berlin Sans FB" panose="020E0602020502020306" pitchFamily="34" charset="0"/>
              <a:ea typeface="Calibri" panose="020F0502020204030204" pitchFamily="34" charset="0"/>
            </a:endParaRPr>
          </a:p>
          <a:p>
            <a:pPr>
              <a:lnSpc>
                <a:spcPct val="150000"/>
              </a:lnSpc>
            </a:pPr>
            <a:endParaRPr lang="en-029" b="1" dirty="0">
              <a:latin typeface="Berlin Sans FB" panose="020E0602020502020306" pitchFamily="34" charset="0"/>
              <a:ea typeface="Calibri" panose="020F0502020204030204" pitchFamily="34" charset="0"/>
            </a:endParaRPr>
          </a:p>
          <a:p>
            <a:pPr>
              <a:lnSpc>
                <a:spcPct val="150000"/>
              </a:lnSpc>
            </a:pPr>
            <a:endParaRPr lang="en-029" b="1" dirty="0">
              <a:latin typeface="Berlin Sans FB" panose="020E0602020502020306" pitchFamily="34" charset="0"/>
              <a:ea typeface="Calibri" panose="020F0502020204030204" pitchFamily="34" charset="0"/>
            </a:endParaRPr>
          </a:p>
          <a:p>
            <a:pPr>
              <a:lnSpc>
                <a:spcPct val="150000"/>
              </a:lnSpc>
            </a:pPr>
            <a:endParaRPr lang="en-029" b="1" dirty="0">
              <a:latin typeface="Berlin Sans FB" panose="020E0602020502020306" pitchFamily="34" charset="0"/>
              <a:ea typeface="Calibri" panose="020F0502020204030204" pitchFamily="34" charset="0"/>
            </a:endParaRPr>
          </a:p>
          <a:p>
            <a:pPr>
              <a:lnSpc>
                <a:spcPct val="150000"/>
              </a:lnSpc>
            </a:pPr>
            <a:r>
              <a:rPr lang="en-029" dirty="0">
                <a:latin typeface="Berlin Sans FB" panose="020E0602020502020306" pitchFamily="34" charset="0"/>
                <a:ea typeface="Calibri" panose="020F0502020204030204" pitchFamily="34" charset="0"/>
              </a:rPr>
              <a:t>	</a:t>
            </a:r>
          </a:p>
          <a:p>
            <a:endParaRPr lang="en-US" dirty="0"/>
          </a:p>
        </p:txBody>
      </p:sp>
      <p:sp>
        <p:nvSpPr>
          <p:cNvPr id="4" name="TextBox 3">
            <a:extLst>
              <a:ext uri="{FF2B5EF4-FFF2-40B4-BE49-F238E27FC236}">
                <a16:creationId xmlns:a16="http://schemas.microsoft.com/office/drawing/2014/main" id="{EFF9D13C-57B3-BFB6-1323-E9BA57EEA345}"/>
              </a:ext>
            </a:extLst>
          </p:cNvPr>
          <p:cNvSpPr txBox="1"/>
          <p:nvPr/>
        </p:nvSpPr>
        <p:spPr>
          <a:xfrm>
            <a:off x="1257300" y="5977065"/>
            <a:ext cx="9677399" cy="892552"/>
          </a:xfrm>
          <a:prstGeom prst="rect">
            <a:avLst/>
          </a:prstGeom>
          <a:noFill/>
        </p:spPr>
        <p:txBody>
          <a:bodyPr wrap="square" rtlCol="0">
            <a:spAutoFit/>
          </a:bodyPr>
          <a:lstStyle/>
          <a:p>
            <a:pPr algn="just"/>
            <a:r>
              <a:rPr lang="en-029" sz="1200" dirty="0">
                <a:solidFill>
                  <a:schemeClr val="bg1"/>
                </a:solidFill>
                <a:latin typeface="Berlin Sans FB" panose="020E0602020502020306" pitchFamily="34" charset="0"/>
                <a:ea typeface="Calibri" panose="020F0502020204030204" pitchFamily="34" charset="0"/>
              </a:rPr>
              <a:t>(* returned cases are those where the children failed the programme for non-compliance or non-completion because of the inability to contact or locate the child; court withdrawal of cases; parent non-compliance or lack of support; administrative delays in programme approval and school commitments and exam schedules)</a:t>
            </a:r>
            <a:endParaRPr lang="en-US" sz="1200" dirty="0">
              <a:solidFill>
                <a:schemeClr val="bg1"/>
              </a:solidFill>
              <a:latin typeface="Berlin Sans FB" panose="020E0602020502020306" pitchFamily="34" charset="0"/>
            </a:endParaRPr>
          </a:p>
          <a:p>
            <a:pPr algn="just"/>
            <a:endParaRPr lang="en-US" sz="1600" dirty="0"/>
          </a:p>
        </p:txBody>
      </p:sp>
      <p:pic>
        <p:nvPicPr>
          <p:cNvPr id="6" name="Picture 5">
            <a:extLst>
              <a:ext uri="{FF2B5EF4-FFF2-40B4-BE49-F238E27FC236}">
                <a16:creationId xmlns:a16="http://schemas.microsoft.com/office/drawing/2014/main" id="{CF6A7FE0-7793-BB9F-6BE5-A27AF5B64FEA}"/>
              </a:ext>
            </a:extLst>
          </p:cNvPr>
          <p:cNvPicPr>
            <a:picLocks noChangeAspect="1"/>
          </p:cNvPicPr>
          <p:nvPr/>
        </p:nvPicPr>
        <p:blipFill>
          <a:blip r:embed="rId2"/>
          <a:stretch>
            <a:fillRect/>
          </a:stretch>
        </p:blipFill>
        <p:spPr>
          <a:xfrm>
            <a:off x="3282043" y="3098194"/>
            <a:ext cx="4839462" cy="2797425"/>
          </a:xfrm>
          <a:prstGeom prst="rect">
            <a:avLst/>
          </a:prstGeom>
        </p:spPr>
      </p:pic>
      <p:sp>
        <p:nvSpPr>
          <p:cNvPr id="7" name="TextBox 6">
            <a:extLst>
              <a:ext uri="{FF2B5EF4-FFF2-40B4-BE49-F238E27FC236}">
                <a16:creationId xmlns:a16="http://schemas.microsoft.com/office/drawing/2014/main" id="{0FEECAD3-837C-BDCB-1726-27E8EF189AB9}"/>
              </a:ext>
            </a:extLst>
          </p:cNvPr>
          <p:cNvSpPr txBox="1"/>
          <p:nvPr/>
        </p:nvSpPr>
        <p:spPr>
          <a:xfrm>
            <a:off x="4987616" y="2234013"/>
            <a:ext cx="2814719" cy="584775"/>
          </a:xfrm>
          <a:prstGeom prst="rect">
            <a:avLst/>
          </a:prstGeom>
          <a:noFill/>
        </p:spPr>
        <p:txBody>
          <a:bodyPr wrap="square" rtlCol="0">
            <a:spAutoFit/>
          </a:bodyPr>
          <a:lstStyle/>
          <a:p>
            <a:r>
              <a:rPr lang="en-US" sz="3200" dirty="0">
                <a:solidFill>
                  <a:schemeClr val="bg1"/>
                </a:solidFill>
                <a:latin typeface="Britannic Bold" panose="020B0903060703020204" pitchFamily="34" charset="0"/>
              </a:rPr>
              <a:t>2020-2024</a:t>
            </a:r>
          </a:p>
        </p:txBody>
      </p:sp>
      <p:sp>
        <p:nvSpPr>
          <p:cNvPr id="8" name="TextBox 7">
            <a:extLst>
              <a:ext uri="{FF2B5EF4-FFF2-40B4-BE49-F238E27FC236}">
                <a16:creationId xmlns:a16="http://schemas.microsoft.com/office/drawing/2014/main" id="{79B1C13B-073B-410D-ACCF-6E28ADB7D814}"/>
              </a:ext>
            </a:extLst>
          </p:cNvPr>
          <p:cNvSpPr txBox="1"/>
          <p:nvPr/>
        </p:nvSpPr>
        <p:spPr>
          <a:xfrm>
            <a:off x="2383971" y="3872449"/>
            <a:ext cx="1796143" cy="369332"/>
          </a:xfrm>
          <a:prstGeom prst="rect">
            <a:avLst/>
          </a:prstGeom>
          <a:noFill/>
        </p:spPr>
        <p:txBody>
          <a:bodyPr wrap="square" rtlCol="0">
            <a:spAutoFit/>
          </a:bodyPr>
          <a:lstStyle/>
          <a:p>
            <a:r>
              <a:rPr lang="en-US" dirty="0">
                <a:solidFill>
                  <a:schemeClr val="bg1"/>
                </a:solidFill>
                <a:latin typeface="Britannic Bold" panose="020B0903060703020204" pitchFamily="34" charset="0"/>
              </a:rPr>
              <a:t>Referrals</a:t>
            </a:r>
          </a:p>
        </p:txBody>
      </p:sp>
      <p:sp>
        <p:nvSpPr>
          <p:cNvPr id="9" name="TextBox 8">
            <a:extLst>
              <a:ext uri="{FF2B5EF4-FFF2-40B4-BE49-F238E27FC236}">
                <a16:creationId xmlns:a16="http://schemas.microsoft.com/office/drawing/2014/main" id="{E117C0EF-438C-BFD7-3C44-393189560213}"/>
              </a:ext>
            </a:extLst>
          </p:cNvPr>
          <p:cNvSpPr txBox="1"/>
          <p:nvPr/>
        </p:nvSpPr>
        <p:spPr>
          <a:xfrm>
            <a:off x="7037614" y="3318644"/>
            <a:ext cx="1464128" cy="369332"/>
          </a:xfrm>
          <a:prstGeom prst="rect">
            <a:avLst/>
          </a:prstGeom>
          <a:noFill/>
        </p:spPr>
        <p:txBody>
          <a:bodyPr wrap="square" rtlCol="0">
            <a:spAutoFit/>
          </a:bodyPr>
          <a:lstStyle/>
          <a:p>
            <a:r>
              <a:rPr lang="en-US" dirty="0">
                <a:solidFill>
                  <a:schemeClr val="bg1"/>
                </a:solidFill>
                <a:latin typeface="Britannic Bold" panose="020B0903060703020204" pitchFamily="34" charset="0"/>
              </a:rPr>
              <a:t>Completed </a:t>
            </a:r>
          </a:p>
        </p:txBody>
      </p:sp>
      <p:sp>
        <p:nvSpPr>
          <p:cNvPr id="10" name="TextBox 9">
            <a:extLst>
              <a:ext uri="{FF2B5EF4-FFF2-40B4-BE49-F238E27FC236}">
                <a16:creationId xmlns:a16="http://schemas.microsoft.com/office/drawing/2014/main" id="{E2B9A288-18FD-C539-0F3B-7FF06F26E927}"/>
              </a:ext>
            </a:extLst>
          </p:cNvPr>
          <p:cNvSpPr txBox="1"/>
          <p:nvPr/>
        </p:nvSpPr>
        <p:spPr>
          <a:xfrm>
            <a:off x="8287512" y="5429171"/>
            <a:ext cx="1858735" cy="369332"/>
          </a:xfrm>
          <a:prstGeom prst="rect">
            <a:avLst/>
          </a:prstGeom>
          <a:noFill/>
        </p:spPr>
        <p:txBody>
          <a:bodyPr wrap="square" rtlCol="0">
            <a:spAutoFit/>
          </a:bodyPr>
          <a:lstStyle/>
          <a:p>
            <a:r>
              <a:rPr lang="en-US" dirty="0">
                <a:solidFill>
                  <a:schemeClr val="bg1"/>
                </a:solidFill>
                <a:latin typeface="Britannic Bold" panose="020B0903060703020204" pitchFamily="34" charset="0"/>
              </a:rPr>
              <a:t>Returned Cases </a:t>
            </a:r>
          </a:p>
        </p:txBody>
      </p:sp>
      <p:sp>
        <p:nvSpPr>
          <p:cNvPr id="11" name="TextBox 10">
            <a:extLst>
              <a:ext uri="{FF2B5EF4-FFF2-40B4-BE49-F238E27FC236}">
                <a16:creationId xmlns:a16="http://schemas.microsoft.com/office/drawing/2014/main" id="{C6A293C8-AD38-D059-D89E-7FAE5469465A}"/>
              </a:ext>
            </a:extLst>
          </p:cNvPr>
          <p:cNvSpPr txBox="1"/>
          <p:nvPr/>
        </p:nvSpPr>
        <p:spPr>
          <a:xfrm>
            <a:off x="4087587" y="4442704"/>
            <a:ext cx="1504948" cy="584775"/>
          </a:xfrm>
          <a:prstGeom prst="rect">
            <a:avLst/>
          </a:prstGeom>
          <a:noFill/>
        </p:spPr>
        <p:txBody>
          <a:bodyPr wrap="square" rtlCol="0">
            <a:spAutoFit/>
          </a:bodyPr>
          <a:lstStyle/>
          <a:p>
            <a:r>
              <a:rPr lang="en-US" sz="3200" dirty="0">
                <a:solidFill>
                  <a:schemeClr val="bg1"/>
                </a:solidFill>
                <a:latin typeface="Britannic Bold" panose="020B0903060703020204" pitchFamily="34" charset="0"/>
              </a:rPr>
              <a:t>1,517</a:t>
            </a:r>
          </a:p>
        </p:txBody>
      </p:sp>
      <p:sp>
        <p:nvSpPr>
          <p:cNvPr id="12" name="TextBox 11">
            <a:extLst>
              <a:ext uri="{FF2B5EF4-FFF2-40B4-BE49-F238E27FC236}">
                <a16:creationId xmlns:a16="http://schemas.microsoft.com/office/drawing/2014/main" id="{800715AA-56CE-7C18-FC55-BD9956F77CFB}"/>
              </a:ext>
            </a:extLst>
          </p:cNvPr>
          <p:cNvSpPr txBox="1"/>
          <p:nvPr/>
        </p:nvSpPr>
        <p:spPr>
          <a:xfrm>
            <a:off x="4087587" y="5176870"/>
            <a:ext cx="1110342" cy="369332"/>
          </a:xfrm>
          <a:prstGeom prst="rect">
            <a:avLst/>
          </a:prstGeom>
          <a:noFill/>
        </p:spPr>
        <p:txBody>
          <a:bodyPr wrap="square" rtlCol="0">
            <a:spAutoFit/>
          </a:bodyPr>
          <a:lstStyle/>
          <a:p>
            <a:r>
              <a:rPr lang="en-US" dirty="0">
                <a:solidFill>
                  <a:schemeClr val="bg1"/>
                </a:solidFill>
              </a:rPr>
              <a:t>(1,138 )</a:t>
            </a:r>
          </a:p>
        </p:txBody>
      </p:sp>
      <p:pic>
        <p:nvPicPr>
          <p:cNvPr id="14" name="Graphic 13" descr="School boy with solid fill">
            <a:extLst>
              <a:ext uri="{FF2B5EF4-FFF2-40B4-BE49-F238E27FC236}">
                <a16:creationId xmlns:a16="http://schemas.microsoft.com/office/drawing/2014/main" id="{2C0A2399-2C8B-EB6D-4910-621F828D068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852698" y="5190373"/>
            <a:ext cx="369333" cy="369333"/>
          </a:xfrm>
          <a:prstGeom prst="rect">
            <a:avLst/>
          </a:prstGeom>
        </p:spPr>
      </p:pic>
      <p:sp>
        <p:nvSpPr>
          <p:cNvPr id="15" name="TextBox 14">
            <a:extLst>
              <a:ext uri="{FF2B5EF4-FFF2-40B4-BE49-F238E27FC236}">
                <a16:creationId xmlns:a16="http://schemas.microsoft.com/office/drawing/2014/main" id="{C5A1726E-0160-7B34-03E1-857910F213AE}"/>
              </a:ext>
            </a:extLst>
          </p:cNvPr>
          <p:cNvSpPr txBox="1"/>
          <p:nvPr/>
        </p:nvSpPr>
        <p:spPr>
          <a:xfrm>
            <a:off x="4157583" y="5519193"/>
            <a:ext cx="1110342" cy="369332"/>
          </a:xfrm>
          <a:prstGeom prst="rect">
            <a:avLst/>
          </a:prstGeom>
          <a:noFill/>
        </p:spPr>
        <p:txBody>
          <a:bodyPr wrap="square" rtlCol="0">
            <a:spAutoFit/>
          </a:bodyPr>
          <a:lstStyle/>
          <a:p>
            <a:r>
              <a:rPr lang="en-US" dirty="0">
                <a:solidFill>
                  <a:schemeClr val="bg1"/>
                </a:solidFill>
              </a:rPr>
              <a:t>(379 )</a:t>
            </a:r>
          </a:p>
        </p:txBody>
      </p:sp>
      <p:pic>
        <p:nvPicPr>
          <p:cNvPr id="17" name="Graphic 16" descr="School girl with solid fill">
            <a:extLst>
              <a:ext uri="{FF2B5EF4-FFF2-40B4-BE49-F238E27FC236}">
                <a16:creationId xmlns:a16="http://schemas.microsoft.com/office/drawing/2014/main" id="{4D8D775F-37A8-6EFB-C7F4-91E616C9EE8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808765" y="5471880"/>
            <a:ext cx="457200" cy="457200"/>
          </a:xfrm>
          <a:prstGeom prst="rect">
            <a:avLst/>
          </a:prstGeom>
        </p:spPr>
      </p:pic>
      <p:sp>
        <p:nvSpPr>
          <p:cNvPr id="18" name="TextBox 17">
            <a:extLst>
              <a:ext uri="{FF2B5EF4-FFF2-40B4-BE49-F238E27FC236}">
                <a16:creationId xmlns:a16="http://schemas.microsoft.com/office/drawing/2014/main" id="{6C2E1682-68B2-45A5-2A6C-B7114C5F9A63}"/>
              </a:ext>
            </a:extLst>
          </p:cNvPr>
          <p:cNvSpPr txBox="1"/>
          <p:nvPr/>
        </p:nvSpPr>
        <p:spPr>
          <a:xfrm>
            <a:off x="6871607" y="4229136"/>
            <a:ext cx="1249898" cy="584775"/>
          </a:xfrm>
          <a:prstGeom prst="rect">
            <a:avLst/>
          </a:prstGeom>
          <a:noFill/>
        </p:spPr>
        <p:txBody>
          <a:bodyPr wrap="square" rtlCol="0">
            <a:spAutoFit/>
          </a:bodyPr>
          <a:lstStyle/>
          <a:p>
            <a:r>
              <a:rPr lang="en-US" sz="3200" dirty="0">
                <a:solidFill>
                  <a:schemeClr val="bg1"/>
                </a:solidFill>
                <a:latin typeface="Britannic Bold" panose="020B0903060703020204" pitchFamily="34" charset="0"/>
              </a:rPr>
              <a:t>45%</a:t>
            </a:r>
          </a:p>
        </p:txBody>
      </p:sp>
      <p:sp>
        <p:nvSpPr>
          <p:cNvPr id="19" name="TextBox 18">
            <a:extLst>
              <a:ext uri="{FF2B5EF4-FFF2-40B4-BE49-F238E27FC236}">
                <a16:creationId xmlns:a16="http://schemas.microsoft.com/office/drawing/2014/main" id="{1BF63105-9CC7-D951-308E-8102C2CA3B9C}"/>
              </a:ext>
            </a:extLst>
          </p:cNvPr>
          <p:cNvSpPr txBox="1"/>
          <p:nvPr/>
        </p:nvSpPr>
        <p:spPr>
          <a:xfrm>
            <a:off x="6969971" y="5427926"/>
            <a:ext cx="1249898" cy="584775"/>
          </a:xfrm>
          <a:prstGeom prst="rect">
            <a:avLst/>
          </a:prstGeom>
          <a:noFill/>
        </p:spPr>
        <p:txBody>
          <a:bodyPr wrap="square" rtlCol="0">
            <a:spAutoFit/>
          </a:bodyPr>
          <a:lstStyle/>
          <a:p>
            <a:r>
              <a:rPr lang="en-US" sz="3200" dirty="0">
                <a:solidFill>
                  <a:schemeClr val="bg1"/>
                </a:solidFill>
                <a:latin typeface="Britannic Bold" panose="020B0903060703020204" pitchFamily="34" charset="0"/>
              </a:rPr>
              <a:t>203</a:t>
            </a:r>
          </a:p>
        </p:txBody>
      </p:sp>
    </p:spTree>
    <p:extLst>
      <p:ext uri="{BB962C8B-B14F-4D97-AF65-F5344CB8AC3E}">
        <p14:creationId xmlns:p14="http://schemas.microsoft.com/office/powerpoint/2010/main" val="8282883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4DE08F61-62E0-FDD5-6B79-1F4AD364B1DF}"/>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AACBF7E9-468C-3108-9387-F5E671C0EA22}"/>
              </a:ext>
            </a:extLst>
          </p:cNvPr>
          <p:cNvSpPr/>
          <p:nvPr/>
        </p:nvSpPr>
        <p:spPr>
          <a:xfrm>
            <a:off x="108291" y="168442"/>
            <a:ext cx="11975417" cy="649705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53946176-8603-DD7C-5BDA-8C0E9262214C}"/>
              </a:ext>
            </a:extLst>
          </p:cNvPr>
          <p:cNvSpPr/>
          <p:nvPr/>
        </p:nvSpPr>
        <p:spPr>
          <a:xfrm>
            <a:off x="3137604" y="3613867"/>
            <a:ext cx="5866644" cy="160637"/>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Rounded Corners 35">
            <a:extLst>
              <a:ext uri="{FF2B5EF4-FFF2-40B4-BE49-F238E27FC236}">
                <a16:creationId xmlns:a16="http://schemas.microsoft.com/office/drawing/2014/main" id="{FC27BCE7-D4F0-2FC4-BAC6-6AE1A5F01AC9}"/>
              </a:ext>
            </a:extLst>
          </p:cNvPr>
          <p:cNvSpPr/>
          <p:nvPr/>
        </p:nvSpPr>
        <p:spPr>
          <a:xfrm>
            <a:off x="3137604" y="3599641"/>
            <a:ext cx="3888523" cy="174863"/>
          </a:xfrm>
          <a:prstGeom prst="roundRect">
            <a:avLst>
              <a:gd name="adj" fmla="val 50000"/>
            </a:avLst>
          </a:prstGeom>
          <a:gradFill flip="none" rotWithShape="1">
            <a:gsLst>
              <a:gs pos="23000">
                <a:srgbClr val="DDCAE4"/>
              </a:gs>
              <a:gs pos="100000">
                <a:srgbClr val="BA92C8"/>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2CD9564-AD6C-A441-3AB6-D1148FC859CA}"/>
              </a:ext>
            </a:extLst>
          </p:cNvPr>
          <p:cNvSpPr txBox="1"/>
          <p:nvPr/>
        </p:nvSpPr>
        <p:spPr>
          <a:xfrm>
            <a:off x="108291" y="1170676"/>
            <a:ext cx="3084851" cy="523220"/>
          </a:xfrm>
          <a:prstGeom prst="rect">
            <a:avLst/>
          </a:prstGeom>
          <a:noFill/>
        </p:spPr>
        <p:txBody>
          <a:bodyPr wrap="square" rtlCol="0">
            <a:spAutoFit/>
          </a:bodyPr>
          <a:lstStyle/>
          <a:p>
            <a:pPr algn="r"/>
            <a:r>
              <a:rPr lang="en-029" sz="1400" dirty="0">
                <a:latin typeface="Berlin Sans FB" panose="020E0602020502020306" pitchFamily="34" charset="0"/>
                <a:ea typeface="Calibri" panose="020F0502020204030204" pitchFamily="34" charset="0"/>
                <a:cs typeface="Times New Roman" panose="02020603050405020304" pitchFamily="18" charset="0"/>
              </a:rPr>
              <a:t>Court Administration Division Data</a:t>
            </a:r>
          </a:p>
          <a:p>
            <a:pPr algn="ctr"/>
            <a:endParaRPr lang="en-US" sz="1400" dirty="0">
              <a:latin typeface="Berlin Sans FB" panose="020E0602020502020306" pitchFamily="34" charset="0"/>
            </a:endParaRPr>
          </a:p>
        </p:txBody>
      </p:sp>
      <p:sp>
        <p:nvSpPr>
          <p:cNvPr id="5" name="Rectangle: Rounded Corners 4">
            <a:extLst>
              <a:ext uri="{FF2B5EF4-FFF2-40B4-BE49-F238E27FC236}">
                <a16:creationId xmlns:a16="http://schemas.microsoft.com/office/drawing/2014/main" id="{9C11C71E-0847-3BE3-BD61-12CC55EBB47B}"/>
              </a:ext>
            </a:extLst>
          </p:cNvPr>
          <p:cNvSpPr/>
          <p:nvPr/>
        </p:nvSpPr>
        <p:spPr>
          <a:xfrm>
            <a:off x="3240709" y="1632299"/>
            <a:ext cx="5866644" cy="160637"/>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D22A923C-10E4-384D-6785-1FFC1D4A6879}"/>
              </a:ext>
            </a:extLst>
          </p:cNvPr>
          <p:cNvSpPr/>
          <p:nvPr/>
        </p:nvSpPr>
        <p:spPr>
          <a:xfrm>
            <a:off x="3240709" y="1632298"/>
            <a:ext cx="1403443" cy="160637"/>
          </a:xfrm>
          <a:prstGeom prst="roundRect">
            <a:avLst>
              <a:gd name="adj" fmla="val 50000"/>
            </a:avLst>
          </a:prstGeom>
          <a:gradFill flip="none" rotWithShape="1">
            <a:gsLst>
              <a:gs pos="23000">
                <a:srgbClr val="DFDF7D"/>
              </a:gs>
              <a:gs pos="100000">
                <a:srgbClr val="BA92C8"/>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2CBF20C0-1BD5-959E-20F2-AFE7897ED5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2129" y="1533815"/>
            <a:ext cx="409671" cy="400376"/>
          </a:xfrm>
          <a:prstGeom prst="rect">
            <a:avLst/>
          </a:prstGeom>
        </p:spPr>
      </p:pic>
      <p:sp>
        <p:nvSpPr>
          <p:cNvPr id="3" name="Rectangle: Rounded Corners 2">
            <a:extLst>
              <a:ext uri="{FF2B5EF4-FFF2-40B4-BE49-F238E27FC236}">
                <a16:creationId xmlns:a16="http://schemas.microsoft.com/office/drawing/2014/main" id="{E0D34F01-1036-F94B-B3DF-BCADFA136B06}"/>
              </a:ext>
            </a:extLst>
          </p:cNvPr>
          <p:cNvSpPr/>
          <p:nvPr/>
        </p:nvSpPr>
        <p:spPr>
          <a:xfrm>
            <a:off x="3229230" y="1225367"/>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8E6252BB-02C7-198C-7DC1-DB2B70450A44}"/>
              </a:ext>
            </a:extLst>
          </p:cNvPr>
          <p:cNvSpPr/>
          <p:nvPr/>
        </p:nvSpPr>
        <p:spPr>
          <a:xfrm>
            <a:off x="3240709" y="1214040"/>
            <a:ext cx="3645299" cy="182071"/>
          </a:xfrm>
          <a:prstGeom prst="roundRect">
            <a:avLst>
              <a:gd name="adj" fmla="val 50000"/>
            </a:avLst>
          </a:prstGeom>
          <a:gradFill flip="none" rotWithShape="1">
            <a:gsLst>
              <a:gs pos="23000">
                <a:srgbClr val="DFDF7D"/>
              </a:gs>
              <a:gs pos="100000">
                <a:srgbClr val="BA92C8"/>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5270900E-AAEE-FDEF-BA94-48F15D88FA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639" y="1087122"/>
            <a:ext cx="424404" cy="440871"/>
          </a:xfrm>
          <a:prstGeom prst="rect">
            <a:avLst/>
          </a:prstGeom>
        </p:spPr>
      </p:pic>
      <p:sp>
        <p:nvSpPr>
          <p:cNvPr id="12" name="TextBox 11">
            <a:extLst>
              <a:ext uri="{FF2B5EF4-FFF2-40B4-BE49-F238E27FC236}">
                <a16:creationId xmlns:a16="http://schemas.microsoft.com/office/drawing/2014/main" id="{C294FF26-98AD-FB9E-6758-230EAD1A2AD5}"/>
              </a:ext>
            </a:extLst>
          </p:cNvPr>
          <p:cNvSpPr txBox="1"/>
          <p:nvPr/>
        </p:nvSpPr>
        <p:spPr>
          <a:xfrm>
            <a:off x="5452240" y="590856"/>
            <a:ext cx="1977692" cy="338554"/>
          </a:xfrm>
          <a:prstGeom prst="rect">
            <a:avLst/>
          </a:prstGeom>
          <a:noFill/>
        </p:spPr>
        <p:txBody>
          <a:bodyPr wrap="square" rtlCol="0">
            <a:spAutoFit/>
          </a:bodyPr>
          <a:lstStyle/>
          <a:p>
            <a:r>
              <a:rPr lang="en-US" sz="1600" dirty="0">
                <a:latin typeface="Britannic Bold" panose="020B0903060703020204" pitchFamily="34" charset="0"/>
              </a:rPr>
              <a:t>2020-2024</a:t>
            </a:r>
          </a:p>
        </p:txBody>
      </p:sp>
      <p:cxnSp>
        <p:nvCxnSpPr>
          <p:cNvPr id="17" name="Straight Connector 16">
            <a:extLst>
              <a:ext uri="{FF2B5EF4-FFF2-40B4-BE49-F238E27FC236}">
                <a16:creationId xmlns:a16="http://schemas.microsoft.com/office/drawing/2014/main" id="{2DF614BC-829D-4F1A-2F7B-D4E2A93EC9C0}"/>
              </a:ext>
            </a:extLst>
          </p:cNvPr>
          <p:cNvCxnSpPr/>
          <p:nvPr/>
        </p:nvCxnSpPr>
        <p:spPr>
          <a:xfrm>
            <a:off x="5091018" y="886690"/>
            <a:ext cx="1913022" cy="0"/>
          </a:xfrm>
          <a:prstGeom prst="line">
            <a:avLst/>
          </a:prstGeom>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1D0BA14E-F7DB-C94B-053D-519416A153F4}"/>
              </a:ext>
            </a:extLst>
          </p:cNvPr>
          <p:cNvSpPr txBox="1"/>
          <p:nvPr/>
        </p:nvSpPr>
        <p:spPr>
          <a:xfrm>
            <a:off x="6916391" y="1153775"/>
            <a:ext cx="738664" cy="307777"/>
          </a:xfrm>
          <a:prstGeom prst="rect">
            <a:avLst/>
          </a:prstGeom>
          <a:noFill/>
        </p:spPr>
        <p:txBody>
          <a:bodyPr wrap="square" rtlCol="0">
            <a:spAutoFit/>
          </a:bodyPr>
          <a:lstStyle/>
          <a:p>
            <a:r>
              <a:rPr lang="en-US" sz="1400" dirty="0">
                <a:latin typeface="Britannic Bold" panose="020B0903060703020204" pitchFamily="34" charset="0"/>
              </a:rPr>
              <a:t>1,234</a:t>
            </a:r>
          </a:p>
        </p:txBody>
      </p:sp>
      <p:sp>
        <p:nvSpPr>
          <p:cNvPr id="18" name="TextBox 17">
            <a:extLst>
              <a:ext uri="{FF2B5EF4-FFF2-40B4-BE49-F238E27FC236}">
                <a16:creationId xmlns:a16="http://schemas.microsoft.com/office/drawing/2014/main" id="{F0B22E4F-60A6-29BC-7E97-04D8E4DE7A4F}"/>
              </a:ext>
            </a:extLst>
          </p:cNvPr>
          <p:cNvSpPr txBox="1"/>
          <p:nvPr/>
        </p:nvSpPr>
        <p:spPr>
          <a:xfrm>
            <a:off x="9107353" y="1204918"/>
            <a:ext cx="2249906" cy="307777"/>
          </a:xfrm>
          <a:prstGeom prst="rect">
            <a:avLst/>
          </a:prstGeom>
          <a:noFill/>
        </p:spPr>
        <p:txBody>
          <a:bodyPr wrap="square" rtlCol="0">
            <a:spAutoFit/>
          </a:bodyPr>
          <a:lstStyle/>
          <a:p>
            <a:r>
              <a:rPr lang="en-US" sz="1400" dirty="0">
                <a:latin typeface="Berlin Sans FB" panose="020E0602020502020306" pitchFamily="34" charset="0"/>
              </a:rPr>
              <a:t>Court diverted cases</a:t>
            </a:r>
          </a:p>
        </p:txBody>
      </p:sp>
      <p:sp>
        <p:nvSpPr>
          <p:cNvPr id="19" name="TextBox 18">
            <a:extLst>
              <a:ext uri="{FF2B5EF4-FFF2-40B4-BE49-F238E27FC236}">
                <a16:creationId xmlns:a16="http://schemas.microsoft.com/office/drawing/2014/main" id="{7F849D5C-BCCD-99AA-FDA2-4E2FFBA20FA4}"/>
              </a:ext>
            </a:extLst>
          </p:cNvPr>
          <p:cNvSpPr txBox="1"/>
          <p:nvPr/>
        </p:nvSpPr>
        <p:spPr>
          <a:xfrm>
            <a:off x="262597" y="1525070"/>
            <a:ext cx="3132160" cy="523220"/>
          </a:xfrm>
          <a:prstGeom prst="rect">
            <a:avLst/>
          </a:prstGeom>
          <a:noFill/>
        </p:spPr>
        <p:txBody>
          <a:bodyPr wrap="square" rtlCol="0">
            <a:spAutoFit/>
          </a:bodyPr>
          <a:lstStyle/>
          <a:p>
            <a:r>
              <a:rPr lang="en-029" sz="1400" dirty="0">
                <a:latin typeface="Berlin Sans FB" panose="020E0602020502020306" pitchFamily="34" charset="0"/>
                <a:ea typeface="Calibri" panose="020F0502020204030204" pitchFamily="34" charset="0"/>
                <a:cs typeface="Times New Roman" panose="02020603050405020304" pitchFamily="18" charset="0"/>
              </a:rPr>
              <a:t>Jamaica Constabulary Force (CISOCA)</a:t>
            </a:r>
          </a:p>
          <a:p>
            <a:endParaRPr lang="en-US" sz="1400" dirty="0"/>
          </a:p>
        </p:txBody>
      </p:sp>
      <p:sp>
        <p:nvSpPr>
          <p:cNvPr id="20" name="TextBox 19">
            <a:extLst>
              <a:ext uri="{FF2B5EF4-FFF2-40B4-BE49-F238E27FC236}">
                <a16:creationId xmlns:a16="http://schemas.microsoft.com/office/drawing/2014/main" id="{22445734-6DAC-8F3A-1937-D523D3D3748C}"/>
              </a:ext>
            </a:extLst>
          </p:cNvPr>
          <p:cNvSpPr txBox="1"/>
          <p:nvPr/>
        </p:nvSpPr>
        <p:spPr>
          <a:xfrm>
            <a:off x="4712625" y="1527993"/>
            <a:ext cx="902368" cy="338554"/>
          </a:xfrm>
          <a:prstGeom prst="rect">
            <a:avLst/>
          </a:prstGeom>
          <a:noFill/>
        </p:spPr>
        <p:txBody>
          <a:bodyPr wrap="square" rtlCol="0">
            <a:spAutoFit/>
          </a:bodyPr>
          <a:lstStyle/>
          <a:p>
            <a:r>
              <a:rPr lang="en-US" sz="1600" dirty="0">
                <a:latin typeface="Berlin Sans FB" panose="020E0602020502020306" pitchFamily="34" charset="0"/>
              </a:rPr>
              <a:t>218</a:t>
            </a:r>
          </a:p>
        </p:txBody>
      </p:sp>
      <p:sp>
        <p:nvSpPr>
          <p:cNvPr id="21" name="TextBox 20">
            <a:extLst>
              <a:ext uri="{FF2B5EF4-FFF2-40B4-BE49-F238E27FC236}">
                <a16:creationId xmlns:a16="http://schemas.microsoft.com/office/drawing/2014/main" id="{2CEF8150-C29A-E2CE-45AA-CA33232C7746}"/>
              </a:ext>
            </a:extLst>
          </p:cNvPr>
          <p:cNvSpPr txBox="1"/>
          <p:nvPr/>
        </p:nvSpPr>
        <p:spPr>
          <a:xfrm>
            <a:off x="9154661" y="1548415"/>
            <a:ext cx="2249906" cy="307777"/>
          </a:xfrm>
          <a:prstGeom prst="rect">
            <a:avLst/>
          </a:prstGeom>
          <a:noFill/>
        </p:spPr>
        <p:txBody>
          <a:bodyPr wrap="square" rtlCol="0">
            <a:spAutoFit/>
          </a:bodyPr>
          <a:lstStyle/>
          <a:p>
            <a:r>
              <a:rPr lang="en-US" sz="1400" dirty="0">
                <a:latin typeface="Berlin Sans FB" panose="020E0602020502020306" pitchFamily="34" charset="0"/>
              </a:rPr>
              <a:t>Referrals</a:t>
            </a:r>
          </a:p>
        </p:txBody>
      </p:sp>
      <p:sp>
        <p:nvSpPr>
          <p:cNvPr id="27" name="Rectangle: Rounded Corners 26">
            <a:extLst>
              <a:ext uri="{FF2B5EF4-FFF2-40B4-BE49-F238E27FC236}">
                <a16:creationId xmlns:a16="http://schemas.microsoft.com/office/drawing/2014/main" id="{E1C2DE3F-616D-D53B-D547-927E1EFCA93B}"/>
              </a:ext>
            </a:extLst>
          </p:cNvPr>
          <p:cNvSpPr/>
          <p:nvPr/>
        </p:nvSpPr>
        <p:spPr>
          <a:xfrm>
            <a:off x="3114207" y="3245178"/>
            <a:ext cx="5866644" cy="160637"/>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324A434D-1F17-83B1-9860-C782828DC436}"/>
              </a:ext>
            </a:extLst>
          </p:cNvPr>
          <p:cNvSpPr/>
          <p:nvPr/>
        </p:nvSpPr>
        <p:spPr>
          <a:xfrm>
            <a:off x="3101134" y="3232078"/>
            <a:ext cx="4533952" cy="167333"/>
          </a:xfrm>
          <a:prstGeom prst="roundRect">
            <a:avLst>
              <a:gd name="adj" fmla="val 50000"/>
            </a:avLst>
          </a:prstGeom>
          <a:gradFill flip="none" rotWithShape="1">
            <a:gsLst>
              <a:gs pos="23000">
                <a:srgbClr val="DFDF7D"/>
              </a:gs>
              <a:gs pos="100000">
                <a:srgbClr val="BA92C8"/>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0E07C9B5-AFDA-3B7E-2570-541EE1C20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7102" y="3143064"/>
            <a:ext cx="409671" cy="409671"/>
          </a:xfrm>
          <a:prstGeom prst="rect">
            <a:avLst/>
          </a:prstGeom>
        </p:spPr>
      </p:pic>
      <p:pic>
        <p:nvPicPr>
          <p:cNvPr id="41" name="Picture 40">
            <a:extLst>
              <a:ext uri="{FF2B5EF4-FFF2-40B4-BE49-F238E27FC236}">
                <a16:creationId xmlns:a16="http://schemas.microsoft.com/office/drawing/2014/main" id="{98308E68-1BB1-1169-CA60-A3608D714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4977" y="3540441"/>
            <a:ext cx="401289" cy="401289"/>
          </a:xfrm>
          <a:prstGeom prst="rect">
            <a:avLst/>
          </a:prstGeom>
        </p:spPr>
      </p:pic>
      <p:sp>
        <p:nvSpPr>
          <p:cNvPr id="22" name="TextBox 21">
            <a:extLst>
              <a:ext uri="{FF2B5EF4-FFF2-40B4-BE49-F238E27FC236}">
                <a16:creationId xmlns:a16="http://schemas.microsoft.com/office/drawing/2014/main" id="{52FD4EB8-DAB5-0F3C-3063-0CDA8790A768}"/>
              </a:ext>
            </a:extLst>
          </p:cNvPr>
          <p:cNvSpPr txBox="1"/>
          <p:nvPr/>
        </p:nvSpPr>
        <p:spPr>
          <a:xfrm>
            <a:off x="5022108" y="2580220"/>
            <a:ext cx="2619375" cy="338554"/>
          </a:xfrm>
          <a:prstGeom prst="rect">
            <a:avLst/>
          </a:prstGeom>
          <a:noFill/>
        </p:spPr>
        <p:txBody>
          <a:bodyPr wrap="square" rtlCol="0">
            <a:spAutoFit/>
          </a:bodyPr>
          <a:lstStyle/>
          <a:p>
            <a:r>
              <a:rPr lang="en-US" sz="1600" dirty="0">
                <a:latin typeface="Britannic Bold" panose="020B0903060703020204" pitchFamily="34" charset="0"/>
              </a:rPr>
              <a:t>Mar 2020- Jan 2025</a:t>
            </a:r>
          </a:p>
        </p:txBody>
      </p:sp>
      <p:cxnSp>
        <p:nvCxnSpPr>
          <p:cNvPr id="23" name="Straight Connector 22">
            <a:extLst>
              <a:ext uri="{FF2B5EF4-FFF2-40B4-BE49-F238E27FC236}">
                <a16:creationId xmlns:a16="http://schemas.microsoft.com/office/drawing/2014/main" id="{548D912F-AB3F-985B-6B04-117CCBB12149}"/>
              </a:ext>
            </a:extLst>
          </p:cNvPr>
          <p:cNvCxnSpPr>
            <a:cxnSpLocks/>
          </p:cNvCxnSpPr>
          <p:nvPr/>
        </p:nvCxnSpPr>
        <p:spPr>
          <a:xfrm>
            <a:off x="4700383" y="2912623"/>
            <a:ext cx="2669808" cy="0"/>
          </a:xfrm>
          <a:prstGeom prst="line">
            <a:avLst/>
          </a:prstGeom>
        </p:spPr>
        <p:style>
          <a:lnRef idx="2">
            <a:schemeClr val="dk1"/>
          </a:lnRef>
          <a:fillRef idx="0">
            <a:schemeClr val="dk1"/>
          </a:fillRef>
          <a:effectRef idx="1">
            <a:schemeClr val="dk1"/>
          </a:effectRef>
          <a:fontRef idx="minor">
            <a:schemeClr val="tx1"/>
          </a:fontRef>
        </p:style>
      </p:cxnSp>
      <p:sp>
        <p:nvSpPr>
          <p:cNvPr id="31" name="TextBox 30">
            <a:extLst>
              <a:ext uri="{FF2B5EF4-FFF2-40B4-BE49-F238E27FC236}">
                <a16:creationId xmlns:a16="http://schemas.microsoft.com/office/drawing/2014/main" id="{8E0F40FE-EEEB-A925-1134-8A60451274B9}"/>
              </a:ext>
            </a:extLst>
          </p:cNvPr>
          <p:cNvSpPr txBox="1"/>
          <p:nvPr/>
        </p:nvSpPr>
        <p:spPr>
          <a:xfrm>
            <a:off x="9004248" y="3186149"/>
            <a:ext cx="2249906" cy="307777"/>
          </a:xfrm>
          <a:prstGeom prst="rect">
            <a:avLst/>
          </a:prstGeom>
          <a:noFill/>
        </p:spPr>
        <p:txBody>
          <a:bodyPr wrap="square" rtlCol="0">
            <a:spAutoFit/>
          </a:bodyPr>
          <a:lstStyle/>
          <a:p>
            <a:r>
              <a:rPr lang="en-US" sz="1400" dirty="0">
                <a:latin typeface="Berlin Sans FB" panose="020E0602020502020306" pitchFamily="34" charset="0"/>
              </a:rPr>
              <a:t>Referrals</a:t>
            </a:r>
          </a:p>
        </p:txBody>
      </p:sp>
      <p:sp>
        <p:nvSpPr>
          <p:cNvPr id="32" name="TextBox 31">
            <a:extLst>
              <a:ext uri="{FF2B5EF4-FFF2-40B4-BE49-F238E27FC236}">
                <a16:creationId xmlns:a16="http://schemas.microsoft.com/office/drawing/2014/main" id="{6629AD84-C527-C1E5-9564-012A14D0C4A2}"/>
              </a:ext>
            </a:extLst>
          </p:cNvPr>
          <p:cNvSpPr txBox="1"/>
          <p:nvPr/>
        </p:nvSpPr>
        <p:spPr>
          <a:xfrm>
            <a:off x="52753" y="3311363"/>
            <a:ext cx="3084851" cy="523220"/>
          </a:xfrm>
          <a:prstGeom prst="rect">
            <a:avLst/>
          </a:prstGeom>
          <a:noFill/>
        </p:spPr>
        <p:txBody>
          <a:bodyPr wrap="square" rtlCol="0">
            <a:spAutoFit/>
          </a:bodyPr>
          <a:lstStyle/>
          <a:p>
            <a:pPr algn="r"/>
            <a:r>
              <a:rPr lang="en-029" sz="1400" dirty="0">
                <a:latin typeface="Berlin Sans FB" panose="020E0602020502020306" pitchFamily="34" charset="0"/>
                <a:ea typeface="Calibri" panose="020F0502020204030204" pitchFamily="34" charset="0"/>
                <a:cs typeface="Times New Roman" panose="02020603050405020304" pitchFamily="18" charset="0"/>
              </a:rPr>
              <a:t>Police and the Courts</a:t>
            </a:r>
          </a:p>
          <a:p>
            <a:pPr algn="ctr"/>
            <a:endParaRPr lang="en-US" sz="1400" dirty="0">
              <a:latin typeface="Berlin Sans FB" panose="020E0602020502020306" pitchFamily="34" charset="0"/>
            </a:endParaRPr>
          </a:p>
        </p:txBody>
      </p:sp>
      <p:sp>
        <p:nvSpPr>
          <p:cNvPr id="33" name="TextBox 32">
            <a:extLst>
              <a:ext uri="{FF2B5EF4-FFF2-40B4-BE49-F238E27FC236}">
                <a16:creationId xmlns:a16="http://schemas.microsoft.com/office/drawing/2014/main" id="{E712C61E-5D21-A4EB-049C-EDE8A6372372}"/>
              </a:ext>
            </a:extLst>
          </p:cNvPr>
          <p:cNvSpPr txBox="1"/>
          <p:nvPr/>
        </p:nvSpPr>
        <p:spPr>
          <a:xfrm>
            <a:off x="7635086" y="3165432"/>
            <a:ext cx="738664" cy="307777"/>
          </a:xfrm>
          <a:prstGeom prst="rect">
            <a:avLst/>
          </a:prstGeom>
          <a:noFill/>
        </p:spPr>
        <p:txBody>
          <a:bodyPr wrap="square" rtlCol="0">
            <a:spAutoFit/>
          </a:bodyPr>
          <a:lstStyle/>
          <a:p>
            <a:r>
              <a:rPr lang="en-US" sz="1400" dirty="0">
                <a:latin typeface="Britannic Bold" panose="020B0903060703020204" pitchFamily="34" charset="0"/>
              </a:rPr>
              <a:t>2,810</a:t>
            </a:r>
          </a:p>
        </p:txBody>
      </p:sp>
      <p:sp>
        <p:nvSpPr>
          <p:cNvPr id="42" name="TextBox 41">
            <a:extLst>
              <a:ext uri="{FF2B5EF4-FFF2-40B4-BE49-F238E27FC236}">
                <a16:creationId xmlns:a16="http://schemas.microsoft.com/office/drawing/2014/main" id="{4508756F-2DAD-73AB-E125-14BC271F4596}"/>
              </a:ext>
            </a:extLst>
          </p:cNvPr>
          <p:cNvSpPr txBox="1"/>
          <p:nvPr/>
        </p:nvSpPr>
        <p:spPr>
          <a:xfrm>
            <a:off x="8991222" y="3555078"/>
            <a:ext cx="2249906" cy="307777"/>
          </a:xfrm>
          <a:prstGeom prst="rect">
            <a:avLst/>
          </a:prstGeom>
          <a:noFill/>
        </p:spPr>
        <p:txBody>
          <a:bodyPr wrap="square" rtlCol="0">
            <a:spAutoFit/>
          </a:bodyPr>
          <a:lstStyle/>
          <a:p>
            <a:r>
              <a:rPr lang="en-US" sz="1400" dirty="0">
                <a:latin typeface="Berlin Sans FB" panose="020E0602020502020306" pitchFamily="34" charset="0"/>
              </a:rPr>
              <a:t>Completed</a:t>
            </a:r>
          </a:p>
        </p:txBody>
      </p:sp>
      <p:sp>
        <p:nvSpPr>
          <p:cNvPr id="43" name="TextBox 42">
            <a:extLst>
              <a:ext uri="{FF2B5EF4-FFF2-40B4-BE49-F238E27FC236}">
                <a16:creationId xmlns:a16="http://schemas.microsoft.com/office/drawing/2014/main" id="{62364461-AF53-A28F-C3B6-BD14E40A5711}"/>
              </a:ext>
            </a:extLst>
          </p:cNvPr>
          <p:cNvSpPr txBox="1"/>
          <p:nvPr/>
        </p:nvSpPr>
        <p:spPr>
          <a:xfrm>
            <a:off x="7026127" y="3541325"/>
            <a:ext cx="738664" cy="307777"/>
          </a:xfrm>
          <a:prstGeom prst="rect">
            <a:avLst/>
          </a:prstGeom>
          <a:noFill/>
        </p:spPr>
        <p:txBody>
          <a:bodyPr wrap="square" rtlCol="0">
            <a:spAutoFit/>
          </a:bodyPr>
          <a:lstStyle/>
          <a:p>
            <a:r>
              <a:rPr lang="en-US" sz="1400" dirty="0">
                <a:latin typeface="Britannic Bold" panose="020B0903060703020204" pitchFamily="34" charset="0"/>
              </a:rPr>
              <a:t>1,143</a:t>
            </a:r>
          </a:p>
        </p:txBody>
      </p:sp>
      <p:sp>
        <p:nvSpPr>
          <p:cNvPr id="44" name="TextBox 43">
            <a:extLst>
              <a:ext uri="{FF2B5EF4-FFF2-40B4-BE49-F238E27FC236}">
                <a16:creationId xmlns:a16="http://schemas.microsoft.com/office/drawing/2014/main" id="{67D3A96B-700A-BBB3-22BA-0793B18C002C}"/>
              </a:ext>
            </a:extLst>
          </p:cNvPr>
          <p:cNvSpPr txBox="1"/>
          <p:nvPr/>
        </p:nvSpPr>
        <p:spPr>
          <a:xfrm>
            <a:off x="4037277" y="3825834"/>
            <a:ext cx="4712619" cy="523220"/>
          </a:xfrm>
          <a:prstGeom prst="rect">
            <a:avLst/>
          </a:prstGeom>
          <a:noFill/>
        </p:spPr>
        <p:txBody>
          <a:bodyPr wrap="square" rtlCol="0">
            <a:spAutoFit/>
          </a:bodyPr>
          <a:lstStyle/>
          <a:p>
            <a:r>
              <a:rPr lang="en-029" sz="1400" dirty="0">
                <a:latin typeface="Aptos Display" panose="020B0004020202020204" pitchFamily="34" charset="0"/>
                <a:ea typeface="Calibri" panose="020F0502020204030204" pitchFamily="34" charset="0"/>
                <a:cs typeface="Times New Roman" panose="02020603050405020304" pitchFamily="18" charset="0"/>
              </a:rPr>
              <a:t>Data has since been updated by the </a:t>
            </a:r>
            <a:r>
              <a:rPr lang="en-029" sz="1400" b="1" dirty="0">
                <a:latin typeface="Aptos Display" panose="020B0004020202020204" pitchFamily="34" charset="0"/>
                <a:ea typeface="Calibri" panose="020F0502020204030204" pitchFamily="34" charset="0"/>
                <a:cs typeface="Times New Roman" panose="02020603050405020304" pitchFamily="18" charset="0"/>
              </a:rPr>
              <a:t>MJCA</a:t>
            </a:r>
            <a:r>
              <a:rPr lang="en-029" sz="1400" dirty="0">
                <a:latin typeface="Aptos Display" panose="020B0004020202020204" pitchFamily="34" charset="0"/>
                <a:ea typeface="Calibri" panose="020F0502020204030204" pitchFamily="34" charset="0"/>
                <a:cs typeface="Times New Roman" panose="02020603050405020304" pitchFamily="18" charset="0"/>
              </a:rPr>
              <a:t> at the JSC </a:t>
            </a:r>
          </a:p>
          <a:p>
            <a:endParaRPr lang="en-US" sz="1400" dirty="0">
              <a:latin typeface="Berlin Sans FB" panose="020E0602020502020306" pitchFamily="34" charset="0"/>
            </a:endParaRPr>
          </a:p>
        </p:txBody>
      </p:sp>
      <p:sp>
        <p:nvSpPr>
          <p:cNvPr id="45" name="TextBox 44">
            <a:extLst>
              <a:ext uri="{FF2B5EF4-FFF2-40B4-BE49-F238E27FC236}">
                <a16:creationId xmlns:a16="http://schemas.microsoft.com/office/drawing/2014/main" id="{6A2AABD3-94B2-5BC8-1258-636B56138E9A}"/>
              </a:ext>
            </a:extLst>
          </p:cNvPr>
          <p:cNvSpPr txBox="1"/>
          <p:nvPr/>
        </p:nvSpPr>
        <p:spPr>
          <a:xfrm>
            <a:off x="4972375" y="4670902"/>
            <a:ext cx="2619375" cy="338554"/>
          </a:xfrm>
          <a:prstGeom prst="rect">
            <a:avLst/>
          </a:prstGeom>
          <a:noFill/>
        </p:spPr>
        <p:txBody>
          <a:bodyPr wrap="square" rtlCol="0">
            <a:spAutoFit/>
          </a:bodyPr>
          <a:lstStyle/>
          <a:p>
            <a:r>
              <a:rPr lang="en-US" sz="1600" dirty="0">
                <a:latin typeface="Britannic Bold" panose="020B0903060703020204" pitchFamily="34" charset="0"/>
              </a:rPr>
              <a:t>Mar 2020- Mar 2025</a:t>
            </a:r>
          </a:p>
        </p:txBody>
      </p:sp>
      <p:cxnSp>
        <p:nvCxnSpPr>
          <p:cNvPr id="46" name="Straight Connector 45">
            <a:extLst>
              <a:ext uri="{FF2B5EF4-FFF2-40B4-BE49-F238E27FC236}">
                <a16:creationId xmlns:a16="http://schemas.microsoft.com/office/drawing/2014/main" id="{AA3D820E-15BC-7153-E3DC-17F82E5DDDFA}"/>
              </a:ext>
            </a:extLst>
          </p:cNvPr>
          <p:cNvCxnSpPr>
            <a:cxnSpLocks/>
          </p:cNvCxnSpPr>
          <p:nvPr/>
        </p:nvCxnSpPr>
        <p:spPr>
          <a:xfrm>
            <a:off x="4712625" y="5009456"/>
            <a:ext cx="2669808" cy="0"/>
          </a:xfrm>
          <a:prstGeom prst="line">
            <a:avLst/>
          </a:prstGeom>
        </p:spPr>
        <p:style>
          <a:lnRef idx="2">
            <a:schemeClr val="dk1"/>
          </a:lnRef>
          <a:fillRef idx="0">
            <a:schemeClr val="dk1"/>
          </a:fillRef>
          <a:effectRef idx="1">
            <a:schemeClr val="dk1"/>
          </a:effectRef>
          <a:fontRef idx="minor">
            <a:schemeClr val="tx1"/>
          </a:fontRef>
        </p:style>
      </p:cxnSp>
      <p:sp>
        <p:nvSpPr>
          <p:cNvPr id="48" name="Rectangle: Rounded Corners 47">
            <a:extLst>
              <a:ext uri="{FF2B5EF4-FFF2-40B4-BE49-F238E27FC236}">
                <a16:creationId xmlns:a16="http://schemas.microsoft.com/office/drawing/2014/main" id="{7282BEF2-C73C-5E23-CDED-04378BE5B312}"/>
              </a:ext>
            </a:extLst>
          </p:cNvPr>
          <p:cNvSpPr/>
          <p:nvPr/>
        </p:nvSpPr>
        <p:spPr>
          <a:xfrm>
            <a:off x="3010788" y="5328910"/>
            <a:ext cx="6048998"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Rounded Corners 48">
            <a:extLst>
              <a:ext uri="{FF2B5EF4-FFF2-40B4-BE49-F238E27FC236}">
                <a16:creationId xmlns:a16="http://schemas.microsoft.com/office/drawing/2014/main" id="{B1C96EED-DF65-3BD0-9015-AC23227D0125}"/>
              </a:ext>
            </a:extLst>
          </p:cNvPr>
          <p:cNvSpPr/>
          <p:nvPr/>
        </p:nvSpPr>
        <p:spPr>
          <a:xfrm>
            <a:off x="3022696" y="5334686"/>
            <a:ext cx="3049353" cy="155463"/>
          </a:xfrm>
          <a:prstGeom prst="roundRect">
            <a:avLst>
              <a:gd name="adj" fmla="val 50000"/>
            </a:avLst>
          </a:prstGeom>
          <a:gradFill flip="none" rotWithShape="1">
            <a:gsLst>
              <a:gs pos="23000">
                <a:srgbClr val="DFDF7D"/>
              </a:gs>
              <a:gs pos="100000">
                <a:srgbClr val="BA92C8"/>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Picture 49">
            <a:extLst>
              <a:ext uri="{FF2B5EF4-FFF2-40B4-BE49-F238E27FC236}">
                <a16:creationId xmlns:a16="http://schemas.microsoft.com/office/drawing/2014/main" id="{4343C9DB-5E05-2C23-7EF9-9F7DD900A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7626" y="5210273"/>
            <a:ext cx="401289" cy="404291"/>
          </a:xfrm>
          <a:prstGeom prst="rect">
            <a:avLst/>
          </a:prstGeom>
        </p:spPr>
      </p:pic>
      <p:sp>
        <p:nvSpPr>
          <p:cNvPr id="52" name="Rectangle: Rounded Corners 51">
            <a:extLst>
              <a:ext uri="{FF2B5EF4-FFF2-40B4-BE49-F238E27FC236}">
                <a16:creationId xmlns:a16="http://schemas.microsoft.com/office/drawing/2014/main" id="{96ADF470-53B3-11C6-54D3-60800E91F9FD}"/>
              </a:ext>
            </a:extLst>
          </p:cNvPr>
          <p:cNvSpPr/>
          <p:nvPr/>
        </p:nvSpPr>
        <p:spPr>
          <a:xfrm>
            <a:off x="3010787" y="5713798"/>
            <a:ext cx="6085085"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Rounded Corners 52">
            <a:extLst>
              <a:ext uri="{FF2B5EF4-FFF2-40B4-BE49-F238E27FC236}">
                <a16:creationId xmlns:a16="http://schemas.microsoft.com/office/drawing/2014/main" id="{22214725-2B8A-3001-7F4D-55C0075547D4}"/>
              </a:ext>
            </a:extLst>
          </p:cNvPr>
          <p:cNvSpPr/>
          <p:nvPr/>
        </p:nvSpPr>
        <p:spPr>
          <a:xfrm>
            <a:off x="3003066" y="5709194"/>
            <a:ext cx="4468242" cy="165358"/>
          </a:xfrm>
          <a:prstGeom prst="roundRect">
            <a:avLst>
              <a:gd name="adj" fmla="val 50000"/>
            </a:avLst>
          </a:prstGeom>
          <a:gradFill flip="none" rotWithShape="1">
            <a:gsLst>
              <a:gs pos="23000">
                <a:srgbClr val="DFDF7D"/>
              </a:gs>
              <a:gs pos="100000">
                <a:srgbClr val="BA92C8"/>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4" name="Picture 53">
            <a:extLst>
              <a:ext uri="{FF2B5EF4-FFF2-40B4-BE49-F238E27FC236}">
                <a16:creationId xmlns:a16="http://schemas.microsoft.com/office/drawing/2014/main" id="{A94BC1BF-E81B-E807-D48D-683CFB33FD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2705" y="5586975"/>
            <a:ext cx="432687" cy="433339"/>
          </a:xfrm>
          <a:prstGeom prst="rect">
            <a:avLst/>
          </a:prstGeom>
        </p:spPr>
      </p:pic>
      <p:sp>
        <p:nvSpPr>
          <p:cNvPr id="55" name="TextBox 54">
            <a:extLst>
              <a:ext uri="{FF2B5EF4-FFF2-40B4-BE49-F238E27FC236}">
                <a16:creationId xmlns:a16="http://schemas.microsoft.com/office/drawing/2014/main" id="{337A93CD-13CA-1824-5F64-58DEEF86B10B}"/>
              </a:ext>
            </a:extLst>
          </p:cNvPr>
          <p:cNvSpPr txBox="1"/>
          <p:nvPr/>
        </p:nvSpPr>
        <p:spPr>
          <a:xfrm>
            <a:off x="6070926" y="5260393"/>
            <a:ext cx="738664" cy="307777"/>
          </a:xfrm>
          <a:prstGeom prst="rect">
            <a:avLst/>
          </a:prstGeom>
          <a:noFill/>
        </p:spPr>
        <p:txBody>
          <a:bodyPr wrap="square" rtlCol="0">
            <a:spAutoFit/>
          </a:bodyPr>
          <a:lstStyle/>
          <a:p>
            <a:r>
              <a:rPr lang="en-US" sz="1400" dirty="0">
                <a:latin typeface="Britannic Bold" panose="020B0903060703020204" pitchFamily="34" charset="0"/>
              </a:rPr>
              <a:t>744</a:t>
            </a:r>
          </a:p>
        </p:txBody>
      </p:sp>
      <p:sp>
        <p:nvSpPr>
          <p:cNvPr id="56" name="TextBox 55">
            <a:extLst>
              <a:ext uri="{FF2B5EF4-FFF2-40B4-BE49-F238E27FC236}">
                <a16:creationId xmlns:a16="http://schemas.microsoft.com/office/drawing/2014/main" id="{5442EE92-29DF-9AD0-3F81-ECB79B3D7BB9}"/>
              </a:ext>
            </a:extLst>
          </p:cNvPr>
          <p:cNvSpPr txBox="1"/>
          <p:nvPr/>
        </p:nvSpPr>
        <p:spPr>
          <a:xfrm>
            <a:off x="9059786" y="5283718"/>
            <a:ext cx="2249906" cy="307777"/>
          </a:xfrm>
          <a:prstGeom prst="rect">
            <a:avLst/>
          </a:prstGeom>
          <a:noFill/>
        </p:spPr>
        <p:txBody>
          <a:bodyPr wrap="square" rtlCol="0">
            <a:spAutoFit/>
          </a:bodyPr>
          <a:lstStyle/>
          <a:p>
            <a:r>
              <a:rPr lang="en-US" sz="1400" dirty="0">
                <a:latin typeface="Berlin Sans FB" panose="020E0602020502020306" pitchFamily="34" charset="0"/>
              </a:rPr>
              <a:t>Referrals</a:t>
            </a:r>
          </a:p>
        </p:txBody>
      </p:sp>
      <p:sp>
        <p:nvSpPr>
          <p:cNvPr id="57" name="TextBox 56">
            <a:extLst>
              <a:ext uri="{FF2B5EF4-FFF2-40B4-BE49-F238E27FC236}">
                <a16:creationId xmlns:a16="http://schemas.microsoft.com/office/drawing/2014/main" id="{C9D57F0E-7EDD-6DBB-9C11-95D80E91741E}"/>
              </a:ext>
            </a:extLst>
          </p:cNvPr>
          <p:cNvSpPr txBox="1"/>
          <p:nvPr/>
        </p:nvSpPr>
        <p:spPr>
          <a:xfrm>
            <a:off x="-96864" y="5260393"/>
            <a:ext cx="3084851" cy="523220"/>
          </a:xfrm>
          <a:prstGeom prst="rect">
            <a:avLst/>
          </a:prstGeom>
          <a:noFill/>
        </p:spPr>
        <p:txBody>
          <a:bodyPr wrap="square" rtlCol="0">
            <a:spAutoFit/>
          </a:bodyPr>
          <a:lstStyle/>
          <a:p>
            <a:pPr algn="r"/>
            <a:r>
              <a:rPr lang="en-029" sz="1400" dirty="0">
                <a:latin typeface="Berlin Sans FB" panose="020E0602020502020306" pitchFamily="34" charset="0"/>
                <a:ea typeface="Calibri" panose="020F0502020204030204" pitchFamily="34" charset="0"/>
                <a:cs typeface="Times New Roman" panose="02020603050405020304" pitchFamily="18" charset="0"/>
              </a:rPr>
              <a:t>Police </a:t>
            </a:r>
          </a:p>
          <a:p>
            <a:pPr algn="ctr"/>
            <a:endParaRPr lang="en-US" sz="1400" dirty="0">
              <a:latin typeface="Berlin Sans FB" panose="020E0602020502020306" pitchFamily="34" charset="0"/>
            </a:endParaRPr>
          </a:p>
        </p:txBody>
      </p:sp>
      <p:sp>
        <p:nvSpPr>
          <p:cNvPr id="58" name="TextBox 57">
            <a:extLst>
              <a:ext uri="{FF2B5EF4-FFF2-40B4-BE49-F238E27FC236}">
                <a16:creationId xmlns:a16="http://schemas.microsoft.com/office/drawing/2014/main" id="{0F6E6A04-FC65-9D21-B57A-F259074CB98C}"/>
              </a:ext>
            </a:extLst>
          </p:cNvPr>
          <p:cNvSpPr txBox="1"/>
          <p:nvPr/>
        </p:nvSpPr>
        <p:spPr>
          <a:xfrm>
            <a:off x="-96863" y="5642471"/>
            <a:ext cx="3084851" cy="523220"/>
          </a:xfrm>
          <a:prstGeom prst="rect">
            <a:avLst/>
          </a:prstGeom>
          <a:noFill/>
        </p:spPr>
        <p:txBody>
          <a:bodyPr wrap="square" rtlCol="0">
            <a:spAutoFit/>
          </a:bodyPr>
          <a:lstStyle/>
          <a:p>
            <a:pPr algn="r"/>
            <a:r>
              <a:rPr lang="en-029" sz="1400" dirty="0">
                <a:latin typeface="Berlin Sans FB" panose="020E0602020502020306" pitchFamily="34" charset="0"/>
                <a:ea typeface="Calibri" panose="020F0502020204030204" pitchFamily="34" charset="0"/>
                <a:cs typeface="Times New Roman" panose="02020603050405020304" pitchFamily="18" charset="0"/>
              </a:rPr>
              <a:t> Courts</a:t>
            </a:r>
          </a:p>
          <a:p>
            <a:pPr algn="ctr"/>
            <a:endParaRPr lang="en-US" sz="1400" dirty="0">
              <a:latin typeface="Berlin Sans FB" panose="020E0602020502020306" pitchFamily="34" charset="0"/>
            </a:endParaRPr>
          </a:p>
        </p:txBody>
      </p:sp>
      <p:sp>
        <p:nvSpPr>
          <p:cNvPr id="59" name="TextBox 58">
            <a:extLst>
              <a:ext uri="{FF2B5EF4-FFF2-40B4-BE49-F238E27FC236}">
                <a16:creationId xmlns:a16="http://schemas.microsoft.com/office/drawing/2014/main" id="{7D16ED90-6BF2-B27A-DC13-2C7B749D3353}"/>
              </a:ext>
            </a:extLst>
          </p:cNvPr>
          <p:cNvSpPr txBox="1"/>
          <p:nvPr/>
        </p:nvSpPr>
        <p:spPr>
          <a:xfrm>
            <a:off x="7549131" y="5643059"/>
            <a:ext cx="738664" cy="307777"/>
          </a:xfrm>
          <a:prstGeom prst="rect">
            <a:avLst/>
          </a:prstGeom>
          <a:noFill/>
        </p:spPr>
        <p:txBody>
          <a:bodyPr wrap="square" rtlCol="0">
            <a:spAutoFit/>
          </a:bodyPr>
          <a:lstStyle/>
          <a:p>
            <a:r>
              <a:rPr lang="en-US" sz="1400" dirty="0">
                <a:latin typeface="Britannic Bold" panose="020B0903060703020204" pitchFamily="34" charset="0"/>
              </a:rPr>
              <a:t>1,522</a:t>
            </a:r>
          </a:p>
        </p:txBody>
      </p:sp>
      <p:sp>
        <p:nvSpPr>
          <p:cNvPr id="60" name="TextBox 59">
            <a:extLst>
              <a:ext uri="{FF2B5EF4-FFF2-40B4-BE49-F238E27FC236}">
                <a16:creationId xmlns:a16="http://schemas.microsoft.com/office/drawing/2014/main" id="{911F69FD-5888-0904-A113-2BDB11F428E7}"/>
              </a:ext>
            </a:extLst>
          </p:cNvPr>
          <p:cNvSpPr txBox="1"/>
          <p:nvPr/>
        </p:nvSpPr>
        <p:spPr>
          <a:xfrm>
            <a:off x="9059786" y="5643059"/>
            <a:ext cx="2249906" cy="307777"/>
          </a:xfrm>
          <a:prstGeom prst="rect">
            <a:avLst/>
          </a:prstGeom>
          <a:noFill/>
        </p:spPr>
        <p:txBody>
          <a:bodyPr wrap="square" rtlCol="0">
            <a:spAutoFit/>
          </a:bodyPr>
          <a:lstStyle/>
          <a:p>
            <a:r>
              <a:rPr lang="en-US" sz="1400" dirty="0">
                <a:latin typeface="Berlin Sans FB" panose="020E0602020502020306" pitchFamily="34" charset="0"/>
              </a:rPr>
              <a:t>Referrals</a:t>
            </a:r>
          </a:p>
        </p:txBody>
      </p:sp>
      <p:sp>
        <p:nvSpPr>
          <p:cNvPr id="61" name="TextBox 60">
            <a:extLst>
              <a:ext uri="{FF2B5EF4-FFF2-40B4-BE49-F238E27FC236}">
                <a16:creationId xmlns:a16="http://schemas.microsoft.com/office/drawing/2014/main" id="{588E97EE-FB2B-F91C-0E45-9F606E368EA7}"/>
              </a:ext>
            </a:extLst>
          </p:cNvPr>
          <p:cNvSpPr txBox="1"/>
          <p:nvPr/>
        </p:nvSpPr>
        <p:spPr>
          <a:xfrm>
            <a:off x="3456773" y="6020314"/>
            <a:ext cx="5650580" cy="954107"/>
          </a:xfrm>
          <a:prstGeom prst="rect">
            <a:avLst/>
          </a:prstGeom>
          <a:noFill/>
        </p:spPr>
        <p:txBody>
          <a:bodyPr wrap="square" rtlCol="0">
            <a:spAutoFit/>
          </a:bodyPr>
          <a:lstStyle/>
          <a:p>
            <a:r>
              <a:rPr lang="en-029" sz="1400" dirty="0">
                <a:latin typeface="Aptos Display" panose="020B0004020202020204" pitchFamily="34" charset="0"/>
                <a:ea typeface="Calibri" panose="020F0502020204030204" pitchFamily="34" charset="0"/>
                <a:cs typeface="Times New Roman" panose="02020603050405020304" pitchFamily="18" charset="0"/>
              </a:rPr>
              <a:t>The above  highlights that the courts referred more than twice as many children over the period and again shows the underutilization by the police  </a:t>
            </a:r>
            <a:endParaRPr lang="en-US" sz="1400" dirty="0">
              <a:latin typeface="Aptos Display" panose="020B0004020202020204" pitchFamily="34" charset="0"/>
              <a:ea typeface="Calibri" panose="020F0502020204030204" pitchFamily="34" charset="0"/>
              <a:cs typeface="Times New Roman" panose="02020603050405020304" pitchFamily="18" charset="0"/>
            </a:endParaRPr>
          </a:p>
          <a:p>
            <a:endParaRPr lang="en-029" sz="1400" dirty="0">
              <a:latin typeface="Aptos Display" panose="020B0004020202020204" pitchFamily="34" charset="0"/>
              <a:ea typeface="Calibri" panose="020F0502020204030204" pitchFamily="34" charset="0"/>
              <a:cs typeface="Times New Roman" panose="02020603050405020304" pitchFamily="18" charset="0"/>
            </a:endParaRPr>
          </a:p>
          <a:p>
            <a:endParaRPr lang="en-US" sz="1400" dirty="0">
              <a:latin typeface="Berlin Sans FB" panose="020E0602020502020306" pitchFamily="34" charset="0"/>
            </a:endParaRPr>
          </a:p>
        </p:txBody>
      </p:sp>
    </p:spTree>
    <p:extLst>
      <p:ext uri="{BB962C8B-B14F-4D97-AF65-F5344CB8AC3E}">
        <p14:creationId xmlns:p14="http://schemas.microsoft.com/office/powerpoint/2010/main" val="3879000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9341F48F-FED3-83F2-A86B-BC68CBEEDE33}"/>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3F274E61-2E3F-2D2F-E450-CF332304C38A}"/>
              </a:ext>
            </a:extLst>
          </p:cNvPr>
          <p:cNvSpPr/>
          <p:nvPr/>
        </p:nvSpPr>
        <p:spPr>
          <a:xfrm>
            <a:off x="153280" y="224028"/>
            <a:ext cx="11975417" cy="649705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B67DCAB-7240-AB2B-F848-3EFFE435A3BA}"/>
              </a:ext>
            </a:extLst>
          </p:cNvPr>
          <p:cNvSpPr txBox="1"/>
          <p:nvPr/>
        </p:nvSpPr>
        <p:spPr>
          <a:xfrm>
            <a:off x="4596791" y="300797"/>
            <a:ext cx="2911217" cy="584775"/>
          </a:xfrm>
          <a:prstGeom prst="rect">
            <a:avLst/>
          </a:prstGeom>
          <a:noFill/>
        </p:spPr>
        <p:txBody>
          <a:bodyPr wrap="square" rtlCol="0">
            <a:spAutoFit/>
          </a:bodyPr>
          <a:lstStyle/>
          <a:p>
            <a:r>
              <a:rPr lang="en-029" sz="1600" dirty="0">
                <a:latin typeface="Britannic Bold" panose="020B0903060703020204" pitchFamily="34" charset="0"/>
                <a:ea typeface="Calibri" panose="020F0502020204030204" pitchFamily="34" charset="0"/>
                <a:cs typeface="Times New Roman" panose="02020603050405020304" pitchFamily="18" charset="0"/>
              </a:rPr>
              <a:t>Achievements by Fiscal Year</a:t>
            </a:r>
            <a:endParaRPr lang="en-US" sz="1600" dirty="0">
              <a:latin typeface="Britannic Bold" panose="020B0903060703020204" pitchFamily="34" charset="0"/>
              <a:ea typeface="Calibri" panose="020F0502020204030204" pitchFamily="34" charset="0"/>
              <a:cs typeface="Times New Roman" panose="02020603050405020304" pitchFamily="18" charset="0"/>
            </a:endParaRPr>
          </a:p>
          <a:p>
            <a:endParaRPr lang="en-US" sz="1600" dirty="0">
              <a:latin typeface="Britannic Bold" panose="020B0903060703020204" pitchFamily="34" charset="0"/>
            </a:endParaRPr>
          </a:p>
        </p:txBody>
      </p:sp>
      <p:cxnSp>
        <p:nvCxnSpPr>
          <p:cNvPr id="17" name="Straight Connector 16">
            <a:extLst>
              <a:ext uri="{FF2B5EF4-FFF2-40B4-BE49-F238E27FC236}">
                <a16:creationId xmlns:a16="http://schemas.microsoft.com/office/drawing/2014/main" id="{2B49AC3C-6252-2B3E-AE18-3A839C508113}"/>
              </a:ext>
            </a:extLst>
          </p:cNvPr>
          <p:cNvCxnSpPr>
            <a:cxnSpLocks/>
          </p:cNvCxnSpPr>
          <p:nvPr/>
        </p:nvCxnSpPr>
        <p:spPr>
          <a:xfrm>
            <a:off x="3828378" y="593184"/>
            <a:ext cx="4265754" cy="0"/>
          </a:xfrm>
          <a:prstGeom prst="line">
            <a:avLst/>
          </a:prstGeom>
        </p:spPr>
        <p:style>
          <a:lnRef idx="2">
            <a:schemeClr val="dk1"/>
          </a:lnRef>
          <a:fillRef idx="0">
            <a:schemeClr val="dk1"/>
          </a:fillRef>
          <a:effectRef idx="1">
            <a:schemeClr val="dk1"/>
          </a:effectRef>
          <a:fontRef idx="minor">
            <a:schemeClr val="tx1"/>
          </a:fontRef>
        </p:style>
      </p:cxnSp>
      <p:sp>
        <p:nvSpPr>
          <p:cNvPr id="5" name="Rectangle: Rounded Corners 4">
            <a:extLst>
              <a:ext uri="{FF2B5EF4-FFF2-40B4-BE49-F238E27FC236}">
                <a16:creationId xmlns:a16="http://schemas.microsoft.com/office/drawing/2014/main" id="{2994CE75-3AB5-EEBD-B511-832A13697043}"/>
              </a:ext>
            </a:extLst>
          </p:cNvPr>
          <p:cNvSpPr/>
          <p:nvPr/>
        </p:nvSpPr>
        <p:spPr>
          <a:xfrm>
            <a:off x="2381794" y="2209087"/>
            <a:ext cx="5866644" cy="160637"/>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5032356-4A78-EB61-F414-BD7F286DF606}"/>
              </a:ext>
            </a:extLst>
          </p:cNvPr>
          <p:cNvSpPr/>
          <p:nvPr/>
        </p:nvSpPr>
        <p:spPr>
          <a:xfrm>
            <a:off x="2381794" y="2209086"/>
            <a:ext cx="3448849" cy="170715"/>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60D72C37-8914-DBBD-7DD0-AF7C184352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287" y="2112897"/>
            <a:ext cx="409671" cy="400376"/>
          </a:xfrm>
          <a:prstGeom prst="rect">
            <a:avLst/>
          </a:prstGeom>
        </p:spPr>
      </p:pic>
      <p:sp>
        <p:nvSpPr>
          <p:cNvPr id="20" name="TextBox 19">
            <a:extLst>
              <a:ext uri="{FF2B5EF4-FFF2-40B4-BE49-F238E27FC236}">
                <a16:creationId xmlns:a16="http://schemas.microsoft.com/office/drawing/2014/main" id="{ACEA21CB-7A3C-91A5-09D6-8A2A6000EDC1}"/>
              </a:ext>
            </a:extLst>
          </p:cNvPr>
          <p:cNvSpPr txBox="1"/>
          <p:nvPr/>
        </p:nvSpPr>
        <p:spPr>
          <a:xfrm>
            <a:off x="5830642" y="2120128"/>
            <a:ext cx="902368" cy="338554"/>
          </a:xfrm>
          <a:prstGeom prst="rect">
            <a:avLst/>
          </a:prstGeom>
          <a:noFill/>
        </p:spPr>
        <p:txBody>
          <a:bodyPr wrap="square" rtlCol="0">
            <a:spAutoFit/>
          </a:bodyPr>
          <a:lstStyle/>
          <a:p>
            <a:r>
              <a:rPr lang="en-US" sz="1600" dirty="0">
                <a:latin typeface="Britannic Bold" panose="020B0903060703020204" pitchFamily="34" charset="0"/>
              </a:rPr>
              <a:t>1,008</a:t>
            </a:r>
          </a:p>
        </p:txBody>
      </p:sp>
      <p:sp>
        <p:nvSpPr>
          <p:cNvPr id="21" name="TextBox 20">
            <a:extLst>
              <a:ext uri="{FF2B5EF4-FFF2-40B4-BE49-F238E27FC236}">
                <a16:creationId xmlns:a16="http://schemas.microsoft.com/office/drawing/2014/main" id="{2FBBDD7F-A0CC-996A-331C-B5F604E388BE}"/>
              </a:ext>
            </a:extLst>
          </p:cNvPr>
          <p:cNvSpPr txBox="1"/>
          <p:nvPr/>
        </p:nvSpPr>
        <p:spPr>
          <a:xfrm>
            <a:off x="8168596" y="1047452"/>
            <a:ext cx="3870124" cy="584775"/>
          </a:xfrm>
          <a:prstGeom prst="rect">
            <a:avLst/>
          </a:prstGeom>
          <a:noFill/>
        </p:spPr>
        <p:txBody>
          <a:bodyPr wrap="square" rtlCol="0">
            <a:spAutoFit/>
          </a:bodyPr>
          <a:lstStyle/>
          <a:p>
            <a:pPr algn="ctr"/>
            <a:r>
              <a:rPr lang="en-029" sz="1600" dirty="0">
                <a:latin typeface="Berlin Sans FB" panose="020E0602020502020306" pitchFamily="34" charset="0"/>
                <a:ea typeface="Calibri" panose="020F0502020204030204" pitchFamily="34" charset="0"/>
                <a:cs typeface="Times New Roman" panose="02020603050405020304" pitchFamily="18" charset="0"/>
              </a:rPr>
              <a:t>New Children referred for CD for whom intake Assessment are completed</a:t>
            </a:r>
            <a:endParaRPr lang="en-US" sz="1600" dirty="0">
              <a:latin typeface="Berlin Sans FB" panose="020E0602020502020306" pitchFamily="34" charset="0"/>
            </a:endParaRPr>
          </a:p>
        </p:txBody>
      </p:sp>
      <p:sp>
        <p:nvSpPr>
          <p:cNvPr id="40" name="Rectangle: Rounded Corners 39">
            <a:extLst>
              <a:ext uri="{FF2B5EF4-FFF2-40B4-BE49-F238E27FC236}">
                <a16:creationId xmlns:a16="http://schemas.microsoft.com/office/drawing/2014/main" id="{D821F8D9-9B10-DB21-B379-53CA1C0D2BCF}"/>
              </a:ext>
            </a:extLst>
          </p:cNvPr>
          <p:cNvSpPr/>
          <p:nvPr/>
        </p:nvSpPr>
        <p:spPr>
          <a:xfrm>
            <a:off x="2412275" y="1515212"/>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Rounded Corners 46">
            <a:extLst>
              <a:ext uri="{FF2B5EF4-FFF2-40B4-BE49-F238E27FC236}">
                <a16:creationId xmlns:a16="http://schemas.microsoft.com/office/drawing/2014/main" id="{2EC73DD1-04C8-71E9-40F5-A2D24AD9D793}"/>
              </a:ext>
            </a:extLst>
          </p:cNvPr>
          <p:cNvSpPr/>
          <p:nvPr/>
        </p:nvSpPr>
        <p:spPr>
          <a:xfrm>
            <a:off x="2385260" y="1527187"/>
            <a:ext cx="2322591" cy="164545"/>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5265A824-6D02-2EC5-448B-348BF241F007}"/>
              </a:ext>
            </a:extLst>
          </p:cNvPr>
          <p:cNvSpPr txBox="1"/>
          <p:nvPr/>
        </p:nvSpPr>
        <p:spPr>
          <a:xfrm>
            <a:off x="4840439" y="1454574"/>
            <a:ext cx="540480" cy="307777"/>
          </a:xfrm>
          <a:prstGeom prst="rect">
            <a:avLst/>
          </a:prstGeom>
          <a:noFill/>
        </p:spPr>
        <p:txBody>
          <a:bodyPr wrap="square" rtlCol="0">
            <a:spAutoFit/>
          </a:bodyPr>
          <a:lstStyle/>
          <a:p>
            <a:r>
              <a:rPr lang="en-US" sz="1400" dirty="0">
                <a:latin typeface="Britannic Bold" panose="020B0903060703020204" pitchFamily="34" charset="0"/>
              </a:rPr>
              <a:t>627</a:t>
            </a:r>
          </a:p>
        </p:txBody>
      </p:sp>
      <p:sp>
        <p:nvSpPr>
          <p:cNvPr id="3" name="Rectangle: Rounded Corners 2">
            <a:extLst>
              <a:ext uri="{FF2B5EF4-FFF2-40B4-BE49-F238E27FC236}">
                <a16:creationId xmlns:a16="http://schemas.microsoft.com/office/drawing/2014/main" id="{BCCB7427-3B2F-CC01-A608-1F72D935C5CA}"/>
              </a:ext>
            </a:extLst>
          </p:cNvPr>
          <p:cNvSpPr/>
          <p:nvPr/>
        </p:nvSpPr>
        <p:spPr>
          <a:xfrm>
            <a:off x="2412275" y="1120420"/>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8CF32521-A63B-03A5-5856-35F3FE02190D}"/>
              </a:ext>
            </a:extLst>
          </p:cNvPr>
          <p:cNvSpPr/>
          <p:nvPr/>
        </p:nvSpPr>
        <p:spPr>
          <a:xfrm>
            <a:off x="2385260" y="1132395"/>
            <a:ext cx="2211531" cy="170744"/>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BCD17C3-7278-47BC-1BCF-6949B939C732}"/>
              </a:ext>
            </a:extLst>
          </p:cNvPr>
          <p:cNvSpPr txBox="1"/>
          <p:nvPr/>
        </p:nvSpPr>
        <p:spPr>
          <a:xfrm>
            <a:off x="4614269" y="1048017"/>
            <a:ext cx="738664" cy="307777"/>
          </a:xfrm>
          <a:prstGeom prst="rect">
            <a:avLst/>
          </a:prstGeom>
          <a:noFill/>
        </p:spPr>
        <p:txBody>
          <a:bodyPr wrap="square" rtlCol="0">
            <a:spAutoFit/>
          </a:bodyPr>
          <a:lstStyle/>
          <a:p>
            <a:r>
              <a:rPr lang="en-US" sz="1400" dirty="0">
                <a:latin typeface="Britannic Bold" panose="020B0903060703020204" pitchFamily="34" charset="0"/>
              </a:rPr>
              <a:t>510</a:t>
            </a:r>
          </a:p>
        </p:txBody>
      </p:sp>
      <p:pic>
        <p:nvPicPr>
          <p:cNvPr id="74" name="Picture 73">
            <a:extLst>
              <a:ext uri="{FF2B5EF4-FFF2-40B4-BE49-F238E27FC236}">
                <a16:creationId xmlns:a16="http://schemas.microsoft.com/office/drawing/2014/main" id="{7F5C2DC3-4101-77D9-147C-FD53C06CE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287" y="1032294"/>
            <a:ext cx="416427" cy="406979"/>
          </a:xfrm>
          <a:prstGeom prst="rect">
            <a:avLst/>
          </a:prstGeom>
        </p:spPr>
      </p:pic>
      <p:pic>
        <p:nvPicPr>
          <p:cNvPr id="76" name="Picture 75">
            <a:extLst>
              <a:ext uri="{FF2B5EF4-FFF2-40B4-BE49-F238E27FC236}">
                <a16:creationId xmlns:a16="http://schemas.microsoft.com/office/drawing/2014/main" id="{D429AC3A-AD58-1866-2DC9-CF0B74E78A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287" y="1430494"/>
            <a:ext cx="416427" cy="406979"/>
          </a:xfrm>
          <a:prstGeom prst="rect">
            <a:avLst/>
          </a:prstGeom>
        </p:spPr>
      </p:pic>
      <p:sp>
        <p:nvSpPr>
          <p:cNvPr id="70" name="Rectangle: Rounded Corners 69">
            <a:extLst>
              <a:ext uri="{FF2B5EF4-FFF2-40B4-BE49-F238E27FC236}">
                <a16:creationId xmlns:a16="http://schemas.microsoft.com/office/drawing/2014/main" id="{9334AD36-CB49-F6D7-45A7-9E36FE1BF520}"/>
              </a:ext>
            </a:extLst>
          </p:cNvPr>
          <p:cNvSpPr/>
          <p:nvPr/>
        </p:nvSpPr>
        <p:spPr>
          <a:xfrm>
            <a:off x="2422316" y="2537092"/>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Rounded Corners 70">
            <a:extLst>
              <a:ext uri="{FF2B5EF4-FFF2-40B4-BE49-F238E27FC236}">
                <a16:creationId xmlns:a16="http://schemas.microsoft.com/office/drawing/2014/main" id="{F0152251-EE56-4574-FFBA-FB16A3AD0B5B}"/>
              </a:ext>
            </a:extLst>
          </p:cNvPr>
          <p:cNvSpPr/>
          <p:nvPr/>
        </p:nvSpPr>
        <p:spPr>
          <a:xfrm>
            <a:off x="2395301" y="2540430"/>
            <a:ext cx="3529957" cy="156501"/>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982DE974-0644-B220-0278-D82E46308362}"/>
              </a:ext>
            </a:extLst>
          </p:cNvPr>
          <p:cNvSpPr txBox="1"/>
          <p:nvPr/>
        </p:nvSpPr>
        <p:spPr>
          <a:xfrm>
            <a:off x="5970897" y="2480410"/>
            <a:ext cx="738664" cy="307777"/>
          </a:xfrm>
          <a:prstGeom prst="rect">
            <a:avLst/>
          </a:prstGeom>
          <a:noFill/>
        </p:spPr>
        <p:txBody>
          <a:bodyPr wrap="square" rtlCol="0">
            <a:spAutoFit/>
          </a:bodyPr>
          <a:lstStyle/>
          <a:p>
            <a:r>
              <a:rPr lang="en-US" sz="1400" dirty="0">
                <a:latin typeface="Britannic Bold" panose="020B0903060703020204" pitchFamily="34" charset="0"/>
              </a:rPr>
              <a:t>1,081</a:t>
            </a:r>
          </a:p>
        </p:txBody>
      </p:sp>
      <p:pic>
        <p:nvPicPr>
          <p:cNvPr id="78" name="Picture 77">
            <a:extLst>
              <a:ext uri="{FF2B5EF4-FFF2-40B4-BE49-F238E27FC236}">
                <a16:creationId xmlns:a16="http://schemas.microsoft.com/office/drawing/2014/main" id="{BE814C1D-D552-E95E-39F2-5A62E78BA8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287" y="2466551"/>
            <a:ext cx="409671" cy="400376"/>
          </a:xfrm>
          <a:prstGeom prst="rect">
            <a:avLst/>
          </a:prstGeom>
        </p:spPr>
      </p:pic>
      <p:sp>
        <p:nvSpPr>
          <p:cNvPr id="90" name="Rectangle: Rounded Corners 89">
            <a:extLst>
              <a:ext uri="{FF2B5EF4-FFF2-40B4-BE49-F238E27FC236}">
                <a16:creationId xmlns:a16="http://schemas.microsoft.com/office/drawing/2014/main" id="{CAA3DBEF-A76B-F686-3585-5E30C00531B2}"/>
              </a:ext>
            </a:extLst>
          </p:cNvPr>
          <p:cNvSpPr/>
          <p:nvPr/>
        </p:nvSpPr>
        <p:spPr>
          <a:xfrm>
            <a:off x="2447599" y="3227308"/>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Rounded Corners 90">
            <a:extLst>
              <a:ext uri="{FF2B5EF4-FFF2-40B4-BE49-F238E27FC236}">
                <a16:creationId xmlns:a16="http://schemas.microsoft.com/office/drawing/2014/main" id="{7693ABF8-60B6-D0FD-A0CB-F2F6D5CAE4F6}"/>
              </a:ext>
            </a:extLst>
          </p:cNvPr>
          <p:cNvSpPr/>
          <p:nvPr/>
        </p:nvSpPr>
        <p:spPr>
          <a:xfrm>
            <a:off x="2420584" y="3239283"/>
            <a:ext cx="1785699" cy="158769"/>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7" name="Picture 86">
            <a:extLst>
              <a:ext uri="{FF2B5EF4-FFF2-40B4-BE49-F238E27FC236}">
                <a16:creationId xmlns:a16="http://schemas.microsoft.com/office/drawing/2014/main" id="{BA361565-C503-8BA0-9CFA-CCC9AA9C5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034" y="3124326"/>
            <a:ext cx="409671" cy="400376"/>
          </a:xfrm>
          <a:prstGeom prst="rect">
            <a:avLst/>
          </a:prstGeom>
        </p:spPr>
      </p:pic>
      <p:sp>
        <p:nvSpPr>
          <p:cNvPr id="33" name="TextBox 32">
            <a:extLst>
              <a:ext uri="{FF2B5EF4-FFF2-40B4-BE49-F238E27FC236}">
                <a16:creationId xmlns:a16="http://schemas.microsoft.com/office/drawing/2014/main" id="{00881C60-FD26-7565-4204-9DAEA03BA1EC}"/>
              </a:ext>
            </a:extLst>
          </p:cNvPr>
          <p:cNvSpPr txBox="1"/>
          <p:nvPr/>
        </p:nvSpPr>
        <p:spPr>
          <a:xfrm>
            <a:off x="4287833" y="3164778"/>
            <a:ext cx="738664" cy="307777"/>
          </a:xfrm>
          <a:prstGeom prst="rect">
            <a:avLst/>
          </a:prstGeom>
          <a:noFill/>
        </p:spPr>
        <p:txBody>
          <a:bodyPr wrap="square" rtlCol="0">
            <a:spAutoFit/>
          </a:bodyPr>
          <a:lstStyle/>
          <a:p>
            <a:r>
              <a:rPr lang="en-US" sz="1400" dirty="0">
                <a:latin typeface="Britannic Bold" panose="020B0903060703020204" pitchFamily="34" charset="0"/>
              </a:rPr>
              <a:t>300</a:t>
            </a:r>
          </a:p>
        </p:txBody>
      </p:sp>
      <p:sp>
        <p:nvSpPr>
          <p:cNvPr id="97" name="Rectangle: Rounded Corners 96">
            <a:extLst>
              <a:ext uri="{FF2B5EF4-FFF2-40B4-BE49-F238E27FC236}">
                <a16:creationId xmlns:a16="http://schemas.microsoft.com/office/drawing/2014/main" id="{C51CDB4E-6658-7DA2-2682-CEE1812B3A1E}"/>
              </a:ext>
            </a:extLst>
          </p:cNvPr>
          <p:cNvSpPr/>
          <p:nvPr/>
        </p:nvSpPr>
        <p:spPr>
          <a:xfrm>
            <a:off x="2447598" y="3592473"/>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Rounded Corners 97">
            <a:extLst>
              <a:ext uri="{FF2B5EF4-FFF2-40B4-BE49-F238E27FC236}">
                <a16:creationId xmlns:a16="http://schemas.microsoft.com/office/drawing/2014/main" id="{02A5E17C-C0FA-E08D-3108-1A09C04BAAD3}"/>
              </a:ext>
            </a:extLst>
          </p:cNvPr>
          <p:cNvSpPr/>
          <p:nvPr/>
        </p:nvSpPr>
        <p:spPr>
          <a:xfrm>
            <a:off x="2420584" y="3604448"/>
            <a:ext cx="1860452" cy="202980"/>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64983D37-8399-8848-022A-B1E8784A0C67}"/>
              </a:ext>
            </a:extLst>
          </p:cNvPr>
          <p:cNvSpPr txBox="1"/>
          <p:nvPr/>
        </p:nvSpPr>
        <p:spPr>
          <a:xfrm>
            <a:off x="4380355" y="3533084"/>
            <a:ext cx="738664" cy="307777"/>
          </a:xfrm>
          <a:prstGeom prst="rect">
            <a:avLst/>
          </a:prstGeom>
          <a:noFill/>
        </p:spPr>
        <p:txBody>
          <a:bodyPr wrap="square" rtlCol="0">
            <a:spAutoFit/>
          </a:bodyPr>
          <a:lstStyle/>
          <a:p>
            <a:r>
              <a:rPr lang="en-US" sz="1400" dirty="0">
                <a:latin typeface="Britannic Bold" panose="020B0903060703020204" pitchFamily="34" charset="0"/>
              </a:rPr>
              <a:t>338</a:t>
            </a:r>
          </a:p>
        </p:txBody>
      </p:sp>
      <p:pic>
        <p:nvPicPr>
          <p:cNvPr id="94" name="Picture 93">
            <a:extLst>
              <a:ext uri="{FF2B5EF4-FFF2-40B4-BE49-F238E27FC236}">
                <a16:creationId xmlns:a16="http://schemas.microsoft.com/office/drawing/2014/main" id="{62A5882B-4414-C7EB-68E1-8473076138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9034" y="3567821"/>
            <a:ext cx="409671" cy="400376"/>
          </a:xfrm>
          <a:prstGeom prst="rect">
            <a:avLst/>
          </a:prstGeom>
        </p:spPr>
      </p:pic>
      <p:sp>
        <p:nvSpPr>
          <p:cNvPr id="105" name="Rectangle: Rounded Corners 104">
            <a:extLst>
              <a:ext uri="{FF2B5EF4-FFF2-40B4-BE49-F238E27FC236}">
                <a16:creationId xmlns:a16="http://schemas.microsoft.com/office/drawing/2014/main" id="{3CF74A66-AC08-D302-95EE-4431E9ECA863}"/>
              </a:ext>
            </a:extLst>
          </p:cNvPr>
          <p:cNvSpPr/>
          <p:nvPr/>
        </p:nvSpPr>
        <p:spPr>
          <a:xfrm>
            <a:off x="2408809" y="4231064"/>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Rectangle: Rounded Corners 105">
            <a:extLst>
              <a:ext uri="{FF2B5EF4-FFF2-40B4-BE49-F238E27FC236}">
                <a16:creationId xmlns:a16="http://schemas.microsoft.com/office/drawing/2014/main" id="{F514CA38-0097-F762-9438-9F7FCD31D942}"/>
              </a:ext>
            </a:extLst>
          </p:cNvPr>
          <p:cNvSpPr/>
          <p:nvPr/>
        </p:nvSpPr>
        <p:spPr>
          <a:xfrm>
            <a:off x="2381794" y="4243039"/>
            <a:ext cx="2815554" cy="186727"/>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 name="Picture 103">
            <a:extLst>
              <a:ext uri="{FF2B5EF4-FFF2-40B4-BE49-F238E27FC236}">
                <a16:creationId xmlns:a16="http://schemas.microsoft.com/office/drawing/2014/main" id="{B881E3C8-CE4C-99AC-C35E-21142196E3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6371" y="4161291"/>
            <a:ext cx="409671" cy="400376"/>
          </a:xfrm>
          <a:prstGeom prst="rect">
            <a:avLst/>
          </a:prstGeom>
        </p:spPr>
      </p:pic>
      <p:sp>
        <p:nvSpPr>
          <p:cNvPr id="43" name="TextBox 42">
            <a:extLst>
              <a:ext uri="{FF2B5EF4-FFF2-40B4-BE49-F238E27FC236}">
                <a16:creationId xmlns:a16="http://schemas.microsoft.com/office/drawing/2014/main" id="{FE44380E-D672-F746-B822-849D390368C7}"/>
              </a:ext>
            </a:extLst>
          </p:cNvPr>
          <p:cNvSpPr txBox="1"/>
          <p:nvPr/>
        </p:nvSpPr>
        <p:spPr>
          <a:xfrm>
            <a:off x="5197348" y="4171279"/>
            <a:ext cx="738664" cy="307777"/>
          </a:xfrm>
          <a:prstGeom prst="rect">
            <a:avLst/>
          </a:prstGeom>
          <a:noFill/>
        </p:spPr>
        <p:txBody>
          <a:bodyPr wrap="square" rtlCol="0">
            <a:spAutoFit/>
          </a:bodyPr>
          <a:lstStyle/>
          <a:p>
            <a:r>
              <a:rPr lang="en-US" sz="1400" dirty="0">
                <a:latin typeface="Britannic Bold" panose="020B0903060703020204" pitchFamily="34" charset="0"/>
              </a:rPr>
              <a:t>708</a:t>
            </a:r>
          </a:p>
        </p:txBody>
      </p:sp>
      <p:sp>
        <p:nvSpPr>
          <p:cNvPr id="112" name="Rectangle: Rounded Corners 111">
            <a:extLst>
              <a:ext uri="{FF2B5EF4-FFF2-40B4-BE49-F238E27FC236}">
                <a16:creationId xmlns:a16="http://schemas.microsoft.com/office/drawing/2014/main" id="{75934AA9-F4B6-690D-399A-AD951D46BDA0}"/>
              </a:ext>
            </a:extLst>
          </p:cNvPr>
          <p:cNvSpPr/>
          <p:nvPr/>
        </p:nvSpPr>
        <p:spPr>
          <a:xfrm>
            <a:off x="2422315" y="4641501"/>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Rectangle: Rounded Corners 112">
            <a:extLst>
              <a:ext uri="{FF2B5EF4-FFF2-40B4-BE49-F238E27FC236}">
                <a16:creationId xmlns:a16="http://schemas.microsoft.com/office/drawing/2014/main" id="{C8B7EF33-B7E8-E33C-6CBF-3E54DF40B641}"/>
              </a:ext>
            </a:extLst>
          </p:cNvPr>
          <p:cNvSpPr/>
          <p:nvPr/>
        </p:nvSpPr>
        <p:spPr>
          <a:xfrm>
            <a:off x="2395301" y="4653477"/>
            <a:ext cx="2445138" cy="158768"/>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TextBox 110">
            <a:extLst>
              <a:ext uri="{FF2B5EF4-FFF2-40B4-BE49-F238E27FC236}">
                <a16:creationId xmlns:a16="http://schemas.microsoft.com/office/drawing/2014/main" id="{9F863EFC-6126-C637-13FF-896346869A5F}"/>
              </a:ext>
            </a:extLst>
          </p:cNvPr>
          <p:cNvSpPr txBox="1"/>
          <p:nvPr/>
        </p:nvSpPr>
        <p:spPr>
          <a:xfrm>
            <a:off x="5026497" y="4581754"/>
            <a:ext cx="738664" cy="307777"/>
          </a:xfrm>
          <a:prstGeom prst="rect">
            <a:avLst/>
          </a:prstGeom>
          <a:noFill/>
        </p:spPr>
        <p:txBody>
          <a:bodyPr wrap="square" rtlCol="0">
            <a:spAutoFit/>
          </a:bodyPr>
          <a:lstStyle/>
          <a:p>
            <a:r>
              <a:rPr lang="en-US" sz="1400" dirty="0">
                <a:latin typeface="Britannic Bold" panose="020B0903060703020204" pitchFamily="34" charset="0"/>
              </a:rPr>
              <a:t>640</a:t>
            </a:r>
          </a:p>
        </p:txBody>
      </p:sp>
      <p:pic>
        <p:nvPicPr>
          <p:cNvPr id="109" name="Picture 108">
            <a:extLst>
              <a:ext uri="{FF2B5EF4-FFF2-40B4-BE49-F238E27FC236}">
                <a16:creationId xmlns:a16="http://schemas.microsoft.com/office/drawing/2014/main" id="{945C1D41-3982-274B-CB55-31904F0AC4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6287" y="4552191"/>
            <a:ext cx="409671" cy="400376"/>
          </a:xfrm>
          <a:prstGeom prst="rect">
            <a:avLst/>
          </a:prstGeom>
        </p:spPr>
      </p:pic>
      <p:sp>
        <p:nvSpPr>
          <p:cNvPr id="120" name="Rectangle: Rounded Corners 119">
            <a:extLst>
              <a:ext uri="{FF2B5EF4-FFF2-40B4-BE49-F238E27FC236}">
                <a16:creationId xmlns:a16="http://schemas.microsoft.com/office/drawing/2014/main" id="{BD1F4C66-FFD3-58CA-76B8-12FE93F19FD7}"/>
              </a:ext>
            </a:extLst>
          </p:cNvPr>
          <p:cNvSpPr/>
          <p:nvPr/>
        </p:nvSpPr>
        <p:spPr>
          <a:xfrm>
            <a:off x="2461105" y="5234820"/>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Rectangle: Rounded Corners 120">
            <a:extLst>
              <a:ext uri="{FF2B5EF4-FFF2-40B4-BE49-F238E27FC236}">
                <a16:creationId xmlns:a16="http://schemas.microsoft.com/office/drawing/2014/main" id="{49BC4B28-0D2D-55B1-CF2B-3E8B7A4F0C67}"/>
              </a:ext>
            </a:extLst>
          </p:cNvPr>
          <p:cNvSpPr/>
          <p:nvPr/>
        </p:nvSpPr>
        <p:spPr>
          <a:xfrm>
            <a:off x="2420584" y="5246716"/>
            <a:ext cx="3905750" cy="155047"/>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9" name="Picture 118">
            <a:extLst>
              <a:ext uri="{FF2B5EF4-FFF2-40B4-BE49-F238E27FC236}">
                <a16:creationId xmlns:a16="http://schemas.microsoft.com/office/drawing/2014/main" id="{08941B3E-2A7D-BD38-106F-9655A92AC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912" y="5137518"/>
            <a:ext cx="409671" cy="400376"/>
          </a:xfrm>
          <a:prstGeom prst="rect">
            <a:avLst/>
          </a:prstGeom>
        </p:spPr>
      </p:pic>
      <p:sp>
        <p:nvSpPr>
          <p:cNvPr id="55" name="TextBox 54">
            <a:extLst>
              <a:ext uri="{FF2B5EF4-FFF2-40B4-BE49-F238E27FC236}">
                <a16:creationId xmlns:a16="http://schemas.microsoft.com/office/drawing/2014/main" id="{A47DDA9F-B0C6-69F0-5320-64B97D6A56BC}"/>
              </a:ext>
            </a:extLst>
          </p:cNvPr>
          <p:cNvSpPr txBox="1"/>
          <p:nvPr/>
        </p:nvSpPr>
        <p:spPr>
          <a:xfrm>
            <a:off x="6285181" y="5166303"/>
            <a:ext cx="738664" cy="307777"/>
          </a:xfrm>
          <a:prstGeom prst="rect">
            <a:avLst/>
          </a:prstGeom>
          <a:noFill/>
        </p:spPr>
        <p:txBody>
          <a:bodyPr wrap="square" rtlCol="0">
            <a:spAutoFit/>
          </a:bodyPr>
          <a:lstStyle/>
          <a:p>
            <a:r>
              <a:rPr lang="en-US" sz="1400" dirty="0">
                <a:latin typeface="Britannic Bold" panose="020B0903060703020204" pitchFamily="34" charset="0"/>
              </a:rPr>
              <a:t>1,678</a:t>
            </a:r>
          </a:p>
        </p:txBody>
      </p:sp>
      <p:sp>
        <p:nvSpPr>
          <p:cNvPr id="127" name="Rectangle: Rounded Corners 126">
            <a:extLst>
              <a:ext uri="{FF2B5EF4-FFF2-40B4-BE49-F238E27FC236}">
                <a16:creationId xmlns:a16="http://schemas.microsoft.com/office/drawing/2014/main" id="{45A54D65-D5E5-DAE1-F0C2-EE063435B71C}"/>
              </a:ext>
            </a:extLst>
          </p:cNvPr>
          <p:cNvSpPr/>
          <p:nvPr/>
        </p:nvSpPr>
        <p:spPr>
          <a:xfrm>
            <a:off x="2435823" y="5554872"/>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Rectangle: Rounded Corners 127">
            <a:extLst>
              <a:ext uri="{FF2B5EF4-FFF2-40B4-BE49-F238E27FC236}">
                <a16:creationId xmlns:a16="http://schemas.microsoft.com/office/drawing/2014/main" id="{BC7E99AA-942A-C972-98A7-01FE3DC97BD5}"/>
              </a:ext>
            </a:extLst>
          </p:cNvPr>
          <p:cNvSpPr/>
          <p:nvPr/>
        </p:nvSpPr>
        <p:spPr>
          <a:xfrm>
            <a:off x="2408809" y="5566847"/>
            <a:ext cx="3876372" cy="170665"/>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4" name="Picture 123">
            <a:extLst>
              <a:ext uri="{FF2B5EF4-FFF2-40B4-BE49-F238E27FC236}">
                <a16:creationId xmlns:a16="http://schemas.microsoft.com/office/drawing/2014/main" id="{B6017C81-2A4C-4FCE-56A1-36D4791D3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7212" y="5491761"/>
            <a:ext cx="409671" cy="400376"/>
          </a:xfrm>
          <a:prstGeom prst="rect">
            <a:avLst/>
          </a:prstGeom>
        </p:spPr>
      </p:pic>
      <p:sp>
        <p:nvSpPr>
          <p:cNvPr id="129" name="TextBox 128">
            <a:extLst>
              <a:ext uri="{FF2B5EF4-FFF2-40B4-BE49-F238E27FC236}">
                <a16:creationId xmlns:a16="http://schemas.microsoft.com/office/drawing/2014/main" id="{0DAB1810-0E43-B9F3-96E8-CC7689BC4BD2}"/>
              </a:ext>
            </a:extLst>
          </p:cNvPr>
          <p:cNvSpPr txBox="1"/>
          <p:nvPr/>
        </p:nvSpPr>
        <p:spPr>
          <a:xfrm>
            <a:off x="6233521" y="5500897"/>
            <a:ext cx="738664" cy="307777"/>
          </a:xfrm>
          <a:prstGeom prst="rect">
            <a:avLst/>
          </a:prstGeom>
          <a:noFill/>
        </p:spPr>
        <p:txBody>
          <a:bodyPr wrap="square" rtlCol="0">
            <a:spAutoFit/>
          </a:bodyPr>
          <a:lstStyle/>
          <a:p>
            <a:r>
              <a:rPr lang="en-US" sz="1400" dirty="0">
                <a:latin typeface="Britannic Bold" panose="020B0903060703020204" pitchFamily="34" charset="0"/>
              </a:rPr>
              <a:t>1,564</a:t>
            </a:r>
          </a:p>
        </p:txBody>
      </p:sp>
      <p:sp>
        <p:nvSpPr>
          <p:cNvPr id="133" name="Rectangle: Rounded Corners 132">
            <a:extLst>
              <a:ext uri="{FF2B5EF4-FFF2-40B4-BE49-F238E27FC236}">
                <a16:creationId xmlns:a16="http://schemas.microsoft.com/office/drawing/2014/main" id="{E2A1E0E9-692D-2B68-3736-651A80174F3A}"/>
              </a:ext>
            </a:extLst>
          </p:cNvPr>
          <p:cNvSpPr/>
          <p:nvPr/>
        </p:nvSpPr>
        <p:spPr>
          <a:xfrm>
            <a:off x="2429069" y="6202461"/>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Rounded Corners 133">
            <a:extLst>
              <a:ext uri="{FF2B5EF4-FFF2-40B4-BE49-F238E27FC236}">
                <a16:creationId xmlns:a16="http://schemas.microsoft.com/office/drawing/2014/main" id="{DE95FF9A-2CFB-7050-F2EE-F5390C89201C}"/>
              </a:ext>
            </a:extLst>
          </p:cNvPr>
          <p:cNvSpPr/>
          <p:nvPr/>
        </p:nvSpPr>
        <p:spPr>
          <a:xfrm>
            <a:off x="2388548" y="6184247"/>
            <a:ext cx="5299168" cy="187818"/>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2" name="Picture 131">
            <a:extLst>
              <a:ext uri="{FF2B5EF4-FFF2-40B4-BE49-F238E27FC236}">
                <a16:creationId xmlns:a16="http://schemas.microsoft.com/office/drawing/2014/main" id="{6BDAE4AD-4478-B407-B69D-507172D6BC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043" y="6110241"/>
            <a:ext cx="409671" cy="400376"/>
          </a:xfrm>
          <a:prstGeom prst="rect">
            <a:avLst/>
          </a:prstGeom>
        </p:spPr>
      </p:pic>
      <p:sp>
        <p:nvSpPr>
          <p:cNvPr id="59" name="TextBox 58">
            <a:extLst>
              <a:ext uri="{FF2B5EF4-FFF2-40B4-BE49-F238E27FC236}">
                <a16:creationId xmlns:a16="http://schemas.microsoft.com/office/drawing/2014/main" id="{19545E32-0609-C187-792F-EFC6A3FDA6FE}"/>
              </a:ext>
            </a:extLst>
          </p:cNvPr>
          <p:cNvSpPr txBox="1"/>
          <p:nvPr/>
        </p:nvSpPr>
        <p:spPr>
          <a:xfrm>
            <a:off x="7724800" y="6145906"/>
            <a:ext cx="738664" cy="307777"/>
          </a:xfrm>
          <a:prstGeom prst="rect">
            <a:avLst/>
          </a:prstGeom>
          <a:noFill/>
        </p:spPr>
        <p:txBody>
          <a:bodyPr wrap="square" rtlCol="0">
            <a:spAutoFit/>
          </a:bodyPr>
          <a:lstStyle/>
          <a:p>
            <a:r>
              <a:rPr lang="en-US" sz="1400" dirty="0">
                <a:latin typeface="Britannic Bold" panose="020B0903060703020204" pitchFamily="34" charset="0"/>
              </a:rPr>
              <a:t>8,545</a:t>
            </a:r>
          </a:p>
        </p:txBody>
      </p:sp>
      <p:sp>
        <p:nvSpPr>
          <p:cNvPr id="135" name="TextBox 134">
            <a:extLst>
              <a:ext uri="{FF2B5EF4-FFF2-40B4-BE49-F238E27FC236}">
                <a16:creationId xmlns:a16="http://schemas.microsoft.com/office/drawing/2014/main" id="{CAC3124C-343D-5813-6822-33C8EA4E68DE}"/>
              </a:ext>
            </a:extLst>
          </p:cNvPr>
          <p:cNvSpPr txBox="1"/>
          <p:nvPr/>
        </p:nvSpPr>
        <p:spPr>
          <a:xfrm>
            <a:off x="8248438" y="2137380"/>
            <a:ext cx="3870124" cy="584775"/>
          </a:xfrm>
          <a:prstGeom prst="rect">
            <a:avLst/>
          </a:prstGeom>
          <a:noFill/>
        </p:spPr>
        <p:txBody>
          <a:bodyPr wrap="square" rtlCol="0">
            <a:spAutoFit/>
          </a:bodyPr>
          <a:lstStyle/>
          <a:p>
            <a:pPr algn="ctr"/>
            <a:r>
              <a:rPr lang="en-029" sz="1600" dirty="0">
                <a:latin typeface="Berlin Sans FB" panose="020E0602020502020306" pitchFamily="34" charset="0"/>
                <a:ea typeface="Calibri" panose="020F0502020204030204" pitchFamily="34" charset="0"/>
                <a:cs typeface="Times New Roman" panose="02020603050405020304" pitchFamily="18" charset="0"/>
              </a:rPr>
              <a:t>Children referred from formal justice system receiving treatment plan</a:t>
            </a:r>
            <a:endParaRPr lang="en-US" sz="1600" dirty="0">
              <a:latin typeface="Berlin Sans FB" panose="020E0602020502020306" pitchFamily="34" charset="0"/>
            </a:endParaRPr>
          </a:p>
        </p:txBody>
      </p:sp>
      <p:sp>
        <p:nvSpPr>
          <p:cNvPr id="136" name="TextBox 135">
            <a:extLst>
              <a:ext uri="{FF2B5EF4-FFF2-40B4-BE49-F238E27FC236}">
                <a16:creationId xmlns:a16="http://schemas.microsoft.com/office/drawing/2014/main" id="{B0C06643-7A1A-A46F-C1F3-D079C5BE63B5}"/>
              </a:ext>
            </a:extLst>
          </p:cNvPr>
          <p:cNvSpPr txBox="1"/>
          <p:nvPr/>
        </p:nvSpPr>
        <p:spPr>
          <a:xfrm>
            <a:off x="8299348" y="3142932"/>
            <a:ext cx="3870124" cy="584775"/>
          </a:xfrm>
          <a:prstGeom prst="rect">
            <a:avLst/>
          </a:prstGeom>
          <a:noFill/>
        </p:spPr>
        <p:txBody>
          <a:bodyPr wrap="square" rtlCol="0">
            <a:spAutoFit/>
          </a:bodyPr>
          <a:lstStyle/>
          <a:p>
            <a:pPr algn="ctr"/>
            <a:r>
              <a:rPr lang="en-029" sz="1600" dirty="0">
                <a:latin typeface="Berlin Sans FB" panose="020E0602020502020306" pitchFamily="34" charset="0"/>
                <a:ea typeface="Calibri" panose="020F0502020204030204" pitchFamily="34" charset="0"/>
                <a:cs typeface="Times New Roman" panose="02020603050405020304" pitchFamily="18" charset="0"/>
              </a:rPr>
              <a:t>Completed Diversion programme/intervention</a:t>
            </a:r>
            <a:endParaRPr lang="en-US" sz="1600" dirty="0">
              <a:latin typeface="Berlin Sans FB" panose="020E0602020502020306" pitchFamily="34" charset="0"/>
            </a:endParaRPr>
          </a:p>
        </p:txBody>
      </p:sp>
      <p:sp>
        <p:nvSpPr>
          <p:cNvPr id="137" name="TextBox 136">
            <a:extLst>
              <a:ext uri="{FF2B5EF4-FFF2-40B4-BE49-F238E27FC236}">
                <a16:creationId xmlns:a16="http://schemas.microsoft.com/office/drawing/2014/main" id="{38A85D05-F2D2-B40C-C607-BC76B74F6C03}"/>
              </a:ext>
            </a:extLst>
          </p:cNvPr>
          <p:cNvSpPr txBox="1"/>
          <p:nvPr/>
        </p:nvSpPr>
        <p:spPr>
          <a:xfrm>
            <a:off x="8273766" y="4186099"/>
            <a:ext cx="3870124" cy="338554"/>
          </a:xfrm>
          <a:prstGeom prst="rect">
            <a:avLst/>
          </a:prstGeom>
          <a:noFill/>
        </p:spPr>
        <p:txBody>
          <a:bodyPr wrap="square" rtlCol="0">
            <a:spAutoFit/>
          </a:bodyPr>
          <a:lstStyle/>
          <a:p>
            <a:pPr algn="ctr"/>
            <a:r>
              <a:rPr lang="en-029" sz="1600" dirty="0">
                <a:latin typeface="Berlin Sans FB" panose="020E0602020502020306" pitchFamily="34" charset="0"/>
                <a:ea typeface="Calibri" panose="020F0502020204030204" pitchFamily="34" charset="0"/>
                <a:cs typeface="Times New Roman" panose="02020603050405020304" pitchFamily="18" charset="0"/>
              </a:rPr>
              <a:t>Children serviced by CD providers</a:t>
            </a:r>
            <a:endParaRPr lang="en-US" sz="1600" dirty="0">
              <a:latin typeface="Berlin Sans FB" panose="020E0602020502020306" pitchFamily="34" charset="0"/>
            </a:endParaRPr>
          </a:p>
        </p:txBody>
      </p:sp>
      <p:sp>
        <p:nvSpPr>
          <p:cNvPr id="138" name="TextBox 137">
            <a:extLst>
              <a:ext uri="{FF2B5EF4-FFF2-40B4-BE49-F238E27FC236}">
                <a16:creationId xmlns:a16="http://schemas.microsoft.com/office/drawing/2014/main" id="{9E4CF196-5CDE-2732-3865-3A4AD9B86D89}"/>
              </a:ext>
            </a:extLst>
          </p:cNvPr>
          <p:cNvSpPr txBox="1"/>
          <p:nvPr/>
        </p:nvSpPr>
        <p:spPr>
          <a:xfrm>
            <a:off x="8302466" y="5262440"/>
            <a:ext cx="3870124" cy="338554"/>
          </a:xfrm>
          <a:prstGeom prst="rect">
            <a:avLst/>
          </a:prstGeom>
          <a:noFill/>
        </p:spPr>
        <p:txBody>
          <a:bodyPr wrap="square" rtlCol="0">
            <a:spAutoFit/>
          </a:bodyPr>
          <a:lstStyle/>
          <a:p>
            <a:pPr algn="ctr"/>
            <a:r>
              <a:rPr lang="en-029" sz="1600" dirty="0">
                <a:latin typeface="Berlin Sans FB" panose="020E0602020502020306" pitchFamily="34" charset="0"/>
                <a:ea typeface="Calibri" panose="020F0502020204030204" pitchFamily="34" charset="0"/>
                <a:cs typeface="Times New Roman" panose="02020603050405020304" pitchFamily="18" charset="0"/>
              </a:rPr>
              <a:t>Counselling Sessions provided to Children</a:t>
            </a:r>
            <a:endParaRPr lang="en-US" sz="1600" dirty="0">
              <a:latin typeface="Berlin Sans FB" panose="020E0602020502020306" pitchFamily="34" charset="0"/>
            </a:endParaRPr>
          </a:p>
        </p:txBody>
      </p:sp>
      <p:sp>
        <p:nvSpPr>
          <p:cNvPr id="139" name="TextBox 138">
            <a:extLst>
              <a:ext uri="{FF2B5EF4-FFF2-40B4-BE49-F238E27FC236}">
                <a16:creationId xmlns:a16="http://schemas.microsoft.com/office/drawing/2014/main" id="{E28586B6-5DCA-7D52-3AEF-C7AFBAFCD06D}"/>
              </a:ext>
            </a:extLst>
          </p:cNvPr>
          <p:cNvSpPr txBox="1"/>
          <p:nvPr/>
        </p:nvSpPr>
        <p:spPr>
          <a:xfrm>
            <a:off x="8193267" y="6110241"/>
            <a:ext cx="3870124" cy="338554"/>
          </a:xfrm>
          <a:prstGeom prst="rect">
            <a:avLst/>
          </a:prstGeom>
          <a:noFill/>
        </p:spPr>
        <p:txBody>
          <a:bodyPr wrap="square" rtlCol="0">
            <a:spAutoFit/>
          </a:bodyPr>
          <a:lstStyle/>
          <a:p>
            <a:pPr algn="ctr"/>
            <a:r>
              <a:rPr lang="en-029" sz="1600" dirty="0">
                <a:latin typeface="Berlin Sans FB" panose="020E0602020502020306" pitchFamily="34" charset="0"/>
                <a:ea typeface="Calibri" panose="020F0502020204030204" pitchFamily="34" charset="0"/>
                <a:cs typeface="Times New Roman" panose="02020603050405020304" pitchFamily="18" charset="0"/>
              </a:rPr>
              <a:t>Persons sensitized in Child Diversion</a:t>
            </a:r>
            <a:endParaRPr lang="en-US" sz="1600" dirty="0">
              <a:latin typeface="Berlin Sans FB" panose="020E0602020502020306" pitchFamily="34" charset="0"/>
            </a:endParaRPr>
          </a:p>
        </p:txBody>
      </p:sp>
      <p:sp>
        <p:nvSpPr>
          <p:cNvPr id="140" name="Rectangle: Rounded Corners 139">
            <a:extLst>
              <a:ext uri="{FF2B5EF4-FFF2-40B4-BE49-F238E27FC236}">
                <a16:creationId xmlns:a16="http://schemas.microsoft.com/office/drawing/2014/main" id="{8C2EEBEF-7B9D-3DA4-09DB-5C0D70F6B54C}"/>
              </a:ext>
            </a:extLst>
          </p:cNvPr>
          <p:cNvSpPr/>
          <p:nvPr/>
        </p:nvSpPr>
        <p:spPr>
          <a:xfrm rot="16200000">
            <a:off x="-1297742" y="3369416"/>
            <a:ext cx="3628657" cy="154277"/>
          </a:xfrm>
          <a:prstGeom prst="roundRect">
            <a:avLst>
              <a:gd name="adj" fmla="val 50000"/>
            </a:avLst>
          </a:prstGeom>
          <a:solidFill>
            <a:schemeClr val="accent4">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Rounded Corners 140">
            <a:extLst>
              <a:ext uri="{FF2B5EF4-FFF2-40B4-BE49-F238E27FC236}">
                <a16:creationId xmlns:a16="http://schemas.microsoft.com/office/drawing/2014/main" id="{F177CF65-00AB-F33A-7A67-5A73F1F901EA}"/>
              </a:ext>
            </a:extLst>
          </p:cNvPr>
          <p:cNvSpPr/>
          <p:nvPr/>
        </p:nvSpPr>
        <p:spPr>
          <a:xfrm rot="16200000">
            <a:off x="-544087" y="3383170"/>
            <a:ext cx="3628657" cy="126768"/>
          </a:xfrm>
          <a:prstGeom prst="roundRect">
            <a:avLst>
              <a:gd name="adj" fmla="val 5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Box 141">
            <a:extLst>
              <a:ext uri="{FF2B5EF4-FFF2-40B4-BE49-F238E27FC236}">
                <a16:creationId xmlns:a16="http://schemas.microsoft.com/office/drawing/2014/main" id="{51349E81-F0F9-2D7D-C376-C5E77C6C3DD6}"/>
              </a:ext>
            </a:extLst>
          </p:cNvPr>
          <p:cNvSpPr txBox="1"/>
          <p:nvPr/>
        </p:nvSpPr>
        <p:spPr>
          <a:xfrm rot="18354246">
            <a:off x="123625" y="1167531"/>
            <a:ext cx="1135630" cy="276999"/>
          </a:xfrm>
          <a:prstGeom prst="rect">
            <a:avLst/>
          </a:prstGeom>
          <a:noFill/>
        </p:spPr>
        <p:txBody>
          <a:bodyPr wrap="square" rtlCol="0">
            <a:spAutoFit/>
          </a:bodyPr>
          <a:lstStyle/>
          <a:p>
            <a:pPr algn="ctr"/>
            <a:r>
              <a:rPr lang="en-US" sz="1200" dirty="0">
                <a:latin typeface="Berlin Sans FB" panose="020E0602020502020306" pitchFamily="34" charset="0"/>
              </a:rPr>
              <a:t>2025/2026</a:t>
            </a:r>
          </a:p>
        </p:txBody>
      </p:sp>
      <p:sp>
        <p:nvSpPr>
          <p:cNvPr id="143" name="TextBox 142">
            <a:extLst>
              <a:ext uri="{FF2B5EF4-FFF2-40B4-BE49-F238E27FC236}">
                <a16:creationId xmlns:a16="http://schemas.microsoft.com/office/drawing/2014/main" id="{9DA67545-579B-2B08-8580-2F321381CE64}"/>
              </a:ext>
            </a:extLst>
          </p:cNvPr>
          <p:cNvSpPr txBox="1"/>
          <p:nvPr/>
        </p:nvSpPr>
        <p:spPr>
          <a:xfrm rot="18354246">
            <a:off x="882621" y="1135074"/>
            <a:ext cx="1135630" cy="276999"/>
          </a:xfrm>
          <a:prstGeom prst="rect">
            <a:avLst/>
          </a:prstGeom>
          <a:noFill/>
        </p:spPr>
        <p:txBody>
          <a:bodyPr wrap="square" rtlCol="0">
            <a:spAutoFit/>
          </a:bodyPr>
          <a:lstStyle/>
          <a:p>
            <a:pPr algn="ctr"/>
            <a:r>
              <a:rPr lang="en-US" sz="1200" dirty="0">
                <a:latin typeface="Berlin Sans FB" panose="020E0602020502020306" pitchFamily="34" charset="0"/>
              </a:rPr>
              <a:t>2024/2025</a:t>
            </a:r>
          </a:p>
        </p:txBody>
      </p:sp>
      <p:sp>
        <p:nvSpPr>
          <p:cNvPr id="144" name="TextBox 143">
            <a:extLst>
              <a:ext uri="{FF2B5EF4-FFF2-40B4-BE49-F238E27FC236}">
                <a16:creationId xmlns:a16="http://schemas.microsoft.com/office/drawing/2014/main" id="{A56726FB-E172-7D8A-FF86-CB1A33E57B9D}"/>
              </a:ext>
            </a:extLst>
          </p:cNvPr>
          <p:cNvSpPr txBox="1"/>
          <p:nvPr/>
        </p:nvSpPr>
        <p:spPr>
          <a:xfrm>
            <a:off x="106227" y="5264239"/>
            <a:ext cx="823651" cy="461665"/>
          </a:xfrm>
          <a:prstGeom prst="rect">
            <a:avLst/>
          </a:prstGeom>
          <a:noFill/>
        </p:spPr>
        <p:txBody>
          <a:bodyPr wrap="square" rtlCol="0">
            <a:spAutoFit/>
          </a:bodyPr>
          <a:lstStyle/>
          <a:p>
            <a:pPr algn="ctr"/>
            <a:r>
              <a:rPr lang="en-029" sz="1200" dirty="0">
                <a:latin typeface="Berlin Sans FB" panose="020E0602020502020306" pitchFamily="34" charset="0"/>
                <a:ea typeface="Calibri" panose="020F0502020204030204" pitchFamily="34" charset="0"/>
                <a:cs typeface="Times New Roman" panose="02020603050405020304" pitchFamily="18" charset="0"/>
              </a:rPr>
              <a:t>The MJCA report</a:t>
            </a:r>
            <a:endParaRPr lang="en-US" sz="1200" dirty="0">
              <a:latin typeface="Berlin Sans FB" panose="020E0602020502020306" pitchFamily="34" charset="0"/>
            </a:endParaRPr>
          </a:p>
        </p:txBody>
      </p:sp>
      <p:sp>
        <p:nvSpPr>
          <p:cNvPr id="145" name="TextBox 144">
            <a:extLst>
              <a:ext uri="{FF2B5EF4-FFF2-40B4-BE49-F238E27FC236}">
                <a16:creationId xmlns:a16="http://schemas.microsoft.com/office/drawing/2014/main" id="{41D89282-3699-F167-C30C-961BD71ADC4D}"/>
              </a:ext>
            </a:extLst>
          </p:cNvPr>
          <p:cNvSpPr txBox="1"/>
          <p:nvPr/>
        </p:nvSpPr>
        <p:spPr>
          <a:xfrm>
            <a:off x="806113" y="5251644"/>
            <a:ext cx="1052780" cy="461665"/>
          </a:xfrm>
          <a:prstGeom prst="rect">
            <a:avLst/>
          </a:prstGeom>
          <a:noFill/>
        </p:spPr>
        <p:txBody>
          <a:bodyPr wrap="square" rtlCol="0">
            <a:spAutoFit/>
          </a:bodyPr>
          <a:lstStyle/>
          <a:p>
            <a:pPr algn="ctr"/>
            <a:r>
              <a:rPr lang="en-US" sz="1200" dirty="0">
                <a:latin typeface="Berlin Sans FB" panose="020E0602020502020306" pitchFamily="34" charset="0"/>
              </a:rPr>
              <a:t>2025 Sectoral Speech</a:t>
            </a:r>
          </a:p>
        </p:txBody>
      </p:sp>
    </p:spTree>
    <p:extLst>
      <p:ext uri="{BB962C8B-B14F-4D97-AF65-F5344CB8AC3E}">
        <p14:creationId xmlns:p14="http://schemas.microsoft.com/office/powerpoint/2010/main" val="19254248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8F097621-8369-6466-6AE2-62FC81531BF7}"/>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D777D3BC-F8E3-4C59-D77E-EB7EE5696FBD}"/>
              </a:ext>
            </a:extLst>
          </p:cNvPr>
          <p:cNvSpPr/>
          <p:nvPr/>
        </p:nvSpPr>
        <p:spPr>
          <a:xfrm>
            <a:off x="153280" y="224028"/>
            <a:ext cx="11975417" cy="649705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2DA1F1D-BA60-7946-E359-809E8C41B31F}"/>
              </a:ext>
            </a:extLst>
          </p:cNvPr>
          <p:cNvSpPr txBox="1"/>
          <p:nvPr/>
        </p:nvSpPr>
        <p:spPr>
          <a:xfrm>
            <a:off x="820491" y="467826"/>
            <a:ext cx="10640994" cy="830997"/>
          </a:xfrm>
          <a:prstGeom prst="rect">
            <a:avLst/>
          </a:prstGeom>
          <a:noFill/>
        </p:spPr>
        <p:txBody>
          <a:bodyPr wrap="square" rtlCol="0">
            <a:spAutoFit/>
          </a:bodyPr>
          <a:lstStyle/>
          <a:p>
            <a:pPr algn="ctr"/>
            <a:r>
              <a:rPr lang="en-029" sz="1600" b="1" dirty="0">
                <a:latin typeface="Aptos Display" panose="020B0004020202020204" pitchFamily="34" charset="0"/>
                <a:ea typeface="Calibri" panose="020F0502020204030204" pitchFamily="34" charset="0"/>
                <a:cs typeface="Times New Roman" panose="02020603050405020304" pitchFamily="18" charset="0"/>
              </a:rPr>
              <a:t>Number Of Children Referred From Formal Justice System</a:t>
            </a:r>
            <a:br>
              <a:rPr lang="en-US" sz="1600" dirty="0">
                <a:latin typeface="Aptos Display" panose="020B0004020202020204" pitchFamily="34" charset="0"/>
                <a:ea typeface="Calibri" panose="020F0502020204030204" pitchFamily="34" charset="0"/>
                <a:cs typeface="Times New Roman" panose="02020603050405020304" pitchFamily="18" charset="0"/>
              </a:rPr>
            </a:br>
            <a:r>
              <a:rPr lang="en-029" sz="1600" b="1" dirty="0">
                <a:latin typeface="Aptos Display" panose="020B0004020202020204" pitchFamily="34" charset="0"/>
                <a:ea typeface="Calibri" panose="020F0502020204030204" pitchFamily="34" charset="0"/>
                <a:cs typeface="Times New Roman" panose="02020603050405020304" pitchFamily="18" charset="0"/>
              </a:rPr>
              <a:t>Who Received Treatment Plans</a:t>
            </a:r>
            <a:endParaRPr lang="en-US" sz="1600" dirty="0">
              <a:latin typeface="Aptos Display" panose="020B0004020202020204" pitchFamily="34" charset="0"/>
              <a:ea typeface="Calibri" panose="020F0502020204030204" pitchFamily="34" charset="0"/>
              <a:cs typeface="Times New Roman" panose="02020603050405020304" pitchFamily="18" charset="0"/>
            </a:endParaRPr>
          </a:p>
          <a:p>
            <a:endParaRPr lang="en-US" sz="1600" dirty="0">
              <a:latin typeface="Britannic Bold" panose="020B0903060703020204" pitchFamily="34" charset="0"/>
            </a:endParaRPr>
          </a:p>
        </p:txBody>
      </p:sp>
      <p:sp>
        <p:nvSpPr>
          <p:cNvPr id="5" name="Rectangle: Rounded Corners 4">
            <a:extLst>
              <a:ext uri="{FF2B5EF4-FFF2-40B4-BE49-F238E27FC236}">
                <a16:creationId xmlns:a16="http://schemas.microsoft.com/office/drawing/2014/main" id="{7D91BCC5-9C35-D01D-4D46-F5ADCB4D0464}"/>
              </a:ext>
            </a:extLst>
          </p:cNvPr>
          <p:cNvSpPr/>
          <p:nvPr/>
        </p:nvSpPr>
        <p:spPr>
          <a:xfrm>
            <a:off x="3161830" y="3292516"/>
            <a:ext cx="5866644" cy="160637"/>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24A03D37-3E0E-E9BB-DBEF-64F7D654DECB}"/>
              </a:ext>
            </a:extLst>
          </p:cNvPr>
          <p:cNvSpPr/>
          <p:nvPr/>
        </p:nvSpPr>
        <p:spPr>
          <a:xfrm>
            <a:off x="3161831" y="3292515"/>
            <a:ext cx="902368" cy="160637"/>
          </a:xfrm>
          <a:prstGeom prst="roundRect">
            <a:avLst>
              <a:gd name="adj" fmla="val 50000"/>
            </a:avLst>
          </a:prstGeom>
          <a:solidFill>
            <a:srgbClr val="4C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81DED4F-3AEC-6221-292D-D81B683FD4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23" y="3196326"/>
            <a:ext cx="409671" cy="400376"/>
          </a:xfrm>
          <a:prstGeom prst="rect">
            <a:avLst/>
          </a:prstGeom>
        </p:spPr>
      </p:pic>
      <p:sp>
        <p:nvSpPr>
          <p:cNvPr id="20" name="TextBox 19">
            <a:extLst>
              <a:ext uri="{FF2B5EF4-FFF2-40B4-BE49-F238E27FC236}">
                <a16:creationId xmlns:a16="http://schemas.microsoft.com/office/drawing/2014/main" id="{E99D793E-1961-F63C-028E-01878328AC4A}"/>
              </a:ext>
            </a:extLst>
          </p:cNvPr>
          <p:cNvSpPr txBox="1"/>
          <p:nvPr/>
        </p:nvSpPr>
        <p:spPr>
          <a:xfrm>
            <a:off x="4165501" y="3203557"/>
            <a:ext cx="902368" cy="338554"/>
          </a:xfrm>
          <a:prstGeom prst="rect">
            <a:avLst/>
          </a:prstGeom>
          <a:noFill/>
        </p:spPr>
        <p:txBody>
          <a:bodyPr wrap="square" rtlCol="0">
            <a:spAutoFit/>
          </a:bodyPr>
          <a:lstStyle/>
          <a:p>
            <a:r>
              <a:rPr lang="en-US" sz="1600" dirty="0">
                <a:latin typeface="Britannic Bold" panose="020B0903060703020204" pitchFamily="34" charset="0"/>
              </a:rPr>
              <a:t>294</a:t>
            </a:r>
          </a:p>
        </p:txBody>
      </p:sp>
      <p:sp>
        <p:nvSpPr>
          <p:cNvPr id="3" name="Rectangle: Rounded Corners 2">
            <a:extLst>
              <a:ext uri="{FF2B5EF4-FFF2-40B4-BE49-F238E27FC236}">
                <a16:creationId xmlns:a16="http://schemas.microsoft.com/office/drawing/2014/main" id="{F5118C2A-C4CF-47F0-EC79-7C2EEA9E339D}"/>
              </a:ext>
            </a:extLst>
          </p:cNvPr>
          <p:cNvSpPr/>
          <p:nvPr/>
        </p:nvSpPr>
        <p:spPr>
          <a:xfrm>
            <a:off x="3070248" y="1383565"/>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C7D85F31-F892-5CF3-8E63-45D61A354C9C}"/>
              </a:ext>
            </a:extLst>
          </p:cNvPr>
          <p:cNvSpPr/>
          <p:nvPr/>
        </p:nvSpPr>
        <p:spPr>
          <a:xfrm>
            <a:off x="3043234" y="1395540"/>
            <a:ext cx="738664" cy="154007"/>
          </a:xfrm>
          <a:prstGeom prst="roundRect">
            <a:avLst>
              <a:gd name="adj" fmla="val 50000"/>
            </a:avLst>
          </a:prstGeom>
          <a:solidFill>
            <a:srgbClr val="4C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006660F-5186-31C2-573B-524BD250F5C4}"/>
              </a:ext>
            </a:extLst>
          </p:cNvPr>
          <p:cNvSpPr txBox="1"/>
          <p:nvPr/>
        </p:nvSpPr>
        <p:spPr>
          <a:xfrm>
            <a:off x="3967218" y="1323007"/>
            <a:ext cx="738664" cy="307777"/>
          </a:xfrm>
          <a:prstGeom prst="rect">
            <a:avLst/>
          </a:prstGeom>
          <a:noFill/>
        </p:spPr>
        <p:txBody>
          <a:bodyPr wrap="square" rtlCol="0">
            <a:spAutoFit/>
          </a:bodyPr>
          <a:lstStyle/>
          <a:p>
            <a:r>
              <a:rPr lang="en-US" sz="1400" dirty="0">
                <a:latin typeface="Britannic Bold" panose="020B0903060703020204" pitchFamily="34" charset="0"/>
              </a:rPr>
              <a:t>209</a:t>
            </a:r>
          </a:p>
        </p:txBody>
      </p:sp>
      <p:pic>
        <p:nvPicPr>
          <p:cNvPr id="74" name="Picture 73">
            <a:extLst>
              <a:ext uri="{FF2B5EF4-FFF2-40B4-BE49-F238E27FC236}">
                <a16:creationId xmlns:a16="http://schemas.microsoft.com/office/drawing/2014/main" id="{8896AD28-4035-B7F9-903D-247F1C36D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260" y="1295439"/>
            <a:ext cx="452417" cy="442152"/>
          </a:xfrm>
          <a:prstGeom prst="rect">
            <a:avLst/>
          </a:prstGeom>
        </p:spPr>
      </p:pic>
      <p:sp>
        <p:nvSpPr>
          <p:cNvPr id="40" name="Rectangle: Rounded Corners 39">
            <a:extLst>
              <a:ext uri="{FF2B5EF4-FFF2-40B4-BE49-F238E27FC236}">
                <a16:creationId xmlns:a16="http://schemas.microsoft.com/office/drawing/2014/main" id="{EAF30454-A577-C6AF-548E-821404AF47FF}"/>
              </a:ext>
            </a:extLst>
          </p:cNvPr>
          <p:cNvSpPr/>
          <p:nvPr/>
        </p:nvSpPr>
        <p:spPr>
          <a:xfrm>
            <a:off x="3085927" y="2286197"/>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Rounded Corners 46">
            <a:extLst>
              <a:ext uri="{FF2B5EF4-FFF2-40B4-BE49-F238E27FC236}">
                <a16:creationId xmlns:a16="http://schemas.microsoft.com/office/drawing/2014/main" id="{29747F55-119D-BFAB-DB2C-49AE805D22D4}"/>
              </a:ext>
            </a:extLst>
          </p:cNvPr>
          <p:cNvSpPr/>
          <p:nvPr/>
        </p:nvSpPr>
        <p:spPr>
          <a:xfrm>
            <a:off x="3058912" y="2298172"/>
            <a:ext cx="1079631" cy="160787"/>
          </a:xfrm>
          <a:prstGeom prst="roundRect">
            <a:avLst>
              <a:gd name="adj" fmla="val 50000"/>
            </a:avLst>
          </a:prstGeom>
          <a:solidFill>
            <a:srgbClr val="4C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2BDEC426-9554-5B3D-8FE1-9CF2DC3A6B84}"/>
              </a:ext>
            </a:extLst>
          </p:cNvPr>
          <p:cNvSpPr txBox="1"/>
          <p:nvPr/>
        </p:nvSpPr>
        <p:spPr>
          <a:xfrm>
            <a:off x="4165558" y="2223448"/>
            <a:ext cx="540480" cy="307777"/>
          </a:xfrm>
          <a:prstGeom prst="rect">
            <a:avLst/>
          </a:prstGeom>
          <a:noFill/>
        </p:spPr>
        <p:txBody>
          <a:bodyPr wrap="square" rtlCol="0">
            <a:spAutoFit/>
          </a:bodyPr>
          <a:lstStyle/>
          <a:p>
            <a:r>
              <a:rPr lang="en-US" sz="1400" dirty="0">
                <a:latin typeface="Britannic Bold" panose="020B0903060703020204" pitchFamily="34" charset="0"/>
              </a:rPr>
              <a:t>296</a:t>
            </a:r>
          </a:p>
        </p:txBody>
      </p:sp>
      <p:pic>
        <p:nvPicPr>
          <p:cNvPr id="76" name="Picture 75">
            <a:extLst>
              <a:ext uri="{FF2B5EF4-FFF2-40B4-BE49-F238E27FC236}">
                <a16:creationId xmlns:a16="http://schemas.microsoft.com/office/drawing/2014/main" id="{3F70B889-B9C3-EC2D-4350-42331BD6E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939" y="2201479"/>
            <a:ext cx="458633" cy="448227"/>
          </a:xfrm>
          <a:prstGeom prst="rect">
            <a:avLst/>
          </a:prstGeom>
        </p:spPr>
      </p:pic>
      <p:sp>
        <p:nvSpPr>
          <p:cNvPr id="70" name="Rectangle: Rounded Corners 69">
            <a:extLst>
              <a:ext uri="{FF2B5EF4-FFF2-40B4-BE49-F238E27FC236}">
                <a16:creationId xmlns:a16="http://schemas.microsoft.com/office/drawing/2014/main" id="{F0FB3BF4-C5D1-5187-9078-CC96AF341836}"/>
              </a:ext>
            </a:extLst>
          </p:cNvPr>
          <p:cNvSpPr/>
          <p:nvPr/>
        </p:nvSpPr>
        <p:spPr>
          <a:xfrm>
            <a:off x="3234425" y="4205930"/>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Rounded Corners 70">
            <a:extLst>
              <a:ext uri="{FF2B5EF4-FFF2-40B4-BE49-F238E27FC236}">
                <a16:creationId xmlns:a16="http://schemas.microsoft.com/office/drawing/2014/main" id="{2E3FE4E0-8FC4-7B2D-9C73-7D1FFA74043C}"/>
              </a:ext>
            </a:extLst>
          </p:cNvPr>
          <p:cNvSpPr/>
          <p:nvPr/>
        </p:nvSpPr>
        <p:spPr>
          <a:xfrm>
            <a:off x="3207411" y="4217904"/>
            <a:ext cx="3002358" cy="158769"/>
          </a:xfrm>
          <a:prstGeom prst="roundRect">
            <a:avLst>
              <a:gd name="adj" fmla="val 50000"/>
            </a:avLst>
          </a:prstGeom>
          <a:solidFill>
            <a:srgbClr val="4C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521C4E91-4C62-9A1A-94E7-8E9274F05DFE}"/>
              </a:ext>
            </a:extLst>
          </p:cNvPr>
          <p:cNvSpPr txBox="1"/>
          <p:nvPr/>
        </p:nvSpPr>
        <p:spPr>
          <a:xfrm>
            <a:off x="6236783" y="4135389"/>
            <a:ext cx="738664" cy="307777"/>
          </a:xfrm>
          <a:prstGeom prst="rect">
            <a:avLst/>
          </a:prstGeom>
          <a:noFill/>
        </p:spPr>
        <p:txBody>
          <a:bodyPr wrap="square" rtlCol="0">
            <a:spAutoFit/>
          </a:bodyPr>
          <a:lstStyle/>
          <a:p>
            <a:r>
              <a:rPr lang="en-US" sz="1400" dirty="0">
                <a:latin typeface="Britannic Bold" panose="020B0903060703020204" pitchFamily="34" charset="0"/>
              </a:rPr>
              <a:t>932</a:t>
            </a:r>
          </a:p>
        </p:txBody>
      </p:sp>
      <p:pic>
        <p:nvPicPr>
          <p:cNvPr id="78" name="Picture 77">
            <a:extLst>
              <a:ext uri="{FF2B5EF4-FFF2-40B4-BE49-F238E27FC236}">
                <a16:creationId xmlns:a16="http://schemas.microsoft.com/office/drawing/2014/main" id="{30AB211E-F516-062A-0A14-1E0C97EB3C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396" y="4135389"/>
            <a:ext cx="409671" cy="400376"/>
          </a:xfrm>
          <a:prstGeom prst="rect">
            <a:avLst/>
          </a:prstGeom>
        </p:spPr>
      </p:pic>
      <p:sp>
        <p:nvSpPr>
          <p:cNvPr id="90" name="Rectangle: Rounded Corners 89">
            <a:extLst>
              <a:ext uri="{FF2B5EF4-FFF2-40B4-BE49-F238E27FC236}">
                <a16:creationId xmlns:a16="http://schemas.microsoft.com/office/drawing/2014/main" id="{A1946B7F-5379-EAF3-C613-A8403958C9E9}"/>
              </a:ext>
            </a:extLst>
          </p:cNvPr>
          <p:cNvSpPr/>
          <p:nvPr/>
        </p:nvSpPr>
        <p:spPr>
          <a:xfrm>
            <a:off x="3216961" y="5200903"/>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Rounded Corners 90">
            <a:extLst>
              <a:ext uri="{FF2B5EF4-FFF2-40B4-BE49-F238E27FC236}">
                <a16:creationId xmlns:a16="http://schemas.microsoft.com/office/drawing/2014/main" id="{84A6496F-E378-E555-5E25-3E78A339AE25}"/>
              </a:ext>
            </a:extLst>
          </p:cNvPr>
          <p:cNvSpPr/>
          <p:nvPr/>
        </p:nvSpPr>
        <p:spPr>
          <a:xfrm>
            <a:off x="3189947" y="5212878"/>
            <a:ext cx="3675416" cy="170743"/>
          </a:xfrm>
          <a:prstGeom prst="roundRect">
            <a:avLst>
              <a:gd name="adj" fmla="val 50000"/>
            </a:avLst>
          </a:prstGeom>
          <a:solidFill>
            <a:srgbClr val="4C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7" name="Picture 86">
            <a:extLst>
              <a:ext uri="{FF2B5EF4-FFF2-40B4-BE49-F238E27FC236}">
                <a16:creationId xmlns:a16="http://schemas.microsoft.com/office/drawing/2014/main" id="{29B450C6-9B8B-518C-AF2F-DF5A3C27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396" y="5097921"/>
            <a:ext cx="409671" cy="400376"/>
          </a:xfrm>
          <a:prstGeom prst="rect">
            <a:avLst/>
          </a:prstGeom>
        </p:spPr>
      </p:pic>
      <p:sp>
        <p:nvSpPr>
          <p:cNvPr id="33" name="TextBox 32">
            <a:extLst>
              <a:ext uri="{FF2B5EF4-FFF2-40B4-BE49-F238E27FC236}">
                <a16:creationId xmlns:a16="http://schemas.microsoft.com/office/drawing/2014/main" id="{7F6EE4FE-1EDF-B9E9-BEDF-388653261643}"/>
              </a:ext>
            </a:extLst>
          </p:cNvPr>
          <p:cNvSpPr txBox="1"/>
          <p:nvPr/>
        </p:nvSpPr>
        <p:spPr>
          <a:xfrm>
            <a:off x="6839632" y="5138372"/>
            <a:ext cx="738664" cy="307777"/>
          </a:xfrm>
          <a:prstGeom prst="rect">
            <a:avLst/>
          </a:prstGeom>
          <a:noFill/>
        </p:spPr>
        <p:txBody>
          <a:bodyPr wrap="square" rtlCol="0">
            <a:spAutoFit/>
          </a:bodyPr>
          <a:lstStyle/>
          <a:p>
            <a:r>
              <a:rPr lang="en-US" sz="1400" dirty="0">
                <a:latin typeface="Britannic Bold" panose="020B0903060703020204" pitchFamily="34" charset="0"/>
              </a:rPr>
              <a:t>1,081</a:t>
            </a:r>
          </a:p>
        </p:txBody>
      </p:sp>
      <p:sp>
        <p:nvSpPr>
          <p:cNvPr id="97" name="Rectangle: Rounded Corners 96">
            <a:extLst>
              <a:ext uri="{FF2B5EF4-FFF2-40B4-BE49-F238E27FC236}">
                <a16:creationId xmlns:a16="http://schemas.microsoft.com/office/drawing/2014/main" id="{CAB24979-8D75-7566-6CEF-6EB0BA1BFB35}"/>
              </a:ext>
            </a:extLst>
          </p:cNvPr>
          <p:cNvSpPr/>
          <p:nvPr/>
        </p:nvSpPr>
        <p:spPr>
          <a:xfrm>
            <a:off x="3326149" y="6019913"/>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Rounded Corners 97">
            <a:extLst>
              <a:ext uri="{FF2B5EF4-FFF2-40B4-BE49-F238E27FC236}">
                <a16:creationId xmlns:a16="http://schemas.microsoft.com/office/drawing/2014/main" id="{A616B086-F5EB-0E79-A7E0-3F20CE53B308}"/>
              </a:ext>
            </a:extLst>
          </p:cNvPr>
          <p:cNvSpPr/>
          <p:nvPr/>
        </p:nvSpPr>
        <p:spPr>
          <a:xfrm>
            <a:off x="3299135" y="6031888"/>
            <a:ext cx="3507722" cy="154753"/>
          </a:xfrm>
          <a:prstGeom prst="roundRect">
            <a:avLst>
              <a:gd name="adj" fmla="val 50000"/>
            </a:avLst>
          </a:prstGeom>
          <a:solidFill>
            <a:srgbClr val="4C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TextBox 95">
            <a:extLst>
              <a:ext uri="{FF2B5EF4-FFF2-40B4-BE49-F238E27FC236}">
                <a16:creationId xmlns:a16="http://schemas.microsoft.com/office/drawing/2014/main" id="{F97310B5-432B-21F9-53E2-51A298151E0F}"/>
              </a:ext>
            </a:extLst>
          </p:cNvPr>
          <p:cNvSpPr txBox="1"/>
          <p:nvPr/>
        </p:nvSpPr>
        <p:spPr>
          <a:xfrm>
            <a:off x="6847196" y="5962601"/>
            <a:ext cx="738664" cy="307777"/>
          </a:xfrm>
          <a:prstGeom prst="rect">
            <a:avLst/>
          </a:prstGeom>
          <a:noFill/>
        </p:spPr>
        <p:txBody>
          <a:bodyPr wrap="square" rtlCol="0">
            <a:spAutoFit/>
          </a:bodyPr>
          <a:lstStyle/>
          <a:p>
            <a:r>
              <a:rPr lang="en-US" sz="1400" dirty="0">
                <a:latin typeface="Britannic Bold" panose="020B0903060703020204" pitchFamily="34" charset="0"/>
              </a:rPr>
              <a:t>1,008</a:t>
            </a:r>
          </a:p>
        </p:txBody>
      </p:sp>
      <p:pic>
        <p:nvPicPr>
          <p:cNvPr id="94" name="Picture 93">
            <a:extLst>
              <a:ext uri="{FF2B5EF4-FFF2-40B4-BE49-F238E27FC236}">
                <a16:creationId xmlns:a16="http://schemas.microsoft.com/office/drawing/2014/main" id="{D28D4941-619A-B25C-3EA4-A20ED8E14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1830" y="5936008"/>
            <a:ext cx="409671" cy="400376"/>
          </a:xfrm>
          <a:prstGeom prst="rect">
            <a:avLst/>
          </a:prstGeom>
        </p:spPr>
      </p:pic>
      <p:sp>
        <p:nvSpPr>
          <p:cNvPr id="2" name="TextBox 1">
            <a:extLst>
              <a:ext uri="{FF2B5EF4-FFF2-40B4-BE49-F238E27FC236}">
                <a16:creationId xmlns:a16="http://schemas.microsoft.com/office/drawing/2014/main" id="{23591BB3-1B53-8263-E784-EC5F3D39E1C0}"/>
              </a:ext>
            </a:extLst>
          </p:cNvPr>
          <p:cNvSpPr txBox="1"/>
          <p:nvPr/>
        </p:nvSpPr>
        <p:spPr>
          <a:xfrm>
            <a:off x="-121558" y="1298823"/>
            <a:ext cx="3870124" cy="338554"/>
          </a:xfrm>
          <a:prstGeom prst="rect">
            <a:avLst/>
          </a:prstGeom>
          <a:noFill/>
        </p:spPr>
        <p:txBody>
          <a:bodyPr wrap="square" rtlCol="0">
            <a:spAutoFit/>
          </a:bodyPr>
          <a:lstStyle/>
          <a:p>
            <a:pPr algn="ctr"/>
            <a:r>
              <a:rPr lang="en-US" sz="1600" dirty="0">
                <a:latin typeface="Berlin Sans FB" panose="020E0602020502020306" pitchFamily="34" charset="0"/>
              </a:rPr>
              <a:t>2020-2021</a:t>
            </a:r>
          </a:p>
        </p:txBody>
      </p:sp>
      <p:sp>
        <p:nvSpPr>
          <p:cNvPr id="7" name="TextBox 6">
            <a:extLst>
              <a:ext uri="{FF2B5EF4-FFF2-40B4-BE49-F238E27FC236}">
                <a16:creationId xmlns:a16="http://schemas.microsoft.com/office/drawing/2014/main" id="{F1257E74-B437-D7D3-9B59-3FA78B0042B9}"/>
              </a:ext>
            </a:extLst>
          </p:cNvPr>
          <p:cNvSpPr txBox="1"/>
          <p:nvPr/>
        </p:nvSpPr>
        <p:spPr>
          <a:xfrm>
            <a:off x="-19581" y="2249521"/>
            <a:ext cx="3870124" cy="338554"/>
          </a:xfrm>
          <a:prstGeom prst="rect">
            <a:avLst/>
          </a:prstGeom>
          <a:noFill/>
        </p:spPr>
        <p:txBody>
          <a:bodyPr wrap="square" rtlCol="0">
            <a:spAutoFit/>
          </a:bodyPr>
          <a:lstStyle/>
          <a:p>
            <a:pPr algn="ctr"/>
            <a:r>
              <a:rPr lang="en-US" sz="1600" dirty="0">
                <a:latin typeface="Berlin Sans FB" panose="020E0602020502020306" pitchFamily="34" charset="0"/>
              </a:rPr>
              <a:t>2021-2022</a:t>
            </a:r>
          </a:p>
        </p:txBody>
      </p:sp>
      <p:sp>
        <p:nvSpPr>
          <p:cNvPr id="8" name="TextBox 7">
            <a:extLst>
              <a:ext uri="{FF2B5EF4-FFF2-40B4-BE49-F238E27FC236}">
                <a16:creationId xmlns:a16="http://schemas.microsoft.com/office/drawing/2014/main" id="{E6A7F271-548E-E1A8-49CC-C0BD35764140}"/>
              </a:ext>
            </a:extLst>
          </p:cNvPr>
          <p:cNvSpPr txBox="1"/>
          <p:nvPr/>
        </p:nvSpPr>
        <p:spPr>
          <a:xfrm>
            <a:off x="0" y="3215444"/>
            <a:ext cx="3870124" cy="338554"/>
          </a:xfrm>
          <a:prstGeom prst="rect">
            <a:avLst/>
          </a:prstGeom>
          <a:noFill/>
        </p:spPr>
        <p:txBody>
          <a:bodyPr wrap="square" rtlCol="0">
            <a:spAutoFit/>
          </a:bodyPr>
          <a:lstStyle/>
          <a:p>
            <a:pPr algn="ctr"/>
            <a:r>
              <a:rPr lang="en-US" sz="1600" dirty="0">
                <a:latin typeface="Berlin Sans FB" panose="020E0602020502020306" pitchFamily="34" charset="0"/>
              </a:rPr>
              <a:t>2022-2023</a:t>
            </a:r>
          </a:p>
        </p:txBody>
      </p:sp>
      <p:sp>
        <p:nvSpPr>
          <p:cNvPr id="9" name="TextBox 8">
            <a:extLst>
              <a:ext uri="{FF2B5EF4-FFF2-40B4-BE49-F238E27FC236}">
                <a16:creationId xmlns:a16="http://schemas.microsoft.com/office/drawing/2014/main" id="{EC74C3BD-84EF-BEBF-7331-21E5BFED223F}"/>
              </a:ext>
            </a:extLst>
          </p:cNvPr>
          <p:cNvSpPr txBox="1"/>
          <p:nvPr/>
        </p:nvSpPr>
        <p:spPr>
          <a:xfrm>
            <a:off x="-19581" y="4158858"/>
            <a:ext cx="3870124" cy="338554"/>
          </a:xfrm>
          <a:prstGeom prst="rect">
            <a:avLst/>
          </a:prstGeom>
          <a:noFill/>
        </p:spPr>
        <p:txBody>
          <a:bodyPr wrap="square" rtlCol="0">
            <a:spAutoFit/>
          </a:bodyPr>
          <a:lstStyle/>
          <a:p>
            <a:pPr algn="ctr"/>
            <a:r>
              <a:rPr lang="en-US" sz="1600" dirty="0">
                <a:latin typeface="Berlin Sans FB" panose="020E0602020502020306" pitchFamily="34" charset="0"/>
              </a:rPr>
              <a:t>2023-2024</a:t>
            </a:r>
          </a:p>
        </p:txBody>
      </p:sp>
      <p:sp>
        <p:nvSpPr>
          <p:cNvPr id="13" name="TextBox 12">
            <a:extLst>
              <a:ext uri="{FF2B5EF4-FFF2-40B4-BE49-F238E27FC236}">
                <a16:creationId xmlns:a16="http://schemas.microsoft.com/office/drawing/2014/main" id="{4AD7140A-CAD3-FFEF-C39A-90F553D88770}"/>
              </a:ext>
            </a:extLst>
          </p:cNvPr>
          <p:cNvSpPr txBox="1"/>
          <p:nvPr/>
        </p:nvSpPr>
        <p:spPr>
          <a:xfrm>
            <a:off x="-19581" y="5109529"/>
            <a:ext cx="3870124" cy="338554"/>
          </a:xfrm>
          <a:prstGeom prst="rect">
            <a:avLst/>
          </a:prstGeom>
          <a:noFill/>
        </p:spPr>
        <p:txBody>
          <a:bodyPr wrap="square" rtlCol="0">
            <a:spAutoFit/>
          </a:bodyPr>
          <a:lstStyle/>
          <a:p>
            <a:pPr algn="ctr"/>
            <a:r>
              <a:rPr lang="en-US" sz="1600" dirty="0">
                <a:latin typeface="Berlin Sans FB" panose="020E0602020502020306" pitchFamily="34" charset="0"/>
              </a:rPr>
              <a:t>2024-2025</a:t>
            </a:r>
          </a:p>
        </p:txBody>
      </p:sp>
      <p:sp>
        <p:nvSpPr>
          <p:cNvPr id="14" name="TextBox 13">
            <a:extLst>
              <a:ext uri="{FF2B5EF4-FFF2-40B4-BE49-F238E27FC236}">
                <a16:creationId xmlns:a16="http://schemas.microsoft.com/office/drawing/2014/main" id="{A10CC58C-E34B-E0D2-9366-4455C0615761}"/>
              </a:ext>
            </a:extLst>
          </p:cNvPr>
          <p:cNvSpPr txBox="1"/>
          <p:nvPr/>
        </p:nvSpPr>
        <p:spPr>
          <a:xfrm>
            <a:off x="650684" y="5931824"/>
            <a:ext cx="2539263" cy="338554"/>
          </a:xfrm>
          <a:prstGeom prst="rect">
            <a:avLst/>
          </a:prstGeom>
          <a:noFill/>
        </p:spPr>
        <p:txBody>
          <a:bodyPr wrap="square" rtlCol="0">
            <a:spAutoFit/>
          </a:bodyPr>
          <a:lstStyle/>
          <a:p>
            <a:pPr algn="ctr"/>
            <a:r>
              <a:rPr lang="en-US" sz="1600" dirty="0">
                <a:latin typeface="Berlin Sans FB" panose="020E0602020502020306" pitchFamily="34" charset="0"/>
              </a:rPr>
              <a:t>2025-2026</a:t>
            </a:r>
          </a:p>
        </p:txBody>
      </p:sp>
      <p:cxnSp>
        <p:nvCxnSpPr>
          <p:cNvPr id="16" name="Straight Connector 15">
            <a:extLst>
              <a:ext uri="{FF2B5EF4-FFF2-40B4-BE49-F238E27FC236}">
                <a16:creationId xmlns:a16="http://schemas.microsoft.com/office/drawing/2014/main" id="{D9001251-C1A1-EA3E-BC34-67858CEFB80A}"/>
              </a:ext>
            </a:extLst>
          </p:cNvPr>
          <p:cNvCxnSpPr>
            <a:cxnSpLocks/>
          </p:cNvCxnSpPr>
          <p:nvPr/>
        </p:nvCxnSpPr>
        <p:spPr>
          <a:xfrm>
            <a:off x="4325112" y="1014984"/>
            <a:ext cx="3538728"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2068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7441E495-A512-E6B8-B713-EDB818C030F9}"/>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B13AF31B-35CD-8606-3E10-466D3D4ADE09}"/>
              </a:ext>
            </a:extLst>
          </p:cNvPr>
          <p:cNvSpPr/>
          <p:nvPr/>
        </p:nvSpPr>
        <p:spPr>
          <a:xfrm>
            <a:off x="153280" y="224028"/>
            <a:ext cx="11975417" cy="649705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1C48D8B6-4B8B-EE4C-E05B-BE228E9BE66D}"/>
              </a:ext>
            </a:extLst>
          </p:cNvPr>
          <p:cNvSpPr txBox="1"/>
          <p:nvPr/>
        </p:nvSpPr>
        <p:spPr>
          <a:xfrm>
            <a:off x="2159433" y="482800"/>
            <a:ext cx="10640994" cy="369332"/>
          </a:xfrm>
          <a:prstGeom prst="rect">
            <a:avLst/>
          </a:prstGeom>
          <a:noFill/>
        </p:spPr>
        <p:txBody>
          <a:bodyPr wrap="square" rtlCol="0">
            <a:spAutoFit/>
          </a:bodyPr>
          <a:lstStyle/>
          <a:p>
            <a:r>
              <a:rPr lang="en-029" b="1" dirty="0">
                <a:latin typeface="Aptos Display" panose="020B0004020202020204" pitchFamily="34" charset="0"/>
                <a:ea typeface="Calibri" panose="020F0502020204030204" pitchFamily="34" charset="0"/>
                <a:cs typeface="Times New Roman" panose="02020603050405020304" pitchFamily="18" charset="0"/>
              </a:rPr>
              <a:t>Number Of New Children Referred For CD For Whom Intake Assessments Are Complete</a:t>
            </a:r>
            <a:endParaRPr lang="en-US" dirty="0">
              <a:latin typeface="Aptos Display" panose="020B0004020202020204" pitchFamily="34" charset="0"/>
            </a:endParaRPr>
          </a:p>
        </p:txBody>
      </p:sp>
      <p:sp>
        <p:nvSpPr>
          <p:cNvPr id="5" name="Rectangle: Rounded Corners 4">
            <a:extLst>
              <a:ext uri="{FF2B5EF4-FFF2-40B4-BE49-F238E27FC236}">
                <a16:creationId xmlns:a16="http://schemas.microsoft.com/office/drawing/2014/main" id="{8756460E-0D3C-3E5A-0F25-D5C346B6E67B}"/>
              </a:ext>
            </a:extLst>
          </p:cNvPr>
          <p:cNvSpPr/>
          <p:nvPr/>
        </p:nvSpPr>
        <p:spPr>
          <a:xfrm>
            <a:off x="3161830" y="3292516"/>
            <a:ext cx="5866644" cy="160637"/>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0DA985A6-3CB2-9026-57BE-7E412F08CF5D}"/>
              </a:ext>
            </a:extLst>
          </p:cNvPr>
          <p:cNvSpPr/>
          <p:nvPr/>
        </p:nvSpPr>
        <p:spPr>
          <a:xfrm>
            <a:off x="3161829" y="3292515"/>
            <a:ext cx="2385101" cy="151019"/>
          </a:xfrm>
          <a:prstGeom prst="roundRect">
            <a:avLst>
              <a:gd name="adj" fmla="val 50000"/>
            </a:avLst>
          </a:prstGeom>
          <a:solidFill>
            <a:srgbClr val="4C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EF5AD0D7-E3CB-127B-23EE-F8452E427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323" y="3196326"/>
            <a:ext cx="409671" cy="400376"/>
          </a:xfrm>
          <a:prstGeom prst="rect">
            <a:avLst/>
          </a:prstGeom>
        </p:spPr>
      </p:pic>
      <p:sp>
        <p:nvSpPr>
          <p:cNvPr id="20" name="TextBox 19">
            <a:extLst>
              <a:ext uri="{FF2B5EF4-FFF2-40B4-BE49-F238E27FC236}">
                <a16:creationId xmlns:a16="http://schemas.microsoft.com/office/drawing/2014/main" id="{137B86C8-587C-3B04-056D-2FA4912614AD}"/>
              </a:ext>
            </a:extLst>
          </p:cNvPr>
          <p:cNvSpPr txBox="1"/>
          <p:nvPr/>
        </p:nvSpPr>
        <p:spPr>
          <a:xfrm>
            <a:off x="5632437" y="3205881"/>
            <a:ext cx="902368" cy="338554"/>
          </a:xfrm>
          <a:prstGeom prst="rect">
            <a:avLst/>
          </a:prstGeom>
          <a:noFill/>
        </p:spPr>
        <p:txBody>
          <a:bodyPr wrap="square" rtlCol="0">
            <a:spAutoFit/>
          </a:bodyPr>
          <a:lstStyle/>
          <a:p>
            <a:r>
              <a:rPr lang="en-US" sz="1600" dirty="0">
                <a:latin typeface="Britannic Bold" panose="020B0903060703020204" pitchFamily="34" charset="0"/>
              </a:rPr>
              <a:t>531</a:t>
            </a:r>
          </a:p>
        </p:txBody>
      </p:sp>
      <p:sp>
        <p:nvSpPr>
          <p:cNvPr id="3" name="Rectangle: Rounded Corners 2">
            <a:extLst>
              <a:ext uri="{FF2B5EF4-FFF2-40B4-BE49-F238E27FC236}">
                <a16:creationId xmlns:a16="http://schemas.microsoft.com/office/drawing/2014/main" id="{A9386EA6-914F-7A76-A8E0-8A4B17562D75}"/>
              </a:ext>
            </a:extLst>
          </p:cNvPr>
          <p:cNvSpPr/>
          <p:nvPr/>
        </p:nvSpPr>
        <p:spPr>
          <a:xfrm>
            <a:off x="3070248" y="1383565"/>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Rounded Corners 3">
            <a:extLst>
              <a:ext uri="{FF2B5EF4-FFF2-40B4-BE49-F238E27FC236}">
                <a16:creationId xmlns:a16="http://schemas.microsoft.com/office/drawing/2014/main" id="{EBF637DB-881E-BBC8-8911-D01C38671395}"/>
              </a:ext>
            </a:extLst>
          </p:cNvPr>
          <p:cNvSpPr/>
          <p:nvPr/>
        </p:nvSpPr>
        <p:spPr>
          <a:xfrm>
            <a:off x="3043234" y="1395539"/>
            <a:ext cx="1392564" cy="169647"/>
          </a:xfrm>
          <a:prstGeom prst="roundRect">
            <a:avLst>
              <a:gd name="adj" fmla="val 50000"/>
            </a:avLst>
          </a:prstGeom>
          <a:solidFill>
            <a:srgbClr val="4C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0785E0D-0E8E-D7B1-65F7-AC1B5DA71EC2}"/>
              </a:ext>
            </a:extLst>
          </p:cNvPr>
          <p:cNvSpPr txBox="1"/>
          <p:nvPr/>
        </p:nvSpPr>
        <p:spPr>
          <a:xfrm>
            <a:off x="4435798" y="1322943"/>
            <a:ext cx="738664" cy="307777"/>
          </a:xfrm>
          <a:prstGeom prst="rect">
            <a:avLst/>
          </a:prstGeom>
          <a:noFill/>
        </p:spPr>
        <p:txBody>
          <a:bodyPr wrap="square" rtlCol="0">
            <a:spAutoFit/>
          </a:bodyPr>
          <a:lstStyle/>
          <a:p>
            <a:r>
              <a:rPr lang="en-US" sz="1400" dirty="0">
                <a:latin typeface="Britannic Bold" panose="020B0903060703020204" pitchFamily="34" charset="0"/>
              </a:rPr>
              <a:t>305</a:t>
            </a:r>
          </a:p>
        </p:txBody>
      </p:sp>
      <p:pic>
        <p:nvPicPr>
          <p:cNvPr id="74" name="Picture 73">
            <a:extLst>
              <a:ext uri="{FF2B5EF4-FFF2-40B4-BE49-F238E27FC236}">
                <a16:creationId xmlns:a16="http://schemas.microsoft.com/office/drawing/2014/main" id="{A2005982-B3F9-41C1-35E5-B70866A94F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260" y="1295439"/>
            <a:ext cx="452417" cy="442152"/>
          </a:xfrm>
          <a:prstGeom prst="rect">
            <a:avLst/>
          </a:prstGeom>
        </p:spPr>
      </p:pic>
      <p:sp>
        <p:nvSpPr>
          <p:cNvPr id="40" name="Rectangle: Rounded Corners 39">
            <a:extLst>
              <a:ext uri="{FF2B5EF4-FFF2-40B4-BE49-F238E27FC236}">
                <a16:creationId xmlns:a16="http://schemas.microsoft.com/office/drawing/2014/main" id="{47CCB379-ACFF-74DB-36C7-4C052B4B997D}"/>
              </a:ext>
            </a:extLst>
          </p:cNvPr>
          <p:cNvSpPr/>
          <p:nvPr/>
        </p:nvSpPr>
        <p:spPr>
          <a:xfrm>
            <a:off x="3085927" y="2286197"/>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Rounded Corners 46">
            <a:extLst>
              <a:ext uri="{FF2B5EF4-FFF2-40B4-BE49-F238E27FC236}">
                <a16:creationId xmlns:a16="http://schemas.microsoft.com/office/drawing/2014/main" id="{BB515077-16E0-450E-54EA-620B6041C83F}"/>
              </a:ext>
            </a:extLst>
          </p:cNvPr>
          <p:cNvSpPr/>
          <p:nvPr/>
        </p:nvSpPr>
        <p:spPr>
          <a:xfrm>
            <a:off x="3058912" y="2298172"/>
            <a:ext cx="1205738" cy="184417"/>
          </a:xfrm>
          <a:prstGeom prst="roundRect">
            <a:avLst>
              <a:gd name="adj" fmla="val 50000"/>
            </a:avLst>
          </a:prstGeom>
          <a:solidFill>
            <a:srgbClr val="4C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a:extLst>
              <a:ext uri="{FF2B5EF4-FFF2-40B4-BE49-F238E27FC236}">
                <a16:creationId xmlns:a16="http://schemas.microsoft.com/office/drawing/2014/main" id="{AF6CD44E-156B-DFFE-5E88-009F777DDCE6}"/>
              </a:ext>
            </a:extLst>
          </p:cNvPr>
          <p:cNvSpPr txBox="1"/>
          <p:nvPr/>
        </p:nvSpPr>
        <p:spPr>
          <a:xfrm>
            <a:off x="4264650" y="2223041"/>
            <a:ext cx="540480" cy="307777"/>
          </a:xfrm>
          <a:prstGeom prst="rect">
            <a:avLst/>
          </a:prstGeom>
          <a:noFill/>
        </p:spPr>
        <p:txBody>
          <a:bodyPr wrap="square" rtlCol="0">
            <a:spAutoFit/>
          </a:bodyPr>
          <a:lstStyle/>
          <a:p>
            <a:r>
              <a:rPr lang="en-US" sz="1400" dirty="0">
                <a:latin typeface="Britannic Bold" panose="020B0903060703020204" pitchFamily="34" charset="0"/>
              </a:rPr>
              <a:t>298</a:t>
            </a:r>
          </a:p>
        </p:txBody>
      </p:sp>
      <p:pic>
        <p:nvPicPr>
          <p:cNvPr id="76" name="Picture 75">
            <a:extLst>
              <a:ext uri="{FF2B5EF4-FFF2-40B4-BE49-F238E27FC236}">
                <a16:creationId xmlns:a16="http://schemas.microsoft.com/office/drawing/2014/main" id="{D2CB323F-FE82-42B2-ABB2-8B86ECB430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9939" y="2201479"/>
            <a:ext cx="458633" cy="448227"/>
          </a:xfrm>
          <a:prstGeom prst="rect">
            <a:avLst/>
          </a:prstGeom>
        </p:spPr>
      </p:pic>
      <p:sp>
        <p:nvSpPr>
          <p:cNvPr id="70" name="Rectangle: Rounded Corners 69">
            <a:extLst>
              <a:ext uri="{FF2B5EF4-FFF2-40B4-BE49-F238E27FC236}">
                <a16:creationId xmlns:a16="http://schemas.microsoft.com/office/drawing/2014/main" id="{894B1283-7331-580C-6327-2B0B0C077DC6}"/>
              </a:ext>
            </a:extLst>
          </p:cNvPr>
          <p:cNvSpPr/>
          <p:nvPr/>
        </p:nvSpPr>
        <p:spPr>
          <a:xfrm>
            <a:off x="3234425" y="4205930"/>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Rounded Corners 70">
            <a:extLst>
              <a:ext uri="{FF2B5EF4-FFF2-40B4-BE49-F238E27FC236}">
                <a16:creationId xmlns:a16="http://schemas.microsoft.com/office/drawing/2014/main" id="{F707E12E-FFF7-242D-1EA1-88D3A03A42BE}"/>
              </a:ext>
            </a:extLst>
          </p:cNvPr>
          <p:cNvSpPr/>
          <p:nvPr/>
        </p:nvSpPr>
        <p:spPr>
          <a:xfrm>
            <a:off x="3207411" y="4217904"/>
            <a:ext cx="3057686" cy="158770"/>
          </a:xfrm>
          <a:prstGeom prst="roundRect">
            <a:avLst>
              <a:gd name="adj" fmla="val 50000"/>
            </a:avLst>
          </a:prstGeom>
          <a:solidFill>
            <a:srgbClr val="4C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1C1FD137-3BA7-C4D2-CE6B-D8565A3A751B}"/>
              </a:ext>
            </a:extLst>
          </p:cNvPr>
          <p:cNvSpPr txBox="1"/>
          <p:nvPr/>
        </p:nvSpPr>
        <p:spPr>
          <a:xfrm>
            <a:off x="6305436" y="4135389"/>
            <a:ext cx="738664" cy="307777"/>
          </a:xfrm>
          <a:prstGeom prst="rect">
            <a:avLst/>
          </a:prstGeom>
          <a:noFill/>
        </p:spPr>
        <p:txBody>
          <a:bodyPr wrap="square" rtlCol="0">
            <a:spAutoFit/>
          </a:bodyPr>
          <a:lstStyle/>
          <a:p>
            <a:r>
              <a:rPr lang="en-US" sz="1400" dirty="0">
                <a:latin typeface="Britannic Bold" panose="020B0903060703020204" pitchFamily="34" charset="0"/>
              </a:rPr>
              <a:t>607</a:t>
            </a:r>
          </a:p>
        </p:txBody>
      </p:sp>
      <p:pic>
        <p:nvPicPr>
          <p:cNvPr id="78" name="Picture 77">
            <a:extLst>
              <a:ext uri="{FF2B5EF4-FFF2-40B4-BE49-F238E27FC236}">
                <a16:creationId xmlns:a16="http://schemas.microsoft.com/office/drawing/2014/main" id="{D7CE68CB-5484-4053-B9B6-FAC20EC1B8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396" y="4135389"/>
            <a:ext cx="409671" cy="400376"/>
          </a:xfrm>
          <a:prstGeom prst="rect">
            <a:avLst/>
          </a:prstGeom>
        </p:spPr>
      </p:pic>
      <p:sp>
        <p:nvSpPr>
          <p:cNvPr id="90" name="Rectangle: Rounded Corners 89">
            <a:extLst>
              <a:ext uri="{FF2B5EF4-FFF2-40B4-BE49-F238E27FC236}">
                <a16:creationId xmlns:a16="http://schemas.microsoft.com/office/drawing/2014/main" id="{487F3739-40D3-73E3-A6EE-4F8868C5ADDD}"/>
              </a:ext>
            </a:extLst>
          </p:cNvPr>
          <p:cNvSpPr/>
          <p:nvPr/>
        </p:nvSpPr>
        <p:spPr>
          <a:xfrm>
            <a:off x="3216961" y="5200903"/>
            <a:ext cx="5866643" cy="170744"/>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Rounded Corners 90">
            <a:extLst>
              <a:ext uri="{FF2B5EF4-FFF2-40B4-BE49-F238E27FC236}">
                <a16:creationId xmlns:a16="http://schemas.microsoft.com/office/drawing/2014/main" id="{7EB6493B-A3EA-4D8B-AC9D-8A2930BB7437}"/>
              </a:ext>
            </a:extLst>
          </p:cNvPr>
          <p:cNvSpPr/>
          <p:nvPr/>
        </p:nvSpPr>
        <p:spPr>
          <a:xfrm>
            <a:off x="3189946" y="5212879"/>
            <a:ext cx="1984515" cy="147115"/>
          </a:xfrm>
          <a:prstGeom prst="roundRect">
            <a:avLst>
              <a:gd name="adj" fmla="val 50000"/>
            </a:avLst>
          </a:prstGeom>
          <a:solidFill>
            <a:srgbClr val="4C30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7" name="Picture 86">
            <a:extLst>
              <a:ext uri="{FF2B5EF4-FFF2-40B4-BE49-F238E27FC236}">
                <a16:creationId xmlns:a16="http://schemas.microsoft.com/office/drawing/2014/main" id="{F260817E-41A1-0147-7E6A-993FCC937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8396" y="5097921"/>
            <a:ext cx="409671" cy="400376"/>
          </a:xfrm>
          <a:prstGeom prst="rect">
            <a:avLst/>
          </a:prstGeom>
        </p:spPr>
      </p:pic>
      <p:sp>
        <p:nvSpPr>
          <p:cNvPr id="33" name="TextBox 32">
            <a:extLst>
              <a:ext uri="{FF2B5EF4-FFF2-40B4-BE49-F238E27FC236}">
                <a16:creationId xmlns:a16="http://schemas.microsoft.com/office/drawing/2014/main" id="{DCA8AAE5-064C-1ED0-AE9A-FEA496A38860}"/>
              </a:ext>
            </a:extLst>
          </p:cNvPr>
          <p:cNvSpPr txBox="1"/>
          <p:nvPr/>
        </p:nvSpPr>
        <p:spPr>
          <a:xfrm>
            <a:off x="5283026" y="5139069"/>
            <a:ext cx="738664" cy="307777"/>
          </a:xfrm>
          <a:prstGeom prst="rect">
            <a:avLst/>
          </a:prstGeom>
          <a:noFill/>
        </p:spPr>
        <p:txBody>
          <a:bodyPr wrap="square" rtlCol="0">
            <a:spAutoFit/>
          </a:bodyPr>
          <a:lstStyle/>
          <a:p>
            <a:r>
              <a:rPr lang="en-US" sz="1400" dirty="0">
                <a:latin typeface="Britannic Bold" panose="020B0903060703020204" pitchFamily="34" charset="0"/>
              </a:rPr>
              <a:t>510</a:t>
            </a:r>
          </a:p>
        </p:txBody>
      </p:sp>
      <p:sp>
        <p:nvSpPr>
          <p:cNvPr id="7" name="TextBox 6">
            <a:extLst>
              <a:ext uri="{FF2B5EF4-FFF2-40B4-BE49-F238E27FC236}">
                <a16:creationId xmlns:a16="http://schemas.microsoft.com/office/drawing/2014/main" id="{71C575FB-4308-A72B-514A-6B963F3B09F7}"/>
              </a:ext>
            </a:extLst>
          </p:cNvPr>
          <p:cNvSpPr txBox="1"/>
          <p:nvPr/>
        </p:nvSpPr>
        <p:spPr>
          <a:xfrm>
            <a:off x="-106056" y="1335873"/>
            <a:ext cx="3870124" cy="338554"/>
          </a:xfrm>
          <a:prstGeom prst="rect">
            <a:avLst/>
          </a:prstGeom>
          <a:noFill/>
        </p:spPr>
        <p:txBody>
          <a:bodyPr wrap="square" rtlCol="0">
            <a:spAutoFit/>
          </a:bodyPr>
          <a:lstStyle/>
          <a:p>
            <a:pPr algn="ctr"/>
            <a:r>
              <a:rPr lang="en-US" sz="1600" dirty="0">
                <a:latin typeface="Berlin Sans FB" panose="020E0602020502020306" pitchFamily="34" charset="0"/>
              </a:rPr>
              <a:t>2021-2022</a:t>
            </a:r>
          </a:p>
        </p:txBody>
      </p:sp>
      <p:sp>
        <p:nvSpPr>
          <p:cNvPr id="8" name="TextBox 7">
            <a:extLst>
              <a:ext uri="{FF2B5EF4-FFF2-40B4-BE49-F238E27FC236}">
                <a16:creationId xmlns:a16="http://schemas.microsoft.com/office/drawing/2014/main" id="{F765A31B-6A05-6559-6DBE-782E11DF0D7E}"/>
              </a:ext>
            </a:extLst>
          </p:cNvPr>
          <p:cNvSpPr txBox="1"/>
          <p:nvPr/>
        </p:nvSpPr>
        <p:spPr>
          <a:xfrm>
            <a:off x="-90200" y="2251747"/>
            <a:ext cx="3870124" cy="338554"/>
          </a:xfrm>
          <a:prstGeom prst="rect">
            <a:avLst/>
          </a:prstGeom>
          <a:noFill/>
        </p:spPr>
        <p:txBody>
          <a:bodyPr wrap="square" rtlCol="0">
            <a:spAutoFit/>
          </a:bodyPr>
          <a:lstStyle/>
          <a:p>
            <a:pPr algn="ctr"/>
            <a:r>
              <a:rPr lang="en-US" sz="1600" dirty="0">
                <a:latin typeface="Berlin Sans FB" panose="020E0602020502020306" pitchFamily="34" charset="0"/>
              </a:rPr>
              <a:t>2022-2023</a:t>
            </a:r>
          </a:p>
        </p:txBody>
      </p:sp>
      <p:sp>
        <p:nvSpPr>
          <p:cNvPr id="9" name="TextBox 8">
            <a:extLst>
              <a:ext uri="{FF2B5EF4-FFF2-40B4-BE49-F238E27FC236}">
                <a16:creationId xmlns:a16="http://schemas.microsoft.com/office/drawing/2014/main" id="{17D8D6D7-A400-B05E-4F17-F3EAAAE6B48B}"/>
              </a:ext>
            </a:extLst>
          </p:cNvPr>
          <p:cNvSpPr txBox="1"/>
          <p:nvPr/>
        </p:nvSpPr>
        <p:spPr>
          <a:xfrm>
            <a:off x="-130608" y="3212317"/>
            <a:ext cx="3870124" cy="338554"/>
          </a:xfrm>
          <a:prstGeom prst="rect">
            <a:avLst/>
          </a:prstGeom>
          <a:noFill/>
        </p:spPr>
        <p:txBody>
          <a:bodyPr wrap="square" rtlCol="0">
            <a:spAutoFit/>
          </a:bodyPr>
          <a:lstStyle/>
          <a:p>
            <a:pPr algn="ctr"/>
            <a:r>
              <a:rPr lang="en-US" sz="1600" dirty="0">
                <a:latin typeface="Berlin Sans FB" panose="020E0602020502020306" pitchFamily="34" charset="0"/>
              </a:rPr>
              <a:t>2023-2024</a:t>
            </a:r>
          </a:p>
        </p:txBody>
      </p:sp>
      <p:sp>
        <p:nvSpPr>
          <p:cNvPr id="13" name="TextBox 12">
            <a:extLst>
              <a:ext uri="{FF2B5EF4-FFF2-40B4-BE49-F238E27FC236}">
                <a16:creationId xmlns:a16="http://schemas.microsoft.com/office/drawing/2014/main" id="{E089AF76-F5CF-F0C9-7061-E5028CBB6F18}"/>
              </a:ext>
            </a:extLst>
          </p:cNvPr>
          <p:cNvSpPr txBox="1"/>
          <p:nvPr/>
        </p:nvSpPr>
        <p:spPr>
          <a:xfrm>
            <a:off x="-130608" y="4128191"/>
            <a:ext cx="3870124" cy="338554"/>
          </a:xfrm>
          <a:prstGeom prst="rect">
            <a:avLst/>
          </a:prstGeom>
          <a:noFill/>
        </p:spPr>
        <p:txBody>
          <a:bodyPr wrap="square" rtlCol="0">
            <a:spAutoFit/>
          </a:bodyPr>
          <a:lstStyle/>
          <a:p>
            <a:pPr algn="ctr"/>
            <a:r>
              <a:rPr lang="en-US" sz="1600" dirty="0">
                <a:latin typeface="Berlin Sans FB" panose="020E0602020502020306" pitchFamily="34" charset="0"/>
              </a:rPr>
              <a:t>2024-2025</a:t>
            </a:r>
          </a:p>
        </p:txBody>
      </p:sp>
      <p:sp>
        <p:nvSpPr>
          <p:cNvPr id="14" name="TextBox 13">
            <a:extLst>
              <a:ext uri="{FF2B5EF4-FFF2-40B4-BE49-F238E27FC236}">
                <a16:creationId xmlns:a16="http://schemas.microsoft.com/office/drawing/2014/main" id="{95971594-7671-1629-86DA-B34CBC469956}"/>
              </a:ext>
            </a:extLst>
          </p:cNvPr>
          <p:cNvSpPr txBox="1"/>
          <p:nvPr/>
        </p:nvSpPr>
        <p:spPr>
          <a:xfrm>
            <a:off x="549754" y="5086082"/>
            <a:ext cx="2539263" cy="338554"/>
          </a:xfrm>
          <a:prstGeom prst="rect">
            <a:avLst/>
          </a:prstGeom>
          <a:noFill/>
        </p:spPr>
        <p:txBody>
          <a:bodyPr wrap="square" rtlCol="0">
            <a:spAutoFit/>
          </a:bodyPr>
          <a:lstStyle/>
          <a:p>
            <a:pPr algn="ctr"/>
            <a:r>
              <a:rPr lang="en-US" sz="1600" dirty="0">
                <a:latin typeface="Berlin Sans FB" panose="020E0602020502020306" pitchFamily="34" charset="0"/>
              </a:rPr>
              <a:t>2025-2026</a:t>
            </a:r>
          </a:p>
        </p:txBody>
      </p:sp>
      <p:cxnSp>
        <p:nvCxnSpPr>
          <p:cNvPr id="15" name="Straight Connector 14">
            <a:extLst>
              <a:ext uri="{FF2B5EF4-FFF2-40B4-BE49-F238E27FC236}">
                <a16:creationId xmlns:a16="http://schemas.microsoft.com/office/drawing/2014/main" id="{60BB3F48-70C0-B18F-881E-F787AAADC041}"/>
              </a:ext>
            </a:extLst>
          </p:cNvPr>
          <p:cNvCxnSpPr/>
          <p:nvPr/>
        </p:nvCxnSpPr>
        <p:spPr>
          <a:xfrm>
            <a:off x="1828800" y="852132"/>
            <a:ext cx="9217152"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843312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58D30019-1ABF-0AEC-CCCD-64813FEE7A26}"/>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D05CFD62-C627-6525-C81D-E1725BAD08F9}"/>
              </a:ext>
            </a:extLst>
          </p:cNvPr>
          <p:cNvSpPr/>
          <p:nvPr/>
        </p:nvSpPr>
        <p:spPr>
          <a:xfrm>
            <a:off x="1272551" y="416857"/>
            <a:ext cx="10161520" cy="529321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7401FBC-7E05-5726-1499-0551E8C9A4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695" y="4417816"/>
            <a:ext cx="3713942" cy="2584516"/>
          </a:xfrm>
          <a:prstGeom prst="rect">
            <a:avLst/>
          </a:prstGeom>
        </p:spPr>
      </p:pic>
      <p:sp>
        <p:nvSpPr>
          <p:cNvPr id="6" name="TextBox 5">
            <a:extLst>
              <a:ext uri="{FF2B5EF4-FFF2-40B4-BE49-F238E27FC236}">
                <a16:creationId xmlns:a16="http://schemas.microsoft.com/office/drawing/2014/main" id="{A43D81F8-5172-8CC9-3D07-5EC7AD92342A}"/>
              </a:ext>
            </a:extLst>
          </p:cNvPr>
          <p:cNvSpPr txBox="1"/>
          <p:nvPr/>
        </p:nvSpPr>
        <p:spPr>
          <a:xfrm>
            <a:off x="2843818" y="1469898"/>
            <a:ext cx="7018986" cy="2446824"/>
          </a:xfrm>
          <a:prstGeom prst="rect">
            <a:avLst/>
          </a:prstGeom>
          <a:noFill/>
        </p:spPr>
        <p:txBody>
          <a:bodyPr wrap="square" rtlCol="0">
            <a:spAutoFit/>
          </a:bodyPr>
          <a:lstStyle/>
          <a:p>
            <a:pPr>
              <a:lnSpc>
                <a:spcPct val="150000"/>
              </a:lnSpc>
            </a:pPr>
            <a:r>
              <a:rPr lang="en-029" dirty="0">
                <a:latin typeface="Berlin Sans FB" panose="020E0602020502020306" pitchFamily="34" charset="0"/>
                <a:ea typeface="Calibri" panose="020F0502020204030204" pitchFamily="34" charset="0"/>
                <a:cs typeface="Times New Roman" panose="02020603050405020304" pitchFamily="18" charset="0"/>
              </a:rPr>
              <a:t>Based on the data highlighted, there was, generally, an increase in diversion referrals and interventions which is a positive indication of the successful implementation of the Child Diversion Programme and the positive impact that this would naturally have on re-directing children from the formal criminal justice system.  </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3453912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C46D3CEC-C67E-3584-A9C4-F0102D10D2C6}"/>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495924E-38E3-CF09-9019-9F3C56E16B65}"/>
              </a:ext>
            </a:extLst>
          </p:cNvPr>
          <p:cNvSpPr/>
          <p:nvPr/>
        </p:nvSpPr>
        <p:spPr>
          <a:xfrm>
            <a:off x="99391" y="188844"/>
            <a:ext cx="12006470" cy="6539948"/>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7839EA65-6F6B-2F5D-DCA5-6DA6294726A0}"/>
              </a:ext>
            </a:extLst>
          </p:cNvPr>
          <p:cNvSpPr/>
          <p:nvPr/>
        </p:nvSpPr>
        <p:spPr>
          <a:xfrm>
            <a:off x="2508433" y="1017774"/>
            <a:ext cx="4047695" cy="5317711"/>
          </a:xfrm>
          <a:custGeom>
            <a:avLst/>
            <a:gdLst>
              <a:gd name="csX0" fmla="*/ 0 w 3365639"/>
              <a:gd name="csY0" fmla="*/ 0 h 5148470"/>
              <a:gd name="csX1" fmla="*/ 3365639 w 3365639"/>
              <a:gd name="csY1" fmla="*/ 0 h 5148470"/>
              <a:gd name="csX2" fmla="*/ 3365639 w 3365639"/>
              <a:gd name="csY2" fmla="*/ 5148470 h 5148470"/>
              <a:gd name="csX3" fmla="*/ 0 w 3365639"/>
              <a:gd name="csY3" fmla="*/ 5148470 h 5148470"/>
              <a:gd name="csX4" fmla="*/ 0 w 3365639"/>
              <a:gd name="csY4" fmla="*/ 824947 h 5148470"/>
              <a:gd name="csX5" fmla="*/ 262071 w 3365639"/>
              <a:gd name="csY5" fmla="*/ 824947 h 5148470"/>
              <a:gd name="csX6" fmla="*/ 437322 w 3365639"/>
              <a:gd name="csY6" fmla="*/ 649696 h 5148470"/>
              <a:gd name="csX7" fmla="*/ 437322 w 3365639"/>
              <a:gd name="csY7" fmla="*/ 374033 h 5148470"/>
              <a:gd name="csX8" fmla="*/ 262071 w 3365639"/>
              <a:gd name="csY8" fmla="*/ 198782 h 5148470"/>
              <a:gd name="csX9" fmla="*/ 0 w 3365639"/>
              <a:gd name="csY9" fmla="*/ 198782 h 51484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365639" h="5148470">
                <a:moveTo>
                  <a:pt x="0" y="0"/>
                </a:moveTo>
                <a:lnTo>
                  <a:pt x="3365639" y="0"/>
                </a:lnTo>
                <a:lnTo>
                  <a:pt x="3365639" y="5148470"/>
                </a:lnTo>
                <a:lnTo>
                  <a:pt x="0" y="5148470"/>
                </a:lnTo>
                <a:lnTo>
                  <a:pt x="0" y="824947"/>
                </a:lnTo>
                <a:lnTo>
                  <a:pt x="262071" y="824947"/>
                </a:lnTo>
                <a:cubicBezTo>
                  <a:pt x="358859" y="824947"/>
                  <a:pt x="437322" y="746484"/>
                  <a:pt x="437322" y="649696"/>
                </a:cubicBezTo>
                <a:lnTo>
                  <a:pt x="437322" y="374033"/>
                </a:lnTo>
                <a:cubicBezTo>
                  <a:pt x="437322" y="277245"/>
                  <a:pt x="358859" y="198782"/>
                  <a:pt x="262071" y="198782"/>
                </a:cubicBezTo>
                <a:lnTo>
                  <a:pt x="0" y="198782"/>
                </a:lnTo>
                <a:close/>
              </a:path>
            </a:pathLst>
          </a:custGeom>
          <a:solidFill>
            <a:schemeClr val="bg1"/>
          </a:solidFill>
          <a:ln>
            <a:noFill/>
          </a:ln>
          <a:effectLst>
            <a:outerShdw blurRad="381000" dist="381000" dir="10800000" sx="90000" sy="90000" algn="r" rotWithShape="0">
              <a:schemeClr val="accent5">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13B12CA3-26A3-6B03-6A3A-95325E4990C2}"/>
              </a:ext>
            </a:extLst>
          </p:cNvPr>
          <p:cNvSpPr/>
          <p:nvPr/>
        </p:nvSpPr>
        <p:spPr>
          <a:xfrm>
            <a:off x="7308048" y="1017775"/>
            <a:ext cx="4265669" cy="5317711"/>
          </a:xfrm>
          <a:custGeom>
            <a:avLst/>
            <a:gdLst>
              <a:gd name="csX0" fmla="*/ 0 w 3445154"/>
              <a:gd name="csY0" fmla="*/ 0 h 5148470"/>
              <a:gd name="csX1" fmla="*/ 3445154 w 3445154"/>
              <a:gd name="csY1" fmla="*/ 0 h 5148470"/>
              <a:gd name="csX2" fmla="*/ 3445154 w 3445154"/>
              <a:gd name="csY2" fmla="*/ 5148470 h 5148470"/>
              <a:gd name="csX3" fmla="*/ 0 w 3445154"/>
              <a:gd name="csY3" fmla="*/ 5148470 h 5148470"/>
              <a:gd name="csX4" fmla="*/ 0 w 3445154"/>
              <a:gd name="csY4" fmla="*/ 790161 h 5148470"/>
              <a:gd name="csX5" fmla="*/ 379480 w 3445154"/>
              <a:gd name="csY5" fmla="*/ 790161 h 5148470"/>
              <a:gd name="csX6" fmla="*/ 554731 w 3445154"/>
              <a:gd name="csY6" fmla="*/ 614910 h 5148470"/>
              <a:gd name="csX7" fmla="*/ 554731 w 3445154"/>
              <a:gd name="csY7" fmla="*/ 339247 h 5148470"/>
              <a:gd name="csX8" fmla="*/ 379480 w 3445154"/>
              <a:gd name="csY8" fmla="*/ 163996 h 5148470"/>
              <a:gd name="csX9" fmla="*/ 0 w 3445154"/>
              <a:gd name="csY9" fmla="*/ 163996 h 51484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445154" h="5148470">
                <a:moveTo>
                  <a:pt x="0" y="0"/>
                </a:moveTo>
                <a:lnTo>
                  <a:pt x="3445154" y="0"/>
                </a:lnTo>
                <a:lnTo>
                  <a:pt x="3445154" y="5148470"/>
                </a:lnTo>
                <a:lnTo>
                  <a:pt x="0" y="5148470"/>
                </a:lnTo>
                <a:lnTo>
                  <a:pt x="0" y="790161"/>
                </a:lnTo>
                <a:lnTo>
                  <a:pt x="379480" y="790161"/>
                </a:lnTo>
                <a:cubicBezTo>
                  <a:pt x="476268" y="790161"/>
                  <a:pt x="554731" y="711698"/>
                  <a:pt x="554731" y="614910"/>
                </a:cubicBezTo>
                <a:lnTo>
                  <a:pt x="554731" y="339247"/>
                </a:lnTo>
                <a:cubicBezTo>
                  <a:pt x="554731" y="242459"/>
                  <a:pt x="476268" y="163996"/>
                  <a:pt x="379480" y="163996"/>
                </a:cubicBezTo>
                <a:lnTo>
                  <a:pt x="0" y="163996"/>
                </a:lnTo>
                <a:close/>
              </a:path>
            </a:pathLst>
          </a:custGeom>
          <a:solidFill>
            <a:schemeClr val="bg1"/>
          </a:solidFill>
          <a:ln>
            <a:noFill/>
          </a:ln>
          <a:effectLst>
            <a:outerShdw blurRad="381000" dist="381000" dir="10800000" sx="90000" sy="90000" algn="r" rotWithShape="0">
              <a:schemeClr val="accent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TextBox 41">
            <a:extLst>
              <a:ext uri="{FF2B5EF4-FFF2-40B4-BE49-F238E27FC236}">
                <a16:creationId xmlns:a16="http://schemas.microsoft.com/office/drawing/2014/main" id="{380E61F1-A8A5-07CE-AA00-64EC02350096}"/>
              </a:ext>
            </a:extLst>
          </p:cNvPr>
          <p:cNvSpPr txBox="1"/>
          <p:nvPr/>
        </p:nvSpPr>
        <p:spPr>
          <a:xfrm>
            <a:off x="2006507" y="1263099"/>
            <a:ext cx="1003852" cy="523220"/>
          </a:xfrm>
          <a:prstGeom prst="rect">
            <a:avLst/>
          </a:prstGeom>
          <a:noFill/>
        </p:spPr>
        <p:txBody>
          <a:bodyPr wrap="square" rtlCol="0">
            <a:spAutoFit/>
          </a:bodyPr>
          <a:lstStyle/>
          <a:p>
            <a:pPr algn="ctr"/>
            <a:r>
              <a:rPr lang="en-029" sz="1400" dirty="0">
                <a:latin typeface="Britannic Bold" panose="020B0903060703020204" pitchFamily="34" charset="0"/>
                <a:ea typeface="Calibri" panose="020F0502020204030204" pitchFamily="34" charset="0"/>
                <a:cs typeface="Times New Roman" panose="02020603050405020304" pitchFamily="18" charset="0"/>
              </a:rPr>
              <a:t>Cultural Barriers</a:t>
            </a:r>
            <a:endParaRPr lang="en-US" sz="1400" dirty="0">
              <a:latin typeface="Britannic Bold" panose="020B0903060703020204" pitchFamily="34" charset="0"/>
            </a:endParaRPr>
          </a:p>
        </p:txBody>
      </p:sp>
      <p:sp>
        <p:nvSpPr>
          <p:cNvPr id="43" name="TextBox 42">
            <a:extLst>
              <a:ext uri="{FF2B5EF4-FFF2-40B4-BE49-F238E27FC236}">
                <a16:creationId xmlns:a16="http://schemas.microsoft.com/office/drawing/2014/main" id="{56B82B2B-8118-EB69-5F8E-A73E61CC5691}"/>
              </a:ext>
            </a:extLst>
          </p:cNvPr>
          <p:cNvSpPr txBox="1"/>
          <p:nvPr/>
        </p:nvSpPr>
        <p:spPr>
          <a:xfrm>
            <a:off x="6965924" y="1162542"/>
            <a:ext cx="1117998" cy="738664"/>
          </a:xfrm>
          <a:prstGeom prst="rect">
            <a:avLst/>
          </a:prstGeom>
          <a:noFill/>
        </p:spPr>
        <p:txBody>
          <a:bodyPr wrap="square" rtlCol="0">
            <a:spAutoFit/>
          </a:bodyPr>
          <a:lstStyle/>
          <a:p>
            <a:pPr algn="ctr"/>
            <a:r>
              <a:rPr lang="en-029" sz="1400" dirty="0">
                <a:latin typeface="Britannic Bold" panose="020B0903060703020204" pitchFamily="34" charset="0"/>
                <a:ea typeface="Calibri" panose="020F0502020204030204" pitchFamily="34" charset="0"/>
                <a:cs typeface="Times New Roman" panose="02020603050405020304" pitchFamily="18" charset="0"/>
              </a:rPr>
              <a:t>Lack Of Consistent Data</a:t>
            </a:r>
            <a:endParaRPr lang="en-US" sz="1400" dirty="0">
              <a:latin typeface="Britannic Bold" panose="020B0903060703020204" pitchFamily="34" charset="0"/>
            </a:endParaRPr>
          </a:p>
        </p:txBody>
      </p:sp>
      <p:sp>
        <p:nvSpPr>
          <p:cNvPr id="46" name="TextBox 45">
            <a:extLst>
              <a:ext uri="{FF2B5EF4-FFF2-40B4-BE49-F238E27FC236}">
                <a16:creationId xmlns:a16="http://schemas.microsoft.com/office/drawing/2014/main" id="{E135C589-E376-5774-2FA4-03C840E76796}"/>
              </a:ext>
            </a:extLst>
          </p:cNvPr>
          <p:cNvSpPr txBox="1"/>
          <p:nvPr/>
        </p:nvSpPr>
        <p:spPr>
          <a:xfrm>
            <a:off x="1280161" y="364389"/>
            <a:ext cx="10192800" cy="338554"/>
          </a:xfrm>
          <a:prstGeom prst="rect">
            <a:avLst/>
          </a:prstGeom>
          <a:noFill/>
        </p:spPr>
        <p:txBody>
          <a:bodyPr wrap="square" rtlCol="0">
            <a:spAutoFit/>
          </a:bodyPr>
          <a:lstStyle/>
          <a:p>
            <a:pPr algn="ctr"/>
            <a:r>
              <a:rPr lang="en-029" sz="1600" dirty="0">
                <a:latin typeface="Britannic Bold" panose="020B0903060703020204" pitchFamily="34" charset="0"/>
                <a:ea typeface="Calibri" panose="020F0502020204030204" pitchFamily="34" charset="0"/>
                <a:cs typeface="Times New Roman" panose="02020603050405020304" pitchFamily="18" charset="0"/>
              </a:rPr>
              <a:t>There Remains Several Challenges To The Effective Implementation Of The Child Diversion Programme</a:t>
            </a:r>
            <a:endParaRPr lang="en-US" sz="1600" dirty="0">
              <a:latin typeface="Britannic Bold" panose="020B0903060703020204" pitchFamily="34" charset="0"/>
            </a:endParaRPr>
          </a:p>
        </p:txBody>
      </p:sp>
      <p:sp>
        <p:nvSpPr>
          <p:cNvPr id="48" name="TextBox 47">
            <a:extLst>
              <a:ext uri="{FF2B5EF4-FFF2-40B4-BE49-F238E27FC236}">
                <a16:creationId xmlns:a16="http://schemas.microsoft.com/office/drawing/2014/main" id="{C73509CE-E254-C2C4-8DD7-5C7A47A65CAB}"/>
              </a:ext>
            </a:extLst>
          </p:cNvPr>
          <p:cNvSpPr txBox="1"/>
          <p:nvPr/>
        </p:nvSpPr>
        <p:spPr>
          <a:xfrm>
            <a:off x="2750993" y="1962031"/>
            <a:ext cx="3351633" cy="4113947"/>
          </a:xfrm>
          <a:prstGeom prst="rect">
            <a:avLst/>
          </a:prstGeom>
          <a:noFill/>
        </p:spPr>
        <p:txBody>
          <a:bodyPr wrap="square" rtlCol="0">
            <a:spAutoFit/>
          </a:bodyPr>
          <a:lstStyle/>
          <a:p>
            <a:pPr marL="285750" lvl="0" indent="-285750" algn="just">
              <a:lnSpc>
                <a:spcPct val="150000"/>
              </a:lnSpc>
              <a:spcAft>
                <a:spcPts val="1000"/>
              </a:spcAft>
              <a:buFont typeface="Arial" panose="020B0604020202020204" pitchFamily="34" charset="0"/>
              <a:buChar char="•"/>
            </a:pPr>
            <a:r>
              <a:rPr lang="en-029" sz="1400" dirty="0">
                <a:latin typeface="Berlin Sans FB" panose="020E0602020502020306" pitchFamily="34" charset="0"/>
                <a:ea typeface="Calibri" panose="020F0502020204030204" pitchFamily="34" charset="0"/>
                <a:cs typeface="Times New Roman" panose="02020603050405020304" pitchFamily="18" charset="0"/>
              </a:rPr>
              <a:t>society accustomed to more traditional forms of punishment</a:t>
            </a:r>
          </a:p>
          <a:p>
            <a:pPr marL="285750" lvl="0" indent="-285750" algn="just">
              <a:lnSpc>
                <a:spcPct val="150000"/>
              </a:lnSpc>
              <a:spcAft>
                <a:spcPts val="1000"/>
              </a:spcAft>
              <a:buFont typeface="Arial" panose="020B0604020202020204" pitchFamily="34" charset="0"/>
              <a:buChar char="•"/>
            </a:pPr>
            <a:r>
              <a:rPr lang="en-029" sz="1400" dirty="0">
                <a:latin typeface="Berlin Sans FB" panose="020E0602020502020306" pitchFamily="34" charset="0"/>
                <a:ea typeface="Calibri" panose="020F0502020204030204" pitchFamily="34" charset="0"/>
                <a:cs typeface="Times New Roman" panose="02020603050405020304" pitchFamily="18" charset="0"/>
              </a:rPr>
              <a:t>diversion considered by citizens as being “soft” on crime</a:t>
            </a:r>
          </a:p>
          <a:p>
            <a:pPr marL="285750" lvl="0" indent="-285750" algn="just">
              <a:lnSpc>
                <a:spcPct val="150000"/>
              </a:lnSpc>
              <a:spcAft>
                <a:spcPts val="1000"/>
              </a:spcAft>
              <a:buFont typeface="Arial" panose="020B0604020202020204" pitchFamily="34" charset="0"/>
              <a:buChar char="•"/>
            </a:pPr>
            <a:r>
              <a:rPr lang="en-029" sz="1400" dirty="0">
                <a:latin typeface="Berlin Sans FB" panose="020E0602020502020306" pitchFamily="34" charset="0"/>
                <a:ea typeface="Calibri" panose="020F0502020204030204" pitchFamily="34" charset="0"/>
                <a:cs typeface="Times New Roman" panose="02020603050405020304" pitchFamily="18" charset="0"/>
              </a:rPr>
              <a:t>there is a noted challenge in changing public perception from punitive justice to restorative justice</a:t>
            </a:r>
          </a:p>
          <a:p>
            <a:pPr marL="285750" lvl="0" indent="-285750" algn="just">
              <a:lnSpc>
                <a:spcPct val="150000"/>
              </a:lnSpc>
              <a:spcAft>
                <a:spcPts val="1000"/>
              </a:spcAft>
              <a:buFont typeface="Arial" panose="020B0604020202020204" pitchFamily="34" charset="0"/>
              <a:buChar char="•"/>
            </a:pPr>
            <a:r>
              <a:rPr lang="en-029" sz="1400" dirty="0">
                <a:latin typeface="Berlin Sans FB" panose="020E0602020502020306" pitchFamily="34" charset="0"/>
                <a:ea typeface="Calibri" panose="020F0502020204030204" pitchFamily="34" charset="0"/>
                <a:cs typeface="Times New Roman" panose="02020603050405020304" pitchFamily="18" charset="0"/>
              </a:rPr>
              <a:t>fear of criminal justice involvement deters children and their families from engaging in diversion</a:t>
            </a:r>
            <a:endParaRPr lang="en-US" sz="1400" dirty="0">
              <a:latin typeface="Berlin Sans FB" panose="020E0602020502020306" pitchFamily="34" charset="0"/>
            </a:endParaRPr>
          </a:p>
          <a:p>
            <a:endParaRPr lang="en-US" sz="2000" dirty="0"/>
          </a:p>
        </p:txBody>
      </p:sp>
      <p:sp>
        <p:nvSpPr>
          <p:cNvPr id="49" name="TextBox 48">
            <a:extLst>
              <a:ext uri="{FF2B5EF4-FFF2-40B4-BE49-F238E27FC236}">
                <a16:creationId xmlns:a16="http://schemas.microsoft.com/office/drawing/2014/main" id="{F99FEC30-6BD0-C7A8-90F4-5D0C5EE8CC28}"/>
              </a:ext>
            </a:extLst>
          </p:cNvPr>
          <p:cNvSpPr txBox="1"/>
          <p:nvPr/>
        </p:nvSpPr>
        <p:spPr>
          <a:xfrm>
            <a:off x="6854546" y="1911207"/>
            <a:ext cx="4581641" cy="4570482"/>
          </a:xfrm>
          <a:prstGeom prst="rect">
            <a:avLst/>
          </a:prstGeom>
          <a:noFill/>
        </p:spPr>
        <p:txBody>
          <a:bodyPr wrap="square" rtlCol="0">
            <a:spAutoFit/>
          </a:bodyPr>
          <a:lstStyle/>
          <a:p>
            <a:pPr marL="742950" lvl="1" indent="-285750" algn="just">
              <a:lnSpc>
                <a:spcPct val="150000"/>
              </a:lnSpc>
              <a:buFont typeface="Arial" panose="020B0604020202020204" pitchFamily="34" charset="0"/>
              <a:buChar char="•"/>
            </a:pPr>
            <a:r>
              <a:rPr lang="en-029" sz="1400" dirty="0">
                <a:latin typeface="Berlin Sans FB" panose="020E0602020502020306" pitchFamily="34" charset="0"/>
                <a:ea typeface="Calibri" panose="020F0502020204030204" pitchFamily="34" charset="0"/>
                <a:cs typeface="Times New Roman" panose="02020603050405020304" pitchFamily="18" charset="0"/>
              </a:rPr>
              <a:t>no comprehensive data and evaluation reports raises concerns about the programmes accountability and oversight mechanisms  </a:t>
            </a:r>
          </a:p>
          <a:p>
            <a:pPr lvl="1" algn="just">
              <a:lnSpc>
                <a:spcPct val="150000"/>
              </a:lnSpc>
            </a:pPr>
            <a:endParaRPr lang="en-029" sz="1400" dirty="0">
              <a:latin typeface="Berlin Sans FB" panose="020E0602020502020306" pitchFamily="34" charset="0"/>
              <a:ea typeface="Calibri" panose="020F0502020204030204" pitchFamily="34" charset="0"/>
              <a:cs typeface="Times New Roman" panose="02020603050405020304" pitchFamily="18" charset="0"/>
            </a:endParaRPr>
          </a:p>
          <a:p>
            <a:pPr marL="742950" lvl="1" indent="-285750" algn="just">
              <a:lnSpc>
                <a:spcPct val="150000"/>
              </a:lnSpc>
              <a:buFont typeface="Arial" panose="020B0604020202020204" pitchFamily="34" charset="0"/>
              <a:buChar char="•"/>
            </a:pPr>
            <a:r>
              <a:rPr lang="en-029" sz="1400" dirty="0">
                <a:latin typeface="Berlin Sans FB" panose="020E0602020502020306" pitchFamily="34" charset="0"/>
                <a:ea typeface="Calibri" panose="020F0502020204030204" pitchFamily="34" charset="0"/>
                <a:cs typeface="Times New Roman" panose="02020603050405020304" pitchFamily="18" charset="0"/>
              </a:rPr>
              <a:t> limited data on reoffending and long-term outcomes hinders impact assessment</a:t>
            </a:r>
          </a:p>
          <a:p>
            <a:pPr lvl="1" algn="just">
              <a:lnSpc>
                <a:spcPct val="150000"/>
              </a:lnSpc>
            </a:pPr>
            <a:endParaRPr lang="en-029" sz="1400" dirty="0">
              <a:latin typeface="Berlin Sans FB" panose="020E0602020502020306" pitchFamily="34" charset="0"/>
              <a:ea typeface="Calibri" panose="020F0502020204030204" pitchFamily="34" charset="0"/>
              <a:cs typeface="Times New Roman" panose="02020603050405020304" pitchFamily="18" charset="0"/>
            </a:endParaRPr>
          </a:p>
          <a:p>
            <a:pPr marL="742950" lvl="1" indent="-285750" algn="just">
              <a:lnSpc>
                <a:spcPct val="150000"/>
              </a:lnSpc>
              <a:buFont typeface="Arial" panose="020B0604020202020204" pitchFamily="34" charset="0"/>
              <a:buChar char="•"/>
            </a:pPr>
            <a:r>
              <a:rPr lang="en-029" sz="1400" dirty="0">
                <a:latin typeface="Berlin Sans FB" panose="020E0602020502020306" pitchFamily="34" charset="0"/>
                <a:ea typeface="Calibri" panose="020F0502020204030204" pitchFamily="34" charset="0"/>
                <a:cs typeface="Times New Roman" panose="02020603050405020304" pitchFamily="18" charset="0"/>
              </a:rPr>
              <a:t>informal warnings not recorded at the police station, but this is to documented and shared with the Child Diversion Office and Child  Diversion Committee.  This is not being consistently done by police officers so it affects the proper representation of children diverted</a:t>
            </a:r>
            <a:endParaRPr lang="en-US" sz="1400" dirty="0">
              <a:latin typeface="Berlin Sans FB" panose="020E0602020502020306" pitchFamily="34" charset="0"/>
            </a:endParaRPr>
          </a:p>
          <a:p>
            <a:endParaRPr lang="en-US" dirty="0"/>
          </a:p>
        </p:txBody>
      </p:sp>
      <p:sp>
        <p:nvSpPr>
          <p:cNvPr id="2" name="TextBox 1">
            <a:extLst>
              <a:ext uri="{FF2B5EF4-FFF2-40B4-BE49-F238E27FC236}">
                <a16:creationId xmlns:a16="http://schemas.microsoft.com/office/drawing/2014/main" id="{46C893CA-9748-2167-5C52-4534D99C5907}"/>
              </a:ext>
            </a:extLst>
          </p:cNvPr>
          <p:cNvSpPr txBox="1"/>
          <p:nvPr/>
        </p:nvSpPr>
        <p:spPr>
          <a:xfrm>
            <a:off x="348214" y="2869695"/>
            <a:ext cx="1619794" cy="923330"/>
          </a:xfrm>
          <a:prstGeom prst="rect">
            <a:avLst/>
          </a:prstGeom>
          <a:noFill/>
        </p:spPr>
        <p:txBody>
          <a:bodyPr wrap="square" rtlCol="0">
            <a:spAutoFit/>
          </a:bodyPr>
          <a:lstStyle/>
          <a:p>
            <a:pPr algn="ctr"/>
            <a:r>
              <a:rPr lang="en-029" dirty="0">
                <a:latin typeface="Britannic Bold" panose="020B0903060703020204" pitchFamily="34" charset="0"/>
                <a:ea typeface="Calibri" panose="020F0502020204030204" pitchFamily="34" charset="0"/>
                <a:cs typeface="Times New Roman" panose="02020603050405020304" pitchFamily="18" charset="0"/>
              </a:rPr>
              <a:t>These include:</a:t>
            </a:r>
            <a:endParaRPr lang="en-US" dirty="0">
              <a:latin typeface="Britannic Bold" panose="020B0903060703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853164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63DBB902-B48A-E5EE-F83B-5C8767465D8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614DAFA-7FB2-38F7-78C8-F761E68C68F6}"/>
              </a:ext>
            </a:extLst>
          </p:cNvPr>
          <p:cNvSpPr/>
          <p:nvPr/>
        </p:nvSpPr>
        <p:spPr>
          <a:xfrm>
            <a:off x="0" y="4965"/>
            <a:ext cx="12192000" cy="6858000"/>
          </a:xfrm>
          <a:prstGeom prst="rect">
            <a:avLst/>
          </a:prstGeom>
          <a:blipFill dpi="0" rotWithShape="1">
            <a:blip r:embed="rId2">
              <a:alphaModFix amt="64000"/>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9A88CCCC-17FB-1486-00C0-B534601AE881}"/>
              </a:ext>
            </a:extLst>
          </p:cNvPr>
          <p:cNvGrpSpPr/>
          <p:nvPr/>
        </p:nvGrpSpPr>
        <p:grpSpPr>
          <a:xfrm>
            <a:off x="6467895" y="-4965"/>
            <a:ext cx="6120673" cy="6858000"/>
            <a:chOff x="-2228845" y="4965"/>
            <a:chExt cx="6120673" cy="6858000"/>
          </a:xfrm>
        </p:grpSpPr>
        <p:grpSp>
          <p:nvGrpSpPr>
            <p:cNvPr id="26" name="Group 25">
              <a:extLst>
                <a:ext uri="{FF2B5EF4-FFF2-40B4-BE49-F238E27FC236}">
                  <a16:creationId xmlns:a16="http://schemas.microsoft.com/office/drawing/2014/main" id="{C90198CE-F423-6C61-9C1C-49695106AC81}"/>
                </a:ext>
              </a:extLst>
            </p:cNvPr>
            <p:cNvGrpSpPr/>
            <p:nvPr/>
          </p:nvGrpSpPr>
          <p:grpSpPr>
            <a:xfrm>
              <a:off x="-2228845" y="4965"/>
              <a:ext cx="5749680" cy="6858000"/>
              <a:chOff x="6449668" y="-4965"/>
              <a:chExt cx="5749680" cy="6858000"/>
            </a:xfrm>
          </p:grpSpPr>
          <p:sp>
            <p:nvSpPr>
              <p:cNvPr id="5" name="Rectangle 4">
                <a:extLst>
                  <a:ext uri="{FF2B5EF4-FFF2-40B4-BE49-F238E27FC236}">
                    <a16:creationId xmlns:a16="http://schemas.microsoft.com/office/drawing/2014/main" id="{3F725530-3F0B-2D12-4EF8-F35D82F68361}"/>
                  </a:ext>
                </a:extLst>
              </p:cNvPr>
              <p:cNvSpPr/>
              <p:nvPr/>
            </p:nvSpPr>
            <p:spPr>
              <a:xfrm>
                <a:off x="6449668" y="-4965"/>
                <a:ext cx="5749680" cy="6858000"/>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6F066CDF-82D4-5BED-2467-91B75000089A}"/>
                  </a:ext>
                </a:extLst>
              </p:cNvPr>
              <p:cNvSpPr txBox="1"/>
              <p:nvPr/>
            </p:nvSpPr>
            <p:spPr>
              <a:xfrm>
                <a:off x="7476440" y="1311974"/>
                <a:ext cx="4074767" cy="4530536"/>
              </a:xfrm>
              <a:prstGeom prst="rect">
                <a:avLst/>
              </a:prstGeom>
              <a:noFill/>
            </p:spPr>
            <p:txBody>
              <a:bodyPr wrap="square" rtlCol="0">
                <a:spAutoFit/>
              </a:bodyPr>
              <a:lstStyle/>
              <a:p>
                <a:pPr algn="ctr">
                  <a:lnSpc>
                    <a:spcPct val="150000"/>
                  </a:lnSpc>
                </a:pPr>
                <a:r>
                  <a:rPr lang="en-029" sz="1600" dirty="0">
                    <a:latin typeface="Britannic Bold" panose="020B0903060703020204" pitchFamily="34" charset="0"/>
                    <a:ea typeface="Calibri" panose="020F0502020204030204" pitchFamily="34" charset="0"/>
                  </a:rPr>
                  <a:t>There was no system in place whereby the child could avoid being placed before the courts for even minor offences that were committed.  This situation unfortunately left Jamaica in a place of being in breach of our international commitments and resulted in hundreds of children being disadvantaged, traumatised and left with criminal records as a result of a lack of provision for diversion from the formal criminal justice system.</a:t>
                </a:r>
                <a:endParaRPr lang="en-US" sz="1600" dirty="0">
                  <a:latin typeface="Britannic Bold" panose="020B0903060703020204" pitchFamily="34" charset="0"/>
                </a:endParaRPr>
              </a:p>
              <a:p>
                <a:pPr>
                  <a:lnSpc>
                    <a:spcPct val="150000"/>
                  </a:lnSpc>
                </a:pPr>
                <a:endParaRPr lang="en-US" dirty="0"/>
              </a:p>
            </p:txBody>
          </p:sp>
        </p:grpSp>
        <p:sp>
          <p:nvSpPr>
            <p:cNvPr id="27" name="Isosceles Triangle 26">
              <a:extLst>
                <a:ext uri="{FF2B5EF4-FFF2-40B4-BE49-F238E27FC236}">
                  <a16:creationId xmlns:a16="http://schemas.microsoft.com/office/drawing/2014/main" id="{41AE50D8-9BB3-AAC0-B439-58AAA717A79E}"/>
                </a:ext>
              </a:extLst>
            </p:cNvPr>
            <p:cNvSpPr/>
            <p:nvPr/>
          </p:nvSpPr>
          <p:spPr>
            <a:xfrm rot="5400000">
              <a:off x="3426549" y="500217"/>
              <a:ext cx="559444" cy="371114"/>
            </a:xfrm>
            <a:prstGeom prst="triangle">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534735D0-C7FF-4FEE-23B7-1A4AB2B0B264}"/>
              </a:ext>
            </a:extLst>
          </p:cNvPr>
          <p:cNvGrpSpPr/>
          <p:nvPr/>
        </p:nvGrpSpPr>
        <p:grpSpPr>
          <a:xfrm>
            <a:off x="726960" y="4965"/>
            <a:ext cx="6121712" cy="6858000"/>
            <a:chOff x="711310" y="-4965"/>
            <a:chExt cx="6121712" cy="6858000"/>
          </a:xfrm>
        </p:grpSpPr>
        <p:grpSp>
          <p:nvGrpSpPr>
            <p:cNvPr id="15" name="Group 14">
              <a:extLst>
                <a:ext uri="{FF2B5EF4-FFF2-40B4-BE49-F238E27FC236}">
                  <a16:creationId xmlns:a16="http://schemas.microsoft.com/office/drawing/2014/main" id="{393222EB-61A8-D2AF-CABB-C79DFD4B5EE3}"/>
                </a:ext>
              </a:extLst>
            </p:cNvPr>
            <p:cNvGrpSpPr/>
            <p:nvPr/>
          </p:nvGrpSpPr>
          <p:grpSpPr>
            <a:xfrm>
              <a:off x="711310" y="-4965"/>
              <a:ext cx="6121712" cy="6858000"/>
              <a:chOff x="3935895" y="0"/>
              <a:chExt cx="2460830" cy="6858000"/>
            </a:xfrm>
          </p:grpSpPr>
          <p:sp>
            <p:nvSpPr>
              <p:cNvPr id="6" name="Rectangle 5">
                <a:extLst>
                  <a:ext uri="{FF2B5EF4-FFF2-40B4-BE49-F238E27FC236}">
                    <a16:creationId xmlns:a16="http://schemas.microsoft.com/office/drawing/2014/main" id="{DDB223A6-2D5C-0A34-A366-1749C3627484}"/>
                  </a:ext>
                </a:extLst>
              </p:cNvPr>
              <p:cNvSpPr/>
              <p:nvPr/>
            </p:nvSpPr>
            <p:spPr>
              <a:xfrm>
                <a:off x="3935895" y="0"/>
                <a:ext cx="2306728" cy="6858000"/>
              </a:xfrm>
              <a:prstGeom prst="rect">
                <a:avLst/>
              </a:prstGeom>
              <a:solidFill>
                <a:schemeClr val="bg1">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sosceles Triangle 10">
                <a:extLst>
                  <a:ext uri="{FF2B5EF4-FFF2-40B4-BE49-F238E27FC236}">
                    <a16:creationId xmlns:a16="http://schemas.microsoft.com/office/drawing/2014/main" id="{857DED43-8835-8411-DA78-38C546EA9D5E}"/>
                  </a:ext>
                </a:extLst>
              </p:cNvPr>
              <p:cNvSpPr/>
              <p:nvPr/>
            </p:nvSpPr>
            <p:spPr>
              <a:xfrm rot="5400000">
                <a:off x="6026469" y="593828"/>
                <a:ext cx="586410" cy="154102"/>
              </a:xfrm>
              <a:prstGeom prst="triangle">
                <a:avLst>
                  <a:gd name="adj" fmla="val 46610"/>
                </a:avLst>
              </a:prstGeom>
              <a:solidFill>
                <a:schemeClr val="bg1">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3" name="TextBox 22">
              <a:extLst>
                <a:ext uri="{FF2B5EF4-FFF2-40B4-BE49-F238E27FC236}">
                  <a16:creationId xmlns:a16="http://schemas.microsoft.com/office/drawing/2014/main" id="{1B2B2096-3074-7758-F4FA-CFB62750758C}"/>
                </a:ext>
              </a:extLst>
            </p:cNvPr>
            <p:cNvSpPr txBox="1"/>
            <p:nvPr/>
          </p:nvSpPr>
          <p:spPr>
            <a:xfrm>
              <a:off x="1594482" y="959118"/>
              <a:ext cx="4150122" cy="5561331"/>
            </a:xfrm>
            <a:prstGeom prst="rect">
              <a:avLst/>
            </a:prstGeom>
            <a:noFill/>
          </p:spPr>
          <p:txBody>
            <a:bodyPr wrap="square" rtlCol="0">
              <a:spAutoFit/>
            </a:bodyPr>
            <a:lstStyle/>
            <a:p>
              <a:pPr algn="ctr">
                <a:lnSpc>
                  <a:spcPct val="150000"/>
                </a:lnSpc>
              </a:pPr>
              <a:r>
                <a:rPr lang="en-029" sz="1600" dirty="0">
                  <a:latin typeface="Britannic Bold" panose="020B0903060703020204" pitchFamily="34" charset="0"/>
                  <a:ea typeface="Calibri" panose="020F0502020204030204" pitchFamily="34" charset="0"/>
                </a:rPr>
                <a:t>Jamaica, like most countries in the world, have children who have committed acts which are in contravention of established laws in the country.  These children are considered to be “in conflict with the law” and prior to the enactment of the Child Diversion Act (the Act) these children would traverse the criminal justice system in a manner which saw them being arrested, charged and being brought before the court where they were expected to enter a plea of guilty or not guilty and see a trial commence depending on the plea. </a:t>
              </a:r>
              <a:endParaRPr lang="en-US" sz="1600" dirty="0">
                <a:latin typeface="Britannic Bold" panose="020B0903060703020204" pitchFamily="34" charset="0"/>
              </a:endParaRPr>
            </a:p>
            <a:p>
              <a:pPr algn="ctr">
                <a:lnSpc>
                  <a:spcPct val="150000"/>
                </a:lnSpc>
              </a:pPr>
              <a:endParaRPr lang="en-US" sz="3200" dirty="0"/>
            </a:p>
          </p:txBody>
        </p:sp>
      </p:grpSp>
      <p:grpSp>
        <p:nvGrpSpPr>
          <p:cNvPr id="24" name="Group 23">
            <a:extLst>
              <a:ext uri="{FF2B5EF4-FFF2-40B4-BE49-F238E27FC236}">
                <a16:creationId xmlns:a16="http://schemas.microsoft.com/office/drawing/2014/main" id="{9D4E422F-02AA-9483-7224-27F9A3AA729C}"/>
              </a:ext>
            </a:extLst>
          </p:cNvPr>
          <p:cNvGrpSpPr/>
          <p:nvPr/>
        </p:nvGrpSpPr>
        <p:grpSpPr>
          <a:xfrm>
            <a:off x="-1534799" y="4965"/>
            <a:ext cx="2656789" cy="6858000"/>
            <a:chOff x="-1026773" y="4965"/>
            <a:chExt cx="2053545" cy="6858000"/>
          </a:xfrm>
        </p:grpSpPr>
        <p:grpSp>
          <p:nvGrpSpPr>
            <p:cNvPr id="17" name="Group 16">
              <a:extLst>
                <a:ext uri="{FF2B5EF4-FFF2-40B4-BE49-F238E27FC236}">
                  <a16:creationId xmlns:a16="http://schemas.microsoft.com/office/drawing/2014/main" id="{251489A0-48B4-2DB2-B6A5-1132EEEB1B01}"/>
                </a:ext>
              </a:extLst>
            </p:cNvPr>
            <p:cNvGrpSpPr/>
            <p:nvPr/>
          </p:nvGrpSpPr>
          <p:grpSpPr>
            <a:xfrm>
              <a:off x="-1026773" y="4965"/>
              <a:ext cx="2053545" cy="6858000"/>
              <a:chOff x="-175049" y="-34785"/>
              <a:chExt cx="2053545" cy="6858000"/>
            </a:xfrm>
          </p:grpSpPr>
          <p:sp>
            <p:nvSpPr>
              <p:cNvPr id="3" name="Rectangle 2">
                <a:extLst>
                  <a:ext uri="{FF2B5EF4-FFF2-40B4-BE49-F238E27FC236}">
                    <a16:creationId xmlns:a16="http://schemas.microsoft.com/office/drawing/2014/main" id="{1D3352F4-147C-543E-86D3-BA0A26652AD6}"/>
                  </a:ext>
                </a:extLst>
              </p:cNvPr>
              <p:cNvSpPr/>
              <p:nvPr/>
            </p:nvSpPr>
            <p:spPr>
              <a:xfrm>
                <a:off x="-175049" y="-34785"/>
                <a:ext cx="1759226"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Isosceles Triangle 8">
                <a:extLst>
                  <a:ext uri="{FF2B5EF4-FFF2-40B4-BE49-F238E27FC236}">
                    <a16:creationId xmlns:a16="http://schemas.microsoft.com/office/drawing/2014/main" id="{0280204B-73D8-F63F-0DCB-66D08D10E6F5}"/>
                  </a:ext>
                </a:extLst>
              </p:cNvPr>
              <p:cNvSpPr/>
              <p:nvPr/>
            </p:nvSpPr>
            <p:spPr>
              <a:xfrm rot="5400000">
                <a:off x="1431235" y="472107"/>
                <a:ext cx="586409" cy="308113"/>
              </a:xfrm>
              <a:prstGeom prst="triangl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05C9676D-C25E-9799-5936-7E0C3DDEB7FF}"/>
                </a:ext>
              </a:extLst>
            </p:cNvPr>
            <p:cNvSpPr txBox="1"/>
            <p:nvPr/>
          </p:nvSpPr>
          <p:spPr>
            <a:xfrm>
              <a:off x="-218577" y="1147963"/>
              <a:ext cx="1107996" cy="5526156"/>
            </a:xfrm>
            <a:prstGeom prst="rect">
              <a:avLst/>
            </a:prstGeom>
            <a:noFill/>
          </p:spPr>
          <p:txBody>
            <a:bodyPr vert="vert" wrap="square" rtlCol="0">
              <a:spAutoFit/>
            </a:bodyPr>
            <a:lstStyle/>
            <a:p>
              <a:r>
                <a:rPr lang="en-US" sz="6000" dirty="0">
                  <a:solidFill>
                    <a:schemeClr val="bg1"/>
                  </a:solidFill>
                  <a:latin typeface="Britannic Bold" panose="020B0903060703020204" pitchFamily="34" charset="0"/>
                </a:rPr>
                <a:t>INTRODUCTION</a:t>
              </a:r>
            </a:p>
          </p:txBody>
        </p:sp>
      </p:grpSp>
    </p:spTree>
    <p:extLst>
      <p:ext uri="{BB962C8B-B14F-4D97-AF65-F5344CB8AC3E}">
        <p14:creationId xmlns:p14="http://schemas.microsoft.com/office/powerpoint/2010/main" val="3224528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81F31FAA-B9A2-C7C7-B36D-D996358199E9}"/>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A9577FD-0643-7F7A-C27E-5AE3584AB2A5}"/>
              </a:ext>
            </a:extLst>
          </p:cNvPr>
          <p:cNvSpPr/>
          <p:nvPr/>
        </p:nvSpPr>
        <p:spPr>
          <a:xfrm>
            <a:off x="99391" y="188844"/>
            <a:ext cx="12006470" cy="6539948"/>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1C6A7D27-3A8F-853F-93E7-4165E852A889}"/>
              </a:ext>
            </a:extLst>
          </p:cNvPr>
          <p:cNvSpPr/>
          <p:nvPr/>
        </p:nvSpPr>
        <p:spPr>
          <a:xfrm>
            <a:off x="2508433" y="1017775"/>
            <a:ext cx="4047695" cy="4090996"/>
          </a:xfrm>
          <a:custGeom>
            <a:avLst/>
            <a:gdLst>
              <a:gd name="csX0" fmla="*/ 0 w 3365639"/>
              <a:gd name="csY0" fmla="*/ 0 h 5148470"/>
              <a:gd name="csX1" fmla="*/ 3365639 w 3365639"/>
              <a:gd name="csY1" fmla="*/ 0 h 5148470"/>
              <a:gd name="csX2" fmla="*/ 3365639 w 3365639"/>
              <a:gd name="csY2" fmla="*/ 5148470 h 5148470"/>
              <a:gd name="csX3" fmla="*/ 0 w 3365639"/>
              <a:gd name="csY3" fmla="*/ 5148470 h 5148470"/>
              <a:gd name="csX4" fmla="*/ 0 w 3365639"/>
              <a:gd name="csY4" fmla="*/ 824947 h 5148470"/>
              <a:gd name="csX5" fmla="*/ 262071 w 3365639"/>
              <a:gd name="csY5" fmla="*/ 824947 h 5148470"/>
              <a:gd name="csX6" fmla="*/ 437322 w 3365639"/>
              <a:gd name="csY6" fmla="*/ 649696 h 5148470"/>
              <a:gd name="csX7" fmla="*/ 437322 w 3365639"/>
              <a:gd name="csY7" fmla="*/ 374033 h 5148470"/>
              <a:gd name="csX8" fmla="*/ 262071 w 3365639"/>
              <a:gd name="csY8" fmla="*/ 198782 h 5148470"/>
              <a:gd name="csX9" fmla="*/ 0 w 3365639"/>
              <a:gd name="csY9" fmla="*/ 198782 h 51484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365639" h="5148470">
                <a:moveTo>
                  <a:pt x="0" y="0"/>
                </a:moveTo>
                <a:lnTo>
                  <a:pt x="3365639" y="0"/>
                </a:lnTo>
                <a:lnTo>
                  <a:pt x="3365639" y="5148470"/>
                </a:lnTo>
                <a:lnTo>
                  <a:pt x="0" y="5148470"/>
                </a:lnTo>
                <a:lnTo>
                  <a:pt x="0" y="824947"/>
                </a:lnTo>
                <a:lnTo>
                  <a:pt x="262071" y="824947"/>
                </a:lnTo>
                <a:cubicBezTo>
                  <a:pt x="358859" y="824947"/>
                  <a:pt x="437322" y="746484"/>
                  <a:pt x="437322" y="649696"/>
                </a:cubicBezTo>
                <a:lnTo>
                  <a:pt x="437322" y="374033"/>
                </a:lnTo>
                <a:cubicBezTo>
                  <a:pt x="437322" y="277245"/>
                  <a:pt x="358859" y="198782"/>
                  <a:pt x="262071" y="198782"/>
                </a:cubicBezTo>
                <a:lnTo>
                  <a:pt x="0" y="198782"/>
                </a:lnTo>
                <a:close/>
              </a:path>
            </a:pathLst>
          </a:custGeom>
          <a:solidFill>
            <a:schemeClr val="bg1"/>
          </a:solidFill>
          <a:ln>
            <a:noFill/>
          </a:ln>
          <a:effectLst>
            <a:outerShdw blurRad="381000" dist="381000" dir="10800000" sx="90000" sy="90000" algn="r" rotWithShape="0">
              <a:schemeClr val="accent5">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1BA6D249-8F34-A861-58B9-51102BA7AAA1}"/>
              </a:ext>
            </a:extLst>
          </p:cNvPr>
          <p:cNvSpPr/>
          <p:nvPr/>
        </p:nvSpPr>
        <p:spPr>
          <a:xfrm>
            <a:off x="7308048" y="1017776"/>
            <a:ext cx="4265669" cy="4025280"/>
          </a:xfrm>
          <a:custGeom>
            <a:avLst/>
            <a:gdLst>
              <a:gd name="csX0" fmla="*/ 0 w 3445154"/>
              <a:gd name="csY0" fmla="*/ 0 h 5148470"/>
              <a:gd name="csX1" fmla="*/ 3445154 w 3445154"/>
              <a:gd name="csY1" fmla="*/ 0 h 5148470"/>
              <a:gd name="csX2" fmla="*/ 3445154 w 3445154"/>
              <a:gd name="csY2" fmla="*/ 5148470 h 5148470"/>
              <a:gd name="csX3" fmla="*/ 0 w 3445154"/>
              <a:gd name="csY3" fmla="*/ 5148470 h 5148470"/>
              <a:gd name="csX4" fmla="*/ 0 w 3445154"/>
              <a:gd name="csY4" fmla="*/ 790161 h 5148470"/>
              <a:gd name="csX5" fmla="*/ 379480 w 3445154"/>
              <a:gd name="csY5" fmla="*/ 790161 h 5148470"/>
              <a:gd name="csX6" fmla="*/ 554731 w 3445154"/>
              <a:gd name="csY6" fmla="*/ 614910 h 5148470"/>
              <a:gd name="csX7" fmla="*/ 554731 w 3445154"/>
              <a:gd name="csY7" fmla="*/ 339247 h 5148470"/>
              <a:gd name="csX8" fmla="*/ 379480 w 3445154"/>
              <a:gd name="csY8" fmla="*/ 163996 h 5148470"/>
              <a:gd name="csX9" fmla="*/ 0 w 3445154"/>
              <a:gd name="csY9" fmla="*/ 163996 h 51484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445154" h="5148470">
                <a:moveTo>
                  <a:pt x="0" y="0"/>
                </a:moveTo>
                <a:lnTo>
                  <a:pt x="3445154" y="0"/>
                </a:lnTo>
                <a:lnTo>
                  <a:pt x="3445154" y="5148470"/>
                </a:lnTo>
                <a:lnTo>
                  <a:pt x="0" y="5148470"/>
                </a:lnTo>
                <a:lnTo>
                  <a:pt x="0" y="790161"/>
                </a:lnTo>
                <a:lnTo>
                  <a:pt x="379480" y="790161"/>
                </a:lnTo>
                <a:cubicBezTo>
                  <a:pt x="476268" y="790161"/>
                  <a:pt x="554731" y="711698"/>
                  <a:pt x="554731" y="614910"/>
                </a:cubicBezTo>
                <a:lnTo>
                  <a:pt x="554731" y="339247"/>
                </a:lnTo>
                <a:cubicBezTo>
                  <a:pt x="554731" y="242459"/>
                  <a:pt x="476268" y="163996"/>
                  <a:pt x="379480" y="163996"/>
                </a:cubicBezTo>
                <a:lnTo>
                  <a:pt x="0" y="163996"/>
                </a:lnTo>
                <a:close/>
              </a:path>
            </a:pathLst>
          </a:custGeom>
          <a:solidFill>
            <a:schemeClr val="bg1"/>
          </a:solidFill>
          <a:ln>
            <a:noFill/>
          </a:ln>
          <a:effectLst>
            <a:outerShdw blurRad="381000" dist="381000" dir="10800000" sx="90000" sy="90000" algn="r" rotWithShape="0">
              <a:schemeClr val="accent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TextBox 41">
            <a:extLst>
              <a:ext uri="{FF2B5EF4-FFF2-40B4-BE49-F238E27FC236}">
                <a16:creationId xmlns:a16="http://schemas.microsoft.com/office/drawing/2014/main" id="{72964861-23CA-E514-1CF5-451AF8686F83}"/>
              </a:ext>
            </a:extLst>
          </p:cNvPr>
          <p:cNvSpPr txBox="1"/>
          <p:nvPr/>
        </p:nvSpPr>
        <p:spPr>
          <a:xfrm>
            <a:off x="1920164" y="1132985"/>
            <a:ext cx="1171600" cy="523220"/>
          </a:xfrm>
          <a:prstGeom prst="rect">
            <a:avLst/>
          </a:prstGeom>
          <a:noFill/>
        </p:spPr>
        <p:txBody>
          <a:bodyPr wrap="square" rtlCol="0">
            <a:spAutoFit/>
          </a:bodyPr>
          <a:lstStyle/>
          <a:p>
            <a:pPr algn="ctr"/>
            <a:r>
              <a:rPr lang="en-US" sz="1400" dirty="0">
                <a:latin typeface="Britannic Bold" panose="020B0903060703020204" pitchFamily="34" charset="0"/>
              </a:rPr>
              <a:t>Re-integration</a:t>
            </a:r>
          </a:p>
        </p:txBody>
      </p:sp>
      <p:sp>
        <p:nvSpPr>
          <p:cNvPr id="43" name="TextBox 42">
            <a:extLst>
              <a:ext uri="{FF2B5EF4-FFF2-40B4-BE49-F238E27FC236}">
                <a16:creationId xmlns:a16="http://schemas.microsoft.com/office/drawing/2014/main" id="{C56D205A-C500-319B-67C6-D94DE032726C}"/>
              </a:ext>
            </a:extLst>
          </p:cNvPr>
          <p:cNvSpPr txBox="1"/>
          <p:nvPr/>
        </p:nvSpPr>
        <p:spPr>
          <a:xfrm>
            <a:off x="6556128" y="1177834"/>
            <a:ext cx="1527794" cy="461665"/>
          </a:xfrm>
          <a:prstGeom prst="rect">
            <a:avLst/>
          </a:prstGeom>
          <a:noFill/>
        </p:spPr>
        <p:txBody>
          <a:bodyPr wrap="square" rtlCol="0">
            <a:spAutoFit/>
          </a:bodyPr>
          <a:lstStyle/>
          <a:p>
            <a:pPr algn="ctr"/>
            <a:r>
              <a:rPr lang="en-US" sz="1200" dirty="0">
                <a:latin typeface="Britannic Bold" panose="020B0903060703020204" pitchFamily="34" charset="0"/>
              </a:rPr>
              <a:t>Under-utilization Of Referral by Police</a:t>
            </a:r>
          </a:p>
        </p:txBody>
      </p:sp>
      <p:sp>
        <p:nvSpPr>
          <p:cNvPr id="46" name="TextBox 45">
            <a:extLst>
              <a:ext uri="{FF2B5EF4-FFF2-40B4-BE49-F238E27FC236}">
                <a16:creationId xmlns:a16="http://schemas.microsoft.com/office/drawing/2014/main" id="{138E4511-3682-75CF-AACE-EBE940813E2A}"/>
              </a:ext>
            </a:extLst>
          </p:cNvPr>
          <p:cNvSpPr txBox="1"/>
          <p:nvPr/>
        </p:nvSpPr>
        <p:spPr>
          <a:xfrm>
            <a:off x="1280161" y="364389"/>
            <a:ext cx="10192800" cy="338554"/>
          </a:xfrm>
          <a:prstGeom prst="rect">
            <a:avLst/>
          </a:prstGeom>
          <a:noFill/>
        </p:spPr>
        <p:txBody>
          <a:bodyPr wrap="square" rtlCol="0">
            <a:spAutoFit/>
          </a:bodyPr>
          <a:lstStyle/>
          <a:p>
            <a:pPr algn="ctr"/>
            <a:r>
              <a:rPr lang="en-029" sz="1600" dirty="0">
                <a:latin typeface="Britannic Bold" panose="020B0903060703020204" pitchFamily="34" charset="0"/>
                <a:ea typeface="Calibri" panose="020F0502020204030204" pitchFamily="34" charset="0"/>
                <a:cs typeface="Times New Roman" panose="02020603050405020304" pitchFamily="18" charset="0"/>
              </a:rPr>
              <a:t>Cont’d: There Remains Several Challenges To The Effective Implementation Of The Child Diversion Programme</a:t>
            </a:r>
            <a:endParaRPr lang="en-US" sz="1600" dirty="0">
              <a:latin typeface="Britannic Bold" panose="020B0903060703020204" pitchFamily="34" charset="0"/>
            </a:endParaRPr>
          </a:p>
        </p:txBody>
      </p:sp>
      <p:sp>
        <p:nvSpPr>
          <p:cNvPr id="48" name="TextBox 47">
            <a:extLst>
              <a:ext uri="{FF2B5EF4-FFF2-40B4-BE49-F238E27FC236}">
                <a16:creationId xmlns:a16="http://schemas.microsoft.com/office/drawing/2014/main" id="{70011F4B-A11C-8D6E-F21F-15C64452A831}"/>
              </a:ext>
            </a:extLst>
          </p:cNvPr>
          <p:cNvSpPr txBox="1"/>
          <p:nvPr/>
        </p:nvSpPr>
        <p:spPr>
          <a:xfrm>
            <a:off x="2714990" y="1936283"/>
            <a:ext cx="3805135" cy="2985433"/>
          </a:xfrm>
          <a:prstGeom prst="rect">
            <a:avLst/>
          </a:prstGeom>
          <a:noFill/>
        </p:spPr>
        <p:txBody>
          <a:bodyPr wrap="square" rtlCol="0">
            <a:spAutoFit/>
          </a:bodyPr>
          <a:lstStyle/>
          <a:p>
            <a:pPr>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Challenge for children to reintegrate into schools after completing the Child Diversion Programme due to stigma, parental disengagement and administrative delays in issuing completion certificates, which hinder school re-enrolment.  These challenges undermine the programme’s goal of rehabilitation, as children struggle to resume education and rebuild community ties</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endParaRPr lang="en-US" sz="2000" dirty="0"/>
          </a:p>
        </p:txBody>
      </p:sp>
      <p:sp>
        <p:nvSpPr>
          <p:cNvPr id="49" name="TextBox 48">
            <a:extLst>
              <a:ext uri="{FF2B5EF4-FFF2-40B4-BE49-F238E27FC236}">
                <a16:creationId xmlns:a16="http://schemas.microsoft.com/office/drawing/2014/main" id="{DF0D076B-7AEF-5EA0-B900-94552F590F47}"/>
              </a:ext>
            </a:extLst>
          </p:cNvPr>
          <p:cNvSpPr txBox="1"/>
          <p:nvPr/>
        </p:nvSpPr>
        <p:spPr>
          <a:xfrm>
            <a:off x="7576331" y="1938689"/>
            <a:ext cx="3729101" cy="2631490"/>
          </a:xfrm>
          <a:prstGeom prst="rect">
            <a:avLst/>
          </a:prstGeom>
          <a:noFill/>
        </p:spPr>
        <p:txBody>
          <a:bodyPr wrap="square" rtlCol="0">
            <a:spAutoFit/>
          </a:bodyPr>
          <a:lstStyle/>
          <a:p>
            <a:pPr>
              <a:lnSpc>
                <a:spcPct val="150000"/>
              </a:lnSpc>
            </a:pPr>
            <a:r>
              <a:rPr lang="en-029" sz="1400" dirty="0">
                <a:latin typeface="Berlin Sans FB" panose="020E0602020502020306" pitchFamily="34" charset="0"/>
                <a:ea typeface="Calibri" panose="020F0502020204030204" pitchFamily="34" charset="0"/>
                <a:cs typeface="Times New Roman" panose="02020603050405020304" pitchFamily="18" charset="0"/>
              </a:rPr>
              <a:t>Underutilization by police to refer children in conflict with the law to diversion.  The possible reason for the under-utilization by the police to refer children to diversion could be the culture which exists in Jamaican law enforcement that the role of the police is to investigate, arrest, charge and place matters before the court.  </a:t>
            </a:r>
            <a:endParaRPr lang="en-US" sz="1400" dirty="0">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sp>
        <p:nvSpPr>
          <p:cNvPr id="2" name="TextBox 1">
            <a:extLst>
              <a:ext uri="{FF2B5EF4-FFF2-40B4-BE49-F238E27FC236}">
                <a16:creationId xmlns:a16="http://schemas.microsoft.com/office/drawing/2014/main" id="{D8ECBC2F-242E-AB6E-98DB-0C3653009ED8}"/>
              </a:ext>
            </a:extLst>
          </p:cNvPr>
          <p:cNvSpPr txBox="1"/>
          <p:nvPr/>
        </p:nvSpPr>
        <p:spPr>
          <a:xfrm>
            <a:off x="348214" y="2869695"/>
            <a:ext cx="1619794" cy="923330"/>
          </a:xfrm>
          <a:prstGeom prst="rect">
            <a:avLst/>
          </a:prstGeom>
          <a:noFill/>
        </p:spPr>
        <p:txBody>
          <a:bodyPr wrap="square" rtlCol="0">
            <a:spAutoFit/>
          </a:bodyPr>
          <a:lstStyle/>
          <a:p>
            <a:pPr algn="ctr"/>
            <a:r>
              <a:rPr lang="en-029" dirty="0">
                <a:latin typeface="Britannic Bold" panose="020B0903060703020204" pitchFamily="34" charset="0"/>
                <a:ea typeface="Calibri" panose="020F0502020204030204" pitchFamily="34" charset="0"/>
                <a:cs typeface="Times New Roman" panose="02020603050405020304" pitchFamily="18" charset="0"/>
              </a:rPr>
              <a:t>These include:</a:t>
            </a:r>
            <a:endParaRPr lang="en-US" dirty="0">
              <a:latin typeface="Britannic Bold" panose="020B0903060703020204" pitchFamily="34" charset="0"/>
              <a:ea typeface="Calibri" panose="020F0502020204030204" pitchFamily="34" charset="0"/>
              <a:cs typeface="Times New Roman" panose="02020603050405020304" pitchFamily="18" charset="0"/>
            </a:endParaRPr>
          </a:p>
          <a:p>
            <a:endParaRPr lang="en-US" dirty="0"/>
          </a:p>
        </p:txBody>
      </p:sp>
      <p:sp>
        <p:nvSpPr>
          <p:cNvPr id="3" name="TextBox 2">
            <a:extLst>
              <a:ext uri="{FF2B5EF4-FFF2-40B4-BE49-F238E27FC236}">
                <a16:creationId xmlns:a16="http://schemas.microsoft.com/office/drawing/2014/main" id="{E51E4294-7578-F973-A4AF-C2D6B9E31DAA}"/>
              </a:ext>
            </a:extLst>
          </p:cNvPr>
          <p:cNvSpPr txBox="1"/>
          <p:nvPr/>
        </p:nvSpPr>
        <p:spPr>
          <a:xfrm>
            <a:off x="1333907" y="5603212"/>
            <a:ext cx="10372436" cy="1015663"/>
          </a:xfrm>
          <a:prstGeom prst="rect">
            <a:avLst/>
          </a:prstGeom>
          <a:noFill/>
        </p:spPr>
        <p:txBody>
          <a:bodyPr wrap="square" rtlCol="0">
            <a:spAutoFit/>
          </a:bodyPr>
          <a:lstStyle/>
          <a:p>
            <a:pPr algn="ctr"/>
            <a:r>
              <a:rPr lang="en-029" sz="1200" dirty="0">
                <a:latin typeface="Berlin Sans FB" panose="020E0602020502020306" pitchFamily="34" charset="0"/>
                <a:ea typeface="Calibri" panose="020F0502020204030204" pitchFamily="34" charset="0"/>
                <a:cs typeface="Times New Roman" panose="02020603050405020304" pitchFamily="18" charset="0"/>
              </a:rPr>
              <a:t>The list of challenges mentioned does not indicate that these are as a result of the failure of the Child Diversion Act and as such to “cure” or assist in stemming these issues there would be no need for any amendment to the Act.  In order to address the challenges raised, there would need to be continuous and increased training of the police and sensitization of the judiciary, a shift in the mindset and culture of the general population and more specifically the police, improved data collection through targeted collaborative efforts between key stakeholders in the Child Diversion arena.</a:t>
            </a:r>
            <a:endParaRPr lang="en-US" sz="1200" dirty="0">
              <a:latin typeface="Berlin Sans FB" panose="020E0602020502020306" pitchFamily="34" charset="0"/>
              <a:ea typeface="Calibri" panose="020F0502020204030204" pitchFamily="34" charset="0"/>
              <a:cs typeface="Times New Roman" panose="02020603050405020304" pitchFamily="18" charset="0"/>
            </a:endParaRPr>
          </a:p>
          <a:p>
            <a:pPr algn="ctr"/>
            <a:endParaRPr lang="en-US" sz="1200" dirty="0">
              <a:latin typeface="Berlin Sans FB" panose="020E0602020502020306" pitchFamily="34" charset="0"/>
            </a:endParaRPr>
          </a:p>
        </p:txBody>
      </p:sp>
    </p:spTree>
    <p:extLst>
      <p:ext uri="{BB962C8B-B14F-4D97-AF65-F5344CB8AC3E}">
        <p14:creationId xmlns:p14="http://schemas.microsoft.com/office/powerpoint/2010/main" val="1965171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9A2D80C9-0447-5825-1128-B1DE16C4B92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906E5B7-0494-B054-A057-BDF5CA7472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B6C3EE47-5943-D8A8-1C47-8FCF77D3E979}"/>
              </a:ext>
            </a:extLst>
          </p:cNvPr>
          <p:cNvSpPr/>
          <p:nvPr/>
        </p:nvSpPr>
        <p:spPr>
          <a:xfrm>
            <a:off x="394063" y="150223"/>
            <a:ext cx="11403874" cy="6557554"/>
          </a:xfrm>
          <a:prstGeom prst="roundRect">
            <a:avLst/>
          </a:prstGeom>
          <a:solidFill>
            <a:schemeClr val="bg1">
              <a:alpha val="9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ADCFC0D-8C37-9F92-A117-9A4FCD602CE5}"/>
              </a:ext>
            </a:extLst>
          </p:cNvPr>
          <p:cNvSpPr txBox="1"/>
          <p:nvPr/>
        </p:nvSpPr>
        <p:spPr>
          <a:xfrm>
            <a:off x="3250657" y="2347590"/>
            <a:ext cx="6078071" cy="2308324"/>
          </a:xfrm>
          <a:prstGeom prst="rect">
            <a:avLst/>
          </a:prstGeom>
          <a:noFill/>
        </p:spPr>
        <p:txBody>
          <a:bodyPr wrap="square" rtlCol="0">
            <a:spAutoFit/>
          </a:bodyPr>
          <a:lstStyle/>
          <a:p>
            <a:r>
              <a:rPr lang="en-029" sz="4800" b="1" dirty="0">
                <a:latin typeface="Britannic Bold" panose="020B0903060703020204" pitchFamily="34" charset="0"/>
                <a:ea typeface="Calibri" panose="020F0502020204030204" pitchFamily="34" charset="0"/>
                <a:cs typeface="Times New Roman" panose="02020603050405020304" pitchFamily="18" charset="0"/>
              </a:rPr>
              <a:t>RECOMMENDATIONS</a:t>
            </a:r>
            <a:br>
              <a:rPr lang="en-US" sz="4800" dirty="0">
                <a:latin typeface="Britannic Bold" panose="020B0903060703020204" pitchFamily="34" charset="0"/>
                <a:ea typeface="Calibri" panose="020F0502020204030204" pitchFamily="34" charset="0"/>
                <a:cs typeface="Times New Roman" panose="02020603050405020304" pitchFamily="18" charset="0"/>
              </a:rPr>
            </a:br>
            <a:br>
              <a:rPr lang="en-US" sz="4800" dirty="0">
                <a:latin typeface="Britannic Bold" panose="020B0903060703020204" pitchFamily="34" charset="0"/>
                <a:ea typeface="Calibri" panose="020F0502020204030204" pitchFamily="34" charset="0"/>
                <a:cs typeface="Times New Roman" panose="02020603050405020304" pitchFamily="18" charset="0"/>
              </a:rPr>
            </a:br>
            <a:endParaRPr lang="en-US" sz="4800" dirty="0">
              <a:latin typeface="Britannic Bold" panose="020B0903060703020204" pitchFamily="34" charset="0"/>
            </a:endParaRPr>
          </a:p>
        </p:txBody>
      </p:sp>
      <p:sp>
        <p:nvSpPr>
          <p:cNvPr id="8" name="TextBox 7">
            <a:extLst>
              <a:ext uri="{FF2B5EF4-FFF2-40B4-BE49-F238E27FC236}">
                <a16:creationId xmlns:a16="http://schemas.microsoft.com/office/drawing/2014/main" id="{9452D01A-2536-FADD-F9D9-42532DA4C4F3}"/>
              </a:ext>
            </a:extLst>
          </p:cNvPr>
          <p:cNvSpPr txBox="1"/>
          <p:nvPr/>
        </p:nvSpPr>
        <p:spPr>
          <a:xfrm>
            <a:off x="1013827" y="3429000"/>
            <a:ext cx="9914964" cy="584775"/>
          </a:xfrm>
          <a:prstGeom prst="rect">
            <a:avLst/>
          </a:prstGeom>
          <a:noFill/>
        </p:spPr>
        <p:txBody>
          <a:bodyPr wrap="square" rtlCol="0">
            <a:spAutoFit/>
          </a:bodyPr>
          <a:lstStyle/>
          <a:p>
            <a:pPr algn="ctr"/>
            <a:r>
              <a:rPr lang="en-029" sz="3200" i="1" dirty="0">
                <a:latin typeface="Britannic Bold" panose="020B0903060703020204" pitchFamily="34" charset="0"/>
                <a:ea typeface="Calibri" panose="020F0502020204030204" pitchFamily="34" charset="0"/>
                <a:cs typeface="Times New Roman" panose="02020603050405020304" pitchFamily="18" charset="0"/>
              </a:rPr>
              <a:t>AREAS FOR REFORM OF THE CHILD DIVERSION ACT</a:t>
            </a:r>
            <a:endParaRPr lang="en-US" sz="3200" i="1" dirty="0">
              <a:latin typeface="Britannic Bold" panose="020B0903060703020204" pitchFamily="34" charset="0"/>
            </a:endParaRPr>
          </a:p>
        </p:txBody>
      </p:sp>
      <p:cxnSp>
        <p:nvCxnSpPr>
          <p:cNvPr id="10" name="Straight Connector 9">
            <a:extLst>
              <a:ext uri="{FF2B5EF4-FFF2-40B4-BE49-F238E27FC236}">
                <a16:creationId xmlns:a16="http://schemas.microsoft.com/office/drawing/2014/main" id="{C28F5DC9-A4EC-143F-5607-9D070C5E0653}"/>
              </a:ext>
            </a:extLst>
          </p:cNvPr>
          <p:cNvCxnSpPr/>
          <p:nvPr/>
        </p:nvCxnSpPr>
        <p:spPr>
          <a:xfrm>
            <a:off x="2281382" y="3075709"/>
            <a:ext cx="7047346"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7717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E42076AA-C6BC-D557-DE0F-4DAC0F98F272}"/>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7F4D90B7-97A3-EB1D-BEB8-ADB8FE16246D}"/>
              </a:ext>
            </a:extLst>
          </p:cNvPr>
          <p:cNvSpPr/>
          <p:nvPr/>
        </p:nvSpPr>
        <p:spPr>
          <a:xfrm>
            <a:off x="1099128" y="720436"/>
            <a:ext cx="10409381" cy="568959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F2964D5-D29A-BECA-4C39-52FDB037C43A}"/>
              </a:ext>
            </a:extLst>
          </p:cNvPr>
          <p:cNvSpPr txBox="1"/>
          <p:nvPr/>
        </p:nvSpPr>
        <p:spPr>
          <a:xfrm>
            <a:off x="2932545" y="2410691"/>
            <a:ext cx="6742545" cy="2862322"/>
          </a:xfrm>
          <a:prstGeom prst="rect">
            <a:avLst/>
          </a:prstGeom>
          <a:noFill/>
        </p:spPr>
        <p:txBody>
          <a:bodyPr wrap="square" rtlCol="0">
            <a:spAutoFit/>
          </a:bodyPr>
          <a:lstStyle/>
          <a:p>
            <a:pPr algn="just">
              <a:lnSpc>
                <a:spcPct val="150000"/>
              </a:lnSpc>
            </a:pPr>
            <a:r>
              <a:rPr lang="en-029" dirty="0">
                <a:latin typeface="Berlin Sans FB" panose="020E0602020502020306" pitchFamily="34" charset="0"/>
                <a:ea typeface="Calibri" panose="020F0502020204030204" pitchFamily="34" charset="0"/>
                <a:cs typeface="Times New Roman" panose="02020603050405020304" pitchFamily="18" charset="0"/>
              </a:rPr>
              <a:t>Despite the successes that have been gained in the implementation of the Child Diversion Programme, the Child Diversion Act is in need of amendment in order to address various short-comings which would have been highlighted primarily through presentations made at the Joint Select Committee of Parliament which was established for its review.  </a:t>
            </a:r>
            <a:endParaRPr lang="en-US" dirty="0">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5D118DF2-B4B1-90AD-C9BD-93D71917B0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855" y="154249"/>
            <a:ext cx="3223489" cy="2256442"/>
          </a:xfrm>
          <a:prstGeom prst="rect">
            <a:avLst/>
          </a:prstGeom>
        </p:spPr>
      </p:pic>
    </p:spTree>
    <p:extLst>
      <p:ext uri="{BB962C8B-B14F-4D97-AF65-F5344CB8AC3E}">
        <p14:creationId xmlns:p14="http://schemas.microsoft.com/office/powerpoint/2010/main" val="1294563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031D2AB0-B714-C485-7540-C7A0ADFD87FC}"/>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82ADFB2E-9948-B978-089A-5B8FB7F40401}"/>
              </a:ext>
            </a:extLst>
          </p:cNvPr>
          <p:cNvSpPr/>
          <p:nvPr/>
        </p:nvSpPr>
        <p:spPr>
          <a:xfrm>
            <a:off x="360520" y="165799"/>
            <a:ext cx="11517443" cy="647514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8148AB-AA28-1B9C-CBC0-EBA6EAA16C5D}"/>
              </a:ext>
            </a:extLst>
          </p:cNvPr>
          <p:cNvSpPr/>
          <p:nvPr/>
        </p:nvSpPr>
        <p:spPr>
          <a:xfrm>
            <a:off x="1792269" y="561703"/>
            <a:ext cx="1773936" cy="6079241"/>
          </a:xfrm>
          <a:prstGeom prst="rect">
            <a:avLst/>
          </a:prstGeom>
          <a:solidFill>
            <a:srgbClr val="A36F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FB3045D-DCEF-9F5A-24E7-938F232D1C24}"/>
              </a:ext>
            </a:extLst>
          </p:cNvPr>
          <p:cNvSpPr/>
          <p:nvPr/>
        </p:nvSpPr>
        <p:spPr>
          <a:xfrm>
            <a:off x="1353404" y="1216908"/>
            <a:ext cx="2651667" cy="5424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08EAD24-FCEE-1413-CEC0-F16B346E7254}"/>
              </a:ext>
            </a:extLst>
          </p:cNvPr>
          <p:cNvSpPr/>
          <p:nvPr/>
        </p:nvSpPr>
        <p:spPr>
          <a:xfrm>
            <a:off x="8456190" y="5866733"/>
            <a:ext cx="1773936" cy="867161"/>
          </a:xfrm>
          <a:prstGeom prst="rect">
            <a:avLst/>
          </a:prstGeom>
          <a:solidFill>
            <a:srgbClr val="A36F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70DE70B9-8526-1981-FFAA-BD768AEDF385}"/>
              </a:ext>
            </a:extLst>
          </p:cNvPr>
          <p:cNvSpPr/>
          <p:nvPr/>
        </p:nvSpPr>
        <p:spPr>
          <a:xfrm>
            <a:off x="8017325" y="6139542"/>
            <a:ext cx="2651667" cy="501401"/>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D0CEC43-A23C-322E-7A3E-FDB3EC06A356}"/>
              </a:ext>
            </a:extLst>
          </p:cNvPr>
          <p:cNvSpPr txBox="1"/>
          <p:nvPr/>
        </p:nvSpPr>
        <p:spPr>
          <a:xfrm>
            <a:off x="2084877" y="704640"/>
            <a:ext cx="1188720" cy="369332"/>
          </a:xfrm>
          <a:prstGeom prst="rect">
            <a:avLst/>
          </a:prstGeom>
          <a:noFill/>
        </p:spPr>
        <p:txBody>
          <a:bodyPr wrap="square" rtlCol="0">
            <a:spAutoFit/>
          </a:bodyPr>
          <a:lstStyle/>
          <a:p>
            <a:r>
              <a:rPr lang="en-US" b="1" dirty="0">
                <a:solidFill>
                  <a:schemeClr val="bg1"/>
                </a:solidFill>
                <a:latin typeface="Aptos Display" panose="020B0004020202020204" pitchFamily="34" charset="0"/>
              </a:rPr>
              <a:t>Section 3</a:t>
            </a:r>
            <a:endParaRPr lang="en-US" dirty="0">
              <a:solidFill>
                <a:schemeClr val="bg1"/>
              </a:solidFill>
              <a:latin typeface="Aptos Display" panose="020B0004020202020204" pitchFamily="34" charset="0"/>
            </a:endParaRPr>
          </a:p>
        </p:txBody>
      </p:sp>
      <p:sp>
        <p:nvSpPr>
          <p:cNvPr id="22" name="Rectangle: Rounded Corners 21">
            <a:extLst>
              <a:ext uri="{FF2B5EF4-FFF2-40B4-BE49-F238E27FC236}">
                <a16:creationId xmlns:a16="http://schemas.microsoft.com/office/drawing/2014/main" id="{8F895B14-0001-9336-E2F8-6B2FB1241856}"/>
              </a:ext>
            </a:extLst>
          </p:cNvPr>
          <p:cNvSpPr/>
          <p:nvPr/>
        </p:nvSpPr>
        <p:spPr>
          <a:xfrm>
            <a:off x="4662209" y="1859979"/>
            <a:ext cx="6294209" cy="258023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33A348D-14AB-60CE-B80C-32222100C46E}"/>
              </a:ext>
            </a:extLst>
          </p:cNvPr>
          <p:cNvSpPr txBox="1"/>
          <p:nvPr/>
        </p:nvSpPr>
        <p:spPr>
          <a:xfrm>
            <a:off x="1277593" y="1464732"/>
            <a:ext cx="2803287" cy="369332"/>
          </a:xfrm>
          <a:prstGeom prst="rect">
            <a:avLst/>
          </a:prstGeom>
          <a:noFill/>
        </p:spPr>
        <p:txBody>
          <a:bodyPr wrap="square" rtlCol="0">
            <a:spAutoFit/>
          </a:bodyPr>
          <a:lstStyle/>
          <a:p>
            <a:pPr algn="ctr"/>
            <a:r>
              <a:rPr lang="en-US" b="1" dirty="0"/>
              <a:t>Objects &amp; Application</a:t>
            </a:r>
            <a:endParaRPr lang="en-US" dirty="0"/>
          </a:p>
        </p:txBody>
      </p:sp>
      <p:cxnSp>
        <p:nvCxnSpPr>
          <p:cNvPr id="13" name="Straight Connector 12">
            <a:extLst>
              <a:ext uri="{FF2B5EF4-FFF2-40B4-BE49-F238E27FC236}">
                <a16:creationId xmlns:a16="http://schemas.microsoft.com/office/drawing/2014/main" id="{6826410B-6D42-C016-6CB6-D2AE417A0430}"/>
              </a:ext>
            </a:extLst>
          </p:cNvPr>
          <p:cNvCxnSpPr/>
          <p:nvPr/>
        </p:nvCxnSpPr>
        <p:spPr>
          <a:xfrm>
            <a:off x="1493129" y="1745279"/>
            <a:ext cx="2372214" cy="0"/>
          </a:xfrm>
          <a:prstGeom prst="line">
            <a:avLst/>
          </a:prstGeom>
        </p:spPr>
        <p:style>
          <a:lnRef idx="2">
            <a:schemeClr val="dk1"/>
          </a:lnRef>
          <a:fillRef idx="0">
            <a:schemeClr val="dk1"/>
          </a:fillRef>
          <a:effectRef idx="1">
            <a:schemeClr val="dk1"/>
          </a:effectRef>
          <a:fontRef idx="minor">
            <a:schemeClr val="tx1"/>
          </a:fontRef>
        </p:style>
      </p:cxnSp>
      <p:pic>
        <p:nvPicPr>
          <p:cNvPr id="18" name="Picture 17">
            <a:extLst>
              <a:ext uri="{FF2B5EF4-FFF2-40B4-BE49-F238E27FC236}">
                <a16:creationId xmlns:a16="http://schemas.microsoft.com/office/drawing/2014/main" id="{627AF293-FE7A-C28C-52F0-F835110B4B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238" y="2544389"/>
            <a:ext cx="2653833" cy="1769222"/>
          </a:xfrm>
          <a:prstGeom prst="rect">
            <a:avLst/>
          </a:prstGeom>
        </p:spPr>
      </p:pic>
      <p:sp>
        <p:nvSpPr>
          <p:cNvPr id="10" name="TextBox 9">
            <a:extLst>
              <a:ext uri="{FF2B5EF4-FFF2-40B4-BE49-F238E27FC236}">
                <a16:creationId xmlns:a16="http://schemas.microsoft.com/office/drawing/2014/main" id="{6C27483A-B184-8278-1B09-F16A1B886A85}"/>
              </a:ext>
            </a:extLst>
          </p:cNvPr>
          <p:cNvSpPr txBox="1"/>
          <p:nvPr/>
        </p:nvSpPr>
        <p:spPr>
          <a:xfrm>
            <a:off x="4751610" y="2124744"/>
            <a:ext cx="6531429" cy="2215991"/>
          </a:xfrm>
          <a:prstGeom prst="rect">
            <a:avLst/>
          </a:prstGeom>
          <a:noFill/>
        </p:spPr>
        <p:txBody>
          <a:bodyPr wrap="square" rtlCol="0">
            <a:spAutoFit/>
          </a:bodyPr>
          <a:lstStyle/>
          <a:p>
            <a:pPr>
              <a:lnSpc>
                <a:spcPct val="150000"/>
              </a:lnSpc>
            </a:pPr>
            <a:r>
              <a:rPr lang="en-US" sz="2000" b="1" dirty="0">
                <a:latin typeface="Berlin Sans FB" panose="020E0602020502020306" pitchFamily="34" charset="0"/>
              </a:rPr>
              <a:t>Recommendation </a:t>
            </a:r>
            <a:r>
              <a:rPr lang="en-US" sz="2000" dirty="0">
                <a:latin typeface="Berlin Sans FB" panose="020E0602020502020306" pitchFamily="34" charset="0"/>
              </a:rPr>
              <a:t>is that this should be expanded to include encouraging accountability for harm caused, promoting reconciliation, preventing stigmatization and reducing the likelihood of reoffending.</a:t>
            </a:r>
          </a:p>
          <a:p>
            <a:endParaRPr lang="en-US" dirty="0"/>
          </a:p>
        </p:txBody>
      </p:sp>
    </p:spTree>
    <p:extLst>
      <p:ext uri="{BB962C8B-B14F-4D97-AF65-F5344CB8AC3E}">
        <p14:creationId xmlns:p14="http://schemas.microsoft.com/office/powerpoint/2010/main" val="15397641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32D317D8-2D24-26ED-6E0B-AC311249B005}"/>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22399FC1-029F-258F-2DF0-DEDE4E4C4610}"/>
              </a:ext>
            </a:extLst>
          </p:cNvPr>
          <p:cNvSpPr/>
          <p:nvPr/>
        </p:nvSpPr>
        <p:spPr>
          <a:xfrm>
            <a:off x="169818" y="104503"/>
            <a:ext cx="11708146" cy="664899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9CC13565-4CA4-998E-3566-B8A490C6A67A}"/>
              </a:ext>
            </a:extLst>
          </p:cNvPr>
          <p:cNvSpPr/>
          <p:nvPr/>
        </p:nvSpPr>
        <p:spPr>
          <a:xfrm>
            <a:off x="1792267" y="6125672"/>
            <a:ext cx="1773936" cy="632030"/>
          </a:xfrm>
          <a:prstGeom prst="rect">
            <a:avLst/>
          </a:prstGeom>
          <a:solidFill>
            <a:srgbClr val="A36F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0E9F5C5-0E52-69A8-5260-9C1D129045F6}"/>
              </a:ext>
            </a:extLst>
          </p:cNvPr>
          <p:cNvSpPr/>
          <p:nvPr/>
        </p:nvSpPr>
        <p:spPr>
          <a:xfrm>
            <a:off x="1353402" y="6470580"/>
            <a:ext cx="2651667" cy="2829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11E371ED-88E5-81B1-6BE1-5A7A11CC6572}"/>
              </a:ext>
            </a:extLst>
          </p:cNvPr>
          <p:cNvSpPr/>
          <p:nvPr/>
        </p:nvSpPr>
        <p:spPr>
          <a:xfrm>
            <a:off x="8302751" y="876561"/>
            <a:ext cx="1773936" cy="5764383"/>
          </a:xfrm>
          <a:prstGeom prst="rect">
            <a:avLst/>
          </a:prstGeom>
          <a:solidFill>
            <a:srgbClr val="A36F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B0E1CBA-C595-D8D8-7CBE-51AA312093BB}"/>
              </a:ext>
            </a:extLst>
          </p:cNvPr>
          <p:cNvSpPr/>
          <p:nvPr/>
        </p:nvSpPr>
        <p:spPr>
          <a:xfrm>
            <a:off x="7932005" y="1245893"/>
            <a:ext cx="2651667" cy="540336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77B8BECD-ECC1-FE93-D791-5CF7DE4F08ED}"/>
              </a:ext>
            </a:extLst>
          </p:cNvPr>
          <p:cNvCxnSpPr/>
          <p:nvPr/>
        </p:nvCxnSpPr>
        <p:spPr>
          <a:xfrm>
            <a:off x="1493129" y="1745279"/>
            <a:ext cx="2372214" cy="0"/>
          </a:xfrm>
          <a:prstGeom prst="line">
            <a:avLst/>
          </a:prstGeom>
        </p:spPr>
        <p:style>
          <a:lnRef idx="2">
            <a:schemeClr val="dk1"/>
          </a:lnRef>
          <a:fillRef idx="0">
            <a:schemeClr val="dk1"/>
          </a:fillRef>
          <a:effectRef idx="1">
            <a:schemeClr val="dk1"/>
          </a:effectRef>
          <a:fontRef idx="minor">
            <a:schemeClr val="tx1"/>
          </a:fontRef>
        </p:style>
      </p:cxnSp>
      <p:sp>
        <p:nvSpPr>
          <p:cNvPr id="4" name="TextBox 3">
            <a:extLst>
              <a:ext uri="{FF2B5EF4-FFF2-40B4-BE49-F238E27FC236}">
                <a16:creationId xmlns:a16="http://schemas.microsoft.com/office/drawing/2014/main" id="{4CD11524-6611-CE89-89AE-B25AAE7CF446}"/>
              </a:ext>
            </a:extLst>
          </p:cNvPr>
          <p:cNvSpPr txBox="1"/>
          <p:nvPr/>
        </p:nvSpPr>
        <p:spPr>
          <a:xfrm>
            <a:off x="8369584" y="876561"/>
            <a:ext cx="1637695" cy="369332"/>
          </a:xfrm>
          <a:prstGeom prst="rect">
            <a:avLst/>
          </a:prstGeom>
          <a:noFill/>
        </p:spPr>
        <p:txBody>
          <a:bodyPr wrap="square" rtlCol="0">
            <a:spAutoFit/>
          </a:bodyPr>
          <a:lstStyle/>
          <a:p>
            <a:r>
              <a:rPr lang="en-US" b="1" dirty="0">
                <a:solidFill>
                  <a:schemeClr val="bg1"/>
                </a:solidFill>
                <a:latin typeface="Aptos Display" panose="020B0004020202020204" pitchFamily="34" charset="0"/>
              </a:rPr>
              <a:t>Section 9 &amp; 33</a:t>
            </a:r>
            <a:endParaRPr lang="en-US" dirty="0">
              <a:solidFill>
                <a:schemeClr val="bg1"/>
              </a:solidFill>
              <a:latin typeface="Aptos Display" panose="020B0004020202020204" pitchFamily="34" charset="0"/>
            </a:endParaRPr>
          </a:p>
        </p:txBody>
      </p:sp>
      <p:sp>
        <p:nvSpPr>
          <p:cNvPr id="14" name="Rectangle: Rounded Corners 13">
            <a:extLst>
              <a:ext uri="{FF2B5EF4-FFF2-40B4-BE49-F238E27FC236}">
                <a16:creationId xmlns:a16="http://schemas.microsoft.com/office/drawing/2014/main" id="{5FBF7359-B416-75B9-2AE4-C68F1B01051B}"/>
              </a:ext>
            </a:extLst>
          </p:cNvPr>
          <p:cNvSpPr/>
          <p:nvPr/>
        </p:nvSpPr>
        <p:spPr>
          <a:xfrm>
            <a:off x="757240" y="339634"/>
            <a:ext cx="6969444" cy="559090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F711728-98CA-1153-F6FF-C7B688A1D848}"/>
              </a:ext>
            </a:extLst>
          </p:cNvPr>
          <p:cNvSpPr txBox="1"/>
          <p:nvPr/>
        </p:nvSpPr>
        <p:spPr>
          <a:xfrm>
            <a:off x="8018292" y="1283614"/>
            <a:ext cx="2479092" cy="923330"/>
          </a:xfrm>
          <a:prstGeom prst="rect">
            <a:avLst/>
          </a:prstGeom>
          <a:noFill/>
        </p:spPr>
        <p:txBody>
          <a:bodyPr wrap="square" rtlCol="0">
            <a:spAutoFit/>
          </a:bodyPr>
          <a:lstStyle/>
          <a:p>
            <a:pPr algn="ctr"/>
            <a:r>
              <a:rPr lang="en-US" b="1" dirty="0">
                <a:latin typeface="Aptos Display" panose="020B0004020202020204" pitchFamily="34" charset="0"/>
              </a:rPr>
              <a:t>Acceptance Of Responsibility/Guilty Pleas</a:t>
            </a:r>
            <a:endParaRPr lang="en-US" dirty="0">
              <a:latin typeface="Aptos Display" panose="020B0004020202020204" pitchFamily="34" charset="0"/>
            </a:endParaRPr>
          </a:p>
        </p:txBody>
      </p:sp>
      <p:sp>
        <p:nvSpPr>
          <p:cNvPr id="10" name="TextBox 9">
            <a:extLst>
              <a:ext uri="{FF2B5EF4-FFF2-40B4-BE49-F238E27FC236}">
                <a16:creationId xmlns:a16="http://schemas.microsoft.com/office/drawing/2014/main" id="{6AAE3B64-FE8B-DE71-24B0-B6FD4A55AE16}"/>
              </a:ext>
            </a:extLst>
          </p:cNvPr>
          <p:cNvSpPr txBox="1"/>
          <p:nvPr/>
        </p:nvSpPr>
        <p:spPr>
          <a:xfrm>
            <a:off x="1123419" y="474345"/>
            <a:ext cx="6474176" cy="5909310"/>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1600" dirty="0">
                <a:latin typeface="Berlin Sans FB" panose="020E0602020502020306" pitchFamily="34" charset="0"/>
              </a:rPr>
              <a:t>Acceptance of responsibility usually means pleading guilty</a:t>
            </a:r>
          </a:p>
          <a:p>
            <a:pPr marL="342900" indent="-342900" algn="just">
              <a:lnSpc>
                <a:spcPct val="150000"/>
              </a:lnSpc>
              <a:buFont typeface="Arial" panose="020B0604020202020204" pitchFamily="34" charset="0"/>
              <a:buChar char="•"/>
            </a:pPr>
            <a:r>
              <a:rPr lang="en-US" sz="1600" dirty="0">
                <a:latin typeface="Berlin Sans FB" panose="020E0602020502020306" pitchFamily="34" charset="0"/>
              </a:rPr>
              <a:t>A child who has not pleaded guilty should not be required to do so to access diversion</a:t>
            </a:r>
          </a:p>
          <a:p>
            <a:pPr marL="342900" indent="-342900" algn="just">
              <a:lnSpc>
                <a:spcPct val="150000"/>
              </a:lnSpc>
              <a:buFont typeface="Arial" panose="020B0604020202020204" pitchFamily="34" charset="0"/>
              <a:buChar char="•"/>
            </a:pPr>
            <a:r>
              <a:rPr lang="en-US" sz="1600" dirty="0">
                <a:latin typeface="Berlin Sans FB" panose="020E0602020502020306" pitchFamily="34" charset="0"/>
              </a:rPr>
              <a:t>Requiring a guilty plea before the referral effectively transforms diversion into a sentencing disposition rather than alternative to prosecution</a:t>
            </a:r>
          </a:p>
          <a:p>
            <a:pPr algn="just">
              <a:lnSpc>
                <a:spcPct val="150000"/>
              </a:lnSpc>
            </a:pPr>
            <a:r>
              <a:rPr lang="en-US" sz="1600" dirty="0">
                <a:latin typeface="Berlin Sans FB" panose="020E0602020502020306" pitchFamily="34" charset="0"/>
              </a:rPr>
              <a:t>Requirement to enter a guilty plea introduces the elements of formal adjudication in what is meant to be a diversion option which thereby runs counter to the essence of the child diversion approach</a:t>
            </a:r>
          </a:p>
          <a:p>
            <a:pPr algn="just">
              <a:lnSpc>
                <a:spcPct val="150000"/>
              </a:lnSpc>
            </a:pPr>
            <a:endParaRPr lang="en-US" sz="1600" dirty="0">
              <a:latin typeface="Berlin Sans FB" panose="020E0602020502020306" pitchFamily="34" charset="0"/>
            </a:endParaRPr>
          </a:p>
          <a:p>
            <a:pPr algn="just">
              <a:lnSpc>
                <a:spcPct val="150000"/>
              </a:lnSpc>
            </a:pPr>
            <a:r>
              <a:rPr lang="en-US" sz="1600" b="1" dirty="0">
                <a:latin typeface="Berlin Sans FB" panose="020E0602020502020306" pitchFamily="34" charset="0"/>
              </a:rPr>
              <a:t>Recommendation</a:t>
            </a:r>
            <a:r>
              <a:rPr lang="en-US" sz="1600" dirty="0">
                <a:latin typeface="Berlin Sans FB" panose="020E0602020502020306" pitchFamily="34" charset="0"/>
              </a:rPr>
              <a:t> is that section 9 should specifically state that any reference to the term “acceptance of responsibility” does not mean that the child should plead guilty before a referral can be made to the Child Diversion Committee</a:t>
            </a:r>
          </a:p>
          <a:p>
            <a:pPr marL="342900" indent="-342900">
              <a:lnSpc>
                <a:spcPct val="150000"/>
              </a:lnSpc>
              <a:buFont typeface="Arial" panose="020B0604020202020204" pitchFamily="34" charset="0"/>
              <a:buChar char="•"/>
            </a:pPr>
            <a:endParaRPr lang="en-US" sz="1600" dirty="0">
              <a:latin typeface="Berlin Sans FB" panose="020E0602020502020306" pitchFamily="34" charset="0"/>
            </a:endParaRPr>
          </a:p>
          <a:p>
            <a:endParaRPr lang="en-US" dirty="0"/>
          </a:p>
        </p:txBody>
      </p:sp>
      <p:pic>
        <p:nvPicPr>
          <p:cNvPr id="16" name="Picture 15">
            <a:extLst>
              <a:ext uri="{FF2B5EF4-FFF2-40B4-BE49-F238E27FC236}">
                <a16:creationId xmlns:a16="http://schemas.microsoft.com/office/drawing/2014/main" id="{972273E5-282D-72F3-4A6C-62A7B164B0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906" y="2396651"/>
            <a:ext cx="4257675" cy="4257675"/>
          </a:xfrm>
          <a:prstGeom prst="rect">
            <a:avLst/>
          </a:prstGeom>
        </p:spPr>
      </p:pic>
    </p:spTree>
    <p:extLst>
      <p:ext uri="{BB962C8B-B14F-4D97-AF65-F5344CB8AC3E}">
        <p14:creationId xmlns:p14="http://schemas.microsoft.com/office/powerpoint/2010/main" val="3250150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AFBAEAE7-7255-A7B2-1E6C-01469A6FDC00}"/>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30A0C6FA-EC8C-DCE0-8CE9-998FFF3F20FA}"/>
              </a:ext>
            </a:extLst>
          </p:cNvPr>
          <p:cNvSpPr/>
          <p:nvPr/>
        </p:nvSpPr>
        <p:spPr>
          <a:xfrm>
            <a:off x="360520" y="165799"/>
            <a:ext cx="11517443" cy="647514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A67A06C-2978-DE20-9E00-C9742C302D9A}"/>
              </a:ext>
            </a:extLst>
          </p:cNvPr>
          <p:cNvSpPr/>
          <p:nvPr/>
        </p:nvSpPr>
        <p:spPr>
          <a:xfrm>
            <a:off x="1514924" y="836022"/>
            <a:ext cx="2096981" cy="5804921"/>
          </a:xfrm>
          <a:prstGeom prst="rect">
            <a:avLst/>
          </a:prstGeom>
          <a:solidFill>
            <a:srgbClr val="A36F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45FB499-5F43-D530-5F25-7B13F68553C5}"/>
              </a:ext>
            </a:extLst>
          </p:cNvPr>
          <p:cNvSpPr/>
          <p:nvPr/>
        </p:nvSpPr>
        <p:spPr>
          <a:xfrm>
            <a:off x="1237582" y="1293264"/>
            <a:ext cx="2651667" cy="53476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EF31A5-824B-3492-D907-0DCF0EED4D6A}"/>
              </a:ext>
            </a:extLst>
          </p:cNvPr>
          <p:cNvSpPr/>
          <p:nvPr/>
        </p:nvSpPr>
        <p:spPr>
          <a:xfrm>
            <a:off x="8302751" y="6074229"/>
            <a:ext cx="1773936" cy="566715"/>
          </a:xfrm>
          <a:prstGeom prst="rect">
            <a:avLst/>
          </a:prstGeom>
          <a:solidFill>
            <a:srgbClr val="A36F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1C1B8E0-FA13-FC0E-D12C-39B894927FA6}"/>
              </a:ext>
            </a:extLst>
          </p:cNvPr>
          <p:cNvSpPr/>
          <p:nvPr/>
        </p:nvSpPr>
        <p:spPr>
          <a:xfrm>
            <a:off x="7892816" y="6291480"/>
            <a:ext cx="2651667" cy="3494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7E807D7-7C44-6965-EC90-9EF2E18E5CB0}"/>
              </a:ext>
            </a:extLst>
          </p:cNvPr>
          <p:cNvSpPr txBox="1"/>
          <p:nvPr/>
        </p:nvSpPr>
        <p:spPr>
          <a:xfrm>
            <a:off x="1607428" y="923931"/>
            <a:ext cx="1911970" cy="369332"/>
          </a:xfrm>
          <a:prstGeom prst="rect">
            <a:avLst/>
          </a:prstGeom>
          <a:noFill/>
        </p:spPr>
        <p:txBody>
          <a:bodyPr wrap="square" rtlCol="0">
            <a:spAutoFit/>
          </a:bodyPr>
          <a:lstStyle/>
          <a:p>
            <a:pPr algn="ctr"/>
            <a:r>
              <a:rPr lang="en-US" b="1" dirty="0">
                <a:solidFill>
                  <a:schemeClr val="bg1"/>
                </a:solidFill>
                <a:latin typeface="Aptos Display" panose="020B0004020202020204" pitchFamily="34" charset="0"/>
              </a:rPr>
              <a:t>Section 9 </a:t>
            </a:r>
            <a:endParaRPr lang="en-US" dirty="0">
              <a:solidFill>
                <a:schemeClr val="bg1"/>
              </a:solidFill>
              <a:latin typeface="Aptos Display" panose="020B0004020202020204" pitchFamily="34" charset="0"/>
            </a:endParaRPr>
          </a:p>
        </p:txBody>
      </p:sp>
      <p:sp>
        <p:nvSpPr>
          <p:cNvPr id="14" name="Rectangle: Rounded Corners 13">
            <a:extLst>
              <a:ext uri="{FF2B5EF4-FFF2-40B4-BE49-F238E27FC236}">
                <a16:creationId xmlns:a16="http://schemas.microsoft.com/office/drawing/2014/main" id="{3FD61F0E-AA25-8A1B-E3AF-3DBB1C270CDA}"/>
              </a:ext>
            </a:extLst>
          </p:cNvPr>
          <p:cNvSpPr/>
          <p:nvPr/>
        </p:nvSpPr>
        <p:spPr>
          <a:xfrm>
            <a:off x="5136158" y="1293264"/>
            <a:ext cx="6034859" cy="39913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C71E624-0E43-A383-046C-3E69F73540A3}"/>
              </a:ext>
            </a:extLst>
          </p:cNvPr>
          <p:cNvSpPr txBox="1"/>
          <p:nvPr/>
        </p:nvSpPr>
        <p:spPr>
          <a:xfrm>
            <a:off x="5484892" y="1650527"/>
            <a:ext cx="5337389" cy="3277820"/>
          </a:xfrm>
          <a:prstGeom prst="rect">
            <a:avLst/>
          </a:prstGeom>
          <a:noFill/>
        </p:spPr>
        <p:txBody>
          <a:bodyPr wrap="square" rtlCol="0">
            <a:spAutoFit/>
          </a:bodyPr>
          <a:lstStyle/>
          <a:p>
            <a:pPr>
              <a:lnSpc>
                <a:spcPct val="150000"/>
              </a:lnSpc>
            </a:pPr>
            <a:r>
              <a:rPr lang="en-US" dirty="0">
                <a:latin typeface="Berlin Sans FB" panose="020E0602020502020306" pitchFamily="34" charset="0"/>
              </a:rPr>
              <a:t>Currently the prosecutor can recommend to the court that a child should be diverted.</a:t>
            </a:r>
          </a:p>
          <a:p>
            <a:pPr>
              <a:lnSpc>
                <a:spcPct val="150000"/>
              </a:lnSpc>
            </a:pPr>
            <a:endParaRPr lang="en-US" b="1" dirty="0">
              <a:latin typeface="Berlin Sans FB" panose="020E0602020502020306" pitchFamily="34" charset="0"/>
            </a:endParaRPr>
          </a:p>
          <a:p>
            <a:pPr>
              <a:lnSpc>
                <a:spcPct val="150000"/>
              </a:lnSpc>
            </a:pPr>
            <a:r>
              <a:rPr lang="en-US" b="1" dirty="0">
                <a:latin typeface="Berlin Sans FB" panose="020E0602020502020306" pitchFamily="34" charset="0"/>
              </a:rPr>
              <a:t>Recommendation</a:t>
            </a:r>
            <a:r>
              <a:rPr lang="en-US" dirty="0">
                <a:latin typeface="Berlin Sans FB" panose="020E0602020502020306" pitchFamily="34" charset="0"/>
              </a:rPr>
              <a:t> is there should be an amendment to allow the prosecution pre-court  referral authority.  This would reduce formal proceedings and align with the Act’s rehabilitative intent.</a:t>
            </a:r>
          </a:p>
          <a:p>
            <a:endParaRPr lang="en-US" dirty="0"/>
          </a:p>
        </p:txBody>
      </p:sp>
      <p:pic>
        <p:nvPicPr>
          <p:cNvPr id="9" name="Picture 8">
            <a:extLst>
              <a:ext uri="{FF2B5EF4-FFF2-40B4-BE49-F238E27FC236}">
                <a16:creationId xmlns:a16="http://schemas.microsoft.com/office/drawing/2014/main" id="{0E3501AD-4846-2EE3-C04E-CBA5F378C9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974" y="2377121"/>
            <a:ext cx="4480879" cy="4480879"/>
          </a:xfrm>
          <a:prstGeom prst="rect">
            <a:avLst/>
          </a:prstGeom>
        </p:spPr>
      </p:pic>
      <p:sp>
        <p:nvSpPr>
          <p:cNvPr id="11" name="TextBox 10">
            <a:extLst>
              <a:ext uri="{FF2B5EF4-FFF2-40B4-BE49-F238E27FC236}">
                <a16:creationId xmlns:a16="http://schemas.microsoft.com/office/drawing/2014/main" id="{15BC372C-A008-2025-7BA1-4829F1C08C55}"/>
              </a:ext>
            </a:extLst>
          </p:cNvPr>
          <p:cNvSpPr txBox="1"/>
          <p:nvPr/>
        </p:nvSpPr>
        <p:spPr>
          <a:xfrm>
            <a:off x="1356905" y="1650527"/>
            <a:ext cx="3409406" cy="369332"/>
          </a:xfrm>
          <a:prstGeom prst="rect">
            <a:avLst/>
          </a:prstGeom>
          <a:noFill/>
        </p:spPr>
        <p:txBody>
          <a:bodyPr wrap="square" rtlCol="0">
            <a:spAutoFit/>
          </a:bodyPr>
          <a:lstStyle/>
          <a:p>
            <a:r>
              <a:rPr lang="en-US" b="1" dirty="0">
                <a:latin typeface="Aptos Display" panose="020B0004020202020204" pitchFamily="34" charset="0"/>
              </a:rPr>
              <a:t>Role of the Prosecutor</a:t>
            </a:r>
            <a:endParaRPr lang="en-US" dirty="0"/>
          </a:p>
        </p:txBody>
      </p:sp>
    </p:spTree>
    <p:extLst>
      <p:ext uri="{BB962C8B-B14F-4D97-AF65-F5344CB8AC3E}">
        <p14:creationId xmlns:p14="http://schemas.microsoft.com/office/powerpoint/2010/main" val="733187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5024F92B-A43B-799B-F5C4-39A065C19FD8}"/>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79E0B44F-C678-C1F0-CD5A-24013F3E944D}"/>
              </a:ext>
            </a:extLst>
          </p:cNvPr>
          <p:cNvSpPr/>
          <p:nvPr/>
        </p:nvSpPr>
        <p:spPr>
          <a:xfrm>
            <a:off x="360520" y="165799"/>
            <a:ext cx="11517443" cy="647514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7C41251-B269-3F77-AD0C-496925CD0E4C}"/>
              </a:ext>
            </a:extLst>
          </p:cNvPr>
          <p:cNvSpPr/>
          <p:nvPr/>
        </p:nvSpPr>
        <p:spPr>
          <a:xfrm>
            <a:off x="8141965" y="960119"/>
            <a:ext cx="2096981" cy="5732081"/>
          </a:xfrm>
          <a:prstGeom prst="rect">
            <a:avLst/>
          </a:prstGeom>
          <a:solidFill>
            <a:srgbClr val="A36F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9EC6F0AF-8060-4AA3-F87B-5CA2796B538C}"/>
              </a:ext>
            </a:extLst>
          </p:cNvPr>
          <p:cNvSpPr/>
          <p:nvPr/>
        </p:nvSpPr>
        <p:spPr>
          <a:xfrm>
            <a:off x="1971040" y="5988296"/>
            <a:ext cx="1773936" cy="566715"/>
          </a:xfrm>
          <a:prstGeom prst="rect">
            <a:avLst/>
          </a:prstGeom>
          <a:solidFill>
            <a:srgbClr val="A36F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DD291365-B615-145D-8C56-120AEE0E7646}"/>
              </a:ext>
            </a:extLst>
          </p:cNvPr>
          <p:cNvSpPr/>
          <p:nvPr/>
        </p:nvSpPr>
        <p:spPr>
          <a:xfrm>
            <a:off x="1532175" y="6291480"/>
            <a:ext cx="2651667" cy="3494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090064-6FB9-FD7F-B363-BBA09AAB5AF6}"/>
              </a:ext>
            </a:extLst>
          </p:cNvPr>
          <p:cNvSpPr txBox="1"/>
          <p:nvPr/>
        </p:nvSpPr>
        <p:spPr>
          <a:xfrm>
            <a:off x="8234470" y="1031874"/>
            <a:ext cx="2004476" cy="369332"/>
          </a:xfrm>
          <a:prstGeom prst="rect">
            <a:avLst/>
          </a:prstGeom>
          <a:noFill/>
        </p:spPr>
        <p:txBody>
          <a:bodyPr wrap="square" rtlCol="0">
            <a:spAutoFit/>
          </a:bodyPr>
          <a:lstStyle/>
          <a:p>
            <a:pPr algn="ctr"/>
            <a:r>
              <a:rPr lang="en-US" b="1" dirty="0">
                <a:solidFill>
                  <a:schemeClr val="bg1"/>
                </a:solidFill>
                <a:latin typeface="Aptos Display" panose="020B0004020202020204" pitchFamily="34" charset="0"/>
              </a:rPr>
              <a:t>Sections 9 &amp; 32  </a:t>
            </a:r>
            <a:endParaRPr lang="en-US" dirty="0">
              <a:latin typeface="Aptos Display" panose="020B0004020202020204" pitchFamily="34" charset="0"/>
            </a:endParaRPr>
          </a:p>
        </p:txBody>
      </p:sp>
      <p:sp>
        <p:nvSpPr>
          <p:cNvPr id="14" name="Rectangle: Rounded Corners 13">
            <a:extLst>
              <a:ext uri="{FF2B5EF4-FFF2-40B4-BE49-F238E27FC236}">
                <a16:creationId xmlns:a16="http://schemas.microsoft.com/office/drawing/2014/main" id="{34BE46C7-5A04-1BF8-F9F2-BDBC241C778B}"/>
              </a:ext>
            </a:extLst>
          </p:cNvPr>
          <p:cNvSpPr/>
          <p:nvPr/>
        </p:nvSpPr>
        <p:spPr>
          <a:xfrm>
            <a:off x="762865" y="838909"/>
            <a:ext cx="6319968" cy="451970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79AAD420-1851-FC1B-159A-EA9690DDDE35}"/>
              </a:ext>
            </a:extLst>
          </p:cNvPr>
          <p:cNvSpPr txBox="1"/>
          <p:nvPr/>
        </p:nvSpPr>
        <p:spPr>
          <a:xfrm>
            <a:off x="1068272" y="1091473"/>
            <a:ext cx="5611709" cy="4247317"/>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Berlin Sans FB" panose="020E0602020502020306" pitchFamily="34" charset="0"/>
              </a:rPr>
              <a:t>Consent is required by both for referral to the Child Diversion </a:t>
            </a:r>
            <a:r>
              <a:rPr lang="en-US" dirty="0" err="1">
                <a:latin typeface="Berlin Sans FB" panose="020E0602020502020306" pitchFamily="34" charset="0"/>
              </a:rPr>
              <a:t>Programme</a:t>
            </a:r>
            <a:endParaRPr lang="en-US" dirty="0">
              <a:latin typeface="Berlin Sans FB" panose="020E0602020502020306" pitchFamily="34" charset="0"/>
            </a:endParaRPr>
          </a:p>
          <a:p>
            <a:pPr marL="285750" indent="-285750" algn="just">
              <a:buFont typeface="Arial" panose="020B0604020202020204" pitchFamily="34" charset="0"/>
              <a:buChar char="•"/>
            </a:pPr>
            <a:endParaRPr lang="en-US" dirty="0">
              <a:latin typeface="Berlin Sans FB" panose="020E0602020502020306" pitchFamily="34" charset="0"/>
            </a:endParaRPr>
          </a:p>
          <a:p>
            <a:pPr marL="285750" indent="-285750" algn="just">
              <a:buFont typeface="Arial" panose="020B0604020202020204" pitchFamily="34" charset="0"/>
              <a:buChar char="•"/>
            </a:pPr>
            <a:r>
              <a:rPr lang="en-US" dirty="0">
                <a:latin typeface="Berlin Sans FB" panose="020E0602020502020306" pitchFamily="34" charset="0"/>
              </a:rPr>
              <a:t>Substantial details as to the victims consent is given in the Act and this is not mirrored anywhere in the Act for consent by child offender</a:t>
            </a:r>
          </a:p>
          <a:p>
            <a:pPr marL="285750" indent="-285750" algn="just">
              <a:buFont typeface="Arial" panose="020B0604020202020204" pitchFamily="34" charset="0"/>
              <a:buChar char="•"/>
            </a:pPr>
            <a:endParaRPr lang="en-US" dirty="0">
              <a:latin typeface="Berlin Sans FB" panose="020E0602020502020306" pitchFamily="34" charset="0"/>
            </a:endParaRPr>
          </a:p>
          <a:p>
            <a:pPr marL="285750" indent="-285750" algn="just">
              <a:buFont typeface="Arial" panose="020B0604020202020204" pitchFamily="34" charset="0"/>
              <a:buChar char="•"/>
            </a:pPr>
            <a:r>
              <a:rPr lang="en-US" b="1" dirty="0">
                <a:latin typeface="Berlin Sans FB" panose="020E0602020502020306" pitchFamily="34" charset="0"/>
              </a:rPr>
              <a:t>Recommendation</a:t>
            </a:r>
            <a:r>
              <a:rPr lang="en-US" dirty="0">
                <a:latin typeface="Berlin Sans FB" panose="020E0602020502020306" pitchFamily="34" charset="0"/>
              </a:rPr>
              <a:t> is for section 9 to be amended to include the nature of the consent for both offender and victim.  </a:t>
            </a:r>
          </a:p>
          <a:p>
            <a:pPr marL="285750" indent="-285750" algn="just">
              <a:buFont typeface="Arial" panose="020B0604020202020204" pitchFamily="34" charset="0"/>
              <a:buChar char="•"/>
            </a:pPr>
            <a:r>
              <a:rPr lang="en-US" dirty="0">
                <a:latin typeface="Berlin Sans FB" panose="020E0602020502020306" pitchFamily="34" charset="0"/>
              </a:rPr>
              <a:t>The consent should be “freely given and voluntary”</a:t>
            </a:r>
          </a:p>
          <a:p>
            <a:pPr marL="285750" indent="-285750" algn="just">
              <a:buFont typeface="Arial" panose="020B0604020202020204" pitchFamily="34" charset="0"/>
              <a:buChar char="•"/>
            </a:pPr>
            <a:r>
              <a:rPr lang="en-US" dirty="0">
                <a:latin typeface="Berlin Sans FB" panose="020E0602020502020306" pitchFamily="34" charset="0"/>
              </a:rPr>
              <a:t>Guidelines should be developed as to how to obtain informed consent</a:t>
            </a:r>
          </a:p>
          <a:p>
            <a:pPr marL="285750" indent="-285750" algn="just">
              <a:buFont typeface="Arial" panose="020B0604020202020204" pitchFamily="34" charset="0"/>
              <a:buChar char="•"/>
            </a:pPr>
            <a:r>
              <a:rPr lang="en-US" dirty="0">
                <a:latin typeface="Berlin Sans FB" panose="020E0602020502020306" pitchFamily="34" charset="0"/>
              </a:rPr>
              <a:t>Consent of the child offender should be in writing</a:t>
            </a:r>
          </a:p>
          <a:p>
            <a:endParaRPr lang="en-US" dirty="0"/>
          </a:p>
        </p:txBody>
      </p:sp>
      <p:sp>
        <p:nvSpPr>
          <p:cNvPr id="12" name="Rectangle 11">
            <a:extLst>
              <a:ext uri="{FF2B5EF4-FFF2-40B4-BE49-F238E27FC236}">
                <a16:creationId xmlns:a16="http://schemas.microsoft.com/office/drawing/2014/main" id="{77068832-2134-2763-5BE4-4CC236B2323E}"/>
              </a:ext>
            </a:extLst>
          </p:cNvPr>
          <p:cNvSpPr/>
          <p:nvPr/>
        </p:nvSpPr>
        <p:spPr>
          <a:xfrm>
            <a:off x="7851636" y="1502229"/>
            <a:ext cx="2665400" cy="51387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6C9F380-C549-FB30-B540-0FE70F66F14D}"/>
              </a:ext>
            </a:extLst>
          </p:cNvPr>
          <p:cNvSpPr txBox="1"/>
          <p:nvPr/>
        </p:nvSpPr>
        <p:spPr>
          <a:xfrm>
            <a:off x="8339829" y="1601154"/>
            <a:ext cx="1724298" cy="923330"/>
          </a:xfrm>
          <a:prstGeom prst="rect">
            <a:avLst/>
          </a:prstGeom>
          <a:noFill/>
        </p:spPr>
        <p:txBody>
          <a:bodyPr wrap="square" rtlCol="0">
            <a:spAutoFit/>
          </a:bodyPr>
          <a:lstStyle/>
          <a:p>
            <a:pPr algn="ctr"/>
            <a:r>
              <a:rPr lang="en-US" b="1" dirty="0">
                <a:latin typeface="Aptos Display" panose="020B0004020202020204" pitchFamily="34" charset="0"/>
              </a:rPr>
              <a:t>Consent Of Child Offender And Victim</a:t>
            </a:r>
            <a:endParaRPr lang="en-US" dirty="0"/>
          </a:p>
        </p:txBody>
      </p:sp>
      <p:pic>
        <p:nvPicPr>
          <p:cNvPr id="15" name="Picture 14">
            <a:extLst>
              <a:ext uri="{FF2B5EF4-FFF2-40B4-BE49-F238E27FC236}">
                <a16:creationId xmlns:a16="http://schemas.microsoft.com/office/drawing/2014/main" id="{8E445C61-C620-9B86-0A47-5FD668037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457" y="4304455"/>
            <a:ext cx="2336489" cy="2336489"/>
          </a:xfrm>
          <a:prstGeom prst="rect">
            <a:avLst/>
          </a:prstGeom>
        </p:spPr>
      </p:pic>
    </p:spTree>
    <p:extLst>
      <p:ext uri="{BB962C8B-B14F-4D97-AF65-F5344CB8AC3E}">
        <p14:creationId xmlns:p14="http://schemas.microsoft.com/office/powerpoint/2010/main" val="4075435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A01834C7-6404-AC44-CAEB-86BEAE613552}"/>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5211120E-E142-7C6C-4C75-619729546136}"/>
              </a:ext>
            </a:extLst>
          </p:cNvPr>
          <p:cNvSpPr/>
          <p:nvPr/>
        </p:nvSpPr>
        <p:spPr>
          <a:xfrm>
            <a:off x="360520" y="165799"/>
            <a:ext cx="11517443" cy="6475145"/>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71F9E45-269C-E949-1197-CD3A33C6EA53}"/>
              </a:ext>
            </a:extLst>
          </p:cNvPr>
          <p:cNvSpPr/>
          <p:nvPr/>
        </p:nvSpPr>
        <p:spPr>
          <a:xfrm>
            <a:off x="1514924" y="836022"/>
            <a:ext cx="2096981" cy="5804921"/>
          </a:xfrm>
          <a:prstGeom prst="rect">
            <a:avLst/>
          </a:prstGeom>
          <a:solidFill>
            <a:srgbClr val="A36F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B2A6E72-A881-DE5B-78AF-455213AA87A9}"/>
              </a:ext>
            </a:extLst>
          </p:cNvPr>
          <p:cNvSpPr/>
          <p:nvPr/>
        </p:nvSpPr>
        <p:spPr>
          <a:xfrm>
            <a:off x="1237582" y="1293264"/>
            <a:ext cx="2651667" cy="53476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A03528C2-4395-1CB4-17ED-F18DD4B1174C}"/>
              </a:ext>
            </a:extLst>
          </p:cNvPr>
          <p:cNvSpPr/>
          <p:nvPr/>
        </p:nvSpPr>
        <p:spPr>
          <a:xfrm>
            <a:off x="8302751" y="6074229"/>
            <a:ext cx="1773936" cy="566715"/>
          </a:xfrm>
          <a:prstGeom prst="rect">
            <a:avLst/>
          </a:prstGeom>
          <a:solidFill>
            <a:srgbClr val="A36F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F6684C3C-C758-C7E8-46E1-1FF397AFFD20}"/>
              </a:ext>
            </a:extLst>
          </p:cNvPr>
          <p:cNvSpPr/>
          <p:nvPr/>
        </p:nvSpPr>
        <p:spPr>
          <a:xfrm>
            <a:off x="7892816" y="6291480"/>
            <a:ext cx="2651667" cy="34946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FA108E4-A5D8-D63A-E5A7-21D97D60A850}"/>
              </a:ext>
            </a:extLst>
          </p:cNvPr>
          <p:cNvSpPr txBox="1"/>
          <p:nvPr/>
        </p:nvSpPr>
        <p:spPr>
          <a:xfrm>
            <a:off x="1607429" y="917898"/>
            <a:ext cx="1911970" cy="369332"/>
          </a:xfrm>
          <a:prstGeom prst="rect">
            <a:avLst/>
          </a:prstGeom>
          <a:noFill/>
        </p:spPr>
        <p:txBody>
          <a:bodyPr wrap="square" rtlCol="0">
            <a:spAutoFit/>
          </a:bodyPr>
          <a:lstStyle/>
          <a:p>
            <a:pPr algn="ctr"/>
            <a:r>
              <a:rPr lang="en-US" b="1" dirty="0">
                <a:solidFill>
                  <a:schemeClr val="bg1"/>
                </a:solidFill>
              </a:rPr>
              <a:t>Section 10</a:t>
            </a:r>
            <a:endParaRPr lang="en-US" dirty="0">
              <a:solidFill>
                <a:schemeClr val="bg1"/>
              </a:solidFill>
              <a:latin typeface="Aptos Display" panose="020B0004020202020204" pitchFamily="34" charset="0"/>
            </a:endParaRPr>
          </a:p>
        </p:txBody>
      </p:sp>
      <p:sp>
        <p:nvSpPr>
          <p:cNvPr id="14" name="Rectangle: Rounded Corners 13">
            <a:extLst>
              <a:ext uri="{FF2B5EF4-FFF2-40B4-BE49-F238E27FC236}">
                <a16:creationId xmlns:a16="http://schemas.microsoft.com/office/drawing/2014/main" id="{1672AC11-0879-F6E1-863D-79409605CDFA}"/>
              </a:ext>
            </a:extLst>
          </p:cNvPr>
          <p:cNvSpPr/>
          <p:nvPr/>
        </p:nvSpPr>
        <p:spPr>
          <a:xfrm>
            <a:off x="5136158" y="1293264"/>
            <a:ext cx="6034859" cy="399136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F31A7F2-B42D-F491-2BB9-3386CDB5545E}"/>
              </a:ext>
            </a:extLst>
          </p:cNvPr>
          <p:cNvSpPr txBox="1"/>
          <p:nvPr/>
        </p:nvSpPr>
        <p:spPr>
          <a:xfrm>
            <a:off x="5623840" y="1972210"/>
            <a:ext cx="5337389" cy="2862322"/>
          </a:xfrm>
          <a:prstGeom prst="rect">
            <a:avLst/>
          </a:prstGeom>
          <a:noFill/>
        </p:spPr>
        <p:txBody>
          <a:bodyPr wrap="square" rtlCol="0">
            <a:spAutoFit/>
          </a:bodyPr>
          <a:lstStyle/>
          <a:p>
            <a:pPr>
              <a:lnSpc>
                <a:spcPct val="150000"/>
              </a:lnSpc>
            </a:pPr>
            <a:r>
              <a:rPr lang="en-US" b="1" dirty="0">
                <a:latin typeface="Berlin Sans FB" panose="020E0602020502020306" pitchFamily="34" charset="0"/>
              </a:rPr>
              <a:t>Recommendation </a:t>
            </a:r>
            <a:r>
              <a:rPr lang="en-US" dirty="0">
                <a:latin typeface="Berlin Sans FB" panose="020E0602020502020306" pitchFamily="34" charset="0"/>
              </a:rPr>
              <a:t>is for an amendment to be done to include that a child who is in conflict with the law must receive independent legal advice to ensure that the child understands the allegations, the consequences of accepting diversion and the distinction between diversion and a guilty plea </a:t>
            </a:r>
            <a:endParaRPr lang="en-US" b="1" dirty="0">
              <a:latin typeface="Berlin Sans FB" panose="020E0602020502020306" pitchFamily="34" charset="0"/>
            </a:endParaRPr>
          </a:p>
          <a:p>
            <a:endParaRPr lang="en-US" dirty="0"/>
          </a:p>
        </p:txBody>
      </p:sp>
      <p:sp>
        <p:nvSpPr>
          <p:cNvPr id="11" name="TextBox 10">
            <a:extLst>
              <a:ext uri="{FF2B5EF4-FFF2-40B4-BE49-F238E27FC236}">
                <a16:creationId xmlns:a16="http://schemas.microsoft.com/office/drawing/2014/main" id="{C65EB74B-502B-8BA3-8A7E-E2E710DAF7AE}"/>
              </a:ext>
            </a:extLst>
          </p:cNvPr>
          <p:cNvSpPr txBox="1"/>
          <p:nvPr/>
        </p:nvSpPr>
        <p:spPr>
          <a:xfrm>
            <a:off x="1020983" y="1634287"/>
            <a:ext cx="3138523" cy="646331"/>
          </a:xfrm>
          <a:prstGeom prst="rect">
            <a:avLst/>
          </a:prstGeom>
          <a:noFill/>
        </p:spPr>
        <p:txBody>
          <a:bodyPr wrap="square" rtlCol="0">
            <a:spAutoFit/>
          </a:bodyPr>
          <a:lstStyle/>
          <a:p>
            <a:pPr algn="ctr"/>
            <a:r>
              <a:rPr lang="en-US" dirty="0">
                <a:latin typeface="Berlin Sans FB" panose="020E0602020502020306" pitchFamily="34" charset="0"/>
              </a:rPr>
              <a:t>Protection In Relation To </a:t>
            </a:r>
          </a:p>
          <a:p>
            <a:pPr algn="ctr"/>
            <a:r>
              <a:rPr lang="en-US" dirty="0">
                <a:latin typeface="Berlin Sans FB" panose="020E0602020502020306" pitchFamily="34" charset="0"/>
              </a:rPr>
              <a:t>Child Diversion</a:t>
            </a:r>
          </a:p>
        </p:txBody>
      </p:sp>
      <p:pic>
        <p:nvPicPr>
          <p:cNvPr id="10" name="Picture 9">
            <a:extLst>
              <a:ext uri="{FF2B5EF4-FFF2-40B4-BE49-F238E27FC236}">
                <a16:creationId xmlns:a16="http://schemas.microsoft.com/office/drawing/2014/main" id="{74B394F9-2E8F-70C9-6A06-AE89159EBE6A}"/>
              </a:ext>
            </a:extLst>
          </p:cNvPr>
          <p:cNvPicPr>
            <a:picLocks noChangeAspect="1"/>
          </p:cNvPicPr>
          <p:nvPr/>
        </p:nvPicPr>
        <p:blipFill>
          <a:blip r:embed="rId2"/>
          <a:stretch>
            <a:fillRect/>
          </a:stretch>
        </p:blipFill>
        <p:spPr>
          <a:xfrm>
            <a:off x="1020983" y="4412925"/>
            <a:ext cx="3048264" cy="3322608"/>
          </a:xfrm>
          <a:prstGeom prst="rect">
            <a:avLst/>
          </a:prstGeom>
        </p:spPr>
      </p:pic>
    </p:spTree>
    <p:extLst>
      <p:ext uri="{BB962C8B-B14F-4D97-AF65-F5344CB8AC3E}">
        <p14:creationId xmlns:p14="http://schemas.microsoft.com/office/powerpoint/2010/main" val="1321300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8B4CCB3D-8240-B1C0-7E4B-C922625FB03D}"/>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5EB7872-1B5D-5F5D-D6C2-AB424E15A194}"/>
              </a:ext>
            </a:extLst>
          </p:cNvPr>
          <p:cNvSpPr/>
          <p:nvPr/>
        </p:nvSpPr>
        <p:spPr>
          <a:xfrm>
            <a:off x="274320" y="287383"/>
            <a:ext cx="11495314" cy="640080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A06B2D-D547-0204-25DA-A0B642EE6081}"/>
              </a:ext>
            </a:extLst>
          </p:cNvPr>
          <p:cNvSpPr/>
          <p:nvPr/>
        </p:nvSpPr>
        <p:spPr>
          <a:xfrm>
            <a:off x="8505012" y="953589"/>
            <a:ext cx="1828801" cy="5734593"/>
          </a:xfrm>
          <a:prstGeom prst="rect">
            <a:avLst/>
          </a:prstGeom>
          <a:solidFill>
            <a:srgbClr val="7B49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AC0C91F-7EC4-6C25-7816-E134131C727D}"/>
              </a:ext>
            </a:extLst>
          </p:cNvPr>
          <p:cNvSpPr/>
          <p:nvPr/>
        </p:nvSpPr>
        <p:spPr>
          <a:xfrm>
            <a:off x="8250286" y="1489167"/>
            <a:ext cx="2338251" cy="5199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E0F9FB9-E56D-6DA4-D566-3374D4546DB5}"/>
              </a:ext>
            </a:extLst>
          </p:cNvPr>
          <p:cNvSpPr/>
          <p:nvPr/>
        </p:nvSpPr>
        <p:spPr>
          <a:xfrm>
            <a:off x="2112915" y="5956661"/>
            <a:ext cx="1828801" cy="731521"/>
          </a:xfrm>
          <a:prstGeom prst="rect">
            <a:avLst/>
          </a:prstGeom>
          <a:solidFill>
            <a:srgbClr val="7B498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D2E3DE2-0AB1-8810-DFEF-EF2ECB02DF66}"/>
              </a:ext>
            </a:extLst>
          </p:cNvPr>
          <p:cNvSpPr/>
          <p:nvPr/>
        </p:nvSpPr>
        <p:spPr>
          <a:xfrm>
            <a:off x="1858191" y="6255079"/>
            <a:ext cx="2338251" cy="4331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2776249-9997-C372-60F9-F5CEFBD78019}"/>
              </a:ext>
            </a:extLst>
          </p:cNvPr>
          <p:cNvSpPr txBox="1"/>
          <p:nvPr/>
        </p:nvSpPr>
        <p:spPr>
          <a:xfrm>
            <a:off x="8811988" y="1028395"/>
            <a:ext cx="1214846" cy="369332"/>
          </a:xfrm>
          <a:prstGeom prst="rect">
            <a:avLst/>
          </a:prstGeom>
          <a:noFill/>
        </p:spPr>
        <p:txBody>
          <a:bodyPr wrap="square" rtlCol="0">
            <a:spAutoFit/>
          </a:bodyPr>
          <a:lstStyle/>
          <a:p>
            <a:r>
              <a:rPr lang="en-US" b="1" dirty="0">
                <a:solidFill>
                  <a:schemeClr val="bg1"/>
                </a:solidFill>
                <a:latin typeface="Aptos Display" panose="020B0004020202020204" pitchFamily="34" charset="0"/>
              </a:rPr>
              <a:t>Section 11</a:t>
            </a:r>
            <a:endParaRPr lang="en-US" dirty="0">
              <a:solidFill>
                <a:schemeClr val="bg1"/>
              </a:solidFill>
              <a:latin typeface="Aptos Display" panose="020B0004020202020204" pitchFamily="34" charset="0"/>
            </a:endParaRPr>
          </a:p>
        </p:txBody>
      </p:sp>
      <p:sp>
        <p:nvSpPr>
          <p:cNvPr id="8" name="TextBox 7">
            <a:extLst>
              <a:ext uri="{FF2B5EF4-FFF2-40B4-BE49-F238E27FC236}">
                <a16:creationId xmlns:a16="http://schemas.microsoft.com/office/drawing/2014/main" id="{45571A90-ACDB-23D3-C105-D1A07792252F}"/>
              </a:ext>
            </a:extLst>
          </p:cNvPr>
          <p:cNvSpPr txBox="1"/>
          <p:nvPr/>
        </p:nvSpPr>
        <p:spPr>
          <a:xfrm>
            <a:off x="8505012" y="1802674"/>
            <a:ext cx="1828801" cy="923330"/>
          </a:xfrm>
          <a:prstGeom prst="rect">
            <a:avLst/>
          </a:prstGeom>
          <a:noFill/>
        </p:spPr>
        <p:txBody>
          <a:bodyPr wrap="square" rtlCol="0">
            <a:spAutoFit/>
          </a:bodyPr>
          <a:lstStyle/>
          <a:p>
            <a:pPr algn="ctr"/>
            <a:r>
              <a:rPr lang="en-US" b="1" dirty="0">
                <a:latin typeface="Aptos Display" panose="020B0004020202020204" pitchFamily="34" charset="0"/>
              </a:rPr>
              <a:t>Effect Of Child Diversion </a:t>
            </a:r>
            <a:r>
              <a:rPr lang="en-US" b="1" dirty="0" err="1">
                <a:latin typeface="Aptos Display" panose="020B0004020202020204" pitchFamily="34" charset="0"/>
              </a:rPr>
              <a:t>Programme</a:t>
            </a:r>
            <a:endParaRPr lang="en-US" dirty="0">
              <a:latin typeface="Aptos Display" panose="020B0004020202020204" pitchFamily="34" charset="0"/>
            </a:endParaRPr>
          </a:p>
        </p:txBody>
      </p:sp>
      <p:sp>
        <p:nvSpPr>
          <p:cNvPr id="10" name="Rectangle: Rounded Corners 9">
            <a:extLst>
              <a:ext uri="{FF2B5EF4-FFF2-40B4-BE49-F238E27FC236}">
                <a16:creationId xmlns:a16="http://schemas.microsoft.com/office/drawing/2014/main" id="{C7D73B14-4CC9-0B00-4CE0-2E0B9BE22A25}"/>
              </a:ext>
            </a:extLst>
          </p:cNvPr>
          <p:cNvSpPr/>
          <p:nvPr/>
        </p:nvSpPr>
        <p:spPr>
          <a:xfrm>
            <a:off x="548640" y="613954"/>
            <a:ext cx="7394667" cy="501613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41CB924-1AA0-D0C8-7544-3F28EC219CD3}"/>
              </a:ext>
            </a:extLst>
          </p:cNvPr>
          <p:cNvSpPr txBox="1"/>
          <p:nvPr/>
        </p:nvSpPr>
        <p:spPr>
          <a:xfrm>
            <a:off x="838758" y="772249"/>
            <a:ext cx="6602179" cy="5324535"/>
          </a:xfrm>
          <a:prstGeom prst="rect">
            <a:avLst/>
          </a:prstGeom>
          <a:noFill/>
        </p:spPr>
        <p:txBody>
          <a:bodyPr wrap="square" rtlCol="0">
            <a:spAutoFit/>
          </a:bodyPr>
          <a:lstStyle/>
          <a:p>
            <a:pPr marL="285750" indent="-285750" algn="just">
              <a:buFont typeface="Arial" panose="020B0604020202020204" pitchFamily="34" charset="0"/>
              <a:buChar char="•"/>
            </a:pPr>
            <a:r>
              <a:rPr lang="en-US" sz="1600" dirty="0">
                <a:latin typeface="Berlin Sans FB" panose="020E0602020502020306" pitchFamily="34" charset="0"/>
              </a:rPr>
              <a:t>The Act provides for the discontinuation of a trial after the successful completion of the diversion </a:t>
            </a:r>
            <a:r>
              <a:rPr lang="en-US" sz="1600" dirty="0" err="1">
                <a:latin typeface="Berlin Sans FB" panose="020E0602020502020306" pitchFamily="34" charset="0"/>
              </a:rPr>
              <a:t>programme</a:t>
            </a:r>
            <a:r>
              <a:rPr lang="en-US" sz="1600" dirty="0">
                <a:latin typeface="Berlin Sans FB" panose="020E0602020502020306" pitchFamily="34" charset="0"/>
              </a:rPr>
              <a:t>. There is, however, no clear guidance on the process for the discontinuance of the trial</a:t>
            </a:r>
          </a:p>
          <a:p>
            <a:pPr marL="285750" indent="-285750" algn="just">
              <a:buFont typeface="Arial" panose="020B0604020202020204" pitchFamily="34" charset="0"/>
              <a:buChar char="•"/>
            </a:pPr>
            <a:endParaRPr lang="en-US" sz="1600" dirty="0">
              <a:latin typeface="Berlin Sans FB" panose="020E0602020502020306" pitchFamily="34" charset="0"/>
            </a:endParaRPr>
          </a:p>
          <a:p>
            <a:pPr marL="285750" indent="-285750" algn="just">
              <a:buFont typeface="Arial" panose="020B0604020202020204" pitchFamily="34" charset="0"/>
              <a:buChar char="•"/>
            </a:pPr>
            <a:r>
              <a:rPr lang="en-US" sz="1600" dirty="0">
                <a:latin typeface="Berlin Sans FB" panose="020E0602020502020306" pitchFamily="34" charset="0"/>
              </a:rPr>
              <a:t>The current practice is for the prosecution to offer “no evidence” after a guilty plea.  This is a legal anomaly since once an accused pleads guilty, the prosecution is released from their obligation to prove the case.</a:t>
            </a:r>
          </a:p>
          <a:p>
            <a:endParaRPr lang="en-US" sz="1600" dirty="0">
              <a:latin typeface="Berlin Sans FB" panose="020E0602020502020306" pitchFamily="34" charset="0"/>
            </a:endParaRPr>
          </a:p>
          <a:p>
            <a:pPr marL="285750" indent="-285750" algn="just">
              <a:buFont typeface="Arial" panose="020B0604020202020204" pitchFamily="34" charset="0"/>
              <a:buChar char="•"/>
            </a:pPr>
            <a:r>
              <a:rPr lang="en-US" sz="1600" dirty="0">
                <a:latin typeface="Berlin Sans FB" panose="020E0602020502020306" pitchFamily="34" charset="0"/>
              </a:rPr>
              <a:t>A guilty plea ordinarily leads to sentencing and this runs contrary to the Act as diversion aims to remove children from punitive processes</a:t>
            </a:r>
          </a:p>
          <a:p>
            <a:pPr marL="285750" indent="-285750" algn="just">
              <a:buFont typeface="Arial" panose="020B0604020202020204" pitchFamily="34" charset="0"/>
              <a:buChar char="•"/>
            </a:pPr>
            <a:endParaRPr lang="en-US" sz="1600" dirty="0">
              <a:latin typeface="Berlin Sans FB" panose="020E0602020502020306" pitchFamily="34" charset="0"/>
            </a:endParaRPr>
          </a:p>
          <a:p>
            <a:pPr marL="285750" indent="-285750" algn="just">
              <a:buFont typeface="Arial" panose="020B0604020202020204" pitchFamily="34" charset="0"/>
              <a:buChar char="•"/>
            </a:pPr>
            <a:r>
              <a:rPr lang="en-US" sz="1600" b="1" dirty="0">
                <a:latin typeface="Berlin Sans FB" panose="020E0602020502020306" pitchFamily="34" charset="0"/>
              </a:rPr>
              <a:t>Recommendation </a:t>
            </a:r>
            <a:r>
              <a:rPr lang="en-US" sz="1600" dirty="0">
                <a:latin typeface="Berlin Sans FB" panose="020E0602020502020306" pitchFamily="34" charset="0"/>
              </a:rPr>
              <a:t>is for the Court to make referrals through a “case management system/conference” which would see rulings being made on matters involving children charged with </a:t>
            </a:r>
            <a:r>
              <a:rPr lang="en-US" sz="1600" dirty="0" err="1">
                <a:latin typeface="Berlin Sans FB" panose="020E0602020502020306" pitchFamily="34" charset="0"/>
              </a:rPr>
              <a:t>divertable</a:t>
            </a:r>
            <a:r>
              <a:rPr lang="en-US" sz="1600" dirty="0">
                <a:latin typeface="Berlin Sans FB" panose="020E0602020502020306" pitchFamily="34" charset="0"/>
              </a:rPr>
              <a:t> offences outside of the court room so as to avoid the child being placed before the court and pleaded. Once the Court uses this method and the child successfully completes then the Director of Public Prosecution would decline to prosecute and offer no evidence.  The court will record the indication and the child is discharged</a:t>
            </a:r>
            <a:endParaRPr lang="en-US" sz="1600" b="1" dirty="0">
              <a:latin typeface="Berlin Sans FB" panose="020E0602020502020306" pitchFamily="34" charset="0"/>
            </a:endParaRPr>
          </a:p>
          <a:p>
            <a:pPr marL="285750" indent="-285750" algn="just">
              <a:buFont typeface="Arial" panose="020B0604020202020204" pitchFamily="34" charset="0"/>
              <a:buChar char="•"/>
            </a:pPr>
            <a:endParaRPr lang="en-US" dirty="0">
              <a:latin typeface="Berlin Sans FB" panose="020E0602020502020306" pitchFamily="34" charset="0"/>
            </a:endParaRPr>
          </a:p>
          <a:p>
            <a:endParaRPr lang="en-US" dirty="0"/>
          </a:p>
        </p:txBody>
      </p:sp>
      <p:pic>
        <p:nvPicPr>
          <p:cNvPr id="12" name="Picture 11">
            <a:extLst>
              <a:ext uri="{FF2B5EF4-FFF2-40B4-BE49-F238E27FC236}">
                <a16:creationId xmlns:a16="http://schemas.microsoft.com/office/drawing/2014/main" id="{20D78FA4-7AEC-72C0-F159-E5936C95C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0286" y="3497276"/>
            <a:ext cx="2338251" cy="1472824"/>
          </a:xfrm>
          <a:prstGeom prst="rect">
            <a:avLst/>
          </a:prstGeom>
        </p:spPr>
      </p:pic>
    </p:spTree>
    <p:extLst>
      <p:ext uri="{BB962C8B-B14F-4D97-AF65-F5344CB8AC3E}">
        <p14:creationId xmlns:p14="http://schemas.microsoft.com/office/powerpoint/2010/main" val="7064530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5FCAD234-8201-E254-5A2B-C9518997C741}"/>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C8621B9-6940-AEA8-4E44-A703D3040435}"/>
              </a:ext>
            </a:extLst>
          </p:cNvPr>
          <p:cNvSpPr/>
          <p:nvPr/>
        </p:nvSpPr>
        <p:spPr>
          <a:xfrm>
            <a:off x="182880" y="248194"/>
            <a:ext cx="11756571" cy="627017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0DBB03F-5F1C-3785-BE81-0CFD0FFAD9D2}"/>
              </a:ext>
            </a:extLst>
          </p:cNvPr>
          <p:cNvSpPr/>
          <p:nvPr/>
        </p:nvSpPr>
        <p:spPr>
          <a:xfrm>
            <a:off x="1436914" y="849086"/>
            <a:ext cx="1907177" cy="566928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DAD064D-62FB-4C4A-7581-5F204A525AEB}"/>
              </a:ext>
            </a:extLst>
          </p:cNvPr>
          <p:cNvSpPr/>
          <p:nvPr/>
        </p:nvSpPr>
        <p:spPr>
          <a:xfrm>
            <a:off x="1116872" y="1410789"/>
            <a:ext cx="2547259" cy="51075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27AF41E-EA51-A8AB-1755-1BECCCC7B1EC}"/>
              </a:ext>
            </a:extLst>
          </p:cNvPr>
          <p:cNvSpPr txBox="1"/>
          <p:nvPr/>
        </p:nvSpPr>
        <p:spPr>
          <a:xfrm>
            <a:off x="1750423" y="945272"/>
            <a:ext cx="1463040" cy="369332"/>
          </a:xfrm>
          <a:prstGeom prst="rect">
            <a:avLst/>
          </a:prstGeom>
          <a:noFill/>
        </p:spPr>
        <p:txBody>
          <a:bodyPr wrap="square" rtlCol="0">
            <a:spAutoFit/>
          </a:bodyPr>
          <a:lstStyle/>
          <a:p>
            <a:r>
              <a:rPr lang="en-US" b="1" dirty="0">
                <a:solidFill>
                  <a:schemeClr val="bg1"/>
                </a:solidFill>
                <a:latin typeface="Aptos Display" panose="020B0004020202020204" pitchFamily="34" charset="0"/>
              </a:rPr>
              <a:t>Section 13</a:t>
            </a:r>
            <a:endParaRPr lang="en-US" dirty="0">
              <a:solidFill>
                <a:schemeClr val="bg1"/>
              </a:solidFill>
              <a:latin typeface="Aptos Display" panose="020B0004020202020204" pitchFamily="34" charset="0"/>
            </a:endParaRPr>
          </a:p>
        </p:txBody>
      </p:sp>
      <p:sp>
        <p:nvSpPr>
          <p:cNvPr id="7" name="TextBox 6">
            <a:extLst>
              <a:ext uri="{FF2B5EF4-FFF2-40B4-BE49-F238E27FC236}">
                <a16:creationId xmlns:a16="http://schemas.microsoft.com/office/drawing/2014/main" id="{7C6CF861-6AA4-98EA-EF46-A3C6AFFD0A87}"/>
              </a:ext>
            </a:extLst>
          </p:cNvPr>
          <p:cNvSpPr txBox="1"/>
          <p:nvPr/>
        </p:nvSpPr>
        <p:spPr>
          <a:xfrm>
            <a:off x="1394458" y="2108293"/>
            <a:ext cx="1992085" cy="646331"/>
          </a:xfrm>
          <a:prstGeom prst="rect">
            <a:avLst/>
          </a:prstGeom>
          <a:noFill/>
        </p:spPr>
        <p:txBody>
          <a:bodyPr wrap="square" rtlCol="0">
            <a:spAutoFit/>
          </a:bodyPr>
          <a:lstStyle/>
          <a:p>
            <a:pPr algn="ctr"/>
            <a:r>
              <a:rPr lang="en-US" b="1" dirty="0">
                <a:latin typeface="Aptos Display" panose="020B0004020202020204" pitchFamily="34" charset="0"/>
              </a:rPr>
              <a:t>Ineligibility for Child Diversion</a:t>
            </a:r>
            <a:endParaRPr lang="en-US" dirty="0">
              <a:latin typeface="Aptos Display" panose="020B0004020202020204" pitchFamily="34" charset="0"/>
            </a:endParaRPr>
          </a:p>
        </p:txBody>
      </p:sp>
      <p:sp>
        <p:nvSpPr>
          <p:cNvPr id="9" name="Rectangle 8">
            <a:extLst>
              <a:ext uri="{FF2B5EF4-FFF2-40B4-BE49-F238E27FC236}">
                <a16:creationId xmlns:a16="http://schemas.microsoft.com/office/drawing/2014/main" id="{37ACDC99-BAF9-EA10-52AB-D6B4CB2AC403}"/>
              </a:ext>
            </a:extLst>
          </p:cNvPr>
          <p:cNvSpPr/>
          <p:nvPr/>
        </p:nvSpPr>
        <p:spPr>
          <a:xfrm>
            <a:off x="8355872" y="5917474"/>
            <a:ext cx="1907177" cy="600890"/>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A4A8133-FF99-5D0C-583E-B6E66F069DB5}"/>
              </a:ext>
            </a:extLst>
          </p:cNvPr>
          <p:cNvSpPr/>
          <p:nvPr/>
        </p:nvSpPr>
        <p:spPr>
          <a:xfrm>
            <a:off x="8035832" y="6152606"/>
            <a:ext cx="2547259" cy="3657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692CF910-853E-0B45-3F3F-695FF2C83EFB}"/>
              </a:ext>
            </a:extLst>
          </p:cNvPr>
          <p:cNvSpPr/>
          <p:nvPr/>
        </p:nvSpPr>
        <p:spPr>
          <a:xfrm>
            <a:off x="4362994" y="1201782"/>
            <a:ext cx="7158446" cy="437258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F91C856-8980-E0C6-D5D3-62490CA31074}"/>
              </a:ext>
            </a:extLst>
          </p:cNvPr>
          <p:cNvSpPr txBox="1"/>
          <p:nvPr/>
        </p:nvSpPr>
        <p:spPr>
          <a:xfrm>
            <a:off x="5072743" y="1688515"/>
            <a:ext cx="5682343" cy="3416320"/>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erlin Sans FB" panose="020E0602020502020306" pitchFamily="34" charset="0"/>
              </a:rPr>
              <a:t>The Act provides restrictions on the participation of children who exceed the statutory maximum referrals to the </a:t>
            </a:r>
            <a:r>
              <a:rPr lang="en-US" dirty="0" err="1">
                <a:latin typeface="Berlin Sans FB" panose="020E0602020502020306" pitchFamily="34" charset="0"/>
              </a:rPr>
              <a:t>programme</a:t>
            </a:r>
            <a:r>
              <a:rPr lang="en-US" dirty="0">
                <a:latin typeface="Berlin Sans FB" panose="020E0602020502020306" pitchFamily="34" charset="0"/>
              </a:rPr>
              <a:t> (3 referrals) and those who commit or attempt another diversion offence within 3 years of the commencement of the </a:t>
            </a:r>
            <a:r>
              <a:rPr lang="en-US" dirty="0" err="1">
                <a:latin typeface="Berlin Sans FB" panose="020E0602020502020306" pitchFamily="34" charset="0"/>
              </a:rPr>
              <a:t>programme</a:t>
            </a:r>
            <a:endParaRPr lang="en-US" dirty="0">
              <a:latin typeface="Berlin Sans FB" panose="020E0602020502020306" pitchFamily="34" charset="0"/>
            </a:endParaRPr>
          </a:p>
          <a:p>
            <a:pPr marL="285750" indent="-285750">
              <a:buFont typeface="Arial" panose="020B0604020202020204" pitchFamily="34" charset="0"/>
              <a:buChar char="•"/>
            </a:pPr>
            <a:endParaRPr lang="en-US" dirty="0">
              <a:latin typeface="Berlin Sans FB" panose="020E0602020502020306" pitchFamily="34" charset="0"/>
            </a:endParaRPr>
          </a:p>
          <a:p>
            <a:pPr marL="285750" indent="-285750">
              <a:buFont typeface="Arial" panose="020B0604020202020204" pitchFamily="34" charset="0"/>
              <a:buChar char="•"/>
            </a:pPr>
            <a:r>
              <a:rPr lang="en-US" dirty="0">
                <a:latin typeface="Berlin Sans FB" panose="020E0602020502020306" pitchFamily="34" charset="0"/>
              </a:rPr>
              <a:t>This creates numerical barriers to diversion and as a result children who may still benefit from rehabilitative intervention are instead channeled into the formal criminal justice process</a:t>
            </a:r>
          </a:p>
          <a:p>
            <a:pPr marL="285750" indent="-285750">
              <a:buFont typeface="Arial" panose="020B0604020202020204" pitchFamily="34" charset="0"/>
              <a:buChar char="•"/>
            </a:pPr>
            <a:endParaRPr lang="en-US" dirty="0">
              <a:latin typeface="Berlin Sans FB" panose="020E0602020502020306" pitchFamily="34" charset="0"/>
            </a:endParaRPr>
          </a:p>
          <a:p>
            <a:pPr marL="285750" indent="-285750">
              <a:buFont typeface="Arial" panose="020B0604020202020204" pitchFamily="34" charset="0"/>
              <a:buChar char="•"/>
            </a:pPr>
            <a:r>
              <a:rPr lang="en-US" b="1" dirty="0">
                <a:latin typeface="Berlin Sans FB" panose="020E0602020502020306" pitchFamily="34" charset="0"/>
              </a:rPr>
              <a:t>Recommendation </a:t>
            </a:r>
            <a:r>
              <a:rPr lang="en-US" dirty="0">
                <a:latin typeface="Berlin Sans FB" panose="020E0602020502020306" pitchFamily="34" charset="0"/>
              </a:rPr>
              <a:t>is to repeal section 13</a:t>
            </a:r>
          </a:p>
        </p:txBody>
      </p:sp>
      <p:pic>
        <p:nvPicPr>
          <p:cNvPr id="13" name="Picture 12">
            <a:extLst>
              <a:ext uri="{FF2B5EF4-FFF2-40B4-BE49-F238E27FC236}">
                <a16:creationId xmlns:a16="http://schemas.microsoft.com/office/drawing/2014/main" id="{8C493A26-5725-09CC-6095-DE31A84F1E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817" y="3808642"/>
            <a:ext cx="4086906" cy="4086906"/>
          </a:xfrm>
          <a:prstGeom prst="rect">
            <a:avLst/>
          </a:prstGeom>
        </p:spPr>
      </p:pic>
    </p:spTree>
    <p:extLst>
      <p:ext uri="{BB962C8B-B14F-4D97-AF65-F5344CB8AC3E}">
        <p14:creationId xmlns:p14="http://schemas.microsoft.com/office/powerpoint/2010/main" val="3374250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96DA6A0B-9BD2-B25A-DBAB-FF069D83A480}"/>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D1C4AEB-CD36-0BA1-DE13-FDC47853DE86}"/>
              </a:ext>
            </a:extLst>
          </p:cNvPr>
          <p:cNvSpPr/>
          <p:nvPr/>
        </p:nvSpPr>
        <p:spPr>
          <a:xfrm>
            <a:off x="950843" y="636105"/>
            <a:ext cx="10508974" cy="540414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75CA90D-2281-86BD-4E31-C04A88393A35}"/>
              </a:ext>
            </a:extLst>
          </p:cNvPr>
          <p:cNvSpPr txBox="1"/>
          <p:nvPr/>
        </p:nvSpPr>
        <p:spPr>
          <a:xfrm>
            <a:off x="4055165" y="817746"/>
            <a:ext cx="5794513" cy="461665"/>
          </a:xfrm>
          <a:prstGeom prst="rect">
            <a:avLst/>
          </a:prstGeom>
          <a:noFill/>
        </p:spPr>
        <p:txBody>
          <a:bodyPr wrap="square" rtlCol="0">
            <a:spAutoFit/>
          </a:bodyPr>
          <a:lstStyle/>
          <a:p>
            <a:r>
              <a:rPr lang="en-US" sz="2400" b="1" dirty="0">
                <a:latin typeface="Britannic Bold" panose="020B0903060703020204" pitchFamily="34" charset="0"/>
              </a:rPr>
              <a:t>JAMAICA’S LEGAL FRAMEWORK</a:t>
            </a:r>
            <a:endParaRPr lang="en-US" sz="2400" dirty="0">
              <a:latin typeface="Britannic Bold" panose="020B0903060703020204" pitchFamily="34" charset="0"/>
            </a:endParaRPr>
          </a:p>
        </p:txBody>
      </p:sp>
      <p:cxnSp>
        <p:nvCxnSpPr>
          <p:cNvPr id="5" name="Straight Connector 4">
            <a:extLst>
              <a:ext uri="{FF2B5EF4-FFF2-40B4-BE49-F238E27FC236}">
                <a16:creationId xmlns:a16="http://schemas.microsoft.com/office/drawing/2014/main" id="{B8D65912-E1BE-9BF4-1CB3-A9E7FEAC6F91}"/>
              </a:ext>
            </a:extLst>
          </p:cNvPr>
          <p:cNvCxnSpPr/>
          <p:nvPr/>
        </p:nvCxnSpPr>
        <p:spPr>
          <a:xfrm>
            <a:off x="3168925" y="1249594"/>
            <a:ext cx="6072809" cy="0"/>
          </a:xfrm>
          <a:prstGeom prst="line">
            <a:avLst/>
          </a:prstGeom>
          <a:ln>
            <a:solidFill>
              <a:srgbClr val="46317B"/>
            </a:solidFill>
          </a:ln>
        </p:spPr>
        <p:style>
          <a:lnRef idx="2">
            <a:schemeClr val="accent1"/>
          </a:lnRef>
          <a:fillRef idx="0">
            <a:schemeClr val="accent1"/>
          </a:fillRef>
          <a:effectRef idx="1">
            <a:schemeClr val="accent1"/>
          </a:effectRef>
          <a:fontRef idx="minor">
            <a:schemeClr val="tx1"/>
          </a:fontRef>
        </p:style>
      </p:cxnSp>
      <p:pic>
        <p:nvPicPr>
          <p:cNvPr id="9" name="Picture 8">
            <a:extLst>
              <a:ext uri="{FF2B5EF4-FFF2-40B4-BE49-F238E27FC236}">
                <a16:creationId xmlns:a16="http://schemas.microsoft.com/office/drawing/2014/main" id="{B1CCA9BB-745A-E59E-827E-5ABC0B1742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878" y="1461052"/>
            <a:ext cx="3557487" cy="3557487"/>
          </a:xfrm>
          <a:prstGeom prst="rect">
            <a:avLst/>
          </a:prstGeom>
        </p:spPr>
      </p:pic>
      <p:sp>
        <p:nvSpPr>
          <p:cNvPr id="6" name="TextBox 5">
            <a:extLst>
              <a:ext uri="{FF2B5EF4-FFF2-40B4-BE49-F238E27FC236}">
                <a16:creationId xmlns:a16="http://schemas.microsoft.com/office/drawing/2014/main" id="{40941494-D199-8FC1-0EF3-C6EC8702D84D}"/>
              </a:ext>
            </a:extLst>
          </p:cNvPr>
          <p:cNvSpPr txBox="1"/>
          <p:nvPr/>
        </p:nvSpPr>
        <p:spPr>
          <a:xfrm>
            <a:off x="1729408" y="1892900"/>
            <a:ext cx="8986718" cy="646331"/>
          </a:xfrm>
          <a:prstGeom prst="rect">
            <a:avLst/>
          </a:prstGeom>
          <a:noFill/>
        </p:spPr>
        <p:txBody>
          <a:bodyPr wrap="square" rtlCol="0">
            <a:spAutoFit/>
          </a:bodyPr>
          <a:lstStyle/>
          <a:p>
            <a:r>
              <a:rPr lang="en-029" dirty="0">
                <a:latin typeface="Berlin Sans FB Demi" panose="020E0802020502020306" pitchFamily="34" charset="0"/>
                <a:ea typeface="Calibri" panose="020F0502020204030204" pitchFamily="34" charset="0"/>
                <a:cs typeface="Times New Roman" panose="02020603050405020304" pitchFamily="18" charset="0"/>
              </a:rPr>
              <a:t>In treating with the issue of Child Diversion, Jamaica’s legal framework encompasses:</a:t>
            </a:r>
          </a:p>
          <a:p>
            <a:endParaRPr lang="en-US" dirty="0"/>
          </a:p>
        </p:txBody>
      </p:sp>
      <p:sp>
        <p:nvSpPr>
          <p:cNvPr id="7" name="TextBox 6">
            <a:extLst>
              <a:ext uri="{FF2B5EF4-FFF2-40B4-BE49-F238E27FC236}">
                <a16:creationId xmlns:a16="http://schemas.microsoft.com/office/drawing/2014/main" id="{EB903911-A8B0-3D5A-AC89-4412C9086E83}"/>
              </a:ext>
            </a:extLst>
          </p:cNvPr>
          <p:cNvSpPr txBox="1"/>
          <p:nvPr/>
        </p:nvSpPr>
        <p:spPr>
          <a:xfrm>
            <a:off x="1729408" y="2536206"/>
            <a:ext cx="5516217" cy="2862322"/>
          </a:xfrm>
          <a:prstGeom prst="rect">
            <a:avLst/>
          </a:prstGeom>
          <a:noFill/>
        </p:spPr>
        <p:txBody>
          <a:bodyPr wrap="square" rtlCol="0">
            <a:spAutoFit/>
          </a:bodyPr>
          <a:lstStyle/>
          <a:p>
            <a:pPr marL="285750" indent="-285750">
              <a:buClr>
                <a:srgbClr val="46317B"/>
              </a:buClr>
              <a:buFont typeface="Wingdings" panose="05000000000000000000" pitchFamily="2" charset="2"/>
              <a:buChar char="Ø"/>
            </a:pPr>
            <a:r>
              <a:rPr lang="en-029" dirty="0">
                <a:latin typeface="Berlin Sans FB Demi" panose="020E0802020502020306" pitchFamily="34" charset="0"/>
                <a:ea typeface="Calibri" panose="020F0502020204030204" pitchFamily="34" charset="0"/>
                <a:cs typeface="Times New Roman" panose="02020603050405020304" pitchFamily="18" charset="0"/>
              </a:rPr>
              <a:t>Being parties to International Treaties; Guidelines and Rules</a:t>
            </a:r>
          </a:p>
          <a:p>
            <a:pPr marL="285750" indent="-285750">
              <a:buClr>
                <a:srgbClr val="46317B"/>
              </a:buClr>
              <a:buFont typeface="Wingdings" panose="05000000000000000000" pitchFamily="2" charset="2"/>
              <a:buChar char="Ø"/>
            </a:pPr>
            <a:endParaRPr lang="en-029" dirty="0">
              <a:latin typeface="Berlin Sans FB Demi" panose="020E0802020502020306" pitchFamily="34" charset="0"/>
              <a:ea typeface="Calibri" panose="020F0502020204030204" pitchFamily="34" charset="0"/>
              <a:cs typeface="Times New Roman" panose="02020603050405020304" pitchFamily="18" charset="0"/>
            </a:endParaRPr>
          </a:p>
          <a:p>
            <a:pPr marL="285750" indent="-285750">
              <a:buClr>
                <a:srgbClr val="46317B"/>
              </a:buClr>
              <a:buFont typeface="Wingdings" panose="05000000000000000000" pitchFamily="2" charset="2"/>
              <a:buChar char="Ø"/>
            </a:pPr>
            <a:r>
              <a:rPr lang="en-029" dirty="0">
                <a:latin typeface="Berlin Sans FB Demi" panose="020E0802020502020306" pitchFamily="34" charset="0"/>
                <a:ea typeface="Calibri" panose="020F0502020204030204" pitchFamily="34" charset="0"/>
                <a:cs typeface="Times New Roman" panose="02020603050405020304" pitchFamily="18" charset="0"/>
              </a:rPr>
              <a:t>Development of a National Child Diversion Policy and</a:t>
            </a:r>
          </a:p>
          <a:p>
            <a:pPr marL="285750" indent="-285750">
              <a:buClr>
                <a:srgbClr val="46317B"/>
              </a:buClr>
              <a:buFont typeface="Wingdings" panose="05000000000000000000" pitchFamily="2" charset="2"/>
              <a:buChar char="Ø"/>
            </a:pPr>
            <a:endParaRPr lang="en-029" dirty="0">
              <a:latin typeface="Berlin Sans FB Demi" panose="020E0802020502020306" pitchFamily="34" charset="0"/>
              <a:ea typeface="Calibri" panose="020F0502020204030204" pitchFamily="34" charset="0"/>
              <a:cs typeface="Times New Roman" panose="02020603050405020304" pitchFamily="18" charset="0"/>
            </a:endParaRPr>
          </a:p>
          <a:p>
            <a:pPr marL="285750" indent="-285750">
              <a:buClr>
                <a:srgbClr val="46317B"/>
              </a:buClr>
              <a:buFont typeface="Wingdings" panose="05000000000000000000" pitchFamily="2" charset="2"/>
              <a:buChar char="Ø"/>
            </a:pPr>
            <a:r>
              <a:rPr lang="en-029" dirty="0">
                <a:latin typeface="Berlin Sans FB Demi" panose="020E0802020502020306" pitchFamily="34" charset="0"/>
                <a:ea typeface="Calibri" panose="020F0502020204030204" pitchFamily="34" charset="0"/>
                <a:cs typeface="Times New Roman" panose="02020603050405020304" pitchFamily="18" charset="0"/>
              </a:rPr>
              <a:t>Promulgation of legislation, that is, the Child Diversion Act</a:t>
            </a:r>
            <a:endParaRPr lang="en-US" dirty="0">
              <a:latin typeface="Berlin Sans FB Demi" panose="020E0802020502020306" pitchFamily="34" charset="0"/>
              <a:ea typeface="Calibri" panose="020F0502020204030204" pitchFamily="34" charset="0"/>
              <a:cs typeface="Times New Roman" panose="02020603050405020304" pitchFamily="18" charset="0"/>
            </a:endParaRPr>
          </a:p>
          <a:p>
            <a:endParaRPr lang="en-029" dirty="0">
              <a:latin typeface="Arial" panose="020B0604020202020204" pitchFamily="34" charset="0"/>
              <a:ea typeface="Calibri" panose="020F0502020204030204" pitchFamily="34" charset="0"/>
              <a:cs typeface="Times New Roman" panose="02020603050405020304" pitchFamily="18" charset="0"/>
            </a:endParaRPr>
          </a:p>
          <a:p>
            <a:r>
              <a:rPr lang="en-029" dirty="0">
                <a:latin typeface="Arial" panose="020B0604020202020204" pitchFamily="34" charset="0"/>
                <a:ea typeface="Calibri" panose="020F0502020204030204" pitchFamily="34" charset="0"/>
                <a:cs typeface="Times New Roman" panose="02020603050405020304" pitchFamily="18" charset="0"/>
              </a:rPr>
              <a:t> </a:t>
            </a:r>
            <a:endParaRPr lang="en-US" dirty="0"/>
          </a:p>
        </p:txBody>
      </p:sp>
    </p:spTree>
    <p:extLst>
      <p:ext uri="{BB962C8B-B14F-4D97-AF65-F5344CB8AC3E}">
        <p14:creationId xmlns:p14="http://schemas.microsoft.com/office/powerpoint/2010/main" val="617349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8657BF06-4288-6BCE-5C5A-F4ED1C96094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4A87FF3-EB8E-0B85-7798-7E42A576293C}"/>
              </a:ext>
            </a:extLst>
          </p:cNvPr>
          <p:cNvSpPr/>
          <p:nvPr/>
        </p:nvSpPr>
        <p:spPr>
          <a:xfrm>
            <a:off x="209006" y="326571"/>
            <a:ext cx="11652068" cy="6217920"/>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A1824CE-90D0-D15B-7229-4B4F7E5C314E}"/>
              </a:ext>
            </a:extLst>
          </p:cNvPr>
          <p:cNvSpPr/>
          <p:nvPr/>
        </p:nvSpPr>
        <p:spPr>
          <a:xfrm>
            <a:off x="8536576" y="907868"/>
            <a:ext cx="1920241" cy="5636623"/>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F30CAB5-3698-4D20-7B4C-46117D53D728}"/>
              </a:ext>
            </a:extLst>
          </p:cNvPr>
          <p:cNvSpPr/>
          <p:nvPr/>
        </p:nvSpPr>
        <p:spPr>
          <a:xfrm>
            <a:off x="8177349" y="1606731"/>
            <a:ext cx="2638697" cy="493776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50EF869-3A9E-1716-0A79-6B81DA423B8C}"/>
              </a:ext>
            </a:extLst>
          </p:cNvPr>
          <p:cNvSpPr txBox="1"/>
          <p:nvPr/>
        </p:nvSpPr>
        <p:spPr>
          <a:xfrm>
            <a:off x="8432073" y="986525"/>
            <a:ext cx="2129246" cy="646331"/>
          </a:xfrm>
          <a:prstGeom prst="rect">
            <a:avLst/>
          </a:prstGeom>
          <a:noFill/>
        </p:spPr>
        <p:txBody>
          <a:bodyPr wrap="square" rtlCol="0">
            <a:spAutoFit/>
          </a:bodyPr>
          <a:lstStyle/>
          <a:p>
            <a:pPr algn="ctr"/>
            <a:r>
              <a:rPr lang="en-US" b="1" dirty="0">
                <a:solidFill>
                  <a:schemeClr val="bg1"/>
                </a:solidFill>
              </a:rPr>
              <a:t>Sections 22, 23 &amp; 25</a:t>
            </a:r>
            <a:endParaRPr lang="en-US" dirty="0">
              <a:solidFill>
                <a:schemeClr val="bg1"/>
              </a:solidFill>
            </a:endParaRPr>
          </a:p>
        </p:txBody>
      </p:sp>
      <p:sp>
        <p:nvSpPr>
          <p:cNvPr id="6" name="TextBox 5">
            <a:extLst>
              <a:ext uri="{FF2B5EF4-FFF2-40B4-BE49-F238E27FC236}">
                <a16:creationId xmlns:a16="http://schemas.microsoft.com/office/drawing/2014/main" id="{78571CBF-B68E-0B67-9E7D-B99BF949B793}"/>
              </a:ext>
            </a:extLst>
          </p:cNvPr>
          <p:cNvSpPr txBox="1"/>
          <p:nvPr/>
        </p:nvSpPr>
        <p:spPr>
          <a:xfrm>
            <a:off x="8575769" y="2024743"/>
            <a:ext cx="1841861" cy="1200329"/>
          </a:xfrm>
          <a:prstGeom prst="rect">
            <a:avLst/>
          </a:prstGeom>
          <a:noFill/>
        </p:spPr>
        <p:txBody>
          <a:bodyPr wrap="square" rtlCol="0">
            <a:spAutoFit/>
          </a:bodyPr>
          <a:lstStyle/>
          <a:p>
            <a:pPr algn="ctr"/>
            <a:r>
              <a:rPr lang="en-US" b="1" dirty="0"/>
              <a:t>Police Warnings, Cautions And Referrals</a:t>
            </a:r>
            <a:endParaRPr lang="en-US" dirty="0"/>
          </a:p>
        </p:txBody>
      </p:sp>
      <p:sp>
        <p:nvSpPr>
          <p:cNvPr id="8" name="Rectangle 7">
            <a:extLst>
              <a:ext uri="{FF2B5EF4-FFF2-40B4-BE49-F238E27FC236}">
                <a16:creationId xmlns:a16="http://schemas.microsoft.com/office/drawing/2014/main" id="{1A2D2917-83B1-5055-8AB2-310911BB8908}"/>
              </a:ext>
            </a:extLst>
          </p:cNvPr>
          <p:cNvSpPr/>
          <p:nvPr/>
        </p:nvSpPr>
        <p:spPr>
          <a:xfrm>
            <a:off x="1558832" y="5786846"/>
            <a:ext cx="1920241" cy="757645"/>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345E87B7-2BB0-8B97-5120-87FCDDFADF41}"/>
              </a:ext>
            </a:extLst>
          </p:cNvPr>
          <p:cNvSpPr/>
          <p:nvPr/>
        </p:nvSpPr>
        <p:spPr>
          <a:xfrm>
            <a:off x="1199605" y="6113416"/>
            <a:ext cx="2638697" cy="4310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F4A81503-B7EB-800E-7826-A3FE7DA91DC5}"/>
              </a:ext>
            </a:extLst>
          </p:cNvPr>
          <p:cNvSpPr/>
          <p:nvPr/>
        </p:nvSpPr>
        <p:spPr>
          <a:xfrm>
            <a:off x="559524" y="1293223"/>
            <a:ext cx="6990807" cy="414092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2A07A4D-615A-BB24-BE97-E82BC5F16D88}"/>
              </a:ext>
            </a:extLst>
          </p:cNvPr>
          <p:cNvSpPr txBox="1"/>
          <p:nvPr/>
        </p:nvSpPr>
        <p:spPr>
          <a:xfrm>
            <a:off x="1199605" y="1859339"/>
            <a:ext cx="5525588" cy="3139321"/>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erlin Sans FB" panose="020E0602020502020306" pitchFamily="34" charset="0"/>
              </a:rPr>
              <a:t>The Act gives the police a discretion whether to issue an informal or formal warning or a police caution. </a:t>
            </a:r>
          </a:p>
          <a:p>
            <a:pPr marL="285750" indent="-285750">
              <a:buFont typeface="Arial" panose="020B0604020202020204" pitchFamily="34" charset="0"/>
              <a:buChar char="•"/>
            </a:pPr>
            <a:endParaRPr lang="en-US" dirty="0">
              <a:latin typeface="Berlin Sans FB" panose="020E0602020502020306" pitchFamily="34" charset="0"/>
            </a:endParaRPr>
          </a:p>
          <a:p>
            <a:pPr marL="285750" indent="-285750">
              <a:buFont typeface="Arial" panose="020B0604020202020204" pitchFamily="34" charset="0"/>
              <a:buChar char="•"/>
            </a:pPr>
            <a:r>
              <a:rPr lang="en-US" dirty="0">
                <a:latin typeface="Berlin Sans FB" panose="020E0602020502020306" pitchFamily="34" charset="0"/>
              </a:rPr>
              <a:t>There is unfortunately no guidance as to the exercise of this discretion</a:t>
            </a:r>
          </a:p>
          <a:p>
            <a:pPr marL="285750" indent="-285750">
              <a:buFont typeface="Arial" panose="020B0604020202020204" pitchFamily="34" charset="0"/>
              <a:buChar char="•"/>
            </a:pPr>
            <a:endParaRPr lang="en-US" dirty="0">
              <a:latin typeface="Berlin Sans FB" panose="020E0602020502020306" pitchFamily="34" charset="0"/>
            </a:endParaRPr>
          </a:p>
          <a:p>
            <a:pPr marL="285750" indent="-285750">
              <a:buFont typeface="Arial" panose="020B0604020202020204" pitchFamily="34" charset="0"/>
              <a:buChar char="•"/>
            </a:pPr>
            <a:r>
              <a:rPr lang="en-US" b="1" dirty="0">
                <a:latin typeface="Berlin Sans FB" panose="020E0602020502020306" pitchFamily="34" charset="0"/>
              </a:rPr>
              <a:t>Recommendation </a:t>
            </a:r>
            <a:r>
              <a:rPr lang="en-US" dirty="0">
                <a:latin typeface="Berlin Sans FB" panose="020E0602020502020306" pitchFamily="34" charset="0"/>
              </a:rPr>
              <a:t>is for the Act to be amended to include “guidelines/structured assessment tools” for cautioning and warning children in conflict with the law.  </a:t>
            </a:r>
            <a:endParaRPr lang="en-US" b="1" dirty="0">
              <a:latin typeface="Berlin Sans FB" panose="020E0602020502020306" pitchFamily="34" charset="0"/>
            </a:endParaRPr>
          </a:p>
          <a:p>
            <a:endParaRPr lang="en-US" dirty="0"/>
          </a:p>
        </p:txBody>
      </p:sp>
      <p:pic>
        <p:nvPicPr>
          <p:cNvPr id="12" name="Picture 11">
            <a:extLst>
              <a:ext uri="{FF2B5EF4-FFF2-40B4-BE49-F238E27FC236}">
                <a16:creationId xmlns:a16="http://schemas.microsoft.com/office/drawing/2014/main" id="{B818A7D5-CEAB-1887-6071-DAA813443F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70895" y="3899340"/>
            <a:ext cx="2645151" cy="2645151"/>
          </a:xfrm>
          <a:prstGeom prst="rect">
            <a:avLst/>
          </a:prstGeom>
        </p:spPr>
      </p:pic>
    </p:spTree>
    <p:extLst>
      <p:ext uri="{BB962C8B-B14F-4D97-AF65-F5344CB8AC3E}">
        <p14:creationId xmlns:p14="http://schemas.microsoft.com/office/powerpoint/2010/main" val="2891327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0D1784C5-4233-3C80-7665-D05B985E2B28}"/>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6BC47F8-678D-C633-FAE6-C0EAC4383385}"/>
              </a:ext>
            </a:extLst>
          </p:cNvPr>
          <p:cNvSpPr/>
          <p:nvPr/>
        </p:nvSpPr>
        <p:spPr>
          <a:xfrm>
            <a:off x="209005" y="261258"/>
            <a:ext cx="11691258" cy="632242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0654FA0-7182-7DCB-F262-7F6329029DC5}"/>
              </a:ext>
            </a:extLst>
          </p:cNvPr>
          <p:cNvSpPr/>
          <p:nvPr/>
        </p:nvSpPr>
        <p:spPr>
          <a:xfrm>
            <a:off x="1711234" y="875212"/>
            <a:ext cx="1698172" cy="5708468"/>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1BE0CA1-02C5-E9B4-E754-1069D0339C7E}"/>
              </a:ext>
            </a:extLst>
          </p:cNvPr>
          <p:cNvSpPr/>
          <p:nvPr/>
        </p:nvSpPr>
        <p:spPr>
          <a:xfrm>
            <a:off x="1367246" y="1332412"/>
            <a:ext cx="2473234" cy="525126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F99D8AB-749C-37CC-717B-5EF7DD6FF9C3}"/>
              </a:ext>
            </a:extLst>
          </p:cNvPr>
          <p:cNvSpPr txBox="1"/>
          <p:nvPr/>
        </p:nvSpPr>
        <p:spPr>
          <a:xfrm>
            <a:off x="1915886" y="919146"/>
            <a:ext cx="1493520" cy="369332"/>
          </a:xfrm>
          <a:prstGeom prst="rect">
            <a:avLst/>
          </a:prstGeom>
          <a:noFill/>
        </p:spPr>
        <p:txBody>
          <a:bodyPr wrap="square" rtlCol="0">
            <a:spAutoFit/>
          </a:bodyPr>
          <a:lstStyle/>
          <a:p>
            <a:r>
              <a:rPr lang="en-US" b="1" dirty="0">
                <a:solidFill>
                  <a:schemeClr val="bg1"/>
                </a:solidFill>
                <a:latin typeface="Aptos Display" panose="020B0004020202020204" pitchFamily="34" charset="0"/>
              </a:rPr>
              <a:t>Section 22</a:t>
            </a:r>
            <a:endParaRPr lang="en-US" dirty="0">
              <a:solidFill>
                <a:schemeClr val="bg1"/>
              </a:solidFill>
              <a:latin typeface="Aptos Display" panose="020B0004020202020204" pitchFamily="34" charset="0"/>
            </a:endParaRPr>
          </a:p>
        </p:txBody>
      </p:sp>
      <p:sp>
        <p:nvSpPr>
          <p:cNvPr id="6" name="TextBox 5">
            <a:extLst>
              <a:ext uri="{FF2B5EF4-FFF2-40B4-BE49-F238E27FC236}">
                <a16:creationId xmlns:a16="http://schemas.microsoft.com/office/drawing/2014/main" id="{8DEC7340-CCCD-B42D-9056-7AD0A8AA2025}"/>
              </a:ext>
            </a:extLst>
          </p:cNvPr>
          <p:cNvSpPr txBox="1"/>
          <p:nvPr/>
        </p:nvSpPr>
        <p:spPr>
          <a:xfrm>
            <a:off x="1911532" y="2036466"/>
            <a:ext cx="1384662" cy="646331"/>
          </a:xfrm>
          <a:prstGeom prst="rect">
            <a:avLst/>
          </a:prstGeom>
          <a:noFill/>
        </p:spPr>
        <p:txBody>
          <a:bodyPr wrap="square" rtlCol="0">
            <a:spAutoFit/>
          </a:bodyPr>
          <a:lstStyle/>
          <a:p>
            <a:pPr algn="ctr"/>
            <a:r>
              <a:rPr lang="en-US" b="1" dirty="0"/>
              <a:t>Informal Warnings</a:t>
            </a:r>
            <a:endParaRPr lang="en-US" dirty="0"/>
          </a:p>
        </p:txBody>
      </p:sp>
      <p:sp>
        <p:nvSpPr>
          <p:cNvPr id="8" name="Rectangle 7">
            <a:extLst>
              <a:ext uri="{FF2B5EF4-FFF2-40B4-BE49-F238E27FC236}">
                <a16:creationId xmlns:a16="http://schemas.microsoft.com/office/drawing/2014/main" id="{91F70A4E-F9A5-3B86-7DD5-45825CBC52FD}"/>
              </a:ext>
            </a:extLst>
          </p:cNvPr>
          <p:cNvSpPr/>
          <p:nvPr/>
        </p:nvSpPr>
        <p:spPr>
          <a:xfrm>
            <a:off x="8634549" y="5956662"/>
            <a:ext cx="1698172" cy="627017"/>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4644373-0C07-161C-49F9-94753E9BAE09}"/>
              </a:ext>
            </a:extLst>
          </p:cNvPr>
          <p:cNvSpPr/>
          <p:nvPr/>
        </p:nvSpPr>
        <p:spPr>
          <a:xfrm>
            <a:off x="8247018" y="6191794"/>
            <a:ext cx="2473234" cy="3918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41529738-752D-A174-D1C8-EF800D7A2A9E}"/>
              </a:ext>
            </a:extLst>
          </p:cNvPr>
          <p:cNvSpPr/>
          <p:nvPr/>
        </p:nvSpPr>
        <p:spPr>
          <a:xfrm>
            <a:off x="4349931" y="1312817"/>
            <a:ext cx="7289074" cy="423236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036C8D-0FE3-E85B-603E-ED463F1EC816}"/>
              </a:ext>
            </a:extLst>
          </p:cNvPr>
          <p:cNvSpPr txBox="1"/>
          <p:nvPr/>
        </p:nvSpPr>
        <p:spPr>
          <a:xfrm>
            <a:off x="4998721" y="1514742"/>
            <a:ext cx="5969726" cy="4108817"/>
          </a:xfrm>
          <a:prstGeom prst="rect">
            <a:avLst/>
          </a:prstGeom>
          <a:noFill/>
        </p:spPr>
        <p:txBody>
          <a:bodyPr wrap="square" rtlCol="0">
            <a:spAutoFit/>
          </a:bodyPr>
          <a:lstStyle/>
          <a:p>
            <a:pPr>
              <a:lnSpc>
                <a:spcPct val="150000"/>
              </a:lnSpc>
            </a:pPr>
            <a:r>
              <a:rPr lang="en-US" dirty="0">
                <a:latin typeface="Berlin Sans FB" panose="020E0602020502020306" pitchFamily="34" charset="0"/>
              </a:rPr>
              <a:t>The Act does not require a record of informal warnings being maintained.  This presents a gap as it becomes difficult to monitor patterns of </a:t>
            </a:r>
            <a:r>
              <a:rPr lang="en-US" dirty="0" err="1">
                <a:latin typeface="Berlin Sans FB" panose="020E0602020502020306" pitchFamily="34" charset="0"/>
              </a:rPr>
              <a:t>behaviour</a:t>
            </a:r>
            <a:r>
              <a:rPr lang="en-US" dirty="0">
                <a:latin typeface="Berlin Sans FB" panose="020E0602020502020306" pitchFamily="34" charset="0"/>
              </a:rPr>
              <a:t>, identify reoffending children, or to determine whether earlier interventions were appropriate or effective</a:t>
            </a:r>
          </a:p>
          <a:p>
            <a:pPr>
              <a:lnSpc>
                <a:spcPct val="150000"/>
              </a:lnSpc>
            </a:pPr>
            <a:endParaRPr lang="en-US" dirty="0">
              <a:latin typeface="Berlin Sans FB" panose="020E0602020502020306" pitchFamily="34" charset="0"/>
            </a:endParaRPr>
          </a:p>
          <a:p>
            <a:pPr>
              <a:lnSpc>
                <a:spcPct val="150000"/>
              </a:lnSpc>
            </a:pPr>
            <a:r>
              <a:rPr lang="en-US" b="1" dirty="0">
                <a:latin typeface="Berlin Sans FB" panose="020E0602020502020306" pitchFamily="34" charset="0"/>
              </a:rPr>
              <a:t>Recommendation </a:t>
            </a:r>
            <a:r>
              <a:rPr lang="en-US" dirty="0">
                <a:latin typeface="Berlin Sans FB" panose="020E0602020502020306" pitchFamily="34" charset="0"/>
              </a:rPr>
              <a:t>is for the Act to be amended to require the creation of a centralized and accessible record of informal warnings  </a:t>
            </a:r>
          </a:p>
          <a:p>
            <a:endParaRPr lang="en-US" dirty="0"/>
          </a:p>
        </p:txBody>
      </p:sp>
      <p:pic>
        <p:nvPicPr>
          <p:cNvPr id="12" name="Picture 11">
            <a:extLst>
              <a:ext uri="{FF2B5EF4-FFF2-40B4-BE49-F238E27FC236}">
                <a16:creationId xmlns:a16="http://schemas.microsoft.com/office/drawing/2014/main" id="{B6F33E51-ABFA-4739-FBDB-922B0C9EEB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3937" y="4465992"/>
            <a:ext cx="3170698" cy="2664550"/>
          </a:xfrm>
          <a:prstGeom prst="rect">
            <a:avLst/>
          </a:prstGeom>
        </p:spPr>
      </p:pic>
    </p:spTree>
    <p:extLst>
      <p:ext uri="{BB962C8B-B14F-4D97-AF65-F5344CB8AC3E}">
        <p14:creationId xmlns:p14="http://schemas.microsoft.com/office/powerpoint/2010/main" val="503869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F1C9DFCE-1639-1F06-740E-4055EC35101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EFF2A91-FD13-E825-577D-2AE31D25A992}"/>
              </a:ext>
            </a:extLst>
          </p:cNvPr>
          <p:cNvSpPr/>
          <p:nvPr/>
        </p:nvSpPr>
        <p:spPr>
          <a:xfrm>
            <a:off x="287383" y="169817"/>
            <a:ext cx="11560628" cy="645305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2CE90E2-85A8-5B74-D2F6-CF812B970726}"/>
              </a:ext>
            </a:extLst>
          </p:cNvPr>
          <p:cNvSpPr/>
          <p:nvPr/>
        </p:nvSpPr>
        <p:spPr>
          <a:xfrm>
            <a:off x="8138159" y="718457"/>
            <a:ext cx="1933303" cy="5891349"/>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64FA26C-1F7F-D4E6-8D6F-02B02C57F317}"/>
              </a:ext>
            </a:extLst>
          </p:cNvPr>
          <p:cNvSpPr/>
          <p:nvPr/>
        </p:nvSpPr>
        <p:spPr>
          <a:xfrm>
            <a:off x="7759337" y="1254034"/>
            <a:ext cx="2677886" cy="53623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D47A07D-4ED0-369E-6264-7C769F395F13}"/>
              </a:ext>
            </a:extLst>
          </p:cNvPr>
          <p:cNvSpPr txBox="1"/>
          <p:nvPr/>
        </p:nvSpPr>
        <p:spPr>
          <a:xfrm>
            <a:off x="8445137" y="781985"/>
            <a:ext cx="1554480" cy="369332"/>
          </a:xfrm>
          <a:prstGeom prst="rect">
            <a:avLst/>
          </a:prstGeom>
          <a:noFill/>
        </p:spPr>
        <p:txBody>
          <a:bodyPr wrap="square" rtlCol="0">
            <a:spAutoFit/>
          </a:bodyPr>
          <a:lstStyle/>
          <a:p>
            <a:r>
              <a:rPr lang="en-US" b="1" dirty="0">
                <a:solidFill>
                  <a:schemeClr val="bg1"/>
                </a:solidFill>
                <a:latin typeface="Aptos Display" panose="020B0004020202020204" pitchFamily="34" charset="0"/>
              </a:rPr>
              <a:t>Section 23</a:t>
            </a:r>
            <a:endParaRPr lang="en-US" dirty="0">
              <a:solidFill>
                <a:schemeClr val="bg1"/>
              </a:solidFill>
              <a:latin typeface="Aptos Display" panose="020B0004020202020204" pitchFamily="34" charset="0"/>
            </a:endParaRPr>
          </a:p>
        </p:txBody>
      </p:sp>
      <p:sp>
        <p:nvSpPr>
          <p:cNvPr id="6" name="TextBox 5">
            <a:extLst>
              <a:ext uri="{FF2B5EF4-FFF2-40B4-BE49-F238E27FC236}">
                <a16:creationId xmlns:a16="http://schemas.microsoft.com/office/drawing/2014/main" id="{7F288551-87E1-B7D8-DA34-3842F6EA3470}"/>
              </a:ext>
            </a:extLst>
          </p:cNvPr>
          <p:cNvSpPr txBox="1"/>
          <p:nvPr/>
        </p:nvSpPr>
        <p:spPr>
          <a:xfrm>
            <a:off x="8438606" y="1912368"/>
            <a:ext cx="1319348" cy="646331"/>
          </a:xfrm>
          <a:prstGeom prst="rect">
            <a:avLst/>
          </a:prstGeom>
          <a:noFill/>
        </p:spPr>
        <p:txBody>
          <a:bodyPr wrap="square" rtlCol="0">
            <a:spAutoFit/>
          </a:bodyPr>
          <a:lstStyle/>
          <a:p>
            <a:pPr algn="ctr"/>
            <a:r>
              <a:rPr lang="en-US" b="1" dirty="0">
                <a:latin typeface="Aptos Display" panose="020B0004020202020204" pitchFamily="34" charset="0"/>
              </a:rPr>
              <a:t>Formal Warnings</a:t>
            </a:r>
            <a:endParaRPr lang="en-US" dirty="0">
              <a:latin typeface="Aptos Display" panose="020B0004020202020204" pitchFamily="34" charset="0"/>
            </a:endParaRPr>
          </a:p>
        </p:txBody>
      </p:sp>
      <p:sp>
        <p:nvSpPr>
          <p:cNvPr id="8" name="Rectangle 7">
            <a:extLst>
              <a:ext uri="{FF2B5EF4-FFF2-40B4-BE49-F238E27FC236}">
                <a16:creationId xmlns:a16="http://schemas.microsoft.com/office/drawing/2014/main" id="{C81D0326-4686-8AA1-03DB-D438C4129594}"/>
              </a:ext>
            </a:extLst>
          </p:cNvPr>
          <p:cNvSpPr/>
          <p:nvPr/>
        </p:nvSpPr>
        <p:spPr>
          <a:xfrm>
            <a:off x="1717765" y="5969726"/>
            <a:ext cx="1933303" cy="65314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6ADC518-E01B-33CB-E15C-8A0A55C644D7}"/>
              </a:ext>
            </a:extLst>
          </p:cNvPr>
          <p:cNvSpPr/>
          <p:nvPr/>
        </p:nvSpPr>
        <p:spPr>
          <a:xfrm>
            <a:off x="1345474" y="6230982"/>
            <a:ext cx="2677886" cy="391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7B18258-B78A-8160-C0D0-5DF64C4CF782}"/>
              </a:ext>
            </a:extLst>
          </p:cNvPr>
          <p:cNvSpPr/>
          <p:nvPr/>
        </p:nvSpPr>
        <p:spPr>
          <a:xfrm>
            <a:off x="573133" y="1151317"/>
            <a:ext cx="6900454" cy="442652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8EFADE1-424D-4CA6-0735-ADF35AA29095}"/>
              </a:ext>
            </a:extLst>
          </p:cNvPr>
          <p:cNvSpPr txBox="1"/>
          <p:nvPr/>
        </p:nvSpPr>
        <p:spPr>
          <a:xfrm>
            <a:off x="813163" y="1694331"/>
            <a:ext cx="6067697" cy="3416320"/>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Berlin Sans FB" panose="020E0602020502020306" pitchFamily="34" charset="0"/>
              </a:rPr>
              <a:t>It is unclear from the provisions in the Act whether the police upon issuing a formal warning should then proceed to make a referral of the child offender to the Child Diversion Committee for participation in the Child Diversion </a:t>
            </a:r>
            <a:r>
              <a:rPr lang="en-US" dirty="0" err="1">
                <a:latin typeface="Berlin Sans FB" panose="020E0602020502020306" pitchFamily="34" charset="0"/>
              </a:rPr>
              <a:t>Programme</a:t>
            </a:r>
            <a:endParaRPr lang="en-US" dirty="0">
              <a:latin typeface="Berlin Sans FB" panose="020E0602020502020306" pitchFamily="34" charset="0"/>
            </a:endParaRPr>
          </a:p>
          <a:p>
            <a:pPr marL="285750" indent="-285750" algn="just">
              <a:buFont typeface="Arial" panose="020B0604020202020204" pitchFamily="34" charset="0"/>
              <a:buChar char="•"/>
            </a:pPr>
            <a:endParaRPr lang="en-US" dirty="0">
              <a:latin typeface="Berlin Sans FB" panose="020E0602020502020306" pitchFamily="34" charset="0"/>
            </a:endParaRPr>
          </a:p>
          <a:p>
            <a:pPr marL="285750" indent="-285750" algn="just">
              <a:buFont typeface="Arial" panose="020B0604020202020204" pitchFamily="34" charset="0"/>
              <a:buChar char="•"/>
            </a:pPr>
            <a:r>
              <a:rPr lang="en-US" b="1" dirty="0">
                <a:latin typeface="Berlin Sans FB" panose="020E0602020502020306" pitchFamily="34" charset="0"/>
              </a:rPr>
              <a:t>Recommendation </a:t>
            </a:r>
            <a:r>
              <a:rPr lang="en-US" dirty="0">
                <a:latin typeface="Berlin Sans FB" panose="020E0602020502020306" pitchFamily="34" charset="0"/>
              </a:rPr>
              <a:t>is for the MJCA to clarify its policy position in relation to this gap.  In considering the issue it is recommended that particular importance is placed on “early intervention” in matters to lessen the child’s involvement in committing crimes again</a:t>
            </a:r>
            <a:endParaRPr lang="en-US" b="1" dirty="0">
              <a:latin typeface="Berlin Sans FB" panose="020E0602020502020306" pitchFamily="34" charset="0"/>
            </a:endParaRPr>
          </a:p>
          <a:p>
            <a:endParaRPr lang="en-US" dirty="0"/>
          </a:p>
        </p:txBody>
      </p:sp>
      <p:pic>
        <p:nvPicPr>
          <p:cNvPr id="14" name="Picture 13">
            <a:extLst>
              <a:ext uri="{FF2B5EF4-FFF2-40B4-BE49-F238E27FC236}">
                <a16:creationId xmlns:a16="http://schemas.microsoft.com/office/drawing/2014/main" id="{82C37874-5450-F839-DA02-5BE3F50312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700" y="3292384"/>
            <a:ext cx="2847159" cy="2847159"/>
          </a:xfrm>
          <a:prstGeom prst="rect">
            <a:avLst/>
          </a:prstGeom>
        </p:spPr>
      </p:pic>
    </p:spTree>
    <p:extLst>
      <p:ext uri="{BB962C8B-B14F-4D97-AF65-F5344CB8AC3E}">
        <p14:creationId xmlns:p14="http://schemas.microsoft.com/office/powerpoint/2010/main" val="28252216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DA10879A-1D28-F755-F4BE-AD50599C5DB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520C5AB-D34E-9F68-BEFF-835DA394ACEF}"/>
              </a:ext>
            </a:extLst>
          </p:cNvPr>
          <p:cNvSpPr/>
          <p:nvPr/>
        </p:nvSpPr>
        <p:spPr>
          <a:xfrm>
            <a:off x="195942" y="209006"/>
            <a:ext cx="11782697" cy="6466114"/>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E61D0CC-4B48-EC7E-2FF2-68372A08F8DD}"/>
              </a:ext>
            </a:extLst>
          </p:cNvPr>
          <p:cNvSpPr/>
          <p:nvPr/>
        </p:nvSpPr>
        <p:spPr>
          <a:xfrm>
            <a:off x="8548551" y="6066789"/>
            <a:ext cx="1802673" cy="587829"/>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2BD29A3-9990-CB33-F22B-7B0EC5B9C76B}"/>
              </a:ext>
            </a:extLst>
          </p:cNvPr>
          <p:cNvSpPr/>
          <p:nvPr/>
        </p:nvSpPr>
        <p:spPr>
          <a:xfrm>
            <a:off x="8038009" y="6348550"/>
            <a:ext cx="2756263" cy="3265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593369E-F77A-5E62-DF0E-DF35F4A25182}"/>
              </a:ext>
            </a:extLst>
          </p:cNvPr>
          <p:cNvSpPr/>
          <p:nvPr/>
        </p:nvSpPr>
        <p:spPr>
          <a:xfrm>
            <a:off x="1866900" y="1022536"/>
            <a:ext cx="1802673" cy="5669279"/>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3DC2522-25B5-547B-D0E0-5CAB6D0BB135}"/>
              </a:ext>
            </a:extLst>
          </p:cNvPr>
          <p:cNvSpPr/>
          <p:nvPr/>
        </p:nvSpPr>
        <p:spPr>
          <a:xfrm>
            <a:off x="1423851" y="1479735"/>
            <a:ext cx="2756263" cy="5212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8EE9D51-CAD9-E113-9DEA-7E4904B68506}"/>
              </a:ext>
            </a:extLst>
          </p:cNvPr>
          <p:cNvSpPr txBox="1"/>
          <p:nvPr/>
        </p:nvSpPr>
        <p:spPr>
          <a:xfrm>
            <a:off x="2162448" y="1110403"/>
            <a:ext cx="1214846" cy="369332"/>
          </a:xfrm>
          <a:prstGeom prst="rect">
            <a:avLst/>
          </a:prstGeom>
          <a:noFill/>
        </p:spPr>
        <p:txBody>
          <a:bodyPr wrap="square" rtlCol="0">
            <a:spAutoFit/>
          </a:bodyPr>
          <a:lstStyle/>
          <a:p>
            <a:r>
              <a:rPr lang="en-US" b="1" dirty="0">
                <a:solidFill>
                  <a:schemeClr val="bg1"/>
                </a:solidFill>
                <a:latin typeface="Aptos Display" panose="020B0004020202020204" pitchFamily="34" charset="0"/>
              </a:rPr>
              <a:t>Section 27</a:t>
            </a:r>
            <a:endParaRPr lang="en-US" dirty="0">
              <a:solidFill>
                <a:schemeClr val="bg1"/>
              </a:solidFill>
              <a:latin typeface="Aptos Display" panose="020B0004020202020204" pitchFamily="34" charset="0"/>
            </a:endParaRPr>
          </a:p>
        </p:txBody>
      </p:sp>
      <p:sp>
        <p:nvSpPr>
          <p:cNvPr id="8" name="TextBox 7">
            <a:extLst>
              <a:ext uri="{FF2B5EF4-FFF2-40B4-BE49-F238E27FC236}">
                <a16:creationId xmlns:a16="http://schemas.microsoft.com/office/drawing/2014/main" id="{5182AA61-9CA7-E413-5E15-770CDC5C3405}"/>
              </a:ext>
            </a:extLst>
          </p:cNvPr>
          <p:cNvSpPr txBox="1"/>
          <p:nvPr/>
        </p:nvSpPr>
        <p:spPr>
          <a:xfrm>
            <a:off x="1866900" y="2104133"/>
            <a:ext cx="1907177" cy="646331"/>
          </a:xfrm>
          <a:prstGeom prst="rect">
            <a:avLst/>
          </a:prstGeom>
          <a:noFill/>
        </p:spPr>
        <p:txBody>
          <a:bodyPr wrap="square" rtlCol="0">
            <a:spAutoFit/>
          </a:bodyPr>
          <a:lstStyle/>
          <a:p>
            <a:pPr algn="ctr"/>
            <a:r>
              <a:rPr lang="en-US" b="1" dirty="0">
                <a:latin typeface="Aptos Display" panose="020B0004020202020204" pitchFamily="34" charset="0"/>
              </a:rPr>
              <a:t>Duty To Inform Victim</a:t>
            </a:r>
            <a:endParaRPr lang="en-US" dirty="0">
              <a:latin typeface="Aptos Display" panose="020B0004020202020204" pitchFamily="34" charset="0"/>
            </a:endParaRPr>
          </a:p>
        </p:txBody>
      </p:sp>
      <p:sp>
        <p:nvSpPr>
          <p:cNvPr id="9" name="Rectangle: Rounded Corners 8">
            <a:extLst>
              <a:ext uri="{FF2B5EF4-FFF2-40B4-BE49-F238E27FC236}">
                <a16:creationId xmlns:a16="http://schemas.microsoft.com/office/drawing/2014/main" id="{EB70CF5D-69FA-F6E0-EFF8-5EFF5FFC3080}"/>
              </a:ext>
            </a:extLst>
          </p:cNvPr>
          <p:cNvSpPr/>
          <p:nvPr/>
        </p:nvSpPr>
        <p:spPr>
          <a:xfrm>
            <a:off x="5185952" y="1177563"/>
            <a:ext cx="6162398" cy="4402183"/>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9A70249-1BAD-39D2-D548-9497EA6ADC4B}"/>
              </a:ext>
            </a:extLst>
          </p:cNvPr>
          <p:cNvSpPr txBox="1"/>
          <p:nvPr/>
        </p:nvSpPr>
        <p:spPr>
          <a:xfrm>
            <a:off x="5605594" y="2010902"/>
            <a:ext cx="5323115" cy="2862322"/>
          </a:xfrm>
          <a:prstGeom prst="rect">
            <a:avLst/>
          </a:prstGeom>
          <a:noFill/>
        </p:spPr>
        <p:txBody>
          <a:bodyPr wrap="square" rtlCol="0">
            <a:spAutoFit/>
          </a:bodyPr>
          <a:lstStyle/>
          <a:p>
            <a:pPr marL="285750" indent="-285750" algn="just">
              <a:buFont typeface="Arial" panose="020B0604020202020204" pitchFamily="34" charset="0"/>
              <a:buChar char="•"/>
            </a:pPr>
            <a:r>
              <a:rPr lang="en-US" dirty="0">
                <a:latin typeface="Berlin Sans FB" panose="020E0602020502020306" pitchFamily="34" charset="0"/>
              </a:rPr>
              <a:t>The constable has a responsibility to interview a child victim to assess the impact of the offence on him/her.</a:t>
            </a:r>
          </a:p>
          <a:p>
            <a:pPr marL="285750" indent="-285750" algn="just">
              <a:buFont typeface="Arial" panose="020B0604020202020204" pitchFamily="34" charset="0"/>
              <a:buChar char="•"/>
            </a:pPr>
            <a:endParaRPr lang="en-US" dirty="0">
              <a:latin typeface="Berlin Sans FB" panose="020E0602020502020306" pitchFamily="34" charset="0"/>
            </a:endParaRPr>
          </a:p>
          <a:p>
            <a:pPr marL="285750" indent="-285750" algn="just">
              <a:buFont typeface="Arial" panose="020B0604020202020204" pitchFamily="34" charset="0"/>
              <a:buChar char="•"/>
            </a:pPr>
            <a:r>
              <a:rPr lang="en-US" b="1" dirty="0">
                <a:latin typeface="Berlin Sans FB" panose="020E0602020502020306" pitchFamily="34" charset="0"/>
              </a:rPr>
              <a:t>Recommendation </a:t>
            </a:r>
            <a:r>
              <a:rPr lang="en-US" dirty="0">
                <a:latin typeface="Berlin Sans FB" panose="020E0602020502020306" pitchFamily="34" charset="0"/>
              </a:rPr>
              <a:t>is being made for the interview to be held not just in the presence of the child’s parent or guardian but a counsellor who has experience working with children should be present.</a:t>
            </a:r>
            <a:endParaRPr lang="en-US" b="1" dirty="0">
              <a:latin typeface="Berlin Sans FB" panose="020E0602020502020306" pitchFamily="34" charset="0"/>
            </a:endParaRPr>
          </a:p>
          <a:p>
            <a:endParaRPr lang="en-US" dirty="0"/>
          </a:p>
        </p:txBody>
      </p:sp>
      <p:pic>
        <p:nvPicPr>
          <p:cNvPr id="12" name="Picture 11">
            <a:extLst>
              <a:ext uri="{FF2B5EF4-FFF2-40B4-BE49-F238E27FC236}">
                <a16:creationId xmlns:a16="http://schemas.microsoft.com/office/drawing/2014/main" id="{9343F92F-0117-E8C6-474A-27E035B70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3850" y="4638093"/>
            <a:ext cx="2756263" cy="2053722"/>
          </a:xfrm>
          <a:prstGeom prst="rect">
            <a:avLst/>
          </a:prstGeom>
        </p:spPr>
      </p:pic>
    </p:spTree>
    <p:extLst>
      <p:ext uri="{BB962C8B-B14F-4D97-AF65-F5344CB8AC3E}">
        <p14:creationId xmlns:p14="http://schemas.microsoft.com/office/powerpoint/2010/main" val="850818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80AACD25-1950-4BF3-744A-8DE4B781F41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9EBF562-E6EC-10B1-5B15-3783B88D5E9E}"/>
              </a:ext>
            </a:extLst>
          </p:cNvPr>
          <p:cNvSpPr/>
          <p:nvPr/>
        </p:nvSpPr>
        <p:spPr>
          <a:xfrm>
            <a:off x="226422" y="274319"/>
            <a:ext cx="11634652" cy="6270172"/>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2DAC24C-FE5F-290C-6C65-4C73E5DB9980}"/>
              </a:ext>
            </a:extLst>
          </p:cNvPr>
          <p:cNvSpPr/>
          <p:nvPr/>
        </p:nvSpPr>
        <p:spPr>
          <a:xfrm>
            <a:off x="8649787" y="862150"/>
            <a:ext cx="1959429" cy="5682342"/>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29ED8AB-5724-1CC1-A0E9-FFE8A4613DC3}"/>
              </a:ext>
            </a:extLst>
          </p:cNvPr>
          <p:cNvSpPr/>
          <p:nvPr/>
        </p:nvSpPr>
        <p:spPr>
          <a:xfrm>
            <a:off x="8342811" y="1423852"/>
            <a:ext cx="2573383" cy="512064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3508C0A-FB01-D922-B246-94D9E6B72E8B}"/>
              </a:ext>
            </a:extLst>
          </p:cNvPr>
          <p:cNvSpPr txBox="1"/>
          <p:nvPr/>
        </p:nvSpPr>
        <p:spPr>
          <a:xfrm>
            <a:off x="9026434" y="1000483"/>
            <a:ext cx="1582782" cy="369332"/>
          </a:xfrm>
          <a:prstGeom prst="rect">
            <a:avLst/>
          </a:prstGeom>
          <a:noFill/>
        </p:spPr>
        <p:txBody>
          <a:bodyPr wrap="square" rtlCol="0">
            <a:spAutoFit/>
          </a:bodyPr>
          <a:lstStyle/>
          <a:p>
            <a:r>
              <a:rPr lang="en-US" b="1" dirty="0">
                <a:solidFill>
                  <a:schemeClr val="bg1"/>
                </a:solidFill>
                <a:latin typeface="Aptos Display" panose="020B0004020202020204" pitchFamily="34" charset="0"/>
              </a:rPr>
              <a:t>Section 33</a:t>
            </a:r>
            <a:endParaRPr lang="en-US" dirty="0">
              <a:solidFill>
                <a:schemeClr val="bg1"/>
              </a:solidFill>
              <a:latin typeface="Aptos Display" panose="020B0004020202020204" pitchFamily="34" charset="0"/>
            </a:endParaRPr>
          </a:p>
        </p:txBody>
      </p:sp>
      <p:sp>
        <p:nvSpPr>
          <p:cNvPr id="6" name="TextBox 5">
            <a:extLst>
              <a:ext uri="{FF2B5EF4-FFF2-40B4-BE49-F238E27FC236}">
                <a16:creationId xmlns:a16="http://schemas.microsoft.com/office/drawing/2014/main" id="{80219381-749B-F8B3-F429-F45E08F64AD4}"/>
              </a:ext>
            </a:extLst>
          </p:cNvPr>
          <p:cNvSpPr txBox="1"/>
          <p:nvPr/>
        </p:nvSpPr>
        <p:spPr>
          <a:xfrm>
            <a:off x="8831578" y="1846891"/>
            <a:ext cx="1595845" cy="646331"/>
          </a:xfrm>
          <a:prstGeom prst="rect">
            <a:avLst/>
          </a:prstGeom>
          <a:noFill/>
        </p:spPr>
        <p:txBody>
          <a:bodyPr wrap="square" rtlCol="0">
            <a:spAutoFit/>
          </a:bodyPr>
          <a:lstStyle/>
          <a:p>
            <a:pPr algn="ctr"/>
            <a:r>
              <a:rPr lang="en-US" b="1" dirty="0"/>
              <a:t>Court Warnings</a:t>
            </a:r>
            <a:endParaRPr lang="en-US" dirty="0"/>
          </a:p>
        </p:txBody>
      </p:sp>
      <p:sp>
        <p:nvSpPr>
          <p:cNvPr id="8" name="Rectangle 7">
            <a:extLst>
              <a:ext uri="{FF2B5EF4-FFF2-40B4-BE49-F238E27FC236}">
                <a16:creationId xmlns:a16="http://schemas.microsoft.com/office/drawing/2014/main" id="{0E66FF5E-478D-CAD4-C121-34CCA0C4E516}"/>
              </a:ext>
            </a:extLst>
          </p:cNvPr>
          <p:cNvSpPr/>
          <p:nvPr/>
        </p:nvSpPr>
        <p:spPr>
          <a:xfrm>
            <a:off x="1722118" y="5773784"/>
            <a:ext cx="1959429" cy="770708"/>
          </a:xfrm>
          <a:prstGeom prst="rect">
            <a:avLst/>
          </a:prstGeom>
          <a:solidFill>
            <a:srgbClr val="7030A0"/>
          </a:solidFill>
          <a:ln>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1A7CFFA-C055-BDB8-932C-514F7085FCDC}"/>
              </a:ext>
            </a:extLst>
          </p:cNvPr>
          <p:cNvSpPr/>
          <p:nvPr/>
        </p:nvSpPr>
        <p:spPr>
          <a:xfrm>
            <a:off x="1415142" y="6048103"/>
            <a:ext cx="2573383" cy="496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13FB364F-E3E4-5DCE-1C06-6C4A1B15A039}"/>
              </a:ext>
            </a:extLst>
          </p:cNvPr>
          <p:cNvSpPr/>
          <p:nvPr/>
        </p:nvSpPr>
        <p:spPr>
          <a:xfrm>
            <a:off x="735872" y="1185148"/>
            <a:ext cx="7038704" cy="409224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3487A85-6ADB-EC82-4D56-C2970FAC9F14}"/>
              </a:ext>
            </a:extLst>
          </p:cNvPr>
          <p:cNvSpPr txBox="1"/>
          <p:nvPr/>
        </p:nvSpPr>
        <p:spPr>
          <a:xfrm>
            <a:off x="1415142" y="1938608"/>
            <a:ext cx="5590903"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Berlin Sans FB" panose="020E0602020502020306" pitchFamily="34" charset="0"/>
              </a:rPr>
              <a:t>Section 33(1)(d) makes provision for the courts to adjourn matters, involving children charged diversion offences, </a:t>
            </a:r>
            <a:r>
              <a:rPr lang="en-US" i="1" dirty="0">
                <a:latin typeface="Berlin Sans FB" panose="020E0602020502020306" pitchFamily="34" charset="0"/>
              </a:rPr>
              <a:t>sine die</a:t>
            </a:r>
            <a:r>
              <a:rPr lang="en-US" dirty="0">
                <a:latin typeface="Berlin Sans FB" panose="020E0602020502020306" pitchFamily="34" charset="0"/>
              </a:rPr>
              <a:t> (suspending a matter indefinitely without assigning a future date for hearing).  This does not align with objectives of child diversion</a:t>
            </a:r>
          </a:p>
          <a:p>
            <a:pPr marL="285750" indent="-285750">
              <a:buFont typeface="Arial" panose="020B0604020202020204" pitchFamily="34" charset="0"/>
              <a:buChar char="•"/>
            </a:pPr>
            <a:endParaRPr lang="en-US" dirty="0">
              <a:latin typeface="Berlin Sans FB" panose="020E0602020502020306" pitchFamily="34" charset="0"/>
            </a:endParaRPr>
          </a:p>
          <a:p>
            <a:pPr marL="285750" indent="-285750">
              <a:buFont typeface="Arial" panose="020B0604020202020204" pitchFamily="34" charset="0"/>
              <a:buChar char="•"/>
            </a:pPr>
            <a:r>
              <a:rPr lang="en-US" b="1" dirty="0">
                <a:latin typeface="Berlin Sans FB" panose="020E0602020502020306" pitchFamily="34" charset="0"/>
              </a:rPr>
              <a:t>Recommendation </a:t>
            </a:r>
            <a:r>
              <a:rPr lang="en-US" dirty="0">
                <a:latin typeface="Berlin Sans FB" panose="020E0602020502020306" pitchFamily="34" charset="0"/>
              </a:rPr>
              <a:t>is to have this provision removed from the Act</a:t>
            </a:r>
            <a:endParaRPr lang="en-US" b="1" dirty="0">
              <a:latin typeface="Berlin Sans FB" panose="020E0602020502020306" pitchFamily="34" charset="0"/>
            </a:endParaRPr>
          </a:p>
          <a:p>
            <a:endParaRPr lang="en-US" dirty="0"/>
          </a:p>
        </p:txBody>
      </p:sp>
      <p:pic>
        <p:nvPicPr>
          <p:cNvPr id="12" name="Picture 11">
            <a:extLst>
              <a:ext uri="{FF2B5EF4-FFF2-40B4-BE49-F238E27FC236}">
                <a16:creationId xmlns:a16="http://schemas.microsoft.com/office/drawing/2014/main" id="{F97DB49E-1B10-553B-9D42-17DE975DB1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3477" y="4067577"/>
            <a:ext cx="2899953" cy="2899953"/>
          </a:xfrm>
          <a:prstGeom prst="rect">
            <a:avLst/>
          </a:prstGeom>
        </p:spPr>
      </p:pic>
    </p:spTree>
    <p:extLst>
      <p:ext uri="{BB962C8B-B14F-4D97-AF65-F5344CB8AC3E}">
        <p14:creationId xmlns:p14="http://schemas.microsoft.com/office/powerpoint/2010/main" val="478509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4886B570-2474-E279-85F1-56FFAE1DA3C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46871C-F1F5-918B-9CB8-250200B36C81}"/>
              </a:ext>
            </a:extLst>
          </p:cNvPr>
          <p:cNvSpPr/>
          <p:nvPr/>
        </p:nvSpPr>
        <p:spPr>
          <a:xfrm>
            <a:off x="195943" y="339635"/>
            <a:ext cx="11678194" cy="6087291"/>
          </a:xfrm>
          <a:prstGeom prst="round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AB09EC9-16EB-3869-BA35-032B6382DD36}"/>
              </a:ext>
            </a:extLst>
          </p:cNvPr>
          <p:cNvSpPr/>
          <p:nvPr/>
        </p:nvSpPr>
        <p:spPr>
          <a:xfrm>
            <a:off x="1554481" y="979714"/>
            <a:ext cx="1894113" cy="5447213"/>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7431CF3-7DD4-F94B-371A-C90285855A3B}"/>
              </a:ext>
            </a:extLst>
          </p:cNvPr>
          <p:cNvSpPr/>
          <p:nvPr/>
        </p:nvSpPr>
        <p:spPr>
          <a:xfrm>
            <a:off x="1280160" y="1567543"/>
            <a:ext cx="2442754" cy="4859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55305EAF-84C6-D134-9D3B-5969EC84415D}"/>
              </a:ext>
            </a:extLst>
          </p:cNvPr>
          <p:cNvSpPr txBox="1"/>
          <p:nvPr/>
        </p:nvSpPr>
        <p:spPr>
          <a:xfrm>
            <a:off x="1737359" y="1088963"/>
            <a:ext cx="1528355" cy="369332"/>
          </a:xfrm>
          <a:prstGeom prst="rect">
            <a:avLst/>
          </a:prstGeom>
          <a:noFill/>
        </p:spPr>
        <p:txBody>
          <a:bodyPr wrap="square" rtlCol="0">
            <a:spAutoFit/>
          </a:bodyPr>
          <a:lstStyle/>
          <a:p>
            <a:pPr algn="ctr"/>
            <a:r>
              <a:rPr lang="en-US" b="1" dirty="0">
                <a:solidFill>
                  <a:schemeClr val="bg1"/>
                </a:solidFill>
              </a:rPr>
              <a:t>Section 37</a:t>
            </a:r>
            <a:endParaRPr lang="en-US" dirty="0">
              <a:solidFill>
                <a:schemeClr val="bg1"/>
              </a:solidFill>
            </a:endParaRPr>
          </a:p>
        </p:txBody>
      </p:sp>
      <p:sp>
        <p:nvSpPr>
          <p:cNvPr id="6" name="TextBox 5">
            <a:extLst>
              <a:ext uri="{FF2B5EF4-FFF2-40B4-BE49-F238E27FC236}">
                <a16:creationId xmlns:a16="http://schemas.microsoft.com/office/drawing/2014/main" id="{1A061984-E09F-826C-EEFF-3BD81AE1F177}"/>
              </a:ext>
            </a:extLst>
          </p:cNvPr>
          <p:cNvSpPr txBox="1"/>
          <p:nvPr/>
        </p:nvSpPr>
        <p:spPr>
          <a:xfrm>
            <a:off x="1645918" y="2098374"/>
            <a:ext cx="1711235" cy="1200329"/>
          </a:xfrm>
          <a:prstGeom prst="rect">
            <a:avLst/>
          </a:prstGeom>
          <a:noFill/>
        </p:spPr>
        <p:txBody>
          <a:bodyPr wrap="square" rtlCol="0">
            <a:spAutoFit/>
          </a:bodyPr>
          <a:lstStyle/>
          <a:p>
            <a:pPr algn="ctr"/>
            <a:r>
              <a:rPr lang="en-US" b="1" dirty="0"/>
              <a:t>Child Diversion Referral Order</a:t>
            </a:r>
          </a:p>
          <a:p>
            <a:pPr algn="ctr"/>
            <a:endParaRPr lang="en-US" dirty="0"/>
          </a:p>
        </p:txBody>
      </p:sp>
      <p:sp>
        <p:nvSpPr>
          <p:cNvPr id="8" name="Rectangle 7">
            <a:extLst>
              <a:ext uri="{FF2B5EF4-FFF2-40B4-BE49-F238E27FC236}">
                <a16:creationId xmlns:a16="http://schemas.microsoft.com/office/drawing/2014/main" id="{877765D1-D663-F5FD-24EB-119D54054CBD}"/>
              </a:ext>
            </a:extLst>
          </p:cNvPr>
          <p:cNvSpPr/>
          <p:nvPr/>
        </p:nvSpPr>
        <p:spPr>
          <a:xfrm>
            <a:off x="8368940" y="5773782"/>
            <a:ext cx="1894113" cy="653143"/>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332B286-8B20-ED0B-20BF-3F83BD8A162A}"/>
              </a:ext>
            </a:extLst>
          </p:cNvPr>
          <p:cNvSpPr/>
          <p:nvPr/>
        </p:nvSpPr>
        <p:spPr>
          <a:xfrm>
            <a:off x="8103328" y="6048102"/>
            <a:ext cx="2442754" cy="37882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5DDB0DD8-6D70-A33C-9CBB-45291F0F309B}"/>
              </a:ext>
            </a:extLst>
          </p:cNvPr>
          <p:cNvSpPr/>
          <p:nvPr/>
        </p:nvSpPr>
        <p:spPr>
          <a:xfrm>
            <a:off x="4193177" y="1458295"/>
            <a:ext cx="7223760" cy="3858288"/>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E000EA-E7EC-5F8C-E780-719E4B5373A3}"/>
              </a:ext>
            </a:extLst>
          </p:cNvPr>
          <p:cNvSpPr txBox="1"/>
          <p:nvPr/>
        </p:nvSpPr>
        <p:spPr>
          <a:xfrm>
            <a:off x="5094514" y="2098374"/>
            <a:ext cx="5682343" cy="3139321"/>
          </a:xfrm>
          <a:prstGeom prst="rect">
            <a:avLst/>
          </a:prstGeom>
          <a:noFill/>
        </p:spPr>
        <p:txBody>
          <a:bodyPr wrap="square" rtlCol="0">
            <a:spAutoFit/>
          </a:bodyPr>
          <a:lstStyle/>
          <a:p>
            <a:pPr algn="just"/>
            <a:r>
              <a:rPr lang="en-US" dirty="0">
                <a:latin typeface="Berlin Sans FB" panose="020E0602020502020306" pitchFamily="34" charset="0"/>
              </a:rPr>
              <a:t>Section 37(2) provides that notwithstanding the diversion offences specified in the First Schedule, a court may make a child diversion referral order for any other offence in the interest of justice.  There is, however, no criteria outlined in the Act to guide the Judges in the exercise of this discretion</a:t>
            </a:r>
          </a:p>
          <a:p>
            <a:pPr algn="just"/>
            <a:endParaRPr lang="en-US" dirty="0">
              <a:latin typeface="Berlin Sans FB" panose="020E0602020502020306" pitchFamily="34" charset="0"/>
            </a:endParaRPr>
          </a:p>
          <a:p>
            <a:pPr algn="just"/>
            <a:r>
              <a:rPr lang="en-US" b="1" dirty="0">
                <a:latin typeface="Berlin Sans FB" panose="020E0602020502020306" pitchFamily="34" charset="0"/>
              </a:rPr>
              <a:t>Recommendation </a:t>
            </a:r>
            <a:r>
              <a:rPr lang="en-US" dirty="0">
                <a:latin typeface="Berlin Sans FB" panose="020E0602020502020306" pitchFamily="34" charset="0"/>
              </a:rPr>
              <a:t>is for the Act to be amended to include a list of criteria which mirrors the criteria set out </a:t>
            </a:r>
            <a:r>
              <a:rPr lang="en-US">
                <a:latin typeface="Berlin Sans FB" panose="020E0602020502020306" pitchFamily="34" charset="0"/>
              </a:rPr>
              <a:t>in sections 9(2) &amp; 33(3) </a:t>
            </a:r>
            <a:r>
              <a:rPr lang="en-US" dirty="0">
                <a:latin typeface="Berlin Sans FB" panose="020E0602020502020306" pitchFamily="34" charset="0"/>
              </a:rPr>
              <a:t>of the Act to be used as a guide by Judges</a:t>
            </a:r>
            <a:endParaRPr lang="en-US" b="1" dirty="0">
              <a:latin typeface="Berlin Sans FB" panose="020E0602020502020306" pitchFamily="34" charset="0"/>
            </a:endParaRPr>
          </a:p>
          <a:p>
            <a:endParaRPr lang="en-US" dirty="0"/>
          </a:p>
        </p:txBody>
      </p:sp>
      <p:pic>
        <p:nvPicPr>
          <p:cNvPr id="12" name="Picture 11">
            <a:extLst>
              <a:ext uri="{FF2B5EF4-FFF2-40B4-BE49-F238E27FC236}">
                <a16:creationId xmlns:a16="http://schemas.microsoft.com/office/drawing/2014/main" id="{84E605ED-F7E4-4302-53DE-5F6A9D102A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930" y="4357050"/>
            <a:ext cx="2124500" cy="2124500"/>
          </a:xfrm>
          <a:prstGeom prst="rect">
            <a:avLst/>
          </a:prstGeom>
        </p:spPr>
      </p:pic>
    </p:spTree>
    <p:extLst>
      <p:ext uri="{BB962C8B-B14F-4D97-AF65-F5344CB8AC3E}">
        <p14:creationId xmlns:p14="http://schemas.microsoft.com/office/powerpoint/2010/main" val="2244120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A992B467-A35E-56BC-3D02-1573E52E723C}"/>
            </a:ext>
          </a:extLst>
        </p:cNvPr>
        <p:cNvGrpSpPr/>
        <p:nvPr/>
      </p:nvGrpSpPr>
      <p:grpSpPr>
        <a:xfrm>
          <a:off x="0" y="0"/>
          <a:ext cx="0" cy="0"/>
          <a:chOff x="0" y="0"/>
          <a:chExt cx="0" cy="0"/>
        </a:xfrm>
      </p:grpSpPr>
      <p:sp>
        <p:nvSpPr>
          <p:cNvPr id="64" name="Rectangle: Rounded Corners 63">
            <a:extLst>
              <a:ext uri="{FF2B5EF4-FFF2-40B4-BE49-F238E27FC236}">
                <a16:creationId xmlns:a16="http://schemas.microsoft.com/office/drawing/2014/main" id="{7736CE59-80E3-9EB6-BD94-191E047B2AED}"/>
              </a:ext>
            </a:extLst>
          </p:cNvPr>
          <p:cNvSpPr/>
          <p:nvPr/>
        </p:nvSpPr>
        <p:spPr>
          <a:xfrm>
            <a:off x="393192" y="1389887"/>
            <a:ext cx="11475719" cy="520685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EC7B7E6-D720-C0F4-1D8F-9FFF754A1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43000" y="3872135"/>
            <a:ext cx="3291792" cy="2724607"/>
          </a:xfrm>
          <a:prstGeom prst="rect">
            <a:avLst/>
          </a:prstGeom>
        </p:spPr>
      </p:pic>
      <p:pic>
        <p:nvPicPr>
          <p:cNvPr id="15" name="Picture 14">
            <a:extLst>
              <a:ext uri="{FF2B5EF4-FFF2-40B4-BE49-F238E27FC236}">
                <a16:creationId xmlns:a16="http://schemas.microsoft.com/office/drawing/2014/main" id="{4C9F7D80-8B8F-DA7D-592D-FC6D0B6CB7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6575" y="3807660"/>
            <a:ext cx="3481673" cy="2789082"/>
          </a:xfrm>
          <a:prstGeom prst="rect">
            <a:avLst/>
          </a:prstGeom>
        </p:spPr>
      </p:pic>
      <p:sp>
        <p:nvSpPr>
          <p:cNvPr id="16" name="Speech Bubble: Oval 15">
            <a:extLst>
              <a:ext uri="{FF2B5EF4-FFF2-40B4-BE49-F238E27FC236}">
                <a16:creationId xmlns:a16="http://schemas.microsoft.com/office/drawing/2014/main" id="{FB8DE732-4970-927C-35D6-C4D74D669FF0}"/>
              </a:ext>
            </a:extLst>
          </p:cNvPr>
          <p:cNvSpPr/>
          <p:nvPr/>
        </p:nvSpPr>
        <p:spPr>
          <a:xfrm flipH="1">
            <a:off x="208609" y="1115508"/>
            <a:ext cx="3046653" cy="2601179"/>
          </a:xfrm>
          <a:prstGeom prst="wedgeEllipseCallout">
            <a:avLst/>
          </a:prstGeom>
          <a:solidFill>
            <a:schemeClr val="accent5">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peech Bubble: Oval 17">
            <a:extLst>
              <a:ext uri="{FF2B5EF4-FFF2-40B4-BE49-F238E27FC236}">
                <a16:creationId xmlns:a16="http://schemas.microsoft.com/office/drawing/2014/main" id="{F4B4A495-28C8-903B-E301-DABFD2E0C002}"/>
              </a:ext>
            </a:extLst>
          </p:cNvPr>
          <p:cNvSpPr/>
          <p:nvPr/>
        </p:nvSpPr>
        <p:spPr>
          <a:xfrm>
            <a:off x="9225684" y="1854936"/>
            <a:ext cx="2872188" cy="2390807"/>
          </a:xfrm>
          <a:prstGeom prst="wedgeEllipseCallout">
            <a:avLst/>
          </a:prstGeom>
          <a:solidFill>
            <a:schemeClr val="accent2">
              <a:lumMod val="5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F1B0984-DEC1-757F-8131-799356798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6970" y="3176641"/>
            <a:ext cx="2778060" cy="3420101"/>
          </a:xfrm>
          <a:prstGeom prst="rect">
            <a:avLst/>
          </a:prstGeom>
        </p:spPr>
      </p:pic>
      <p:sp>
        <p:nvSpPr>
          <p:cNvPr id="21" name="Speech Bubble: Oval 20">
            <a:extLst>
              <a:ext uri="{FF2B5EF4-FFF2-40B4-BE49-F238E27FC236}">
                <a16:creationId xmlns:a16="http://schemas.microsoft.com/office/drawing/2014/main" id="{C3260409-7D21-DF05-0522-D4B48731A30D}"/>
              </a:ext>
            </a:extLst>
          </p:cNvPr>
          <p:cNvSpPr/>
          <p:nvPr/>
        </p:nvSpPr>
        <p:spPr>
          <a:xfrm rot="2295067" flipH="1">
            <a:off x="5136330" y="786238"/>
            <a:ext cx="2834189" cy="2688486"/>
          </a:xfrm>
          <a:prstGeom prst="wedgeEllipseCallout">
            <a:avLst/>
          </a:prstGeom>
          <a:solidFill>
            <a:schemeClr val="tx1">
              <a:lumMod val="75000"/>
              <a:lumOff val="2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E890B03-7682-CA55-2B04-A447684FF2D1}"/>
              </a:ext>
            </a:extLst>
          </p:cNvPr>
          <p:cNvSpPr txBox="1"/>
          <p:nvPr/>
        </p:nvSpPr>
        <p:spPr>
          <a:xfrm>
            <a:off x="479577" y="2238892"/>
            <a:ext cx="2468880" cy="646331"/>
          </a:xfrm>
          <a:prstGeom prst="rect">
            <a:avLst/>
          </a:prstGeom>
          <a:noFill/>
        </p:spPr>
        <p:txBody>
          <a:bodyPr wrap="square" rtlCol="0">
            <a:spAutoFit/>
          </a:bodyPr>
          <a:lstStyle/>
          <a:p>
            <a:pPr algn="ctr"/>
            <a:r>
              <a:rPr lang="en-US" sz="1200" dirty="0">
                <a:solidFill>
                  <a:schemeClr val="bg1"/>
                </a:solidFill>
                <a:latin typeface="Berlin Sans FB" panose="020E0602020502020306" pitchFamily="34" charset="0"/>
              </a:rPr>
              <a:t>He said that Child Diversion taught him to believe in himself and to surround himself with positive peers. </a:t>
            </a:r>
          </a:p>
        </p:txBody>
      </p:sp>
      <p:sp>
        <p:nvSpPr>
          <p:cNvPr id="23" name="Rectangle: Rounded Corners 22">
            <a:extLst>
              <a:ext uri="{FF2B5EF4-FFF2-40B4-BE49-F238E27FC236}">
                <a16:creationId xmlns:a16="http://schemas.microsoft.com/office/drawing/2014/main" id="{5E16897A-B809-2321-8E78-0436683AE398}"/>
              </a:ext>
            </a:extLst>
          </p:cNvPr>
          <p:cNvSpPr/>
          <p:nvPr/>
        </p:nvSpPr>
        <p:spPr>
          <a:xfrm>
            <a:off x="2966375" y="94134"/>
            <a:ext cx="6881713" cy="5760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C35F261-D8C7-95BB-D72D-CB299676A93E}"/>
              </a:ext>
            </a:extLst>
          </p:cNvPr>
          <p:cNvSpPr txBox="1"/>
          <p:nvPr/>
        </p:nvSpPr>
        <p:spPr>
          <a:xfrm>
            <a:off x="4434792" y="197504"/>
            <a:ext cx="5029200" cy="369332"/>
          </a:xfrm>
          <a:prstGeom prst="rect">
            <a:avLst/>
          </a:prstGeom>
          <a:noFill/>
        </p:spPr>
        <p:txBody>
          <a:bodyPr wrap="square" rtlCol="0">
            <a:spAutoFit/>
          </a:bodyPr>
          <a:lstStyle/>
          <a:p>
            <a:r>
              <a:rPr lang="en-US" dirty="0">
                <a:latin typeface="Berlin Sans FB Demi" panose="020E0802020502020306" pitchFamily="34" charset="0"/>
              </a:rPr>
              <a:t>CHILD DIVERSION TESTIMONIALS</a:t>
            </a:r>
          </a:p>
        </p:txBody>
      </p:sp>
      <p:sp>
        <p:nvSpPr>
          <p:cNvPr id="25" name="TextBox 24">
            <a:extLst>
              <a:ext uri="{FF2B5EF4-FFF2-40B4-BE49-F238E27FC236}">
                <a16:creationId xmlns:a16="http://schemas.microsoft.com/office/drawing/2014/main" id="{A5FDC78D-B347-1135-7EBD-84CA11F47EB7}"/>
              </a:ext>
            </a:extLst>
          </p:cNvPr>
          <p:cNvSpPr txBox="1"/>
          <p:nvPr/>
        </p:nvSpPr>
        <p:spPr>
          <a:xfrm>
            <a:off x="1416240" y="1535945"/>
            <a:ext cx="320040" cy="646331"/>
          </a:xfrm>
          <a:prstGeom prst="rect">
            <a:avLst/>
          </a:prstGeom>
          <a:noFill/>
        </p:spPr>
        <p:txBody>
          <a:bodyPr wrap="square" rtlCol="0">
            <a:spAutoFit/>
          </a:bodyPr>
          <a:lstStyle/>
          <a:p>
            <a:r>
              <a:rPr lang="en-US" sz="3600" b="1" dirty="0">
                <a:solidFill>
                  <a:schemeClr val="accent2">
                    <a:lumMod val="20000"/>
                    <a:lumOff val="80000"/>
                  </a:schemeClr>
                </a:solidFill>
              </a:rPr>
              <a:t>#</a:t>
            </a:r>
          </a:p>
        </p:txBody>
      </p:sp>
      <p:sp>
        <p:nvSpPr>
          <p:cNvPr id="26" name="TextBox 25">
            <a:extLst>
              <a:ext uri="{FF2B5EF4-FFF2-40B4-BE49-F238E27FC236}">
                <a16:creationId xmlns:a16="http://schemas.microsoft.com/office/drawing/2014/main" id="{352EA2AC-F30D-C0DF-3707-0943FF5C411D}"/>
              </a:ext>
            </a:extLst>
          </p:cNvPr>
          <p:cNvSpPr txBox="1"/>
          <p:nvPr/>
        </p:nvSpPr>
        <p:spPr>
          <a:xfrm>
            <a:off x="1550167" y="944585"/>
            <a:ext cx="372225" cy="1446550"/>
          </a:xfrm>
          <a:prstGeom prst="rect">
            <a:avLst/>
          </a:prstGeom>
          <a:noFill/>
        </p:spPr>
        <p:txBody>
          <a:bodyPr wrap="square" rtlCol="0">
            <a:spAutoFit/>
          </a:bodyPr>
          <a:lstStyle/>
          <a:p>
            <a:r>
              <a:rPr lang="en-US" sz="8800" dirty="0">
                <a:solidFill>
                  <a:schemeClr val="accent2">
                    <a:lumMod val="20000"/>
                    <a:lumOff val="80000"/>
                  </a:schemeClr>
                </a:solidFill>
                <a:latin typeface="+mj-lt"/>
              </a:rPr>
              <a:t>1</a:t>
            </a:r>
          </a:p>
        </p:txBody>
      </p:sp>
      <p:sp>
        <p:nvSpPr>
          <p:cNvPr id="27" name="TextBox 26">
            <a:extLst>
              <a:ext uri="{FF2B5EF4-FFF2-40B4-BE49-F238E27FC236}">
                <a16:creationId xmlns:a16="http://schemas.microsoft.com/office/drawing/2014/main" id="{A6AA3EC0-01FB-0A6E-3142-4917CBD81F83}"/>
              </a:ext>
            </a:extLst>
          </p:cNvPr>
          <p:cNvSpPr txBox="1"/>
          <p:nvPr/>
        </p:nvSpPr>
        <p:spPr>
          <a:xfrm>
            <a:off x="6367311" y="686352"/>
            <a:ext cx="372225" cy="1200329"/>
          </a:xfrm>
          <a:prstGeom prst="rect">
            <a:avLst/>
          </a:prstGeom>
          <a:noFill/>
        </p:spPr>
        <p:txBody>
          <a:bodyPr wrap="square" rtlCol="0">
            <a:spAutoFit/>
          </a:bodyPr>
          <a:lstStyle/>
          <a:p>
            <a:r>
              <a:rPr lang="en-US" sz="7200" dirty="0">
                <a:solidFill>
                  <a:schemeClr val="tx2">
                    <a:lumMod val="10000"/>
                    <a:lumOff val="90000"/>
                  </a:schemeClr>
                </a:solidFill>
                <a:latin typeface="+mj-lt"/>
              </a:rPr>
              <a:t>2</a:t>
            </a:r>
          </a:p>
        </p:txBody>
      </p:sp>
      <p:sp>
        <p:nvSpPr>
          <p:cNvPr id="28" name="TextBox 27">
            <a:extLst>
              <a:ext uri="{FF2B5EF4-FFF2-40B4-BE49-F238E27FC236}">
                <a16:creationId xmlns:a16="http://schemas.microsoft.com/office/drawing/2014/main" id="{E6BC7DB3-FBE2-158A-8143-031D5E3DF067}"/>
              </a:ext>
            </a:extLst>
          </p:cNvPr>
          <p:cNvSpPr txBox="1"/>
          <p:nvPr/>
        </p:nvSpPr>
        <p:spPr>
          <a:xfrm>
            <a:off x="6114865" y="1098225"/>
            <a:ext cx="320040" cy="646331"/>
          </a:xfrm>
          <a:prstGeom prst="rect">
            <a:avLst/>
          </a:prstGeom>
          <a:noFill/>
        </p:spPr>
        <p:txBody>
          <a:bodyPr wrap="square" rtlCol="0">
            <a:spAutoFit/>
          </a:bodyPr>
          <a:lstStyle/>
          <a:p>
            <a:r>
              <a:rPr lang="en-US" sz="3600" b="1" dirty="0">
                <a:solidFill>
                  <a:schemeClr val="tx2">
                    <a:lumMod val="10000"/>
                    <a:lumOff val="90000"/>
                  </a:schemeClr>
                </a:solidFill>
              </a:rPr>
              <a:t>#</a:t>
            </a:r>
          </a:p>
        </p:txBody>
      </p:sp>
      <p:sp>
        <p:nvSpPr>
          <p:cNvPr id="29" name="TextBox 28">
            <a:extLst>
              <a:ext uri="{FF2B5EF4-FFF2-40B4-BE49-F238E27FC236}">
                <a16:creationId xmlns:a16="http://schemas.microsoft.com/office/drawing/2014/main" id="{B4E10061-233C-C5CC-790B-8149D63A4CD6}"/>
              </a:ext>
            </a:extLst>
          </p:cNvPr>
          <p:cNvSpPr txBox="1"/>
          <p:nvPr/>
        </p:nvSpPr>
        <p:spPr>
          <a:xfrm>
            <a:off x="5194503" y="1839773"/>
            <a:ext cx="2717842" cy="1107996"/>
          </a:xfrm>
          <a:prstGeom prst="rect">
            <a:avLst/>
          </a:prstGeom>
          <a:noFill/>
        </p:spPr>
        <p:txBody>
          <a:bodyPr wrap="square" rtlCol="0">
            <a:spAutoFit/>
          </a:bodyPr>
          <a:lstStyle/>
          <a:p>
            <a:pPr algn="ctr"/>
            <a:r>
              <a:rPr lang="en-US" sz="1200" dirty="0">
                <a:solidFill>
                  <a:schemeClr val="bg1"/>
                </a:solidFill>
                <a:latin typeface="Berlin Sans FB" panose="020E0602020502020306" pitchFamily="34" charset="0"/>
              </a:rPr>
              <a:t>She was determined not to repeat the actions that led to the offence and said that what she learned about controlling herself in difficult situations will stay with her forever</a:t>
            </a:r>
            <a:r>
              <a:rPr lang="en-US" sz="1600" dirty="0">
                <a:solidFill>
                  <a:schemeClr val="bg1"/>
                </a:solidFill>
                <a:latin typeface="Berlin Sans FB" panose="020E0602020502020306" pitchFamily="34" charset="0"/>
              </a:rPr>
              <a:t>. </a:t>
            </a:r>
          </a:p>
        </p:txBody>
      </p:sp>
      <p:sp>
        <p:nvSpPr>
          <p:cNvPr id="30" name="TextBox 29">
            <a:extLst>
              <a:ext uri="{FF2B5EF4-FFF2-40B4-BE49-F238E27FC236}">
                <a16:creationId xmlns:a16="http://schemas.microsoft.com/office/drawing/2014/main" id="{5519F2A6-920F-B05B-46F1-2A288202B471}"/>
              </a:ext>
            </a:extLst>
          </p:cNvPr>
          <p:cNvSpPr txBox="1"/>
          <p:nvPr/>
        </p:nvSpPr>
        <p:spPr>
          <a:xfrm>
            <a:off x="10242007" y="2182276"/>
            <a:ext cx="320040" cy="584775"/>
          </a:xfrm>
          <a:prstGeom prst="rect">
            <a:avLst/>
          </a:prstGeom>
          <a:noFill/>
        </p:spPr>
        <p:txBody>
          <a:bodyPr wrap="square" rtlCol="0">
            <a:spAutoFit/>
          </a:bodyPr>
          <a:lstStyle/>
          <a:p>
            <a:r>
              <a:rPr lang="en-US" sz="3200" b="1" dirty="0">
                <a:solidFill>
                  <a:srgbClr val="DFDF7D"/>
                </a:solidFill>
              </a:rPr>
              <a:t>#</a:t>
            </a:r>
          </a:p>
        </p:txBody>
      </p:sp>
      <p:sp>
        <p:nvSpPr>
          <p:cNvPr id="31" name="TextBox 30">
            <a:extLst>
              <a:ext uri="{FF2B5EF4-FFF2-40B4-BE49-F238E27FC236}">
                <a16:creationId xmlns:a16="http://schemas.microsoft.com/office/drawing/2014/main" id="{E6646C81-20EC-08D7-1028-90962304564E}"/>
              </a:ext>
            </a:extLst>
          </p:cNvPr>
          <p:cNvSpPr txBox="1"/>
          <p:nvPr/>
        </p:nvSpPr>
        <p:spPr>
          <a:xfrm>
            <a:off x="10463968" y="1744556"/>
            <a:ext cx="372225" cy="1200329"/>
          </a:xfrm>
          <a:prstGeom prst="rect">
            <a:avLst/>
          </a:prstGeom>
          <a:noFill/>
        </p:spPr>
        <p:txBody>
          <a:bodyPr wrap="square" rtlCol="0">
            <a:spAutoFit/>
          </a:bodyPr>
          <a:lstStyle/>
          <a:p>
            <a:r>
              <a:rPr lang="en-US" sz="7200" dirty="0">
                <a:solidFill>
                  <a:srgbClr val="DFDF7D"/>
                </a:solidFill>
                <a:latin typeface="+mj-lt"/>
              </a:rPr>
              <a:t>3</a:t>
            </a:r>
          </a:p>
        </p:txBody>
      </p:sp>
      <p:sp>
        <p:nvSpPr>
          <p:cNvPr id="32" name="TextBox 31">
            <a:extLst>
              <a:ext uri="{FF2B5EF4-FFF2-40B4-BE49-F238E27FC236}">
                <a16:creationId xmlns:a16="http://schemas.microsoft.com/office/drawing/2014/main" id="{9F9FF244-B84D-94D1-BBA6-EE2E95F4749E}"/>
              </a:ext>
            </a:extLst>
          </p:cNvPr>
          <p:cNvSpPr txBox="1"/>
          <p:nvPr/>
        </p:nvSpPr>
        <p:spPr>
          <a:xfrm>
            <a:off x="9373377" y="2830910"/>
            <a:ext cx="2545207" cy="1015663"/>
          </a:xfrm>
          <a:prstGeom prst="rect">
            <a:avLst/>
          </a:prstGeom>
          <a:noFill/>
        </p:spPr>
        <p:txBody>
          <a:bodyPr wrap="square" rtlCol="0">
            <a:spAutoFit/>
          </a:bodyPr>
          <a:lstStyle/>
          <a:p>
            <a:pPr algn="ctr"/>
            <a:r>
              <a:rPr lang="en-US" sz="1200" dirty="0">
                <a:solidFill>
                  <a:schemeClr val="bg1"/>
                </a:solidFill>
                <a:latin typeface="Berlin Sans FB" panose="020E0602020502020306" pitchFamily="34" charset="0"/>
              </a:rPr>
              <a:t>What I admire most about the </a:t>
            </a:r>
            <a:r>
              <a:rPr lang="en-US" sz="1200" dirty="0" err="1">
                <a:solidFill>
                  <a:schemeClr val="bg1"/>
                </a:solidFill>
                <a:latin typeface="Berlin Sans FB" panose="020E0602020502020306" pitchFamily="34" charset="0"/>
              </a:rPr>
              <a:t>programme</a:t>
            </a:r>
            <a:r>
              <a:rPr lang="en-US" sz="1200" dirty="0">
                <a:solidFill>
                  <a:schemeClr val="bg1"/>
                </a:solidFill>
                <a:latin typeface="Berlin Sans FB" panose="020E0602020502020306" pitchFamily="34" charset="0"/>
              </a:rPr>
              <a:t> is its focus on providing a true second chance. I never felt judged. Instead, I was met with understanding and compassion. </a:t>
            </a:r>
          </a:p>
        </p:txBody>
      </p:sp>
    </p:spTree>
    <p:extLst>
      <p:ext uri="{BB962C8B-B14F-4D97-AF65-F5344CB8AC3E}">
        <p14:creationId xmlns:p14="http://schemas.microsoft.com/office/powerpoint/2010/main" val="1457093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0AF9DEB5-CDF4-0DFD-FFE2-D4557DFE9F5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1EE094-11A3-889B-1342-1DFE67A5C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947154"/>
          </a:xfrm>
          <a:prstGeom prst="rect">
            <a:avLst/>
          </a:prstGeom>
        </p:spPr>
      </p:pic>
    </p:spTree>
    <p:extLst>
      <p:ext uri="{BB962C8B-B14F-4D97-AF65-F5344CB8AC3E}">
        <p14:creationId xmlns:p14="http://schemas.microsoft.com/office/powerpoint/2010/main" val="4074596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A3FD983D-2503-F18B-B402-3D4E80DF5966}"/>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149D2BA-21ED-5A90-36B8-B0551581EA70}"/>
              </a:ext>
            </a:extLst>
          </p:cNvPr>
          <p:cNvSpPr/>
          <p:nvPr/>
        </p:nvSpPr>
        <p:spPr>
          <a:xfrm>
            <a:off x="950843" y="636105"/>
            <a:ext cx="10508974" cy="540414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A7899C3-CDB5-E370-B7F1-0EEDFBFB6265}"/>
              </a:ext>
            </a:extLst>
          </p:cNvPr>
          <p:cNvSpPr txBox="1"/>
          <p:nvPr/>
        </p:nvSpPr>
        <p:spPr>
          <a:xfrm>
            <a:off x="3687418" y="2743201"/>
            <a:ext cx="7015370" cy="707886"/>
          </a:xfrm>
          <a:prstGeom prst="rect">
            <a:avLst/>
          </a:prstGeom>
          <a:noFill/>
        </p:spPr>
        <p:txBody>
          <a:bodyPr wrap="square" rtlCol="0">
            <a:spAutoFit/>
          </a:bodyPr>
          <a:lstStyle/>
          <a:p>
            <a:r>
              <a:rPr lang="en-US" sz="4000" dirty="0">
                <a:latin typeface="Britannic Bold" panose="020B0903060703020204" pitchFamily="34" charset="0"/>
              </a:rPr>
              <a:t>INTERNATIONAL INSTRUMENTS</a:t>
            </a:r>
          </a:p>
        </p:txBody>
      </p:sp>
      <p:cxnSp>
        <p:nvCxnSpPr>
          <p:cNvPr id="5" name="Straight Connector 4">
            <a:extLst>
              <a:ext uri="{FF2B5EF4-FFF2-40B4-BE49-F238E27FC236}">
                <a16:creationId xmlns:a16="http://schemas.microsoft.com/office/drawing/2014/main" id="{1C5930A9-D79B-B1F8-51D1-AE98F28B7941}"/>
              </a:ext>
            </a:extLst>
          </p:cNvPr>
          <p:cNvCxnSpPr>
            <a:cxnSpLocks/>
          </p:cNvCxnSpPr>
          <p:nvPr/>
        </p:nvCxnSpPr>
        <p:spPr>
          <a:xfrm>
            <a:off x="3369365" y="3429000"/>
            <a:ext cx="7621656" cy="0"/>
          </a:xfrm>
          <a:prstGeom prst="line">
            <a:avLst/>
          </a:prstGeom>
          <a:ln>
            <a:solidFill>
              <a:srgbClr val="46317B"/>
            </a:solidFill>
          </a:ln>
        </p:spPr>
        <p:style>
          <a:lnRef idx="2">
            <a:schemeClr val="accent1"/>
          </a:lnRef>
          <a:fillRef idx="0">
            <a:schemeClr val="accent1"/>
          </a:fillRef>
          <a:effectRef idx="1">
            <a:schemeClr val="accent1"/>
          </a:effectRef>
          <a:fontRef idx="minor">
            <a:schemeClr val="tx1"/>
          </a:fontRef>
        </p:style>
      </p:cxnSp>
      <p:pic>
        <p:nvPicPr>
          <p:cNvPr id="11" name="Picture 10">
            <a:extLst>
              <a:ext uri="{FF2B5EF4-FFF2-40B4-BE49-F238E27FC236}">
                <a16:creationId xmlns:a16="http://schemas.microsoft.com/office/drawing/2014/main" id="{C9FEC0F4-49DA-835E-0005-93A6BFF14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7995" y="947436"/>
            <a:ext cx="1289604" cy="1619929"/>
          </a:xfrm>
          <a:prstGeom prst="rect">
            <a:avLst/>
          </a:prstGeom>
        </p:spPr>
      </p:pic>
      <p:cxnSp>
        <p:nvCxnSpPr>
          <p:cNvPr id="13" name="Straight Connector 12">
            <a:extLst>
              <a:ext uri="{FF2B5EF4-FFF2-40B4-BE49-F238E27FC236}">
                <a16:creationId xmlns:a16="http://schemas.microsoft.com/office/drawing/2014/main" id="{54E7CDCC-B3F0-4D05-7459-382E7AB69F01}"/>
              </a:ext>
            </a:extLst>
          </p:cNvPr>
          <p:cNvCxnSpPr/>
          <p:nvPr/>
        </p:nvCxnSpPr>
        <p:spPr>
          <a:xfrm>
            <a:off x="1687995" y="947436"/>
            <a:ext cx="0" cy="4777984"/>
          </a:xfrm>
          <a:prstGeom prst="line">
            <a:avLst/>
          </a:prstGeom>
          <a:ln>
            <a:solidFill>
              <a:schemeClr val="bg2">
                <a:lumMod val="75000"/>
              </a:schemeClr>
            </a:solidFill>
          </a:ln>
          <a:effectLst>
            <a:outerShdw blurRad="50800" dist="50800" dir="5400000" algn="ctr" rotWithShape="0">
              <a:schemeClr val="tx1">
                <a:lumMod val="65000"/>
                <a:lumOff val="35000"/>
              </a:scheme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26744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D6BE5D5C-A57D-E2C1-2AE1-80C138880CA4}"/>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2065326-FA36-6EDE-6800-E6680C282CA6}"/>
              </a:ext>
            </a:extLst>
          </p:cNvPr>
          <p:cNvSpPr/>
          <p:nvPr/>
        </p:nvSpPr>
        <p:spPr>
          <a:xfrm>
            <a:off x="99391" y="188844"/>
            <a:ext cx="12006470" cy="6539948"/>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reeform: Shape 38">
            <a:extLst>
              <a:ext uri="{FF2B5EF4-FFF2-40B4-BE49-F238E27FC236}">
                <a16:creationId xmlns:a16="http://schemas.microsoft.com/office/drawing/2014/main" id="{2603CE36-57C5-0425-37EA-2C5B5175F457}"/>
              </a:ext>
            </a:extLst>
          </p:cNvPr>
          <p:cNvSpPr/>
          <p:nvPr/>
        </p:nvSpPr>
        <p:spPr>
          <a:xfrm>
            <a:off x="458134" y="854765"/>
            <a:ext cx="3682140" cy="5178288"/>
          </a:xfrm>
          <a:custGeom>
            <a:avLst/>
            <a:gdLst>
              <a:gd name="csX0" fmla="*/ 0 w 3365639"/>
              <a:gd name="csY0" fmla="*/ 0 h 5148470"/>
              <a:gd name="csX1" fmla="*/ 3365639 w 3365639"/>
              <a:gd name="csY1" fmla="*/ 0 h 5148470"/>
              <a:gd name="csX2" fmla="*/ 3365639 w 3365639"/>
              <a:gd name="csY2" fmla="*/ 5148470 h 5148470"/>
              <a:gd name="csX3" fmla="*/ 0 w 3365639"/>
              <a:gd name="csY3" fmla="*/ 5148470 h 5148470"/>
              <a:gd name="csX4" fmla="*/ 0 w 3365639"/>
              <a:gd name="csY4" fmla="*/ 824947 h 5148470"/>
              <a:gd name="csX5" fmla="*/ 262071 w 3365639"/>
              <a:gd name="csY5" fmla="*/ 824947 h 5148470"/>
              <a:gd name="csX6" fmla="*/ 437322 w 3365639"/>
              <a:gd name="csY6" fmla="*/ 649696 h 5148470"/>
              <a:gd name="csX7" fmla="*/ 437322 w 3365639"/>
              <a:gd name="csY7" fmla="*/ 374033 h 5148470"/>
              <a:gd name="csX8" fmla="*/ 262071 w 3365639"/>
              <a:gd name="csY8" fmla="*/ 198782 h 5148470"/>
              <a:gd name="csX9" fmla="*/ 0 w 3365639"/>
              <a:gd name="csY9" fmla="*/ 198782 h 51484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365639" h="5148470">
                <a:moveTo>
                  <a:pt x="0" y="0"/>
                </a:moveTo>
                <a:lnTo>
                  <a:pt x="3365639" y="0"/>
                </a:lnTo>
                <a:lnTo>
                  <a:pt x="3365639" y="5148470"/>
                </a:lnTo>
                <a:lnTo>
                  <a:pt x="0" y="5148470"/>
                </a:lnTo>
                <a:lnTo>
                  <a:pt x="0" y="824947"/>
                </a:lnTo>
                <a:lnTo>
                  <a:pt x="262071" y="824947"/>
                </a:lnTo>
                <a:cubicBezTo>
                  <a:pt x="358859" y="824947"/>
                  <a:pt x="437322" y="746484"/>
                  <a:pt x="437322" y="649696"/>
                </a:cubicBezTo>
                <a:lnTo>
                  <a:pt x="437322" y="374033"/>
                </a:lnTo>
                <a:cubicBezTo>
                  <a:pt x="437322" y="277245"/>
                  <a:pt x="358859" y="198782"/>
                  <a:pt x="262071" y="198782"/>
                </a:cubicBezTo>
                <a:lnTo>
                  <a:pt x="0" y="198782"/>
                </a:lnTo>
                <a:close/>
              </a:path>
            </a:pathLst>
          </a:custGeom>
          <a:solidFill>
            <a:schemeClr val="bg1"/>
          </a:solidFill>
          <a:ln>
            <a:noFill/>
          </a:ln>
          <a:effectLst>
            <a:outerShdw blurRad="381000" dist="381000" dir="10800000" sx="90000" sy="90000" algn="r" rotWithShape="0">
              <a:schemeClr val="accent5">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39">
            <a:extLst>
              <a:ext uri="{FF2B5EF4-FFF2-40B4-BE49-F238E27FC236}">
                <a16:creationId xmlns:a16="http://schemas.microsoft.com/office/drawing/2014/main" id="{43B7B13D-24AF-0A43-345E-20777523A3C2}"/>
              </a:ext>
            </a:extLst>
          </p:cNvPr>
          <p:cNvSpPr/>
          <p:nvPr/>
        </p:nvSpPr>
        <p:spPr>
          <a:xfrm>
            <a:off x="4325944" y="884583"/>
            <a:ext cx="3839353" cy="5148470"/>
          </a:xfrm>
          <a:custGeom>
            <a:avLst/>
            <a:gdLst>
              <a:gd name="csX0" fmla="*/ 0 w 3445154"/>
              <a:gd name="csY0" fmla="*/ 0 h 5148470"/>
              <a:gd name="csX1" fmla="*/ 3445154 w 3445154"/>
              <a:gd name="csY1" fmla="*/ 0 h 5148470"/>
              <a:gd name="csX2" fmla="*/ 3445154 w 3445154"/>
              <a:gd name="csY2" fmla="*/ 5148470 h 5148470"/>
              <a:gd name="csX3" fmla="*/ 0 w 3445154"/>
              <a:gd name="csY3" fmla="*/ 5148470 h 5148470"/>
              <a:gd name="csX4" fmla="*/ 0 w 3445154"/>
              <a:gd name="csY4" fmla="*/ 790161 h 5148470"/>
              <a:gd name="csX5" fmla="*/ 379480 w 3445154"/>
              <a:gd name="csY5" fmla="*/ 790161 h 5148470"/>
              <a:gd name="csX6" fmla="*/ 554731 w 3445154"/>
              <a:gd name="csY6" fmla="*/ 614910 h 5148470"/>
              <a:gd name="csX7" fmla="*/ 554731 w 3445154"/>
              <a:gd name="csY7" fmla="*/ 339247 h 5148470"/>
              <a:gd name="csX8" fmla="*/ 379480 w 3445154"/>
              <a:gd name="csY8" fmla="*/ 163996 h 5148470"/>
              <a:gd name="csX9" fmla="*/ 0 w 3445154"/>
              <a:gd name="csY9" fmla="*/ 163996 h 51484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445154" h="5148470">
                <a:moveTo>
                  <a:pt x="0" y="0"/>
                </a:moveTo>
                <a:lnTo>
                  <a:pt x="3445154" y="0"/>
                </a:lnTo>
                <a:lnTo>
                  <a:pt x="3445154" y="5148470"/>
                </a:lnTo>
                <a:lnTo>
                  <a:pt x="0" y="5148470"/>
                </a:lnTo>
                <a:lnTo>
                  <a:pt x="0" y="790161"/>
                </a:lnTo>
                <a:lnTo>
                  <a:pt x="379480" y="790161"/>
                </a:lnTo>
                <a:cubicBezTo>
                  <a:pt x="476268" y="790161"/>
                  <a:pt x="554731" y="711698"/>
                  <a:pt x="554731" y="614910"/>
                </a:cubicBezTo>
                <a:lnTo>
                  <a:pt x="554731" y="339247"/>
                </a:lnTo>
                <a:cubicBezTo>
                  <a:pt x="554731" y="242459"/>
                  <a:pt x="476268" y="163996"/>
                  <a:pt x="379480" y="163996"/>
                </a:cubicBezTo>
                <a:lnTo>
                  <a:pt x="0" y="163996"/>
                </a:lnTo>
                <a:close/>
              </a:path>
            </a:pathLst>
          </a:custGeom>
          <a:solidFill>
            <a:schemeClr val="bg1"/>
          </a:solidFill>
          <a:ln>
            <a:noFill/>
          </a:ln>
          <a:effectLst>
            <a:outerShdw blurRad="381000" dist="381000" dir="10800000" sx="90000" sy="90000" algn="r" rotWithShape="0">
              <a:schemeClr val="accent2">
                <a:lumMod val="75000"/>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Freeform: Shape 40">
            <a:extLst>
              <a:ext uri="{FF2B5EF4-FFF2-40B4-BE49-F238E27FC236}">
                <a16:creationId xmlns:a16="http://schemas.microsoft.com/office/drawing/2014/main" id="{A4C627D7-1572-C7AA-8A3F-43BF9A6FBFAE}"/>
              </a:ext>
            </a:extLst>
          </p:cNvPr>
          <p:cNvSpPr/>
          <p:nvPr/>
        </p:nvSpPr>
        <p:spPr>
          <a:xfrm>
            <a:off x="8350966" y="854765"/>
            <a:ext cx="3581263" cy="5178288"/>
          </a:xfrm>
          <a:custGeom>
            <a:avLst/>
            <a:gdLst>
              <a:gd name="csX0" fmla="*/ 0 w 3445153"/>
              <a:gd name="csY0" fmla="*/ 0 h 5148470"/>
              <a:gd name="csX1" fmla="*/ 3445153 w 3445153"/>
              <a:gd name="csY1" fmla="*/ 0 h 5148470"/>
              <a:gd name="csX2" fmla="*/ 3445153 w 3445153"/>
              <a:gd name="csY2" fmla="*/ 5148470 h 5148470"/>
              <a:gd name="csX3" fmla="*/ 0 w 3445153"/>
              <a:gd name="csY3" fmla="*/ 5148470 h 5148470"/>
              <a:gd name="csX4" fmla="*/ 0 w 3445153"/>
              <a:gd name="csY4" fmla="*/ 805069 h 5148470"/>
              <a:gd name="csX5" fmla="*/ 457128 w 3445153"/>
              <a:gd name="csY5" fmla="*/ 805069 h 5148470"/>
              <a:gd name="csX6" fmla="*/ 632379 w 3445153"/>
              <a:gd name="csY6" fmla="*/ 629818 h 5148470"/>
              <a:gd name="csX7" fmla="*/ 632379 w 3445153"/>
              <a:gd name="csY7" fmla="*/ 354155 h 5148470"/>
              <a:gd name="csX8" fmla="*/ 457128 w 3445153"/>
              <a:gd name="csY8" fmla="*/ 178904 h 5148470"/>
              <a:gd name="csX9" fmla="*/ 0 w 3445153"/>
              <a:gd name="csY9" fmla="*/ 178904 h 51484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445153" h="5148470">
                <a:moveTo>
                  <a:pt x="0" y="0"/>
                </a:moveTo>
                <a:lnTo>
                  <a:pt x="3445153" y="0"/>
                </a:lnTo>
                <a:lnTo>
                  <a:pt x="3445153" y="5148470"/>
                </a:lnTo>
                <a:lnTo>
                  <a:pt x="0" y="5148470"/>
                </a:lnTo>
                <a:lnTo>
                  <a:pt x="0" y="805069"/>
                </a:lnTo>
                <a:lnTo>
                  <a:pt x="457128" y="805069"/>
                </a:lnTo>
                <a:cubicBezTo>
                  <a:pt x="553916" y="805069"/>
                  <a:pt x="632379" y="726606"/>
                  <a:pt x="632379" y="629818"/>
                </a:cubicBezTo>
                <a:lnTo>
                  <a:pt x="632379" y="354155"/>
                </a:lnTo>
                <a:cubicBezTo>
                  <a:pt x="632379" y="257367"/>
                  <a:pt x="553916" y="178904"/>
                  <a:pt x="457128" y="178904"/>
                </a:cubicBezTo>
                <a:lnTo>
                  <a:pt x="0" y="178904"/>
                </a:lnTo>
                <a:close/>
              </a:path>
            </a:pathLst>
          </a:custGeom>
          <a:solidFill>
            <a:schemeClr val="bg1"/>
          </a:solidFill>
          <a:ln>
            <a:noFill/>
          </a:ln>
          <a:effectLst>
            <a:outerShdw blurRad="381000" dist="381000" dir="10800000" sx="90000" sy="90000" algn="r" rotWithShape="0">
              <a:schemeClr val="tx1">
                <a:alpha val="4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2" name="TextBox 41">
            <a:extLst>
              <a:ext uri="{FF2B5EF4-FFF2-40B4-BE49-F238E27FC236}">
                <a16:creationId xmlns:a16="http://schemas.microsoft.com/office/drawing/2014/main" id="{B8CFBD01-1955-587C-1CAD-D9197A8263A7}"/>
              </a:ext>
            </a:extLst>
          </p:cNvPr>
          <p:cNvSpPr txBox="1"/>
          <p:nvPr/>
        </p:nvSpPr>
        <p:spPr>
          <a:xfrm>
            <a:off x="0" y="1109170"/>
            <a:ext cx="1003852" cy="523220"/>
          </a:xfrm>
          <a:prstGeom prst="rect">
            <a:avLst/>
          </a:prstGeom>
          <a:noFill/>
        </p:spPr>
        <p:txBody>
          <a:bodyPr wrap="square" rtlCol="0">
            <a:spAutoFit/>
          </a:bodyPr>
          <a:lstStyle/>
          <a:p>
            <a:pPr algn="ctr"/>
            <a:r>
              <a:rPr lang="en-029" sz="1400" b="1" dirty="0">
                <a:latin typeface="Britannic Bold" panose="020B0903060703020204" pitchFamily="34" charset="0"/>
                <a:ea typeface="Calibri" panose="020F0502020204030204" pitchFamily="34" charset="0"/>
                <a:cs typeface="Times New Roman" panose="02020603050405020304" pitchFamily="18" charset="0"/>
              </a:rPr>
              <a:t>Article 40 (3)</a:t>
            </a:r>
            <a:endParaRPr lang="en-US" sz="1400" dirty="0">
              <a:latin typeface="Britannic Bold" panose="020B0903060703020204" pitchFamily="34" charset="0"/>
            </a:endParaRPr>
          </a:p>
        </p:txBody>
      </p:sp>
      <p:sp>
        <p:nvSpPr>
          <p:cNvPr id="43" name="TextBox 42">
            <a:extLst>
              <a:ext uri="{FF2B5EF4-FFF2-40B4-BE49-F238E27FC236}">
                <a16:creationId xmlns:a16="http://schemas.microsoft.com/office/drawing/2014/main" id="{24334BF8-CD21-C3C4-A69F-E7B907A4A004}"/>
              </a:ext>
            </a:extLst>
          </p:cNvPr>
          <p:cNvSpPr txBox="1"/>
          <p:nvPr/>
        </p:nvSpPr>
        <p:spPr>
          <a:xfrm>
            <a:off x="4263899" y="1088333"/>
            <a:ext cx="745434" cy="523220"/>
          </a:xfrm>
          <a:prstGeom prst="rect">
            <a:avLst/>
          </a:prstGeom>
          <a:noFill/>
        </p:spPr>
        <p:txBody>
          <a:bodyPr wrap="square" rtlCol="0">
            <a:spAutoFit/>
          </a:bodyPr>
          <a:lstStyle/>
          <a:p>
            <a:pPr algn="ctr"/>
            <a:r>
              <a:rPr lang="en-029" sz="1400" b="1" dirty="0">
                <a:latin typeface="Britannic Bold" panose="020B0903060703020204" pitchFamily="34" charset="0"/>
                <a:ea typeface="Calibri" panose="020F0502020204030204" pitchFamily="34" charset="0"/>
                <a:cs typeface="Times New Roman" panose="02020603050405020304" pitchFamily="18" charset="0"/>
              </a:rPr>
              <a:t>Rule 11</a:t>
            </a:r>
            <a:endParaRPr lang="en-US" sz="1400" dirty="0">
              <a:latin typeface="Britannic Bold" panose="020B0903060703020204" pitchFamily="34" charset="0"/>
            </a:endParaRPr>
          </a:p>
        </p:txBody>
      </p:sp>
      <p:sp>
        <p:nvSpPr>
          <p:cNvPr id="44" name="TextBox 43">
            <a:extLst>
              <a:ext uri="{FF2B5EF4-FFF2-40B4-BE49-F238E27FC236}">
                <a16:creationId xmlns:a16="http://schemas.microsoft.com/office/drawing/2014/main" id="{B871C30E-4732-542E-7EEA-9FBAB3EE1F28}"/>
              </a:ext>
            </a:extLst>
          </p:cNvPr>
          <p:cNvSpPr txBox="1"/>
          <p:nvPr/>
        </p:nvSpPr>
        <p:spPr>
          <a:xfrm>
            <a:off x="7835045" y="1088333"/>
            <a:ext cx="1500605" cy="523220"/>
          </a:xfrm>
          <a:prstGeom prst="rect">
            <a:avLst/>
          </a:prstGeom>
          <a:noFill/>
        </p:spPr>
        <p:txBody>
          <a:bodyPr wrap="square" rtlCol="0">
            <a:spAutoFit/>
          </a:bodyPr>
          <a:lstStyle/>
          <a:p>
            <a:pPr algn="ctr"/>
            <a:r>
              <a:rPr lang="en-029" sz="1400" b="1" dirty="0">
                <a:latin typeface="Britannic Bold" panose="020B0903060703020204" pitchFamily="34" charset="0"/>
                <a:ea typeface="Calibri" panose="020F0502020204030204" pitchFamily="34" charset="0"/>
                <a:cs typeface="Times New Roman" panose="02020603050405020304" pitchFamily="18" charset="0"/>
              </a:rPr>
              <a:t>Guideline </a:t>
            </a:r>
          </a:p>
          <a:p>
            <a:pPr algn="ctr"/>
            <a:r>
              <a:rPr lang="en-029" sz="1400" b="1" dirty="0">
                <a:latin typeface="Britannic Bold" panose="020B0903060703020204" pitchFamily="34" charset="0"/>
                <a:ea typeface="Calibri" panose="020F0502020204030204" pitchFamily="34" charset="0"/>
                <a:cs typeface="Times New Roman" panose="02020603050405020304" pitchFamily="18" charset="0"/>
              </a:rPr>
              <a:t>58</a:t>
            </a:r>
            <a:endParaRPr lang="en-US" sz="1400" dirty="0">
              <a:latin typeface="Britannic Bold" panose="020B0903060703020204" pitchFamily="34" charset="0"/>
            </a:endParaRPr>
          </a:p>
        </p:txBody>
      </p:sp>
      <p:sp>
        <p:nvSpPr>
          <p:cNvPr id="45" name="TextBox 44">
            <a:extLst>
              <a:ext uri="{FF2B5EF4-FFF2-40B4-BE49-F238E27FC236}">
                <a16:creationId xmlns:a16="http://schemas.microsoft.com/office/drawing/2014/main" id="{AAD736D1-C35D-486E-3DBD-75758C15069D}"/>
              </a:ext>
            </a:extLst>
          </p:cNvPr>
          <p:cNvSpPr txBox="1"/>
          <p:nvPr/>
        </p:nvSpPr>
        <p:spPr>
          <a:xfrm>
            <a:off x="409556" y="1876858"/>
            <a:ext cx="3766931" cy="923330"/>
          </a:xfrm>
          <a:prstGeom prst="rect">
            <a:avLst/>
          </a:prstGeom>
          <a:noFill/>
        </p:spPr>
        <p:txBody>
          <a:bodyPr wrap="square" rtlCol="0">
            <a:spAutoFit/>
          </a:bodyPr>
          <a:lstStyle/>
          <a:p>
            <a:pPr algn="ctr"/>
            <a:r>
              <a:rPr lang="en-029" sz="1400" b="1" dirty="0">
                <a:latin typeface="Berlin Sans FB Demi" panose="020E0802020502020306" pitchFamily="34" charset="0"/>
                <a:ea typeface="Calibri" panose="020F0502020204030204" pitchFamily="34" charset="0"/>
                <a:cs typeface="Times New Roman" panose="02020603050405020304" pitchFamily="18" charset="0"/>
              </a:rPr>
              <a:t>The United Nations Convention on the Rights of the Child (1989) (CRC)-</a:t>
            </a:r>
            <a:r>
              <a:rPr lang="en-029" sz="1200" dirty="0">
                <a:latin typeface="Berlin Sans FB" panose="020E0602020502020306" pitchFamily="34" charset="0"/>
                <a:ea typeface="Calibri" panose="020F0502020204030204" pitchFamily="34" charset="0"/>
              </a:rPr>
              <a:t>signed by Jamaica on January 26, 1990 and was ratified May 14, 1991</a:t>
            </a:r>
          </a:p>
          <a:p>
            <a:pPr algn="ctr"/>
            <a:endParaRPr lang="en-US" sz="1400" dirty="0">
              <a:latin typeface="Berlin Sans FB Demi" panose="020E0802020502020306" pitchFamily="34" charset="0"/>
            </a:endParaRPr>
          </a:p>
        </p:txBody>
      </p:sp>
      <p:sp>
        <p:nvSpPr>
          <p:cNvPr id="46" name="TextBox 45">
            <a:extLst>
              <a:ext uri="{FF2B5EF4-FFF2-40B4-BE49-F238E27FC236}">
                <a16:creationId xmlns:a16="http://schemas.microsoft.com/office/drawing/2014/main" id="{DB76D321-9DDB-A3DB-7613-19BE04D20328}"/>
              </a:ext>
            </a:extLst>
          </p:cNvPr>
          <p:cNvSpPr txBox="1"/>
          <p:nvPr/>
        </p:nvSpPr>
        <p:spPr>
          <a:xfrm>
            <a:off x="4327409" y="1876858"/>
            <a:ext cx="3766931" cy="738664"/>
          </a:xfrm>
          <a:prstGeom prst="rect">
            <a:avLst/>
          </a:prstGeom>
          <a:noFill/>
        </p:spPr>
        <p:txBody>
          <a:bodyPr wrap="square" rtlCol="0">
            <a:spAutoFit/>
          </a:bodyPr>
          <a:lstStyle/>
          <a:p>
            <a:pPr algn="ctr"/>
            <a:r>
              <a:rPr lang="en-029" sz="1400" b="1" dirty="0">
                <a:latin typeface="Berlin Sans FB Demi" panose="020E0802020502020306" pitchFamily="34" charset="0"/>
                <a:ea typeface="Calibri" panose="020F0502020204030204" pitchFamily="34" charset="0"/>
                <a:cs typeface="Times New Roman" panose="02020603050405020304" pitchFamily="18" charset="0"/>
              </a:rPr>
              <a:t>The United Nations Standard Minimum Rules for the Administration of Juvenile Justice (1985) (“The Beijing Rules”)</a:t>
            </a:r>
            <a:endParaRPr lang="en-US" sz="1400" dirty="0">
              <a:latin typeface="Berlin Sans FB Demi" panose="020E0802020502020306" pitchFamily="34" charset="0"/>
            </a:endParaRPr>
          </a:p>
        </p:txBody>
      </p:sp>
      <p:sp>
        <p:nvSpPr>
          <p:cNvPr id="47" name="TextBox 46">
            <a:extLst>
              <a:ext uri="{FF2B5EF4-FFF2-40B4-BE49-F238E27FC236}">
                <a16:creationId xmlns:a16="http://schemas.microsoft.com/office/drawing/2014/main" id="{5439E185-67DD-FACD-DD29-5F844563D350}"/>
              </a:ext>
            </a:extLst>
          </p:cNvPr>
          <p:cNvSpPr txBox="1"/>
          <p:nvPr/>
        </p:nvSpPr>
        <p:spPr>
          <a:xfrm>
            <a:off x="8252113" y="1876858"/>
            <a:ext cx="3766931" cy="954107"/>
          </a:xfrm>
          <a:prstGeom prst="rect">
            <a:avLst/>
          </a:prstGeom>
          <a:noFill/>
        </p:spPr>
        <p:txBody>
          <a:bodyPr wrap="square" rtlCol="0">
            <a:spAutoFit/>
          </a:bodyPr>
          <a:lstStyle/>
          <a:p>
            <a:pPr algn="ctr"/>
            <a:r>
              <a:rPr lang="en-029" sz="1400" b="1" dirty="0">
                <a:latin typeface="Berlin Sans FB Demi" panose="020E0802020502020306" pitchFamily="34" charset="0"/>
                <a:ea typeface="Calibri" panose="020F0502020204030204" pitchFamily="34" charset="0"/>
              </a:rPr>
              <a:t>The United Nations Guidelines for the Prevention of Juvenile Delinquency (“The Riyadh Guidelines”) </a:t>
            </a:r>
            <a:endParaRPr lang="en-US" sz="1400" b="1" dirty="0">
              <a:latin typeface="Berlin Sans FB Demi" panose="020E0802020502020306" pitchFamily="34" charset="0"/>
            </a:endParaRPr>
          </a:p>
          <a:p>
            <a:pPr algn="ctr"/>
            <a:endParaRPr lang="en-US" sz="1400" dirty="0">
              <a:latin typeface="Berlin Sans FB Demi" panose="020E0802020502020306" pitchFamily="34" charset="0"/>
            </a:endParaRPr>
          </a:p>
        </p:txBody>
      </p:sp>
      <p:sp>
        <p:nvSpPr>
          <p:cNvPr id="48" name="TextBox 47">
            <a:extLst>
              <a:ext uri="{FF2B5EF4-FFF2-40B4-BE49-F238E27FC236}">
                <a16:creationId xmlns:a16="http://schemas.microsoft.com/office/drawing/2014/main" id="{5BDA1FE2-2D4D-8562-BD65-7A5E3A02D434}"/>
              </a:ext>
            </a:extLst>
          </p:cNvPr>
          <p:cNvSpPr txBox="1"/>
          <p:nvPr/>
        </p:nvSpPr>
        <p:spPr>
          <a:xfrm>
            <a:off x="894333" y="2762334"/>
            <a:ext cx="2809741" cy="3323987"/>
          </a:xfrm>
          <a:prstGeom prst="rect">
            <a:avLst/>
          </a:prstGeom>
          <a:noFill/>
        </p:spPr>
        <p:txBody>
          <a:bodyPr wrap="square" rtlCol="0">
            <a:spAutoFit/>
          </a:bodyPr>
          <a:lstStyle/>
          <a:p>
            <a:pPr algn="just"/>
            <a:r>
              <a:rPr lang="en-029" sz="1600" b="1" dirty="0">
                <a:latin typeface="Berlin Sans FB" panose="020E0602020502020306" pitchFamily="34" charset="0"/>
                <a:ea typeface="Calibri" panose="020F0502020204030204" pitchFamily="34" charset="0"/>
                <a:cs typeface="Times New Roman" panose="02020603050405020304" pitchFamily="18" charset="0"/>
              </a:rPr>
              <a:t>Article 40(3) of the CRC </a:t>
            </a:r>
            <a:r>
              <a:rPr lang="en-029" sz="1600" dirty="0">
                <a:latin typeface="Berlin Sans FB" panose="020E0602020502020306" pitchFamily="34" charset="0"/>
                <a:ea typeface="Calibri" panose="020F0502020204030204" pitchFamily="34" charset="0"/>
                <a:cs typeface="Times New Roman" panose="02020603050405020304" pitchFamily="18" charset="0"/>
              </a:rPr>
              <a:t>speaks to the idea of diversion in that their should be a promotion on the establishment of laws applicable to children who are alleged, accused or recognized as having infringed the penal law and the measures for dealing with them should be without resorting to judicial proceedings.</a:t>
            </a:r>
            <a:endParaRPr lang="en-US" sz="1600" dirty="0">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sp>
        <p:nvSpPr>
          <p:cNvPr id="49" name="TextBox 48">
            <a:extLst>
              <a:ext uri="{FF2B5EF4-FFF2-40B4-BE49-F238E27FC236}">
                <a16:creationId xmlns:a16="http://schemas.microsoft.com/office/drawing/2014/main" id="{431BA894-DA59-945B-59CA-258AA0F3982E}"/>
              </a:ext>
            </a:extLst>
          </p:cNvPr>
          <p:cNvSpPr txBox="1"/>
          <p:nvPr/>
        </p:nvSpPr>
        <p:spPr>
          <a:xfrm>
            <a:off x="4636616" y="2762334"/>
            <a:ext cx="3148518" cy="2677656"/>
          </a:xfrm>
          <a:prstGeom prst="rect">
            <a:avLst/>
          </a:prstGeom>
          <a:noFill/>
        </p:spPr>
        <p:txBody>
          <a:bodyPr wrap="square" rtlCol="0">
            <a:spAutoFit/>
          </a:bodyPr>
          <a:lstStyle/>
          <a:p>
            <a:pPr algn="just"/>
            <a:r>
              <a:rPr lang="en-029" sz="1500" dirty="0">
                <a:latin typeface="Berlin Sans FB" panose="020E0602020502020306" pitchFamily="34" charset="0"/>
                <a:ea typeface="Calibri" panose="020F0502020204030204" pitchFamily="34" charset="0"/>
                <a:cs typeface="Times New Roman" panose="02020603050405020304" pitchFamily="18" charset="0"/>
              </a:rPr>
              <a:t>As a companion to the </a:t>
            </a:r>
            <a:r>
              <a:rPr lang="en-029" sz="1500" b="1" dirty="0">
                <a:latin typeface="Berlin Sans FB" panose="020E0602020502020306" pitchFamily="34" charset="0"/>
                <a:ea typeface="Calibri" panose="020F0502020204030204" pitchFamily="34" charset="0"/>
                <a:cs typeface="Times New Roman" panose="02020603050405020304" pitchFamily="18" charset="0"/>
              </a:rPr>
              <a:t>CRC, the Beijing Rules </a:t>
            </a:r>
            <a:r>
              <a:rPr lang="en-029" sz="1500" dirty="0">
                <a:latin typeface="Berlin Sans FB" panose="020E0602020502020306" pitchFamily="34" charset="0"/>
                <a:ea typeface="Calibri" panose="020F0502020204030204" pitchFamily="34" charset="0"/>
                <a:cs typeface="Times New Roman" panose="02020603050405020304" pitchFamily="18" charset="0"/>
              </a:rPr>
              <a:t>expands on </a:t>
            </a:r>
            <a:r>
              <a:rPr lang="en-029" sz="1500" b="1" dirty="0">
                <a:latin typeface="Berlin Sans FB" panose="020E0602020502020306" pitchFamily="34" charset="0"/>
                <a:ea typeface="Calibri" panose="020F0502020204030204" pitchFamily="34" charset="0"/>
                <a:cs typeface="Times New Roman" panose="02020603050405020304" pitchFamily="18" charset="0"/>
              </a:rPr>
              <a:t>Article 40(3) </a:t>
            </a:r>
            <a:r>
              <a:rPr lang="en-029" sz="1500" dirty="0">
                <a:latin typeface="Berlin Sans FB" panose="020E0602020502020306" pitchFamily="34" charset="0"/>
                <a:ea typeface="Calibri" panose="020F0502020204030204" pitchFamily="34" charset="0"/>
                <a:cs typeface="Times New Roman" panose="02020603050405020304" pitchFamily="18" charset="0"/>
              </a:rPr>
              <a:t>and states in </a:t>
            </a:r>
            <a:r>
              <a:rPr lang="en-029" sz="1500" b="1" dirty="0">
                <a:latin typeface="Berlin Sans FB" panose="020E0602020502020306" pitchFamily="34" charset="0"/>
                <a:ea typeface="Calibri" panose="020F0502020204030204" pitchFamily="34" charset="0"/>
                <a:cs typeface="Times New Roman" panose="02020603050405020304" pitchFamily="18" charset="0"/>
              </a:rPr>
              <a:t>Rule 11</a:t>
            </a:r>
            <a:r>
              <a:rPr lang="en-029" sz="1500" dirty="0">
                <a:latin typeface="Berlin Sans FB" panose="020E0602020502020306" pitchFamily="34" charset="0"/>
                <a:ea typeface="Calibri" panose="020F0502020204030204" pitchFamily="34" charset="0"/>
                <a:cs typeface="Times New Roman" panose="02020603050405020304" pitchFamily="18" charset="0"/>
              </a:rPr>
              <a:t> that juveniles should be dealt with without resorting to a formal trial, where appropriate, and specifically the police, the prosecution or other agencies should be empowered to dispose of cases, at their discretion, without recourse to formal hearings.</a:t>
            </a:r>
            <a:endParaRPr lang="en-US" sz="1500" dirty="0">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sp>
        <p:nvSpPr>
          <p:cNvPr id="50" name="TextBox 49">
            <a:extLst>
              <a:ext uri="{FF2B5EF4-FFF2-40B4-BE49-F238E27FC236}">
                <a16:creationId xmlns:a16="http://schemas.microsoft.com/office/drawing/2014/main" id="{F997CBF0-D7FC-3836-A06A-E48C0A216627}"/>
              </a:ext>
            </a:extLst>
          </p:cNvPr>
          <p:cNvSpPr txBox="1"/>
          <p:nvPr/>
        </p:nvSpPr>
        <p:spPr>
          <a:xfrm>
            <a:off x="8585348" y="2762334"/>
            <a:ext cx="3148518" cy="2908489"/>
          </a:xfrm>
          <a:prstGeom prst="rect">
            <a:avLst/>
          </a:prstGeom>
          <a:noFill/>
        </p:spPr>
        <p:txBody>
          <a:bodyPr wrap="square" rtlCol="0">
            <a:spAutoFit/>
          </a:bodyPr>
          <a:lstStyle/>
          <a:p>
            <a:r>
              <a:rPr lang="en-029" sz="1500" b="1" dirty="0">
                <a:latin typeface="Berlin Sans FB" panose="020E0602020502020306" pitchFamily="34" charset="0"/>
                <a:ea typeface="Calibri" panose="020F0502020204030204" pitchFamily="34" charset="0"/>
                <a:cs typeface="Times New Roman" panose="02020603050405020304" pitchFamily="18" charset="0"/>
              </a:rPr>
              <a:t>The Riyadh Guidelines </a:t>
            </a:r>
            <a:r>
              <a:rPr lang="en-029" sz="1500" dirty="0">
                <a:latin typeface="Berlin Sans FB" panose="020E0602020502020306" pitchFamily="34" charset="0"/>
                <a:ea typeface="Calibri" panose="020F0502020204030204" pitchFamily="34" charset="0"/>
                <a:cs typeface="Times New Roman" panose="02020603050405020304" pitchFamily="18" charset="0"/>
              </a:rPr>
              <a:t>also speaks to the idea of diversion and states in </a:t>
            </a:r>
            <a:r>
              <a:rPr lang="en-029" sz="1500" b="1" dirty="0">
                <a:latin typeface="Berlin Sans FB" panose="020E0602020502020306" pitchFamily="34" charset="0"/>
                <a:ea typeface="Calibri" panose="020F0502020204030204" pitchFamily="34" charset="0"/>
                <a:cs typeface="Times New Roman" panose="02020603050405020304" pitchFamily="18" charset="0"/>
              </a:rPr>
              <a:t>guideline 58</a:t>
            </a:r>
            <a:r>
              <a:rPr lang="en-029" sz="1500" dirty="0">
                <a:latin typeface="Berlin Sans FB" panose="020E0602020502020306" pitchFamily="34" charset="0"/>
                <a:ea typeface="Calibri" panose="020F0502020204030204" pitchFamily="34" charset="0"/>
                <a:cs typeface="Times New Roman" panose="02020603050405020304" pitchFamily="18" charset="0"/>
              </a:rPr>
              <a:t> that law enforcement and other relevant personnel, of both sexes, should be trained to respond to the special needs of young persons and should be familiar with and use, to the maximum extent possible, programmes and referral possibilities for the diversion of young persons from the justice system.</a:t>
            </a:r>
            <a:endParaRPr lang="en-US" sz="1500" dirty="0">
              <a:latin typeface="Berlin Sans FB" panose="020E0602020502020306"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222758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3000">
              <a:srgbClr val="A36FB5"/>
            </a:gs>
            <a:gs pos="62000">
              <a:schemeClr val="accent2">
                <a:lumMod val="60000"/>
                <a:lumOff val="40000"/>
              </a:schemeClr>
            </a:gs>
            <a:gs pos="42000">
              <a:schemeClr val="accent2">
                <a:lumMod val="60000"/>
                <a:lumOff val="40000"/>
              </a:schemeClr>
            </a:gs>
            <a:gs pos="100000">
              <a:schemeClr val="tx1">
                <a:lumMod val="85000"/>
                <a:lumOff val="15000"/>
              </a:schemeClr>
            </a:gs>
          </a:gsLst>
          <a:lin ang="13200000" scaled="0"/>
        </a:gradFill>
        <a:effectLst/>
      </p:bgPr>
    </p:bg>
    <p:spTree>
      <p:nvGrpSpPr>
        <p:cNvPr id="1" name="">
          <a:extLst>
            <a:ext uri="{FF2B5EF4-FFF2-40B4-BE49-F238E27FC236}">
              <a16:creationId xmlns:a16="http://schemas.microsoft.com/office/drawing/2014/main" id="{81CE3D8E-64AE-24C8-4097-B024FDE3E7FB}"/>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FCCB7AF-1537-CE7C-4EC8-FE611DD7B026}"/>
              </a:ext>
            </a:extLst>
          </p:cNvPr>
          <p:cNvSpPr/>
          <p:nvPr/>
        </p:nvSpPr>
        <p:spPr>
          <a:xfrm>
            <a:off x="336274" y="168965"/>
            <a:ext cx="11519452" cy="6520070"/>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A8CDE35-0392-3E22-5656-B9B3586C5D86}"/>
              </a:ext>
            </a:extLst>
          </p:cNvPr>
          <p:cNvSpPr/>
          <p:nvPr/>
        </p:nvSpPr>
        <p:spPr>
          <a:xfrm>
            <a:off x="336275" y="159026"/>
            <a:ext cx="11519451" cy="6520069"/>
          </a:xfrm>
          <a:prstGeom prst="roundRect">
            <a:avLst/>
          </a:prstGeom>
          <a:solidFill>
            <a:schemeClr val="bg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70F6059-7602-43EC-4F1C-F238EB47C227}"/>
              </a:ext>
            </a:extLst>
          </p:cNvPr>
          <p:cNvCxnSpPr>
            <a:cxnSpLocks/>
          </p:cNvCxnSpPr>
          <p:nvPr/>
        </p:nvCxnSpPr>
        <p:spPr>
          <a:xfrm>
            <a:off x="1814722" y="3394260"/>
            <a:ext cx="8844169" cy="0"/>
          </a:xfrm>
          <a:prstGeom prst="line">
            <a:avLst/>
          </a:prstGeom>
          <a:ln>
            <a:solidFill>
              <a:srgbClr val="46317B"/>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A7153B69-D28D-AFBC-FD44-E448FCE6B9D1}"/>
              </a:ext>
            </a:extLst>
          </p:cNvPr>
          <p:cNvSpPr txBox="1"/>
          <p:nvPr/>
        </p:nvSpPr>
        <p:spPr>
          <a:xfrm>
            <a:off x="2633871" y="2834285"/>
            <a:ext cx="7606747" cy="584775"/>
          </a:xfrm>
          <a:prstGeom prst="rect">
            <a:avLst/>
          </a:prstGeom>
          <a:noFill/>
        </p:spPr>
        <p:txBody>
          <a:bodyPr wrap="square" rtlCol="0">
            <a:spAutoFit/>
          </a:bodyPr>
          <a:lstStyle/>
          <a:p>
            <a:r>
              <a:rPr lang="en-US" sz="3200" b="1" dirty="0">
                <a:latin typeface="Britannic Bold" panose="020B0903060703020204" pitchFamily="34" charset="0"/>
              </a:rPr>
              <a:t>THE NATIONAL CHILD DIVERSION POLICY</a:t>
            </a:r>
            <a:endParaRPr lang="en-US" sz="3200" dirty="0">
              <a:latin typeface="Britannic Bold" panose="020B0903060703020204" pitchFamily="34" charset="0"/>
            </a:endParaRPr>
          </a:p>
        </p:txBody>
      </p:sp>
    </p:spTree>
    <p:extLst>
      <p:ext uri="{BB962C8B-B14F-4D97-AF65-F5344CB8AC3E}">
        <p14:creationId xmlns:p14="http://schemas.microsoft.com/office/powerpoint/2010/main" val="1602318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3259</TotalTime>
  <Words>5333</Words>
  <Application>Microsoft Office PowerPoint</Application>
  <PresentationFormat>Widescreen</PresentationFormat>
  <Paragraphs>450</Paragraphs>
  <Slides>67</Slides>
  <Notes>9</Notes>
  <HiddenSlides>0</HiddenSlides>
  <MMClips>1</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Cheyenne Gibson</dc:creator>
  <cp:lastModifiedBy>Nicole Wright</cp:lastModifiedBy>
  <cp:revision>69</cp:revision>
  <dcterms:created xsi:type="dcterms:W3CDTF">2026-06-22T19:36:02Z</dcterms:created>
  <dcterms:modified xsi:type="dcterms:W3CDTF">2026-07-08T21:53:23Z</dcterms:modified>
</cp:coreProperties>
</file>