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notesMasterIdLst>
    <p:notesMasterId r:id="rId14"/>
  </p:notesMasterIdLst>
  <p:sldIdLst>
    <p:sldId id="256" r:id="rId2"/>
    <p:sldId id="279" r:id="rId3"/>
    <p:sldId id="366" r:id="rId4"/>
    <p:sldId id="258" r:id="rId5"/>
    <p:sldId id="275" r:id="rId6"/>
    <p:sldId id="262" r:id="rId7"/>
    <p:sldId id="374" r:id="rId8"/>
    <p:sldId id="372" r:id="rId9"/>
    <p:sldId id="273" r:id="rId10"/>
    <p:sldId id="370" r:id="rId11"/>
    <p:sldId id="274" r:id="rId12"/>
    <p:sldId id="36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82E2F"/>
    <a:srgbClr val="3B3DA6"/>
    <a:srgbClr val="A622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213"/>
    <p:restoredTop sz="94211"/>
  </p:normalViewPr>
  <p:slideViewPr>
    <p:cSldViewPr snapToGrid="0">
      <p:cViewPr varScale="1">
        <p:scale>
          <a:sx n="79" d="100"/>
          <a:sy n="79" d="100"/>
        </p:scale>
        <p:origin x="240" y="92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DFBF79-BE33-A147-8A53-AC473DD997DC}" type="datetimeFigureOut">
              <a:rPr lang="en-US" smtClean="0"/>
              <a:t>7/12/26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9FB99B-8492-184F-AF67-82B4606652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6601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9FB99B-8492-184F-AF67-82B46066524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9354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3657A438-1CD0-7B4C-A9E1-69D4DED63794}" type="datetime1">
              <a:rPr lang="en-GB" smtClean="0"/>
              <a:t>12/07/2026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Myers, N.</a:t>
            </a:r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795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8387C-ED30-D64E-A882-AE50CB3D0D9C}" type="datetime1">
              <a:rPr lang="en-GB" smtClean="0"/>
              <a:t>12/07/2026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Myers, N.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864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B7768-1ACB-AA48-80C6-28FDD04F7BD9}" type="datetime1">
              <a:rPr lang="en-GB" smtClean="0"/>
              <a:t>12/07/2026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Myers, N.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532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0D617-AB33-CE42-B38F-DD7257A61197}" type="datetime1">
              <a:rPr lang="en-GB" smtClean="0"/>
              <a:t>12/07/2026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Myers, N.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807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anchor="ctr">
            <a:normAutofit/>
          </a:bodyPr>
          <a:lstStyle>
            <a:lvl1pPr algn="ctr">
              <a:lnSpc>
                <a:spcPct val="83000"/>
              </a:lnSpc>
              <a:defRPr lang="en-US" sz="68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4B281484-F903-3E45-BAF1-9706BAE8570D}" type="datetime1">
              <a:rPr lang="en-GB" smtClean="0"/>
              <a:t>12/07/2026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Myers, N.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9486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A8B28-7119-1B40-B0FD-2116F1860C52}" type="datetime1">
              <a:rPr lang="en-GB" smtClean="0"/>
              <a:t>12/07/2026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Myers, N.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1318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91CAB-53FD-B742-844F-AEA5AC613352}" type="datetime1">
              <a:rPr lang="en-GB" smtClean="0"/>
              <a:t>12/07/2026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Myers, N.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501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BB787-C013-8449-A69B-1DC54FAD858F}" type="datetime1">
              <a:rPr lang="en-GB" smtClean="0"/>
              <a:t>12/07/2026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Myers, N.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297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7F985-EBA1-5444-9CF3-FDB1B448CF5A}" type="datetime1">
              <a:rPr lang="en-GB" smtClean="0"/>
              <a:t>12/07/2026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Myers, 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873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CEDD1217-E7F0-3848-96AA-A940BC5ECBB3}" type="datetime1">
              <a:rPr lang="en-GB" smtClean="0"/>
              <a:t>12/07/2026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Myers, N.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145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9379D79D-AC69-BB40-BF3B-80A7FBA337B2}" type="datetime1">
              <a:rPr lang="en-GB" smtClean="0"/>
              <a:t>12/07/2026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/>
            <a:r>
              <a:rPr lang="en-US"/>
              <a:t>Myers, N.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65353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8730C52F-A259-244B-AB5D-5BA9C12802F7}" type="datetime1">
              <a:rPr lang="en-GB" smtClean="0"/>
              <a:t>12/07/2026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Myers, N.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965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62" r:id="rId4"/>
    <p:sldLayoutId id="2147483663" r:id="rId5"/>
    <p:sldLayoutId id="2147483669" r:id="rId6"/>
    <p:sldLayoutId id="2147483664" r:id="rId7"/>
    <p:sldLayoutId id="2147483665" r:id="rId8"/>
    <p:sldLayoutId id="2147483666" r:id="rId9"/>
    <p:sldLayoutId id="2147483667" r:id="rId10"/>
    <p:sldLayoutId id="2147483668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nicole.myers@queensu.ca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B64EDD7-2F4B-AFD6-45A4-75EBBD64574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5000"/>
          <a:stretch/>
        </p:blipFill>
        <p:spPr>
          <a:xfrm>
            <a:off x="21" y="0"/>
            <a:ext cx="12191979" cy="685799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2644B391-9BFE-445C-A9EC-F544BB85FB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329" y="1808532"/>
            <a:ext cx="5452527" cy="3240936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0F26E69-87D9-4655-AE7B-280A87AA3C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3272" y="1975104"/>
            <a:ext cx="5120640" cy="2907792"/>
          </a:xfrm>
          <a:prstGeom prst="rect">
            <a:avLst/>
          </a:prstGeom>
          <a:noFill/>
          <a:ln w="6350" cap="sq" cmpd="sng" algn="ctr">
            <a:solidFill>
              <a:schemeClr val="tx1"/>
            </a:solidFill>
            <a:prstDash val="solid"/>
            <a:miter lim="800000"/>
          </a:ln>
          <a:effectLst>
            <a:softEdge rad="0"/>
          </a:effectLst>
        </p:spPr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1576807-0E8C-EF36-4FAD-C31A52AD58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76055" y="2350017"/>
            <a:ext cx="4775075" cy="2190562"/>
          </a:xfrm>
        </p:spPr>
        <p:txBody>
          <a:bodyPr>
            <a:noAutofit/>
          </a:bodyPr>
          <a:lstStyle/>
          <a:p>
            <a:r>
              <a:rPr lang="en-US" sz="3600" dirty="0">
                <a:solidFill>
                  <a:schemeClr val="tx1"/>
                </a:solidFill>
              </a:rPr>
              <a:t>‘Bail, not Jail’ Legal contradictions, public safety and misguided bail reform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136F6D-0704-079C-5668-135185F1DA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87361" y="1808532"/>
            <a:ext cx="5019285" cy="3662878"/>
          </a:xfrm>
        </p:spPr>
        <p:txBody>
          <a:bodyPr>
            <a:noAutofit/>
          </a:bodyPr>
          <a:lstStyle/>
          <a:p>
            <a:endParaRPr lang="en-US" sz="2400" dirty="0">
              <a:solidFill>
                <a:schemeClr val="tx1"/>
              </a:solidFill>
            </a:endParaRPr>
          </a:p>
          <a:p>
            <a:r>
              <a:rPr lang="en-US" sz="2400" dirty="0">
                <a:solidFill>
                  <a:schemeClr val="tx1"/>
                </a:solidFill>
              </a:rPr>
              <a:t>Dr. Nicole M. Myers</a:t>
            </a:r>
          </a:p>
          <a:p>
            <a:r>
              <a:rPr lang="en-US" sz="2400" dirty="0">
                <a:solidFill>
                  <a:schemeClr val="tx1"/>
                </a:solidFill>
              </a:rPr>
              <a:t>Queen’s University</a:t>
            </a:r>
          </a:p>
          <a:p>
            <a:r>
              <a:rPr lang="en-US" sz="2400" dirty="0">
                <a:solidFill>
                  <a:schemeClr val="tx1"/>
                </a:solidFill>
                <a:hlinkClick r:id="rId3"/>
              </a:rPr>
              <a:t>nicole.myers@queensu.ca</a:t>
            </a:r>
            <a:endParaRPr lang="en-US" sz="2400" dirty="0">
              <a:solidFill>
                <a:schemeClr val="tx1"/>
              </a:solidFill>
            </a:endParaRPr>
          </a:p>
          <a:p>
            <a:endParaRPr lang="en-US" sz="2400" dirty="0">
              <a:solidFill>
                <a:schemeClr val="tx1"/>
              </a:solidFill>
            </a:endParaRPr>
          </a:p>
          <a:p>
            <a:r>
              <a:rPr lang="en-US" sz="2400">
                <a:solidFill>
                  <a:schemeClr val="tx1"/>
                </a:solidFill>
              </a:rPr>
              <a:t>13 July </a:t>
            </a:r>
            <a:r>
              <a:rPr lang="en-US" sz="2400" dirty="0">
                <a:solidFill>
                  <a:schemeClr val="tx1"/>
                </a:solidFill>
              </a:rPr>
              <a:t>2026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6BF43D63-3A29-4729-3507-5B99C2DFFC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2087" y="6532220"/>
            <a:ext cx="5730295" cy="228600"/>
          </a:xfrm>
        </p:spPr>
        <p:txBody>
          <a:bodyPr/>
          <a:lstStyle/>
          <a:p>
            <a:r>
              <a:rPr lang="en-US" b="1" dirty="0"/>
              <a:t>Myers, N.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B9718A6-C165-C288-8B5D-DDC922AE5E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663933" y="6399741"/>
            <a:ext cx="1955980" cy="228600"/>
          </a:xfrm>
        </p:spPr>
        <p:txBody>
          <a:bodyPr/>
          <a:lstStyle/>
          <a:p>
            <a:fld id="{34B7E4EF-A1BD-40F4-AB7B-04F084DD991D}" type="slidenum">
              <a:rPr lang="en-US" b="1" smtClean="0"/>
              <a:t>1</a:t>
            </a:fld>
            <a:endParaRPr lang="en-US" b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772845F-CA34-DD11-89B1-23502BECB795}"/>
              </a:ext>
            </a:extLst>
          </p:cNvPr>
          <p:cNvSpPr txBox="1"/>
          <p:nvPr/>
        </p:nvSpPr>
        <p:spPr>
          <a:xfrm>
            <a:off x="5055433" y="98786"/>
            <a:ext cx="621342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b="1" dirty="0">
                <a:solidFill>
                  <a:srgbClr val="000080"/>
                </a:solidFill>
                <a:latin typeface="Source Sans Pro" panose="020B0503030403020204" pitchFamily="34" charset="0"/>
              </a:rPr>
              <a:t>International Society for the Reform of Criminal Law</a:t>
            </a:r>
          </a:p>
          <a:p>
            <a:r>
              <a:rPr lang="en-US" b="1" dirty="0">
                <a:solidFill>
                  <a:srgbClr val="000080"/>
                </a:solidFill>
                <a:latin typeface="Source Sans Pro" panose="020B0503030403020204" pitchFamily="34" charset="0"/>
              </a:rPr>
              <a:t>Montréal, Quebec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91358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469837-E904-D158-2508-47C3B6F5C2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0238" y="516759"/>
            <a:ext cx="11055291" cy="1012238"/>
          </a:xfrm>
        </p:spPr>
        <p:txBody>
          <a:bodyPr>
            <a:normAutofit/>
          </a:bodyPr>
          <a:lstStyle/>
          <a:p>
            <a:r>
              <a:rPr lang="en-US" b="1" dirty="0"/>
              <a:t>Show us the data!</a:t>
            </a:r>
            <a:endParaRPr lang="en-US" sz="27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349DEC-D703-3D31-1D6A-3BC40882EC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699" y="1528997"/>
            <a:ext cx="10702605" cy="4812244"/>
          </a:xfrm>
        </p:spPr>
        <p:txBody>
          <a:bodyPr>
            <a:normAutofit lnSpcReduction="10000"/>
          </a:bodyPr>
          <a:lstStyle/>
          <a:p>
            <a:r>
              <a:rPr lang="en-US" dirty="0"/>
              <a:t>We do not know: </a:t>
            </a:r>
          </a:p>
          <a:p>
            <a:pPr lvl="1"/>
            <a:r>
              <a:rPr lang="en-US" dirty="0"/>
              <a:t>How many people are on bail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What form of release people are on, what conditions were imposed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What people are in remand for, how long they are there based on the charge(s)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What proportion of people complete bail without incurring new substantive or FTC charges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How long people are in the community before failing to comply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What condition(s) people fail to comply with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What proportion of people who are in remand end up being convicted, receiving a custodial sentence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What proportion of alleged offences are committed by people on bail, serving a sentence, not subject to an order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D285C5C-A8DC-BD22-1B34-CF402C29EE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Myers, N.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F11BA7-12AB-0674-C9F1-839F3DF5B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386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4D1594-8BE9-DD26-B35A-7AED9D8E32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699" y="525148"/>
            <a:ext cx="10895551" cy="1033829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If reforms were </a:t>
            </a:r>
            <a:r>
              <a:rPr lang="en-US" b="1" i="1" u="sng" dirty="0"/>
              <a:t>actually</a:t>
            </a:r>
            <a:r>
              <a:rPr lang="en-US" b="1" dirty="0"/>
              <a:t> about improving public safety and the bail system…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22DC1F-2ACF-2B81-F8CF-C1F61D82D4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8231" y="1888761"/>
            <a:ext cx="10721130" cy="4444091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Principled and evidence-based</a:t>
            </a:r>
          </a:p>
          <a:p>
            <a:endParaRPr lang="en-US" dirty="0"/>
          </a:p>
          <a:p>
            <a:r>
              <a:rPr lang="en-US" dirty="0"/>
              <a:t>Based on national, systematic data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Involve encouraging and supporting decision makers, rather than undermining the legitimacy of the process/decisions</a:t>
            </a:r>
          </a:p>
          <a:p>
            <a:endParaRPr lang="en-US" dirty="0"/>
          </a:p>
          <a:p>
            <a:r>
              <a:rPr lang="en-US" dirty="0"/>
              <a:t>Substantial investment in legal aid</a:t>
            </a:r>
          </a:p>
          <a:p>
            <a:endParaRPr lang="en-US" dirty="0"/>
          </a:p>
          <a:p>
            <a:r>
              <a:rPr lang="en-US" dirty="0"/>
              <a:t>Supporting as many people as possible in the community</a:t>
            </a:r>
          </a:p>
          <a:p>
            <a:endParaRPr lang="en-US" dirty="0"/>
          </a:p>
          <a:p>
            <a:r>
              <a:rPr lang="en-US" dirty="0"/>
              <a:t>Improving case processing</a:t>
            </a:r>
          </a:p>
          <a:p>
            <a:pPr lvl="1"/>
            <a:r>
              <a:rPr lang="en-US" dirty="0"/>
              <a:t>To hold accountable/punish people we are supposed to prove they did something wrong FIRST</a:t>
            </a:r>
          </a:p>
          <a:p>
            <a:pPr lvl="1"/>
            <a:r>
              <a:rPr lang="en-US" dirty="0"/>
              <a:t>Reduce minor to focus on more serious/risky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C51AFE-DA5D-CBDC-CFB9-39EEDBA17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Myers, N.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D16F5AB-E173-A1D6-8207-6F8823B912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5085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0E54F-6E42-AF8D-8A4A-31BB5D5B0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1076960"/>
            <a:ext cx="10058400" cy="937234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i="1" dirty="0"/>
              <a:t>We ought to be deeply concerned about efforts to make it easier to incarcerate legally innocent people, especially when we are already quite good at doing so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FF41B6-005B-3D9B-7CCB-2FCA781E61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3027680"/>
            <a:ext cx="10058400" cy="292506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5400" dirty="0"/>
              <a:t>Thank you </a:t>
            </a:r>
          </a:p>
          <a:p>
            <a:pPr marL="0" indent="0" algn="ctr">
              <a:buNone/>
            </a:pPr>
            <a:endParaRPr lang="en-US" sz="5400" dirty="0"/>
          </a:p>
          <a:p>
            <a:pPr marL="0" indent="0" algn="ctr">
              <a:buNone/>
            </a:pPr>
            <a:r>
              <a:rPr lang="en-US" sz="2800" dirty="0" err="1"/>
              <a:t>nicole.myers@queensu.ca</a:t>
            </a:r>
            <a:endParaRPr lang="en-US" sz="28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C41F13D-DCEA-B9D8-31D4-CB630F239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Myers, N.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016D0F-A8B3-94C6-3E96-9A356CE66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6092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988C0-BD01-CD48-8CFF-6C97CCEEC4EF}" type="slidenum">
              <a:rPr lang="en-US" sz="1800" b="1"/>
              <a:t>2</a:t>
            </a:fld>
            <a:endParaRPr lang="en-US" sz="1800" b="1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1E42B40-031F-2C9E-67D0-44E8BDC59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Myers, N.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C01E7AC-6043-A198-1E92-A0FBFD1D5F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0110" y="294290"/>
            <a:ext cx="11151476" cy="6106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54754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23A6E8-A914-20C4-92DD-BBE9563D1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Myers, N.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B49ADF-5488-6701-D065-CE8D9AF92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3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0716381-260F-6799-DA28-EF01CCC5CB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497" y="457199"/>
            <a:ext cx="11235558" cy="6027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43056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062FD3-B004-D6D1-39D1-267985F81E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8E066EE-3103-31FF-6C15-521B27AD4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Myers, N.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3A31043-6BEA-3A50-9262-FAB8B5087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4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903DCCF8-8545-0439-2647-8BB394122E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66F595E-07F9-728B-7514-977C195989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635" y="457200"/>
            <a:ext cx="11416730" cy="5943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7789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7DC50A-984E-A597-BA9B-6E777A9621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925" y="368617"/>
            <a:ext cx="10197494" cy="1099457"/>
          </a:xfrm>
        </p:spPr>
        <p:txBody>
          <a:bodyPr>
            <a:normAutofit/>
          </a:bodyPr>
          <a:lstStyle/>
          <a:p>
            <a:r>
              <a:rPr lang="en-US" dirty="0"/>
              <a:t>International Comparisons*</a:t>
            </a:r>
            <a:br>
              <a:rPr lang="en-US" dirty="0"/>
            </a:br>
            <a:r>
              <a:rPr lang="en-US" sz="2000" dirty="0"/>
              <a:t>https://</a:t>
            </a:r>
            <a:r>
              <a:rPr lang="en-US" sz="2000" dirty="0" err="1"/>
              <a:t>www.prisonstudies.org</a:t>
            </a:r>
            <a:r>
              <a:rPr lang="en-US" sz="2000" dirty="0"/>
              <a:t>/world-prison-brief-data</a:t>
            </a:r>
            <a:endParaRPr lang="en-US" sz="2000" dirty="0">
              <a:highlight>
                <a:srgbClr val="FFFF00"/>
              </a:highlight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D823ADC-376B-41B2-DDAC-53B7143CFCE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5618840"/>
              </p:ext>
            </p:extLst>
          </p:nvPr>
        </p:nvGraphicFramePr>
        <p:xfrm>
          <a:off x="788564" y="1610591"/>
          <a:ext cx="10336637" cy="44244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3601">
                  <a:extLst>
                    <a:ext uri="{9D8B030D-6E8A-4147-A177-3AD203B41FA5}">
                      <a16:colId xmlns:a16="http://schemas.microsoft.com/office/drawing/2014/main" val="2255102376"/>
                    </a:ext>
                  </a:extLst>
                </a:gridCol>
                <a:gridCol w="1250972">
                  <a:extLst>
                    <a:ext uri="{9D8B030D-6E8A-4147-A177-3AD203B41FA5}">
                      <a16:colId xmlns:a16="http://schemas.microsoft.com/office/drawing/2014/main" val="321596373"/>
                    </a:ext>
                  </a:extLst>
                </a:gridCol>
                <a:gridCol w="2124667">
                  <a:extLst>
                    <a:ext uri="{9D8B030D-6E8A-4147-A177-3AD203B41FA5}">
                      <a16:colId xmlns:a16="http://schemas.microsoft.com/office/drawing/2014/main" val="3781325543"/>
                    </a:ext>
                  </a:extLst>
                </a:gridCol>
                <a:gridCol w="2720366">
                  <a:extLst>
                    <a:ext uri="{9D8B030D-6E8A-4147-A177-3AD203B41FA5}">
                      <a16:colId xmlns:a16="http://schemas.microsoft.com/office/drawing/2014/main" val="3709228962"/>
                    </a:ext>
                  </a:extLst>
                </a:gridCol>
                <a:gridCol w="1797031">
                  <a:extLst>
                    <a:ext uri="{9D8B030D-6E8A-4147-A177-3AD203B41FA5}">
                      <a16:colId xmlns:a16="http://schemas.microsoft.com/office/drawing/2014/main" val="1937304049"/>
                    </a:ext>
                  </a:extLst>
                </a:gridCol>
              </a:tblGrid>
              <a:tr h="709942">
                <a:tc>
                  <a:txBody>
                    <a:bodyPr/>
                    <a:lstStyle/>
                    <a:p>
                      <a:pPr algn="l" fontAlgn="b"/>
                      <a:r>
                        <a:rPr lang="en-CA" sz="20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CA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5527" marR="15527" marT="1552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2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Year</a:t>
                      </a:r>
                      <a:endParaRPr lang="en-CA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5527" marR="15527" marT="1552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2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Total number in remand</a:t>
                      </a:r>
                      <a:endParaRPr lang="en-CA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5527" marR="15527" marT="1552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2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% prison population</a:t>
                      </a:r>
                      <a:endParaRPr lang="en-CA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5527" marR="15527" marT="1552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2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remand rate per 100,000</a:t>
                      </a:r>
                      <a:endParaRPr lang="en-CA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5527" marR="15527" marT="15527" marB="0" anchor="b"/>
                </a:tc>
                <a:extLst>
                  <a:ext uri="{0D108BD9-81ED-4DB2-BD59-A6C34878D82A}">
                    <a16:rowId xmlns:a16="http://schemas.microsoft.com/office/drawing/2014/main" val="3494602986"/>
                  </a:ext>
                </a:extLst>
              </a:tr>
              <a:tr h="394704">
                <a:tc>
                  <a:txBody>
                    <a:bodyPr/>
                    <a:lstStyle/>
                    <a:p>
                      <a:pPr algn="l" fontAlgn="b"/>
                      <a:r>
                        <a:rPr lang="en-CA" sz="2000" u="none" strike="noStrike" dirty="0">
                          <a:effectLst/>
                          <a:latin typeface="+mn-lt"/>
                        </a:rPr>
                        <a:t>Canada</a:t>
                      </a:r>
                      <a:endParaRPr lang="en-CA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5527" marR="15527" marT="1552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2000" u="none" strike="noStrike" dirty="0">
                          <a:effectLst/>
                          <a:latin typeface="+mn-lt"/>
                        </a:rPr>
                        <a:t>2023/24</a:t>
                      </a:r>
                      <a:endParaRPr lang="en-CA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5527" marR="15527" marT="1552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2000" u="none" strike="noStrike" dirty="0">
                          <a:effectLst/>
                          <a:latin typeface="+mn-lt"/>
                        </a:rPr>
                        <a:t>19,747</a:t>
                      </a:r>
                      <a:endParaRPr lang="en-CA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5527" marR="15527" marT="1552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2000" b="1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49.6%</a:t>
                      </a:r>
                      <a:endParaRPr lang="en-CA" sz="2000" b="1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15527" marR="15527" marT="1552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2000" b="1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49</a:t>
                      </a:r>
                      <a:endParaRPr lang="en-CA" sz="2000" b="1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15527" marR="15527" marT="15527" marB="0" anchor="b"/>
                </a:tc>
                <a:extLst>
                  <a:ext uri="{0D108BD9-81ED-4DB2-BD59-A6C34878D82A}">
                    <a16:rowId xmlns:a16="http://schemas.microsoft.com/office/drawing/2014/main" val="3196276959"/>
                  </a:ext>
                </a:extLst>
              </a:tr>
              <a:tr h="394704">
                <a:tc>
                  <a:txBody>
                    <a:bodyPr/>
                    <a:lstStyle/>
                    <a:p>
                      <a:pPr algn="l" fontAlgn="b"/>
                      <a:r>
                        <a:rPr lang="en-CA" sz="2000" u="none" strike="noStrike">
                          <a:effectLst/>
                          <a:latin typeface="+mn-lt"/>
                        </a:rPr>
                        <a:t>USA</a:t>
                      </a:r>
                      <a:endParaRPr lang="en-CA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5527" marR="15527" marT="1552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2000" u="none" strike="noStrike" dirty="0">
                          <a:effectLst/>
                          <a:latin typeface="+mn-lt"/>
                        </a:rPr>
                        <a:t>2023</a:t>
                      </a:r>
                      <a:endParaRPr lang="en-CA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5527" marR="15527" marT="1552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2000" u="none" strike="noStrike" dirty="0">
                          <a:effectLst/>
                          <a:latin typeface="+mn-lt"/>
                        </a:rPr>
                        <a:t>467,600</a:t>
                      </a:r>
                      <a:endParaRPr lang="en-CA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5527" marR="15527" marT="1552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2000" u="none" strike="noStrike" dirty="0">
                          <a:effectLst/>
                          <a:latin typeface="+mn-lt"/>
                        </a:rPr>
                        <a:t>25.5%</a:t>
                      </a:r>
                      <a:endParaRPr lang="en-CA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5527" marR="15527" marT="1552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2000" u="none" strike="noStrike" dirty="0">
                          <a:effectLst/>
                          <a:latin typeface="+mn-lt"/>
                        </a:rPr>
                        <a:t>138</a:t>
                      </a:r>
                      <a:endParaRPr lang="en-CA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5527" marR="15527" marT="15527" marB="0" anchor="b"/>
                </a:tc>
                <a:extLst>
                  <a:ext uri="{0D108BD9-81ED-4DB2-BD59-A6C34878D82A}">
                    <a16:rowId xmlns:a16="http://schemas.microsoft.com/office/drawing/2014/main" val="3658176150"/>
                  </a:ext>
                </a:extLst>
              </a:tr>
              <a:tr h="394704">
                <a:tc>
                  <a:txBody>
                    <a:bodyPr/>
                    <a:lstStyle/>
                    <a:p>
                      <a:pPr algn="l" fontAlgn="b"/>
                      <a:r>
                        <a:rPr lang="en-CA" sz="2000" u="none" strike="noStrike">
                          <a:effectLst/>
                          <a:latin typeface="+mn-lt"/>
                        </a:rPr>
                        <a:t> </a:t>
                      </a:r>
                      <a:endParaRPr lang="en-CA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5527" marR="15527" marT="1552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2000" u="none" strike="noStrike">
                          <a:effectLst/>
                          <a:latin typeface="+mn-lt"/>
                        </a:rPr>
                        <a:t> </a:t>
                      </a:r>
                      <a:endParaRPr lang="en-CA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5527" marR="15527" marT="1552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20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CA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5527" marR="15527" marT="1552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2000" u="none" strike="noStrike">
                          <a:effectLst/>
                          <a:latin typeface="+mn-lt"/>
                        </a:rPr>
                        <a:t> </a:t>
                      </a:r>
                      <a:endParaRPr lang="en-CA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5527" marR="15527" marT="1552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2000" u="none" strike="noStrike">
                          <a:effectLst/>
                          <a:latin typeface="+mn-lt"/>
                        </a:rPr>
                        <a:t> </a:t>
                      </a:r>
                      <a:endParaRPr lang="en-CA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5527" marR="15527" marT="15527" marB="0" anchor="b"/>
                </a:tc>
                <a:extLst>
                  <a:ext uri="{0D108BD9-81ED-4DB2-BD59-A6C34878D82A}">
                    <a16:rowId xmlns:a16="http://schemas.microsoft.com/office/drawing/2014/main" val="1762555737"/>
                  </a:ext>
                </a:extLst>
              </a:tr>
              <a:tr h="394704">
                <a:tc>
                  <a:txBody>
                    <a:bodyPr/>
                    <a:lstStyle/>
                    <a:p>
                      <a:pPr algn="l" fontAlgn="b"/>
                      <a:r>
                        <a:rPr lang="en-CA" sz="2000" u="none" strike="noStrike">
                          <a:effectLst/>
                          <a:latin typeface="+mn-lt"/>
                        </a:rPr>
                        <a:t>England and Wales</a:t>
                      </a:r>
                      <a:endParaRPr lang="en-CA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5527" marR="15527" marT="1552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2000" u="none" strike="noStrike" dirty="0">
                          <a:effectLst/>
                          <a:latin typeface="+mn-lt"/>
                        </a:rPr>
                        <a:t>2026</a:t>
                      </a:r>
                      <a:endParaRPr lang="en-CA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5527" marR="15527" marT="1552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2000" u="none" strike="noStrike" dirty="0">
                          <a:effectLst/>
                          <a:latin typeface="+mn-lt"/>
                        </a:rPr>
                        <a:t>16,025</a:t>
                      </a:r>
                      <a:endParaRPr lang="en-CA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5527" marR="15527" marT="1552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2000" u="none" strike="noStrike" dirty="0">
                          <a:effectLst/>
                          <a:latin typeface="+mn-lt"/>
                        </a:rPr>
                        <a:t>18.3%</a:t>
                      </a:r>
                      <a:endParaRPr lang="en-CA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5527" marR="15527" marT="1552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2000" u="none" strike="noStrike" dirty="0">
                          <a:effectLst/>
                          <a:latin typeface="+mn-lt"/>
                        </a:rPr>
                        <a:t>25</a:t>
                      </a:r>
                      <a:endParaRPr lang="en-CA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5527" marR="15527" marT="15527" marB="0" anchor="b"/>
                </a:tc>
                <a:extLst>
                  <a:ext uri="{0D108BD9-81ED-4DB2-BD59-A6C34878D82A}">
                    <a16:rowId xmlns:a16="http://schemas.microsoft.com/office/drawing/2014/main" val="2207615205"/>
                  </a:ext>
                </a:extLst>
              </a:tr>
              <a:tr h="394704">
                <a:tc>
                  <a:txBody>
                    <a:bodyPr/>
                    <a:lstStyle/>
                    <a:p>
                      <a:pPr algn="l" fontAlgn="b"/>
                      <a:r>
                        <a:rPr lang="en-CA" sz="2000" u="none" strike="noStrike" dirty="0">
                          <a:effectLst/>
                          <a:latin typeface="+mn-lt"/>
                        </a:rPr>
                        <a:t>Northern Ireland</a:t>
                      </a:r>
                      <a:endParaRPr lang="en-CA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5527" marR="15527" marT="1552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2000" u="none" strike="noStrike" dirty="0">
                          <a:effectLst/>
                          <a:latin typeface="+mn-lt"/>
                        </a:rPr>
                        <a:t>2025</a:t>
                      </a:r>
                      <a:endParaRPr lang="en-CA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5527" marR="15527" marT="1552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2000" u="none" strike="noStrike" dirty="0">
                          <a:effectLst/>
                          <a:latin typeface="+mn-lt"/>
                        </a:rPr>
                        <a:t>779</a:t>
                      </a:r>
                      <a:endParaRPr lang="en-CA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5527" marR="15527" marT="1552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2000" u="none" strike="noStrike" dirty="0">
                          <a:effectLst/>
                          <a:latin typeface="+mn-lt"/>
                        </a:rPr>
                        <a:t>40.4%</a:t>
                      </a:r>
                      <a:endParaRPr lang="en-CA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5527" marR="15527" marT="1552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2000" u="none" strike="noStrike" dirty="0">
                          <a:effectLst/>
                          <a:latin typeface="+mn-lt"/>
                        </a:rPr>
                        <a:t>40</a:t>
                      </a:r>
                      <a:endParaRPr lang="en-CA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5527" marR="15527" marT="15527" marB="0" anchor="b"/>
                </a:tc>
                <a:extLst>
                  <a:ext uri="{0D108BD9-81ED-4DB2-BD59-A6C34878D82A}">
                    <a16:rowId xmlns:a16="http://schemas.microsoft.com/office/drawing/2014/main" val="4043651239"/>
                  </a:ext>
                </a:extLst>
              </a:tr>
              <a:tr h="394704">
                <a:tc>
                  <a:txBody>
                    <a:bodyPr/>
                    <a:lstStyle/>
                    <a:p>
                      <a:pPr algn="l" fontAlgn="b"/>
                      <a:r>
                        <a:rPr lang="en-CA" sz="2000" u="none" strike="noStrike">
                          <a:effectLst/>
                          <a:latin typeface="+mn-lt"/>
                        </a:rPr>
                        <a:t>Scotland</a:t>
                      </a:r>
                      <a:endParaRPr lang="en-CA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5527" marR="15527" marT="1552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2000" u="none" strike="noStrike" dirty="0">
                          <a:effectLst/>
                          <a:latin typeface="+mn-lt"/>
                        </a:rPr>
                        <a:t>2026</a:t>
                      </a:r>
                      <a:endParaRPr lang="en-CA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5527" marR="15527" marT="1552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2000" u="none" strike="noStrike" dirty="0">
                          <a:effectLst/>
                          <a:latin typeface="+mn-lt"/>
                        </a:rPr>
                        <a:t>2,188</a:t>
                      </a:r>
                      <a:endParaRPr lang="en-CA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5527" marR="15527" marT="1552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2000" u="none" strike="noStrike" dirty="0">
                          <a:effectLst/>
                          <a:latin typeface="+mn-lt"/>
                        </a:rPr>
                        <a:t>26.0%</a:t>
                      </a:r>
                      <a:endParaRPr lang="en-CA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5527" marR="15527" marT="1552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</a:t>
                      </a:r>
                    </a:p>
                  </a:txBody>
                  <a:tcPr marL="15527" marR="15527" marT="15527" marB="0" anchor="b"/>
                </a:tc>
                <a:extLst>
                  <a:ext uri="{0D108BD9-81ED-4DB2-BD59-A6C34878D82A}">
                    <a16:rowId xmlns:a16="http://schemas.microsoft.com/office/drawing/2014/main" val="471883375"/>
                  </a:ext>
                </a:extLst>
              </a:tr>
              <a:tr h="394704">
                <a:tc>
                  <a:txBody>
                    <a:bodyPr/>
                    <a:lstStyle/>
                    <a:p>
                      <a:pPr algn="l" fontAlgn="b"/>
                      <a:r>
                        <a:rPr lang="en-CA" sz="2000" u="none" strike="noStrike">
                          <a:effectLst/>
                          <a:latin typeface="+mn-lt"/>
                        </a:rPr>
                        <a:t> </a:t>
                      </a:r>
                      <a:endParaRPr lang="en-CA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5527" marR="15527" marT="1552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2000" u="none" strike="noStrike">
                          <a:effectLst/>
                          <a:latin typeface="+mn-lt"/>
                        </a:rPr>
                        <a:t> </a:t>
                      </a:r>
                      <a:endParaRPr lang="en-CA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5527" marR="15527" marT="1552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2000" u="none" strike="noStrike">
                          <a:effectLst/>
                          <a:latin typeface="+mn-lt"/>
                        </a:rPr>
                        <a:t> </a:t>
                      </a:r>
                      <a:endParaRPr lang="en-CA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5527" marR="15527" marT="1552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20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CA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5527" marR="15527" marT="1552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2000" u="none" strike="noStrike">
                          <a:effectLst/>
                          <a:latin typeface="+mn-lt"/>
                        </a:rPr>
                        <a:t> </a:t>
                      </a:r>
                      <a:endParaRPr lang="en-CA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5527" marR="15527" marT="15527" marB="0" anchor="b"/>
                </a:tc>
                <a:extLst>
                  <a:ext uri="{0D108BD9-81ED-4DB2-BD59-A6C34878D82A}">
                    <a16:rowId xmlns:a16="http://schemas.microsoft.com/office/drawing/2014/main" val="2450703899"/>
                  </a:ext>
                </a:extLst>
              </a:tr>
              <a:tr h="556878">
                <a:tc>
                  <a:txBody>
                    <a:bodyPr/>
                    <a:lstStyle/>
                    <a:p>
                      <a:pPr algn="l" fontAlgn="b"/>
                      <a:r>
                        <a:rPr lang="en-CA" sz="2000" u="none" strike="noStrike">
                          <a:effectLst/>
                          <a:latin typeface="+mn-lt"/>
                        </a:rPr>
                        <a:t>Australia</a:t>
                      </a:r>
                      <a:endParaRPr lang="en-CA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5527" marR="15527" marT="1552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2000" u="none" strike="noStrike" dirty="0">
                          <a:effectLst/>
                          <a:latin typeface="+mn-lt"/>
                        </a:rPr>
                        <a:t>2025</a:t>
                      </a:r>
                      <a:endParaRPr lang="en-CA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5527" marR="15527" marT="1552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2000" u="none" strike="noStrike" dirty="0">
                          <a:effectLst/>
                          <a:latin typeface="+mn-lt"/>
                        </a:rPr>
                        <a:t>19,850</a:t>
                      </a:r>
                      <a:endParaRPr lang="en-CA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5527" marR="15527" marT="1552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2000" u="none" strike="noStrike" dirty="0">
                          <a:effectLst/>
                          <a:latin typeface="+mn-lt"/>
                        </a:rPr>
                        <a:t>42.2%</a:t>
                      </a:r>
                      <a:endParaRPr lang="en-CA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5527" marR="15527" marT="1552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72</a:t>
                      </a:r>
                    </a:p>
                  </a:txBody>
                  <a:tcPr marL="15527" marR="15527" marT="15527" marB="0" anchor="b"/>
                </a:tc>
                <a:extLst>
                  <a:ext uri="{0D108BD9-81ED-4DB2-BD59-A6C34878D82A}">
                    <a16:rowId xmlns:a16="http://schemas.microsoft.com/office/drawing/2014/main" val="2225138473"/>
                  </a:ext>
                </a:extLst>
              </a:tr>
              <a:tr h="394704">
                <a:tc>
                  <a:txBody>
                    <a:bodyPr/>
                    <a:lstStyle/>
                    <a:p>
                      <a:pPr algn="l" fontAlgn="b"/>
                      <a:r>
                        <a:rPr lang="en-CA" sz="2000" u="none" strike="noStrike" dirty="0">
                          <a:effectLst/>
                          <a:latin typeface="+mn-lt"/>
                        </a:rPr>
                        <a:t>New Zealand</a:t>
                      </a:r>
                      <a:endParaRPr lang="en-CA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5527" marR="15527" marT="1552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2000" u="none" strike="noStrike" dirty="0">
                          <a:effectLst/>
                          <a:latin typeface="+mn-lt"/>
                        </a:rPr>
                        <a:t>2026</a:t>
                      </a:r>
                      <a:endParaRPr lang="en-CA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5527" marR="15527" marT="1552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2000" u="none" strike="noStrike" dirty="0">
                          <a:effectLst/>
                          <a:latin typeface="+mn-lt"/>
                        </a:rPr>
                        <a:t>4,537</a:t>
                      </a:r>
                      <a:endParaRPr lang="en-CA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5527" marR="15527" marT="1552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2000" u="none" strike="noStrike" dirty="0">
                          <a:effectLst/>
                          <a:latin typeface="+mn-lt"/>
                        </a:rPr>
                        <a:t>40.3%</a:t>
                      </a:r>
                      <a:endParaRPr lang="en-CA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5527" marR="15527" marT="1552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85</a:t>
                      </a:r>
                    </a:p>
                  </a:txBody>
                  <a:tcPr marL="15527" marR="15527" marT="15527" marB="0" anchor="b"/>
                </a:tc>
                <a:extLst>
                  <a:ext uri="{0D108BD9-81ED-4DB2-BD59-A6C34878D82A}">
                    <a16:rowId xmlns:a16="http://schemas.microsoft.com/office/drawing/2014/main" val="3425576543"/>
                  </a:ext>
                </a:extLst>
              </a:tr>
            </a:tbl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B3FB366-384F-A412-9E7B-9C1DFB245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Myers, N.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14CEE9B-918D-B3B3-34C0-6D7EF70ECB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9967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46ABA9-91B3-B01F-4F0D-8E71CE0ADE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014" y="457200"/>
            <a:ext cx="10058400" cy="817927"/>
          </a:xfrm>
        </p:spPr>
        <p:txBody>
          <a:bodyPr/>
          <a:lstStyle/>
          <a:p>
            <a:r>
              <a:rPr lang="en-US" b="1" dirty="0"/>
              <a:t>Bail Decisions in Ontario 2025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FACA398-4364-C8FF-70A9-C88E6E463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Myers, N.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714A8B4-B54D-2E94-E96D-12B5A49BC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6</a:t>
            </a:fld>
            <a:endParaRPr lang="en-US"/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7F6D3640-9FD5-BBD0-B97C-65DE02D95C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5558907"/>
              </p:ext>
            </p:extLst>
          </p:nvPr>
        </p:nvGraphicFramePr>
        <p:xfrm>
          <a:off x="609599" y="1209845"/>
          <a:ext cx="8378283" cy="51156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14908">
                  <a:extLst>
                    <a:ext uri="{9D8B030D-6E8A-4147-A177-3AD203B41FA5}">
                      <a16:colId xmlns:a16="http://schemas.microsoft.com/office/drawing/2014/main" val="2727387526"/>
                    </a:ext>
                  </a:extLst>
                </a:gridCol>
                <a:gridCol w="2064621">
                  <a:extLst>
                    <a:ext uri="{9D8B030D-6E8A-4147-A177-3AD203B41FA5}">
                      <a16:colId xmlns:a16="http://schemas.microsoft.com/office/drawing/2014/main" val="3982244486"/>
                    </a:ext>
                  </a:extLst>
                </a:gridCol>
                <a:gridCol w="1718218">
                  <a:extLst>
                    <a:ext uri="{9D8B030D-6E8A-4147-A177-3AD203B41FA5}">
                      <a16:colId xmlns:a16="http://schemas.microsoft.com/office/drawing/2014/main" val="4149153877"/>
                    </a:ext>
                  </a:extLst>
                </a:gridCol>
                <a:gridCol w="1480536">
                  <a:extLst>
                    <a:ext uri="{9D8B030D-6E8A-4147-A177-3AD203B41FA5}">
                      <a16:colId xmlns:a16="http://schemas.microsoft.com/office/drawing/2014/main" val="404984909"/>
                    </a:ext>
                  </a:extLst>
                </a:gridCol>
              </a:tblGrid>
              <a:tr h="165087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Bail outcome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Percent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number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% of cases with all charges withdrawn</a:t>
                      </a:r>
                    </a:p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5712274"/>
                  </a:ext>
                </a:extLst>
              </a:tr>
              <a:tr h="1154934">
                <a:tc>
                  <a:txBody>
                    <a:bodyPr/>
                    <a:lstStyle/>
                    <a:p>
                      <a:r>
                        <a:rPr lang="en-US" dirty="0"/>
                        <a:t>Released on bail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52.1%</a:t>
                      </a:r>
                    </a:p>
                    <a:p>
                      <a:endParaRPr lang="en-US" dirty="0"/>
                    </a:p>
                    <a:p>
                      <a:r>
                        <a:rPr lang="en-US" sz="1400" b="1" dirty="0">
                          <a:solidFill>
                            <a:srgbClr val="0070C0"/>
                          </a:solidFill>
                        </a:rPr>
                        <a:t>(60.2% non-violent)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54,432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FF0000"/>
                          </a:solidFill>
                        </a:rPr>
                        <a:t>56.1%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5646082"/>
                  </a:ext>
                </a:extLst>
              </a:tr>
              <a:tr h="1154934">
                <a:tc>
                  <a:txBody>
                    <a:bodyPr/>
                    <a:lstStyle/>
                    <a:p>
                      <a:r>
                        <a:rPr lang="en-US" dirty="0"/>
                        <a:t>Denied bail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4.7%</a:t>
                      </a:r>
                    </a:p>
                    <a:p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en-US" sz="1400" b="1" i="0" dirty="0">
                          <a:solidFill>
                            <a:srgbClr val="0070C0"/>
                          </a:solidFill>
                        </a:rPr>
                        <a:t>(62.0% non-violent)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4,897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FF0000"/>
                          </a:solidFill>
                        </a:rPr>
                        <a:t>32.1%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5091581"/>
                  </a:ext>
                </a:extLst>
              </a:tr>
              <a:tr h="1154934">
                <a:tc>
                  <a:txBody>
                    <a:bodyPr/>
                    <a:lstStyle/>
                    <a:p>
                      <a:r>
                        <a:rPr lang="en-US" dirty="0"/>
                        <a:t>No bail outcome/limbo </a:t>
                      </a:r>
                    </a:p>
                    <a:p>
                      <a:r>
                        <a:rPr lang="en-US" dirty="0"/>
                        <a:t>(in detention without a bail decision until case resolution)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46.2%</a:t>
                      </a:r>
                    </a:p>
                    <a:p>
                      <a:endParaRPr lang="en-US" sz="1400" b="1" dirty="0">
                        <a:solidFill>
                          <a:srgbClr val="0070C0"/>
                        </a:solidFill>
                      </a:endParaRPr>
                    </a:p>
                    <a:p>
                      <a:r>
                        <a:rPr lang="en-US" sz="1400" b="1" dirty="0">
                          <a:solidFill>
                            <a:srgbClr val="0070C0"/>
                          </a:solidFill>
                        </a:rPr>
                        <a:t>(71.8% non-violent)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45,057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FF0000"/>
                          </a:solidFill>
                        </a:rPr>
                        <a:t>42.2%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5568050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8D5590EE-245D-F718-13C4-1A2FC7C52FF2}"/>
              </a:ext>
            </a:extLst>
          </p:cNvPr>
          <p:cNvSpPr txBox="1"/>
          <p:nvPr/>
        </p:nvSpPr>
        <p:spPr>
          <a:xfrm>
            <a:off x="9188606" y="1397675"/>
            <a:ext cx="239379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In 2023/24 it took a median of 189 days from arrest to case disposition/resolution</a:t>
            </a:r>
          </a:p>
          <a:p>
            <a:endParaRPr lang="en-US" b="1" dirty="0">
              <a:solidFill>
                <a:srgbClr val="0070C0"/>
              </a:solidFill>
            </a:endParaRPr>
          </a:p>
          <a:p>
            <a:endParaRPr lang="en-US" b="1" dirty="0">
              <a:solidFill>
                <a:srgbClr val="0070C0"/>
              </a:solidFill>
            </a:endParaRPr>
          </a:p>
          <a:p>
            <a:r>
              <a:rPr lang="en-US" b="1" dirty="0">
                <a:solidFill>
                  <a:srgbClr val="0070C0"/>
                </a:solidFill>
              </a:rPr>
              <a:t>Punishment in the absence of ANY eventual conviction for wrong-doing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77875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EF2873-311E-1C75-CC57-758ACD9685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7154" y="642594"/>
            <a:ext cx="10058400" cy="901726"/>
          </a:xfrm>
        </p:spPr>
        <p:txBody>
          <a:bodyPr/>
          <a:lstStyle/>
          <a:p>
            <a:r>
              <a:rPr lang="en-US" b="1" dirty="0"/>
              <a:t>Over-representation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B50A29-90C7-356A-BBAC-9DCCF6E25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700" y="1610943"/>
            <a:ext cx="10909716" cy="4589806"/>
          </a:xfrm>
        </p:spPr>
        <p:txBody>
          <a:bodyPr>
            <a:noAutofit/>
          </a:bodyPr>
          <a:lstStyle/>
          <a:p>
            <a:r>
              <a:rPr lang="en-US" sz="2000" dirty="0"/>
              <a:t>Lack of systematic, disaggregated race-based data</a:t>
            </a:r>
          </a:p>
          <a:p>
            <a:endParaRPr lang="en-US" sz="2000" dirty="0"/>
          </a:p>
          <a:p>
            <a:r>
              <a:rPr lang="en-US" sz="2000" dirty="0"/>
              <a:t>Black and Indigenous people are over-represented at every stage of the criminal justice system</a:t>
            </a:r>
          </a:p>
          <a:p>
            <a:r>
              <a:rPr lang="en-US" sz="2000" dirty="0"/>
              <a:t>Race is a significant predictor of pre-trial detention </a:t>
            </a:r>
            <a:r>
              <a:rPr lang="en-CA" sz="2000" dirty="0"/>
              <a:t>(Kellough and Wortley, 2002) </a:t>
            </a:r>
            <a:endParaRPr lang="en-US" sz="2000" dirty="0"/>
          </a:p>
          <a:p>
            <a:r>
              <a:rPr lang="en-US" sz="2000" dirty="0"/>
              <a:t>More conditions imposed </a:t>
            </a:r>
            <a:r>
              <a:rPr lang="en-CA" sz="2000" dirty="0"/>
              <a:t>(Kellough and Wortley, 2002) </a:t>
            </a:r>
            <a:endParaRPr lang="en-US" sz="2000" dirty="0"/>
          </a:p>
          <a:p>
            <a:r>
              <a:rPr lang="en-US" sz="2000" dirty="0"/>
              <a:t>Detained longer </a:t>
            </a:r>
            <a:r>
              <a:rPr lang="en-CA" sz="2000" dirty="0"/>
              <a:t>(Mehler-</a:t>
            </a:r>
            <a:r>
              <a:rPr lang="en-CA" sz="2000" dirty="0" err="1"/>
              <a:t>Paperny</a:t>
            </a:r>
            <a:r>
              <a:rPr lang="en-CA" sz="2000" dirty="0"/>
              <a:t>, 2017; Rankin et al., 2002a, 2002b) </a:t>
            </a:r>
          </a:p>
          <a:p>
            <a:pPr marL="0" indent="0">
              <a:buNone/>
            </a:pPr>
            <a:endParaRPr lang="en-CA" sz="2000" dirty="0"/>
          </a:p>
          <a:p>
            <a:r>
              <a:rPr lang="en-CA" sz="2000" dirty="0"/>
              <a:t>More likely to have </a:t>
            </a:r>
            <a:r>
              <a:rPr lang="en-CA" sz="2000" b="1" dirty="0"/>
              <a:t>all </a:t>
            </a:r>
            <a:r>
              <a:rPr lang="en-CA" sz="2000" dirty="0"/>
              <a:t>the charges withdrawn (Statistics Canada)- (overall 55%, Black people 64%)</a:t>
            </a:r>
          </a:p>
          <a:p>
            <a:r>
              <a:rPr lang="en-CA" sz="2000" dirty="0"/>
              <a:t>Federal custody-  growth driven by increases in racialized population (OCI, 2012/13, 2021/22) </a:t>
            </a:r>
          </a:p>
          <a:p>
            <a:r>
              <a:rPr lang="en-CA" sz="2000" dirty="0"/>
              <a:t>In custody- more likely classified as maximum security, admissions to segregation and use-of-force incidents (OCI, 2016)</a:t>
            </a:r>
            <a:endParaRPr lang="en-US" sz="2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73FDE4-2BDF-6F74-6D73-9E7407220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Myers, N.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2C6A67-94FD-BFAC-20AA-2866BA4D5C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5578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798671-72ED-AE0E-A933-2E6564052D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700" y="572946"/>
            <a:ext cx="10058400" cy="792667"/>
          </a:xfrm>
        </p:spPr>
        <p:txBody>
          <a:bodyPr>
            <a:normAutofit/>
          </a:bodyPr>
          <a:lstStyle/>
          <a:p>
            <a:r>
              <a:rPr lang="en-US" b="1" dirty="0"/>
              <a:t>The reality 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BB23B-4B39-0E57-89EB-AE9D1F2C56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4498" y="1365614"/>
            <a:ext cx="10867868" cy="4849792"/>
          </a:xfrm>
        </p:spPr>
        <p:txBody>
          <a:bodyPr>
            <a:normAutofit/>
          </a:bodyPr>
          <a:lstStyle/>
          <a:p>
            <a:r>
              <a:rPr lang="en-US" sz="2000" dirty="0"/>
              <a:t>Serious offences/cases are not the the norm</a:t>
            </a:r>
          </a:p>
          <a:p>
            <a:r>
              <a:rPr lang="en-US" sz="2000" dirty="0"/>
              <a:t>Most people successfully complete their bail</a:t>
            </a:r>
          </a:p>
          <a:p>
            <a:r>
              <a:rPr lang="en-US" sz="2000" dirty="0"/>
              <a:t>We cannot accurately predict who will commit an offence generally, or violence specifically</a:t>
            </a:r>
          </a:p>
          <a:p>
            <a:r>
              <a:rPr lang="en-US" sz="2000" dirty="0"/>
              <a:t>Risk assessment tools embed bias</a:t>
            </a:r>
          </a:p>
          <a:p>
            <a:r>
              <a:rPr lang="en-US" sz="2000" dirty="0"/>
              <a:t>Post-conviction/sentencing risk assessment tools are infiltrating front-end decision-making logics</a:t>
            </a:r>
          </a:p>
          <a:p>
            <a:r>
              <a:rPr lang="en-US" sz="2000" dirty="0"/>
              <a:t>Risk aversion is already a defining feature</a:t>
            </a:r>
          </a:p>
          <a:p>
            <a:r>
              <a:rPr lang="en-US" sz="2000" dirty="0"/>
              <a:t>Custody is criminogenic</a:t>
            </a:r>
          </a:p>
          <a:p>
            <a:r>
              <a:rPr lang="en-US" sz="2000" dirty="0"/>
              <a:t>System is riddled with more minor cases, case processing backlogs</a:t>
            </a:r>
          </a:p>
          <a:p>
            <a:endParaRPr lang="en-US" sz="2000" dirty="0"/>
          </a:p>
          <a:p>
            <a:r>
              <a:rPr lang="en-US" sz="2000" dirty="0"/>
              <a:t>Racism, poverty, mental health and substance use shape the lives of many accused people. These issue are </a:t>
            </a:r>
            <a:r>
              <a:rPr lang="en-US" sz="2000" b="1" u="sng" dirty="0"/>
              <a:t>MADE WORSE BY </a:t>
            </a:r>
            <a:r>
              <a:rPr lang="en-US" sz="2000" dirty="0"/>
              <a:t>the system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B966EB-9616-703D-AEF1-6B2E126071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Myers, N.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8EEE64-6B91-D8F0-1C05-0ECD82B62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5963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950520-FD99-5F9D-4B75-DBC6242952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541926"/>
            <a:ext cx="10058400" cy="796807"/>
          </a:xfrm>
        </p:spPr>
        <p:txBody>
          <a:bodyPr/>
          <a:lstStyle/>
          <a:p>
            <a:r>
              <a:rPr lang="en-US" b="1" dirty="0"/>
              <a:t>What are we really doing?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9FA90C-753F-5F7D-D976-6FDCBC3601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258348"/>
            <a:ext cx="10765249" cy="4957893"/>
          </a:xfrm>
        </p:spPr>
        <p:txBody>
          <a:bodyPr>
            <a:normAutofit fontScale="92500" lnSpcReduction="10000"/>
          </a:bodyPr>
          <a:lstStyle/>
          <a:p>
            <a:pPr marL="274320" lvl="1" indent="0">
              <a:buNone/>
            </a:pPr>
            <a:endParaRPr lang="en-US" dirty="0"/>
          </a:p>
          <a:p>
            <a:r>
              <a:rPr lang="en-US" dirty="0"/>
              <a:t>Punishment without the irritating burden of conviction</a:t>
            </a:r>
          </a:p>
          <a:p>
            <a:endParaRPr lang="en-US" dirty="0"/>
          </a:p>
          <a:p>
            <a:r>
              <a:rPr lang="en-US" dirty="0"/>
              <a:t>Social control project of the most marginalized</a:t>
            </a:r>
          </a:p>
          <a:p>
            <a:endParaRPr lang="en-US" dirty="0"/>
          </a:p>
          <a:p>
            <a:r>
              <a:rPr lang="en-US" dirty="0"/>
              <a:t>Reduce opportunity for accountability and rehabilitation</a:t>
            </a:r>
          </a:p>
          <a:p>
            <a:pPr lvl="1"/>
            <a:endParaRPr lang="en-US" dirty="0"/>
          </a:p>
          <a:p>
            <a:r>
              <a:rPr lang="en-US" dirty="0"/>
              <a:t>Legal contradictions (what is happening to Charter rights?)</a:t>
            </a:r>
          </a:p>
          <a:p>
            <a:endParaRPr lang="en-US" dirty="0"/>
          </a:p>
          <a:p>
            <a:r>
              <a:rPr lang="en-US" dirty="0"/>
              <a:t>Setting the scene for political intervention, justify return to ‘tough on crime’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The pre-trial process is both the trial and the punishment (Myers, 2024)</a:t>
            </a:r>
          </a:p>
          <a:p>
            <a:endParaRPr lang="en-US" dirty="0"/>
          </a:p>
          <a:p>
            <a:r>
              <a:rPr lang="en-US" dirty="0"/>
              <a:t>Recent reforms </a:t>
            </a:r>
            <a:r>
              <a:rPr lang="en-US" b="1" u="sng" dirty="0"/>
              <a:t>will </a:t>
            </a:r>
            <a:r>
              <a:rPr lang="en-US" dirty="0"/>
              <a:t>increase the number of people in pre-trial detention, further compromising long term public safety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1E6E4F-91E4-24EA-A232-4399529F47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Myers, N.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E74758-1A96-CA88-F392-8F204A80B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3629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AnalogousFromLightSeedRightStep">
      <a:dk1>
        <a:srgbClr val="000000"/>
      </a:dk1>
      <a:lt1>
        <a:srgbClr val="FFFFFF"/>
      </a:lt1>
      <a:dk2>
        <a:srgbClr val="243141"/>
      </a:dk2>
      <a:lt2>
        <a:srgbClr val="E2E3E8"/>
      </a:lt2>
      <a:accent1>
        <a:srgbClr val="AAA180"/>
      </a:accent1>
      <a:accent2>
        <a:srgbClr val="9CA671"/>
      </a:accent2>
      <a:accent3>
        <a:srgbClr val="8FA880"/>
      </a:accent3>
      <a:accent4>
        <a:srgbClr val="76AD78"/>
      </a:accent4>
      <a:accent5>
        <a:srgbClr val="81AB94"/>
      </a:accent5>
      <a:accent6>
        <a:srgbClr val="74AAA2"/>
      </a:accent6>
      <a:hlink>
        <a:srgbClr val="6978AE"/>
      </a:hlink>
      <a:folHlink>
        <a:srgbClr val="7F7F7F"/>
      </a:folHlink>
    </a:clrScheme>
    <a:fontScheme name="Savon">
      <a:majorFont>
        <a:latin typeface="Garamond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VTI" id="{A72E8C35-66DD-49F8-AF66-813F19B983AE}" vid="{93CCBC76-B7A1-4C3D-93EA-5CE34C4670F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7728</TotalTime>
  <Words>815</Words>
  <Application>Microsoft Macintosh PowerPoint</Application>
  <PresentationFormat>Widescreen</PresentationFormat>
  <Paragraphs>185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Aptos</vt:lpstr>
      <vt:lpstr>Garamond</vt:lpstr>
      <vt:lpstr>Source Sans Pro</vt:lpstr>
      <vt:lpstr>SavonVTI</vt:lpstr>
      <vt:lpstr>‘Bail, not Jail’ Legal contradictions, public safety and misguided bail reform</vt:lpstr>
      <vt:lpstr>PowerPoint Presentation</vt:lpstr>
      <vt:lpstr>PowerPoint Presentation</vt:lpstr>
      <vt:lpstr>PowerPoint Presentation</vt:lpstr>
      <vt:lpstr>International Comparisons* https://www.prisonstudies.org/world-prison-brief-data</vt:lpstr>
      <vt:lpstr>Bail Decisions in Ontario 2025</vt:lpstr>
      <vt:lpstr>Over-representation</vt:lpstr>
      <vt:lpstr>The reality is</vt:lpstr>
      <vt:lpstr>What are we really doing?</vt:lpstr>
      <vt:lpstr>Show us the data!</vt:lpstr>
      <vt:lpstr>If reforms were actually about improving public safety and the bail system…</vt:lpstr>
      <vt:lpstr>We ought to be deeply concerned about efforts to make it easier to incarcerate legally innocent people, especially when we are already quite good at doing so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Nicole Myers</dc:creator>
  <cp:lastModifiedBy>Nicole Myers</cp:lastModifiedBy>
  <cp:revision>49</cp:revision>
  <dcterms:created xsi:type="dcterms:W3CDTF">2025-01-31T20:44:23Z</dcterms:created>
  <dcterms:modified xsi:type="dcterms:W3CDTF">2026-07-12T22:40:43Z</dcterms:modified>
</cp:coreProperties>
</file>