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72" r:id="rId3"/>
    <p:sldId id="271"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18288000" cy="10287000"/>
  <p:notesSz cx="6858000" cy="9144000"/>
  <p:embeddedFontLst>
    <p:embeddedFont>
      <p:font typeface="Anton" pitchFamily="2" charset="77"/>
      <p:regular r:id="rId19"/>
    </p:embeddedFont>
    <p:embeddedFont>
      <p:font typeface="Canva Sans" panose="020B0503030501040103" pitchFamily="34" charset="0"/>
      <p:regular r:id="rId20"/>
    </p:embeddedFont>
    <p:embeddedFont>
      <p:font typeface="Canva Sans Bold" panose="020B0803030501040103" pitchFamily="34" charset="0"/>
      <p:regular r:id="rId21"/>
      <p:bold r:id="rId22"/>
    </p:embeddedFont>
    <p:embeddedFont>
      <p:font typeface="Canva Sans Bold Italics" panose="020B0803030501040103" pitchFamily="34" charset="0"/>
      <p:regular r:id="rId23"/>
      <p:bold r:id="rId24"/>
      <p:italic r:id="rId25"/>
      <p:boldItalic r:id="rId26"/>
    </p:embeddedFont>
    <p:embeddedFont>
      <p:font typeface="Canva Sans Italics" panose="020B0503030501040103" pitchFamily="34" charset="0"/>
      <p:regular r:id="rId27"/>
      <p:italic r:id="rId28"/>
    </p:embeddedFont>
    <p:embeddedFont>
      <p:font typeface="Poppins" pitchFamily="2" charset="77"/>
      <p:regular r:id="rId29"/>
      <p:bold r:id="rId30"/>
      <p:italic r:id="rId31"/>
      <p:bold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0769CF-A746-2740-A199-6F68828A5DDB}" v="12" dt="2026-07-10T13:40:27.6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38" autoAdjust="0"/>
    <p:restoredTop sz="94578" autoAdjust="0"/>
  </p:normalViewPr>
  <p:slideViewPr>
    <p:cSldViewPr>
      <p:cViewPr varScale="1">
        <p:scale>
          <a:sx n="61" d="100"/>
          <a:sy n="61" d="100"/>
        </p:scale>
        <p:origin x="272" y="5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8.fntdata"/><Relationship Id="rId21" Type="http://schemas.openxmlformats.org/officeDocument/2006/relationships/font" Target="fonts/font3.fntdata"/><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32" Type="http://schemas.openxmlformats.org/officeDocument/2006/relationships/font" Target="fonts/font14.fntdata"/><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font" Target="fonts/font10.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1.fntdata"/><Relationship Id="rId31" Type="http://schemas.openxmlformats.org/officeDocument/2006/relationships/font" Target="fonts/font1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font" Target="fonts/font9.fntdata"/><Relationship Id="rId30" Type="http://schemas.openxmlformats.org/officeDocument/2006/relationships/font" Target="fonts/font12.fntdata"/><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ritxell Abellan Almenara" userId="aa8210ca-3b01-47ea-a069-3e4b95bac7c1" providerId="ADAL" clId="{1E248187-B909-56B8-AE1F-293F5B6A707E}"/>
    <pc:docChg chg="undo custSel addSld modSld sldOrd">
      <pc:chgData name="Meritxell Abellan Almenara" userId="aa8210ca-3b01-47ea-a069-3e4b95bac7c1" providerId="ADAL" clId="{1E248187-B909-56B8-AE1F-293F5B6A707E}" dt="2026-07-10T20:19:37.975" v="94" actId="1038"/>
      <pc:docMkLst>
        <pc:docMk/>
      </pc:docMkLst>
      <pc:sldChg chg="modSp mod">
        <pc:chgData name="Meritxell Abellan Almenara" userId="aa8210ca-3b01-47ea-a069-3e4b95bac7c1" providerId="ADAL" clId="{1E248187-B909-56B8-AE1F-293F5B6A707E}" dt="2026-07-10T13:41:56.741" v="93" actId="20577"/>
        <pc:sldMkLst>
          <pc:docMk/>
          <pc:sldMk cId="0" sldId="257"/>
        </pc:sldMkLst>
        <pc:spChg chg="mod">
          <ac:chgData name="Meritxell Abellan Almenara" userId="aa8210ca-3b01-47ea-a069-3e4b95bac7c1" providerId="ADAL" clId="{1E248187-B909-56B8-AE1F-293F5B6A707E}" dt="2026-07-10T13:41:56.741" v="93" actId="20577"/>
          <ac:spMkLst>
            <pc:docMk/>
            <pc:sldMk cId="0" sldId="257"/>
            <ac:spMk id="5" creationId="{00000000-0000-0000-0000-000000000000}"/>
          </ac:spMkLst>
        </pc:spChg>
      </pc:sldChg>
      <pc:sldChg chg="modSp mod">
        <pc:chgData name="Meritxell Abellan Almenara" userId="aa8210ca-3b01-47ea-a069-3e4b95bac7c1" providerId="ADAL" clId="{1E248187-B909-56B8-AE1F-293F5B6A707E}" dt="2026-07-10T20:19:37.975" v="94" actId="1038"/>
        <pc:sldMkLst>
          <pc:docMk/>
          <pc:sldMk cId="0" sldId="261"/>
        </pc:sldMkLst>
        <pc:grpChg chg="mod">
          <ac:chgData name="Meritxell Abellan Almenara" userId="aa8210ca-3b01-47ea-a069-3e4b95bac7c1" providerId="ADAL" clId="{1E248187-B909-56B8-AE1F-293F5B6A707E}" dt="2026-07-10T20:19:37.975" v="94" actId="1038"/>
          <ac:grpSpMkLst>
            <pc:docMk/>
            <pc:sldMk cId="0" sldId="261"/>
            <ac:grpSpMk id="2" creationId="{00000000-0000-0000-0000-000000000000}"/>
          </ac:grpSpMkLst>
        </pc:grpChg>
      </pc:sldChg>
      <pc:sldChg chg="addSp delSp modSp new mod ord">
        <pc:chgData name="Meritxell Abellan Almenara" userId="aa8210ca-3b01-47ea-a069-3e4b95bac7c1" providerId="ADAL" clId="{1E248187-B909-56B8-AE1F-293F5B6A707E}" dt="2026-07-10T13:41:32.584" v="89" actId="20577"/>
        <pc:sldMkLst>
          <pc:docMk/>
          <pc:sldMk cId="2215624908" sldId="271"/>
        </pc:sldMkLst>
        <pc:spChg chg="add del mod">
          <ac:chgData name="Meritxell Abellan Almenara" userId="aa8210ca-3b01-47ea-a069-3e4b95bac7c1" providerId="ADAL" clId="{1E248187-B909-56B8-AE1F-293F5B6A707E}" dt="2026-07-10T13:36:58.246" v="5"/>
          <ac:spMkLst>
            <pc:docMk/>
            <pc:sldMk cId="2215624908" sldId="271"/>
            <ac:spMk id="2" creationId="{212D83BA-F8D3-951F-E28C-564552DE63E9}"/>
          </ac:spMkLst>
        </pc:spChg>
        <pc:spChg chg="add del mod">
          <ac:chgData name="Meritxell Abellan Almenara" userId="aa8210ca-3b01-47ea-a069-3e4b95bac7c1" providerId="ADAL" clId="{1E248187-B909-56B8-AE1F-293F5B6A707E}" dt="2026-07-10T13:37:20.008" v="10"/>
          <ac:spMkLst>
            <pc:docMk/>
            <pc:sldMk cId="2215624908" sldId="271"/>
            <ac:spMk id="3" creationId="{15AE60A9-7B2C-4770-C549-B7230CB6DB79}"/>
          </ac:spMkLst>
        </pc:spChg>
        <pc:spChg chg="add del mod">
          <ac:chgData name="Meritxell Abellan Almenara" userId="aa8210ca-3b01-47ea-a069-3e4b95bac7c1" providerId="ADAL" clId="{1E248187-B909-56B8-AE1F-293F5B6A707E}" dt="2026-07-10T13:41:29.412" v="87"/>
          <ac:spMkLst>
            <pc:docMk/>
            <pc:sldMk cId="2215624908" sldId="271"/>
            <ac:spMk id="4" creationId="{BEC7A768-5FA6-33A3-DBC8-5C35DE97EE4F}"/>
          </ac:spMkLst>
        </pc:spChg>
        <pc:spChg chg="add del mod">
          <ac:chgData name="Meritxell Abellan Almenara" userId="aa8210ca-3b01-47ea-a069-3e4b95bac7c1" providerId="ADAL" clId="{1E248187-B909-56B8-AE1F-293F5B6A707E}" dt="2026-07-10T13:39:30.365" v="62" actId="478"/>
          <ac:spMkLst>
            <pc:docMk/>
            <pc:sldMk cId="2215624908" sldId="271"/>
            <ac:spMk id="5" creationId="{7ED7ADF9-548F-50AF-6EB6-C46BD029AD75}"/>
          </ac:spMkLst>
        </pc:spChg>
        <pc:spChg chg="add mod">
          <ac:chgData name="Meritxell Abellan Almenara" userId="aa8210ca-3b01-47ea-a069-3e4b95bac7c1" providerId="ADAL" clId="{1E248187-B909-56B8-AE1F-293F5B6A707E}" dt="2026-07-10T13:41:32.584" v="89" actId="20577"/>
          <ac:spMkLst>
            <pc:docMk/>
            <pc:sldMk cId="2215624908" sldId="271"/>
            <ac:spMk id="6" creationId="{4807B89E-2C1F-A257-8B01-99E4A2ADC124}"/>
          </ac:spMkLst>
        </pc:spChg>
      </pc:sldChg>
      <pc:sldChg chg="addSp delSp modSp add mod ord setBg">
        <pc:chgData name="Meritxell Abellan Almenara" userId="aa8210ca-3b01-47ea-a069-3e4b95bac7c1" providerId="ADAL" clId="{1E248187-B909-56B8-AE1F-293F5B6A707E}" dt="2026-07-10T13:38:56.998" v="51" actId="1076"/>
        <pc:sldMkLst>
          <pc:docMk/>
          <pc:sldMk cId="0" sldId="272"/>
        </pc:sldMkLst>
        <pc:spChg chg="mod">
          <ac:chgData name="Meritxell Abellan Almenara" userId="aa8210ca-3b01-47ea-a069-3e4b95bac7c1" providerId="ADAL" clId="{1E248187-B909-56B8-AE1F-293F5B6A707E}" dt="2026-07-10T13:38:14.661" v="29" actId="21"/>
          <ac:spMkLst>
            <pc:docMk/>
            <pc:sldMk cId="0" sldId="272"/>
            <ac:spMk id="2" creationId="{00000000-0000-0000-0000-000000000000}"/>
          </ac:spMkLst>
        </pc:spChg>
        <pc:spChg chg="add del mod">
          <ac:chgData name="Meritxell Abellan Almenara" userId="aa8210ca-3b01-47ea-a069-3e4b95bac7c1" providerId="ADAL" clId="{1E248187-B909-56B8-AE1F-293F5B6A707E}" dt="2026-07-10T13:38:54.084" v="50" actId="478"/>
          <ac:spMkLst>
            <pc:docMk/>
            <pc:sldMk cId="0" sldId="272"/>
            <ac:spMk id="3" creationId="{6C646452-D8C8-6A61-1910-F1A305700AB8}"/>
          </ac:spMkLst>
        </pc:spChg>
        <pc:spChg chg="add mod">
          <ac:chgData name="Meritxell Abellan Almenara" userId="aa8210ca-3b01-47ea-a069-3e4b95bac7c1" providerId="ADAL" clId="{1E248187-B909-56B8-AE1F-293F5B6A707E}" dt="2026-07-10T13:38:56.998" v="51" actId="1076"/>
          <ac:spMkLst>
            <pc:docMk/>
            <pc:sldMk cId="0" sldId="272"/>
            <ac:spMk id="5" creationId="{D9F8E1F3-E6FF-6507-82BB-904F3EE3BDF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028700" y="5567364"/>
            <a:ext cx="4764505" cy="4114800"/>
          </a:xfrm>
          <a:custGeom>
            <a:avLst/>
            <a:gdLst/>
            <a:ahLst/>
            <a:cxnLst/>
            <a:rect l="l" t="t" r="r" b="b"/>
            <a:pathLst>
              <a:path w="4764505" h="4114800">
                <a:moveTo>
                  <a:pt x="0" y="0"/>
                </a:moveTo>
                <a:lnTo>
                  <a:pt x="4764505" y="0"/>
                </a:lnTo>
                <a:lnTo>
                  <a:pt x="4764505"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TextBox 3"/>
          <p:cNvSpPr txBox="1"/>
          <p:nvPr/>
        </p:nvSpPr>
        <p:spPr>
          <a:xfrm>
            <a:off x="1810830" y="828675"/>
            <a:ext cx="14666340" cy="4217160"/>
          </a:xfrm>
          <a:prstGeom prst="rect">
            <a:avLst/>
          </a:prstGeom>
        </p:spPr>
        <p:txBody>
          <a:bodyPr lIns="0" tIns="0" rIns="0" bIns="0" rtlCol="0" anchor="t">
            <a:spAutoFit/>
          </a:bodyPr>
          <a:lstStyle/>
          <a:p>
            <a:pPr algn="ctr">
              <a:lnSpc>
                <a:spcPts val="11200"/>
              </a:lnSpc>
            </a:pPr>
            <a:r>
              <a:rPr lang="en-US" sz="8000" b="1" dirty="0">
                <a:solidFill>
                  <a:srgbClr val="C6302C"/>
                </a:solidFill>
                <a:latin typeface="Canva Sans Bold"/>
                <a:ea typeface="Canva Sans Bold"/>
                <a:cs typeface="Canva Sans Bold"/>
                <a:sym typeface="Canva Sans Bold"/>
              </a:rPr>
              <a:t>Two-Tier Justice?</a:t>
            </a:r>
            <a:r>
              <a:rPr lang="en-US" sz="8000" b="1" dirty="0">
                <a:solidFill>
                  <a:srgbClr val="000000"/>
                </a:solidFill>
                <a:latin typeface="Canva Sans Bold"/>
                <a:ea typeface="Canva Sans Bold"/>
                <a:cs typeface="Canva Sans Bold"/>
                <a:sym typeface="Canva Sans Bold"/>
              </a:rPr>
              <a:t> </a:t>
            </a:r>
          </a:p>
          <a:p>
            <a:pPr algn="ctr">
              <a:lnSpc>
                <a:spcPts val="7168"/>
              </a:lnSpc>
            </a:pPr>
            <a:r>
              <a:rPr lang="en-US" sz="6400" b="1" dirty="0">
                <a:solidFill>
                  <a:srgbClr val="000000"/>
                </a:solidFill>
                <a:latin typeface="Canva Sans Bold"/>
                <a:ea typeface="Canva Sans Bold"/>
                <a:cs typeface="Canva Sans Bold"/>
                <a:sym typeface="Canva Sans Bold"/>
              </a:rPr>
              <a:t>Sentencing, Deportation and the Principle of Proportionality in Canada</a:t>
            </a:r>
          </a:p>
        </p:txBody>
      </p:sp>
      <p:sp>
        <p:nvSpPr>
          <p:cNvPr id="4" name="TextBox 4"/>
          <p:cNvSpPr txBox="1"/>
          <p:nvPr/>
        </p:nvSpPr>
        <p:spPr>
          <a:xfrm>
            <a:off x="11230634" y="5927367"/>
            <a:ext cx="6915820" cy="3122422"/>
          </a:xfrm>
          <a:prstGeom prst="rect">
            <a:avLst/>
          </a:prstGeom>
        </p:spPr>
        <p:txBody>
          <a:bodyPr lIns="0" tIns="0" rIns="0" bIns="0" rtlCol="0" anchor="t">
            <a:spAutoFit/>
          </a:bodyPr>
          <a:lstStyle/>
          <a:p>
            <a:pPr algn="r">
              <a:lnSpc>
                <a:spcPts val="4011"/>
              </a:lnSpc>
            </a:pPr>
            <a:r>
              <a:rPr lang="en-US" sz="3399" b="1">
                <a:solidFill>
                  <a:srgbClr val="000000"/>
                </a:solidFill>
                <a:latin typeface="Canva Sans Bold"/>
                <a:ea typeface="Canva Sans Bold"/>
                <a:cs typeface="Canva Sans Bold"/>
                <a:sym typeface="Canva Sans Bold"/>
              </a:rPr>
              <a:t>Jessica Templeman</a:t>
            </a:r>
          </a:p>
          <a:p>
            <a:pPr algn="r">
              <a:lnSpc>
                <a:spcPts val="3186"/>
              </a:lnSpc>
            </a:pPr>
            <a:r>
              <a:rPr lang="en-US" sz="2700">
                <a:solidFill>
                  <a:srgbClr val="000000"/>
                </a:solidFill>
                <a:latin typeface="Canva Sans"/>
                <a:ea typeface="Canva Sans"/>
                <a:cs typeface="Canva Sans"/>
                <a:sym typeface="Canva Sans"/>
              </a:rPr>
              <a:t>Memorial University of Newfoundland</a:t>
            </a:r>
          </a:p>
          <a:p>
            <a:pPr algn="r">
              <a:lnSpc>
                <a:spcPts val="3186"/>
              </a:lnSpc>
            </a:pPr>
            <a:r>
              <a:rPr lang="en-US" sz="2700">
                <a:solidFill>
                  <a:srgbClr val="000000"/>
                </a:solidFill>
                <a:latin typeface="Canva Sans"/>
                <a:ea typeface="Canva Sans"/>
                <a:cs typeface="Canva Sans"/>
                <a:sym typeface="Canva Sans"/>
              </a:rPr>
              <a:t>jtempleman@mun.ca</a:t>
            </a:r>
          </a:p>
          <a:p>
            <a:pPr algn="r">
              <a:lnSpc>
                <a:spcPts val="4011"/>
              </a:lnSpc>
            </a:pPr>
            <a:endParaRPr lang="en-US" sz="2700">
              <a:solidFill>
                <a:srgbClr val="000000"/>
              </a:solidFill>
              <a:latin typeface="Canva Sans"/>
              <a:ea typeface="Canva Sans"/>
              <a:cs typeface="Canva Sans"/>
              <a:sym typeface="Canva Sans"/>
            </a:endParaRPr>
          </a:p>
          <a:p>
            <a:pPr algn="r">
              <a:lnSpc>
                <a:spcPts val="4011"/>
              </a:lnSpc>
            </a:pPr>
            <a:r>
              <a:rPr lang="en-US" sz="3399" b="1">
                <a:solidFill>
                  <a:srgbClr val="000000"/>
                </a:solidFill>
                <a:latin typeface="Canva Sans Bold"/>
                <a:ea typeface="Canva Sans Bold"/>
                <a:cs typeface="Canva Sans Bold"/>
                <a:sym typeface="Canva Sans Bold"/>
              </a:rPr>
              <a:t>Meritxell Abellan-Almenara*</a:t>
            </a:r>
          </a:p>
          <a:p>
            <a:pPr algn="r">
              <a:lnSpc>
                <a:spcPts val="3186"/>
              </a:lnSpc>
            </a:pPr>
            <a:r>
              <a:rPr lang="en-US" sz="2700">
                <a:solidFill>
                  <a:srgbClr val="000000"/>
                </a:solidFill>
                <a:latin typeface="Canva Sans"/>
                <a:ea typeface="Canva Sans"/>
                <a:cs typeface="Canva Sans"/>
                <a:sym typeface="Canva Sans"/>
              </a:rPr>
              <a:t>University of Montréal</a:t>
            </a:r>
          </a:p>
          <a:p>
            <a:pPr algn="r">
              <a:lnSpc>
                <a:spcPts val="3186"/>
              </a:lnSpc>
            </a:pPr>
            <a:r>
              <a:rPr lang="en-US" sz="2700">
                <a:solidFill>
                  <a:srgbClr val="000000"/>
                </a:solidFill>
                <a:latin typeface="Canva Sans"/>
                <a:ea typeface="Canva Sans"/>
                <a:cs typeface="Canva Sans"/>
                <a:sym typeface="Canva Sans"/>
              </a:rPr>
              <a:t>meritxell.abellan.almenara@umontreal.ca</a:t>
            </a:r>
          </a:p>
        </p:txBody>
      </p:sp>
      <p:sp>
        <p:nvSpPr>
          <p:cNvPr id="5" name="TextBox 5"/>
          <p:cNvSpPr txBox="1"/>
          <p:nvPr/>
        </p:nvSpPr>
        <p:spPr>
          <a:xfrm>
            <a:off x="11857395" y="9248775"/>
            <a:ext cx="6289059" cy="724808"/>
          </a:xfrm>
          <a:prstGeom prst="rect">
            <a:avLst/>
          </a:prstGeom>
        </p:spPr>
        <p:txBody>
          <a:bodyPr lIns="0" tIns="0" rIns="0" bIns="0" rtlCol="0" anchor="t">
            <a:spAutoFit/>
          </a:bodyPr>
          <a:lstStyle/>
          <a:p>
            <a:pPr algn="r">
              <a:lnSpc>
                <a:spcPts val="1836"/>
              </a:lnSpc>
            </a:pPr>
            <a:r>
              <a:rPr lang="en-US" sz="1597">
                <a:solidFill>
                  <a:srgbClr val="000000"/>
                </a:solidFill>
                <a:latin typeface="Poppins"/>
                <a:ea typeface="Poppins"/>
                <a:cs typeface="Poppins"/>
                <a:sym typeface="Poppins"/>
              </a:rPr>
              <a:t>*With funding by the Social Sciences and Humanities Research Council of Canada (Vanier doctoral scholarship) </a:t>
            </a:r>
          </a:p>
          <a:p>
            <a:pPr algn="r">
              <a:lnSpc>
                <a:spcPts val="1951"/>
              </a:lnSpc>
            </a:pPr>
            <a:r>
              <a:rPr lang="en-US" sz="1697">
                <a:solidFill>
                  <a:srgbClr val="000000"/>
                </a:solidFill>
                <a:latin typeface="Poppins"/>
                <a:ea typeface="Poppins"/>
                <a:cs typeface="Poppins"/>
                <a:sym typeface="Poppins"/>
              </a:rPr>
              <a:t>&amp;  the Maison des Affaires Publiques et Internationales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flipV="1">
            <a:off x="9003097" y="3294284"/>
            <a:ext cx="0" cy="4752547"/>
          </a:xfrm>
          <a:prstGeom prst="line">
            <a:avLst/>
          </a:prstGeom>
          <a:ln w="152400" cap="flat">
            <a:solidFill>
              <a:srgbClr val="000000"/>
            </a:solidFill>
            <a:prstDash val="solid"/>
            <a:headEnd type="none" w="sm" len="sm"/>
            <a:tailEnd type="none" w="sm" len="sm"/>
          </a:ln>
        </p:spPr>
        <p:txBody>
          <a:bodyPr/>
          <a:lstStyle/>
          <a:p>
            <a:endParaRPr lang="en-US"/>
          </a:p>
        </p:txBody>
      </p:sp>
      <p:sp>
        <p:nvSpPr>
          <p:cNvPr id="3" name="Freeform 3"/>
          <p:cNvSpPr/>
          <p:nvPr/>
        </p:nvSpPr>
        <p:spPr>
          <a:xfrm>
            <a:off x="8514099" y="2155385"/>
            <a:ext cx="977997" cy="977997"/>
          </a:xfrm>
          <a:custGeom>
            <a:avLst/>
            <a:gdLst/>
            <a:ahLst/>
            <a:cxnLst/>
            <a:rect l="l" t="t" r="r" b="b"/>
            <a:pathLst>
              <a:path w="977997" h="977997">
                <a:moveTo>
                  <a:pt x="0" y="0"/>
                </a:moveTo>
                <a:lnTo>
                  <a:pt x="977996" y="0"/>
                </a:lnTo>
                <a:lnTo>
                  <a:pt x="977996" y="977997"/>
                </a:lnTo>
                <a:lnTo>
                  <a:pt x="0" y="977997"/>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4" name="TextBox 4"/>
          <p:cNvSpPr txBox="1"/>
          <p:nvPr/>
        </p:nvSpPr>
        <p:spPr>
          <a:xfrm>
            <a:off x="2504040" y="3707764"/>
            <a:ext cx="5355593" cy="4855211"/>
          </a:xfrm>
          <a:prstGeom prst="rect">
            <a:avLst/>
          </a:prstGeom>
        </p:spPr>
        <p:txBody>
          <a:bodyPr lIns="0" tIns="0" rIns="0" bIns="0" rtlCol="0" anchor="t">
            <a:spAutoFit/>
          </a:bodyPr>
          <a:lstStyle/>
          <a:p>
            <a:pPr algn="ctr">
              <a:lnSpc>
                <a:spcPts val="4339"/>
              </a:lnSpc>
            </a:pPr>
            <a:r>
              <a:rPr lang="en-US" sz="3099" b="1">
                <a:solidFill>
                  <a:srgbClr val="000000"/>
                </a:solidFill>
                <a:latin typeface="Canva Sans Bold"/>
                <a:ea typeface="Canva Sans Bold"/>
                <a:cs typeface="Canva Sans Bold"/>
                <a:sym typeface="Canva Sans Bold"/>
              </a:rPr>
              <a:t>Border criminology scholars argue that citizenship </a:t>
            </a:r>
            <a:r>
              <a:rPr lang="en-US" sz="3099" b="1" i="1">
                <a:solidFill>
                  <a:srgbClr val="C6302C"/>
                </a:solidFill>
                <a:latin typeface="Canva Sans Bold Italics"/>
                <a:ea typeface="Canva Sans Bold Italics"/>
                <a:cs typeface="Canva Sans Bold Italics"/>
                <a:sym typeface="Canva Sans Bold Italics"/>
              </a:rPr>
              <a:t>is</a:t>
            </a:r>
            <a:r>
              <a:rPr lang="en-US" sz="3099" b="1">
                <a:solidFill>
                  <a:srgbClr val="000000"/>
                </a:solidFill>
                <a:latin typeface="Canva Sans Bold"/>
                <a:ea typeface="Canva Sans Bold"/>
                <a:cs typeface="Canva Sans Bold"/>
                <a:sym typeface="Canva Sans Bold"/>
              </a:rPr>
              <a:t> relevant to criminal law. </a:t>
            </a:r>
          </a:p>
          <a:p>
            <a:pPr algn="ctr">
              <a:lnSpc>
                <a:spcPts val="4339"/>
              </a:lnSpc>
            </a:pPr>
            <a:endParaRPr lang="en-US" sz="3099" b="1">
              <a:solidFill>
                <a:srgbClr val="000000"/>
              </a:solidFill>
              <a:latin typeface="Canva Sans Bold"/>
              <a:ea typeface="Canva Sans Bold"/>
              <a:cs typeface="Canva Sans Bold"/>
              <a:sym typeface="Canva Sans Bold"/>
            </a:endParaRPr>
          </a:p>
          <a:p>
            <a:pPr algn="ctr">
              <a:lnSpc>
                <a:spcPts val="4339"/>
              </a:lnSpc>
            </a:pPr>
            <a:r>
              <a:rPr lang="en-US" sz="3099" b="1">
                <a:solidFill>
                  <a:srgbClr val="000000"/>
                </a:solidFill>
                <a:latin typeface="Canva Sans Bold"/>
                <a:ea typeface="Canva Sans Bold"/>
                <a:cs typeface="Canva Sans Bold"/>
                <a:sym typeface="Canva Sans Bold"/>
              </a:rPr>
              <a:t>Formal membership matters for the purposes of the criminal law.</a:t>
            </a:r>
          </a:p>
          <a:p>
            <a:pPr algn="ctr">
              <a:lnSpc>
                <a:spcPts val="4339"/>
              </a:lnSpc>
            </a:pPr>
            <a:endParaRPr lang="en-US" sz="3099" b="1">
              <a:solidFill>
                <a:srgbClr val="000000"/>
              </a:solidFill>
              <a:latin typeface="Canva Sans Bold"/>
              <a:ea typeface="Canva Sans Bold"/>
              <a:cs typeface="Canva Sans Bold"/>
              <a:sym typeface="Canva Sans Bold"/>
            </a:endParaRPr>
          </a:p>
        </p:txBody>
      </p:sp>
      <p:sp>
        <p:nvSpPr>
          <p:cNvPr id="5" name="TextBox 5"/>
          <p:cNvSpPr txBox="1"/>
          <p:nvPr/>
        </p:nvSpPr>
        <p:spPr>
          <a:xfrm>
            <a:off x="8681480" y="2167451"/>
            <a:ext cx="643235" cy="795022"/>
          </a:xfrm>
          <a:prstGeom prst="rect">
            <a:avLst/>
          </a:prstGeom>
        </p:spPr>
        <p:txBody>
          <a:bodyPr lIns="0" tIns="0" rIns="0" bIns="0" rtlCol="0" anchor="t">
            <a:spAutoFit/>
          </a:bodyPr>
          <a:lstStyle/>
          <a:p>
            <a:pPr algn="ctr">
              <a:lnSpc>
                <a:spcPts val="6579"/>
              </a:lnSpc>
              <a:spcBef>
                <a:spcPct val="0"/>
              </a:spcBef>
            </a:pPr>
            <a:r>
              <a:rPr lang="en-US" sz="4699" b="1">
                <a:solidFill>
                  <a:srgbClr val="000000"/>
                </a:solidFill>
                <a:latin typeface="Canva Sans Bold"/>
                <a:ea typeface="Canva Sans Bold"/>
                <a:cs typeface="Canva Sans Bold"/>
                <a:sym typeface="Canva Sans Bold"/>
              </a:rPr>
              <a:t>vs</a:t>
            </a:r>
          </a:p>
        </p:txBody>
      </p:sp>
      <p:sp>
        <p:nvSpPr>
          <p:cNvPr id="6" name="TextBox 6"/>
          <p:cNvSpPr txBox="1"/>
          <p:nvPr/>
        </p:nvSpPr>
        <p:spPr>
          <a:xfrm>
            <a:off x="10539617" y="3707764"/>
            <a:ext cx="5244343" cy="5398136"/>
          </a:xfrm>
          <a:prstGeom prst="rect">
            <a:avLst/>
          </a:prstGeom>
        </p:spPr>
        <p:txBody>
          <a:bodyPr lIns="0" tIns="0" rIns="0" bIns="0" rtlCol="0" anchor="t">
            <a:spAutoFit/>
          </a:bodyPr>
          <a:lstStyle/>
          <a:p>
            <a:pPr algn="ctr">
              <a:lnSpc>
                <a:spcPts val="4339"/>
              </a:lnSpc>
            </a:pPr>
            <a:r>
              <a:rPr lang="en-US" sz="3099" b="1">
                <a:solidFill>
                  <a:srgbClr val="000000"/>
                </a:solidFill>
                <a:latin typeface="Canva Sans Bold"/>
                <a:ea typeface="Canva Sans Bold"/>
                <a:cs typeface="Canva Sans Bold"/>
                <a:sym typeface="Canva Sans Bold"/>
              </a:rPr>
              <a:t>Our empirical data (case law analysis) shows citizenship </a:t>
            </a:r>
            <a:r>
              <a:rPr lang="en-US" sz="3099" b="1" i="1">
                <a:solidFill>
                  <a:srgbClr val="C6302C"/>
                </a:solidFill>
                <a:latin typeface="Canva Sans Bold Italics"/>
                <a:ea typeface="Canva Sans Bold Italics"/>
                <a:cs typeface="Canva Sans Bold Italics"/>
                <a:sym typeface="Canva Sans Bold Italics"/>
              </a:rPr>
              <a:t>is not</a:t>
            </a:r>
            <a:r>
              <a:rPr lang="en-US" sz="3099" b="1">
                <a:solidFill>
                  <a:srgbClr val="000000"/>
                </a:solidFill>
                <a:latin typeface="Canva Sans Bold"/>
                <a:ea typeface="Canva Sans Bold"/>
                <a:cs typeface="Canva Sans Bold"/>
                <a:sym typeface="Canva Sans Bold"/>
              </a:rPr>
              <a:t> a determinative factor.</a:t>
            </a:r>
          </a:p>
          <a:p>
            <a:pPr algn="ctr">
              <a:lnSpc>
                <a:spcPts val="4339"/>
              </a:lnSpc>
            </a:pPr>
            <a:endParaRPr lang="en-US" sz="3099" b="1">
              <a:solidFill>
                <a:srgbClr val="000000"/>
              </a:solidFill>
              <a:latin typeface="Canva Sans Bold"/>
              <a:ea typeface="Canva Sans Bold"/>
              <a:cs typeface="Canva Sans Bold"/>
              <a:sym typeface="Canva Sans Bold"/>
            </a:endParaRPr>
          </a:p>
          <a:p>
            <a:pPr algn="ctr">
              <a:lnSpc>
                <a:spcPts val="4339"/>
              </a:lnSpc>
            </a:pPr>
            <a:r>
              <a:rPr lang="en-US" sz="3099" b="1">
                <a:solidFill>
                  <a:srgbClr val="000000"/>
                </a:solidFill>
                <a:latin typeface="Canva Sans Bold"/>
                <a:ea typeface="Canva Sans Bold"/>
                <a:cs typeface="Canva Sans Bold"/>
                <a:sym typeface="Canva Sans Bold"/>
              </a:rPr>
              <a:t>Citizens and non-citizens are sentenced employing the </a:t>
            </a:r>
            <a:r>
              <a:rPr lang="en-US" sz="3099" b="1">
                <a:solidFill>
                  <a:srgbClr val="C6302C"/>
                </a:solidFill>
                <a:latin typeface="Canva Sans Bold"/>
                <a:ea typeface="Canva Sans Bold"/>
                <a:cs typeface="Canva Sans Bold"/>
                <a:sym typeface="Canva Sans Bold"/>
              </a:rPr>
              <a:t>same legal principles</a:t>
            </a:r>
            <a:r>
              <a:rPr lang="en-US" sz="3099" b="1">
                <a:solidFill>
                  <a:srgbClr val="000000"/>
                </a:solidFill>
                <a:latin typeface="Canva Sans Bold"/>
                <a:ea typeface="Canva Sans Bold"/>
                <a:cs typeface="Canva Sans Bold"/>
                <a:sym typeface="Canva Sans Bold"/>
              </a:rPr>
              <a:t>.</a:t>
            </a:r>
          </a:p>
          <a:p>
            <a:pPr algn="ctr">
              <a:lnSpc>
                <a:spcPts val="4339"/>
              </a:lnSpc>
            </a:pPr>
            <a:r>
              <a:rPr lang="en-US" sz="3099">
                <a:solidFill>
                  <a:srgbClr val="000000"/>
                </a:solidFill>
                <a:latin typeface="Canva Sans"/>
                <a:ea typeface="Canva Sans"/>
                <a:cs typeface="Canva Sans"/>
                <a:sym typeface="Canva Sans"/>
              </a:rPr>
              <a:t> </a:t>
            </a:r>
          </a:p>
          <a:p>
            <a:pPr algn="ctr">
              <a:lnSpc>
                <a:spcPts val="4339"/>
              </a:lnSpc>
            </a:pPr>
            <a:endParaRPr lang="en-US" sz="3099">
              <a:solidFill>
                <a:srgbClr val="000000"/>
              </a:solidFill>
              <a:latin typeface="Canva Sans"/>
              <a:ea typeface="Canva Sans"/>
              <a:cs typeface="Canva Sans"/>
              <a:sym typeface="Canva Sans"/>
            </a:endParaRPr>
          </a:p>
        </p:txBody>
      </p:sp>
      <p:sp>
        <p:nvSpPr>
          <p:cNvPr id="7" name="TextBox 7"/>
          <p:cNvSpPr txBox="1"/>
          <p:nvPr/>
        </p:nvSpPr>
        <p:spPr>
          <a:xfrm>
            <a:off x="2680036" y="2022035"/>
            <a:ext cx="5003602" cy="1193803"/>
          </a:xfrm>
          <a:prstGeom prst="rect">
            <a:avLst/>
          </a:prstGeom>
        </p:spPr>
        <p:txBody>
          <a:bodyPr lIns="0" tIns="0" rIns="0" bIns="0" rtlCol="0" anchor="t">
            <a:spAutoFit/>
          </a:bodyPr>
          <a:lstStyle/>
          <a:p>
            <a:pPr algn="ctr">
              <a:lnSpc>
                <a:spcPts val="9799"/>
              </a:lnSpc>
              <a:spcBef>
                <a:spcPct val="0"/>
              </a:spcBef>
            </a:pPr>
            <a:r>
              <a:rPr lang="en-US" sz="6999" b="1">
                <a:solidFill>
                  <a:srgbClr val="C6302C"/>
                </a:solidFill>
                <a:latin typeface="Canva Sans Bold"/>
                <a:ea typeface="Canva Sans Bold"/>
                <a:cs typeface="Canva Sans Bold"/>
                <a:sym typeface="Canva Sans Bold"/>
              </a:rPr>
              <a:t>IN THEORY </a:t>
            </a:r>
          </a:p>
        </p:txBody>
      </p:sp>
      <p:sp>
        <p:nvSpPr>
          <p:cNvPr id="8" name="TextBox 8"/>
          <p:cNvSpPr txBox="1"/>
          <p:nvPr/>
        </p:nvSpPr>
        <p:spPr>
          <a:xfrm>
            <a:off x="10266300" y="2022035"/>
            <a:ext cx="5790977" cy="1193803"/>
          </a:xfrm>
          <a:prstGeom prst="rect">
            <a:avLst/>
          </a:prstGeom>
        </p:spPr>
        <p:txBody>
          <a:bodyPr lIns="0" tIns="0" rIns="0" bIns="0" rtlCol="0" anchor="t">
            <a:spAutoFit/>
          </a:bodyPr>
          <a:lstStyle/>
          <a:p>
            <a:pPr algn="ctr">
              <a:lnSpc>
                <a:spcPts val="9799"/>
              </a:lnSpc>
              <a:spcBef>
                <a:spcPct val="0"/>
              </a:spcBef>
            </a:pPr>
            <a:r>
              <a:rPr lang="en-US" sz="6999" b="1">
                <a:solidFill>
                  <a:srgbClr val="C6302C"/>
                </a:solidFill>
                <a:latin typeface="Canva Sans Bold"/>
                <a:ea typeface="Canva Sans Bold"/>
                <a:cs typeface="Canva Sans Bold"/>
                <a:sym typeface="Canva Sans Bold"/>
              </a:rPr>
              <a:t>IN PRACTICE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606388"/>
            <a:ext cx="4506069" cy="1193803"/>
          </a:xfrm>
          <a:prstGeom prst="rect">
            <a:avLst/>
          </a:prstGeom>
        </p:spPr>
        <p:txBody>
          <a:bodyPr lIns="0" tIns="0" rIns="0" bIns="0" rtlCol="0" anchor="t">
            <a:spAutoFit/>
          </a:bodyPr>
          <a:lstStyle/>
          <a:p>
            <a:pPr algn="ctr">
              <a:lnSpc>
                <a:spcPts val="9799"/>
              </a:lnSpc>
              <a:spcBef>
                <a:spcPct val="0"/>
              </a:spcBef>
            </a:pPr>
            <a:r>
              <a:rPr lang="en-US" sz="6999" b="1">
                <a:solidFill>
                  <a:srgbClr val="C6302C"/>
                </a:solidFill>
                <a:latin typeface="Canva Sans Bold"/>
                <a:ea typeface="Canva Sans Bold"/>
                <a:cs typeface="Canva Sans Bold"/>
                <a:sym typeface="Canva Sans Bold"/>
              </a:rPr>
              <a:t>METHODS</a:t>
            </a:r>
          </a:p>
        </p:txBody>
      </p:sp>
      <p:sp>
        <p:nvSpPr>
          <p:cNvPr id="3" name="TextBox 3"/>
          <p:cNvSpPr txBox="1"/>
          <p:nvPr/>
        </p:nvSpPr>
        <p:spPr>
          <a:xfrm>
            <a:off x="1560396" y="2238653"/>
            <a:ext cx="14685604" cy="8129905"/>
          </a:xfrm>
          <a:prstGeom prst="rect">
            <a:avLst/>
          </a:prstGeom>
        </p:spPr>
        <p:txBody>
          <a:bodyPr lIns="0" tIns="0" rIns="0" bIns="0" rtlCol="0" anchor="t">
            <a:spAutoFit/>
          </a:bodyPr>
          <a:lstStyle/>
          <a:p>
            <a:pPr marL="798820" lvl="1" indent="-399410" algn="l">
              <a:lnSpc>
                <a:spcPts val="4624"/>
              </a:lnSpc>
              <a:buFont typeface="Arial"/>
              <a:buChar char="•"/>
            </a:pPr>
            <a:r>
              <a:rPr lang="en-US" sz="3699">
                <a:solidFill>
                  <a:srgbClr val="000000"/>
                </a:solidFill>
                <a:latin typeface="Canva Sans"/>
                <a:ea typeface="Canva Sans"/>
                <a:cs typeface="Canva Sans"/>
                <a:sym typeface="Canva Sans"/>
              </a:rPr>
              <a:t>Case law analysis</a:t>
            </a:r>
          </a:p>
          <a:p>
            <a:pPr algn="l">
              <a:lnSpc>
                <a:spcPts val="4624"/>
              </a:lnSpc>
            </a:pPr>
            <a:endParaRPr lang="en-US" sz="3699">
              <a:solidFill>
                <a:srgbClr val="000000"/>
              </a:solidFill>
              <a:latin typeface="Canva Sans"/>
              <a:ea typeface="Canva Sans"/>
              <a:cs typeface="Canva Sans"/>
              <a:sym typeface="Canva Sans"/>
            </a:endParaRPr>
          </a:p>
          <a:p>
            <a:pPr marL="798820" lvl="1" indent="-399410" algn="l">
              <a:lnSpc>
                <a:spcPts val="4624"/>
              </a:lnSpc>
              <a:buFont typeface="Arial"/>
              <a:buChar char="•"/>
            </a:pPr>
            <a:r>
              <a:rPr lang="en-US" sz="3699">
                <a:solidFill>
                  <a:srgbClr val="000000"/>
                </a:solidFill>
                <a:latin typeface="Canva Sans"/>
                <a:ea typeface="Canva Sans"/>
                <a:cs typeface="Canva Sans"/>
                <a:sym typeface="Canva Sans"/>
              </a:rPr>
              <a:t>Provincial, Superior and Appellate courts in </a:t>
            </a:r>
            <a:r>
              <a:rPr lang="en-US" sz="3699" b="1">
                <a:solidFill>
                  <a:srgbClr val="000000"/>
                </a:solidFill>
                <a:latin typeface="Canva Sans Bold"/>
                <a:ea typeface="Canva Sans Bold"/>
                <a:cs typeface="Canva Sans Bold"/>
                <a:sym typeface="Canva Sans Bold"/>
              </a:rPr>
              <a:t>ONTARIO</a:t>
            </a:r>
            <a:r>
              <a:rPr lang="en-US" sz="3699">
                <a:solidFill>
                  <a:srgbClr val="000000"/>
                </a:solidFill>
                <a:latin typeface="Canva Sans"/>
                <a:ea typeface="Canva Sans"/>
                <a:cs typeface="Canva Sans"/>
                <a:sym typeface="Canva Sans"/>
              </a:rPr>
              <a:t>: </a:t>
            </a:r>
          </a:p>
          <a:p>
            <a:pPr marL="1597639" lvl="2" indent="-532546" algn="l">
              <a:lnSpc>
                <a:spcPts val="4624"/>
              </a:lnSpc>
              <a:buFont typeface="Arial"/>
              <a:buChar char="⚬"/>
            </a:pPr>
            <a:r>
              <a:rPr lang="en-US" sz="3699">
                <a:solidFill>
                  <a:srgbClr val="000000"/>
                </a:solidFill>
                <a:latin typeface="Canva Sans"/>
                <a:ea typeface="Canva Sans"/>
                <a:cs typeface="Canva Sans"/>
                <a:sym typeface="Canva Sans"/>
              </a:rPr>
              <a:t>Lexbox alert (‘criminal’, ‘immigration’, ‘deportation’</a:t>
            </a:r>
          </a:p>
          <a:p>
            <a:pPr marL="1597639" lvl="2" indent="-532546" algn="l">
              <a:lnSpc>
                <a:spcPts val="4624"/>
              </a:lnSpc>
              <a:buFont typeface="Arial"/>
              <a:buChar char="⚬"/>
            </a:pPr>
            <a:r>
              <a:rPr lang="en-US" sz="3699">
                <a:solidFill>
                  <a:srgbClr val="000000"/>
                </a:solidFill>
                <a:latin typeface="Canva Sans"/>
                <a:ea typeface="Canva Sans"/>
                <a:cs typeface="Canva Sans"/>
                <a:sym typeface="Canva Sans"/>
              </a:rPr>
              <a:t>May 2019-January 2021</a:t>
            </a:r>
          </a:p>
          <a:p>
            <a:pPr marL="1597639" lvl="2" indent="-532546" algn="l">
              <a:lnSpc>
                <a:spcPts val="4624"/>
              </a:lnSpc>
              <a:buFont typeface="Arial"/>
              <a:buChar char="⚬"/>
            </a:pPr>
            <a:r>
              <a:rPr lang="en-US" sz="3699">
                <a:solidFill>
                  <a:srgbClr val="000000"/>
                </a:solidFill>
                <a:latin typeface="Canva Sans"/>
                <a:ea typeface="Canva Sans"/>
                <a:cs typeface="Canva Sans"/>
                <a:sym typeface="Canva Sans"/>
              </a:rPr>
              <a:t>N= 188</a:t>
            </a:r>
          </a:p>
          <a:p>
            <a:pPr algn="l">
              <a:lnSpc>
                <a:spcPts val="4624"/>
              </a:lnSpc>
            </a:pPr>
            <a:endParaRPr lang="en-US" sz="3699">
              <a:solidFill>
                <a:srgbClr val="000000"/>
              </a:solidFill>
              <a:latin typeface="Canva Sans"/>
              <a:ea typeface="Canva Sans"/>
              <a:cs typeface="Canva Sans"/>
              <a:sym typeface="Canva Sans"/>
            </a:endParaRPr>
          </a:p>
          <a:p>
            <a:pPr marL="798820" lvl="1" indent="-399410" algn="l">
              <a:lnSpc>
                <a:spcPts val="4624"/>
              </a:lnSpc>
              <a:buFont typeface="Arial"/>
              <a:buChar char="•"/>
            </a:pPr>
            <a:r>
              <a:rPr lang="en-US" sz="3699">
                <a:solidFill>
                  <a:srgbClr val="000000"/>
                </a:solidFill>
                <a:latin typeface="Canva Sans"/>
                <a:ea typeface="Canva Sans"/>
                <a:cs typeface="Canva Sans"/>
                <a:sym typeface="Canva Sans"/>
              </a:rPr>
              <a:t>Municipal courts and Cour du </a:t>
            </a:r>
            <a:r>
              <a:rPr lang="en-US" sz="3699" b="1">
                <a:solidFill>
                  <a:srgbClr val="000000"/>
                </a:solidFill>
                <a:latin typeface="Canva Sans Bold"/>
                <a:ea typeface="Canva Sans Bold"/>
                <a:cs typeface="Canva Sans Bold"/>
                <a:sym typeface="Canva Sans Bold"/>
              </a:rPr>
              <a:t>QUÉBEC</a:t>
            </a:r>
            <a:r>
              <a:rPr lang="en-US" sz="3699">
                <a:solidFill>
                  <a:srgbClr val="000000"/>
                </a:solidFill>
                <a:latin typeface="Canva Sans"/>
                <a:ea typeface="Canva Sans"/>
                <a:cs typeface="Canva Sans"/>
                <a:sym typeface="Canva Sans"/>
              </a:rPr>
              <a:t>:</a:t>
            </a:r>
          </a:p>
          <a:p>
            <a:pPr marL="1597639" lvl="2" indent="-532546" algn="l">
              <a:lnSpc>
                <a:spcPts val="4624"/>
              </a:lnSpc>
              <a:buFont typeface="Arial"/>
              <a:buChar char="⚬"/>
            </a:pPr>
            <a:r>
              <a:rPr lang="en-US" sz="3699">
                <a:solidFill>
                  <a:srgbClr val="000000"/>
                </a:solidFill>
                <a:latin typeface="Canva Sans"/>
                <a:ea typeface="Canva Sans"/>
                <a:cs typeface="Canva Sans"/>
                <a:sym typeface="Canva Sans"/>
              </a:rPr>
              <a:t>CanLii selection (‘criminal’, ‘IRPA’)</a:t>
            </a:r>
          </a:p>
          <a:p>
            <a:pPr marL="1597639" lvl="2" indent="-532546" algn="l">
              <a:lnSpc>
                <a:spcPts val="4624"/>
              </a:lnSpc>
              <a:buFont typeface="Arial"/>
              <a:buChar char="⚬"/>
            </a:pPr>
            <a:r>
              <a:rPr lang="en-US" sz="3699">
                <a:solidFill>
                  <a:srgbClr val="000000"/>
                </a:solidFill>
                <a:latin typeface="Canva Sans"/>
                <a:ea typeface="Canva Sans"/>
                <a:cs typeface="Canva Sans"/>
                <a:sym typeface="Canva Sans"/>
              </a:rPr>
              <a:t>June 2002 - July 2023 </a:t>
            </a:r>
          </a:p>
          <a:p>
            <a:pPr marL="1597639" lvl="2" indent="-532546" algn="l">
              <a:lnSpc>
                <a:spcPts val="4624"/>
              </a:lnSpc>
              <a:buFont typeface="Arial"/>
              <a:buChar char="⚬"/>
            </a:pPr>
            <a:r>
              <a:rPr lang="en-US" sz="3699">
                <a:solidFill>
                  <a:srgbClr val="000000"/>
                </a:solidFill>
                <a:latin typeface="Canva Sans"/>
                <a:ea typeface="Canva Sans"/>
                <a:cs typeface="Canva Sans"/>
                <a:sym typeface="Canva Sans"/>
              </a:rPr>
              <a:t>N = 59</a:t>
            </a:r>
          </a:p>
          <a:p>
            <a:pPr algn="l">
              <a:lnSpc>
                <a:spcPts val="4624"/>
              </a:lnSpc>
            </a:pPr>
            <a:endParaRPr lang="en-US" sz="3699">
              <a:solidFill>
                <a:srgbClr val="000000"/>
              </a:solidFill>
              <a:latin typeface="Canva Sans"/>
              <a:ea typeface="Canva Sans"/>
              <a:cs typeface="Canva Sans"/>
              <a:sym typeface="Canva Sans"/>
            </a:endParaRPr>
          </a:p>
          <a:p>
            <a:pPr algn="l">
              <a:lnSpc>
                <a:spcPts val="4624"/>
              </a:lnSpc>
            </a:pPr>
            <a:endParaRPr lang="en-US" sz="3699">
              <a:solidFill>
                <a:srgbClr val="000000"/>
              </a:solidFill>
              <a:latin typeface="Canva Sans"/>
              <a:ea typeface="Canva Sans"/>
              <a:cs typeface="Canva Sans"/>
              <a:sym typeface="Canva Sans"/>
            </a:endParaRPr>
          </a:p>
          <a:p>
            <a:pPr algn="l">
              <a:lnSpc>
                <a:spcPts val="4624"/>
              </a:lnSpc>
            </a:pPr>
            <a:endParaRPr lang="en-US" sz="3699">
              <a:solidFill>
                <a:srgbClr val="000000"/>
              </a:solidFill>
              <a:latin typeface="Canva Sans"/>
              <a:ea typeface="Canva Sans"/>
              <a:cs typeface="Canva Sans"/>
              <a:sym typeface="Canva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886151" y="2117017"/>
            <a:ext cx="16230600" cy="2683511"/>
          </a:xfrm>
          <a:prstGeom prst="rect">
            <a:avLst/>
          </a:prstGeom>
        </p:spPr>
        <p:txBody>
          <a:bodyPr lIns="0" tIns="0" rIns="0" bIns="0" rtlCol="0" anchor="t">
            <a:spAutoFit/>
          </a:bodyPr>
          <a:lstStyle/>
          <a:p>
            <a:pPr algn="l">
              <a:lnSpc>
                <a:spcPts val="4339"/>
              </a:lnSpc>
            </a:pPr>
            <a:r>
              <a:rPr lang="en-US" sz="3099" i="1">
                <a:solidFill>
                  <a:srgbClr val="000000"/>
                </a:solidFill>
                <a:latin typeface="Canva Sans Italics"/>
                <a:ea typeface="Canva Sans Italics"/>
                <a:cs typeface="Canva Sans Italics"/>
                <a:sym typeface="Canva Sans Italics"/>
              </a:rPr>
              <a:t>Pham</a:t>
            </a:r>
            <a:r>
              <a:rPr lang="en-US" sz="3099">
                <a:solidFill>
                  <a:srgbClr val="000000"/>
                </a:solidFill>
                <a:latin typeface="Canva Sans"/>
                <a:ea typeface="Canva Sans"/>
                <a:cs typeface="Canva Sans"/>
                <a:sym typeface="Canva Sans"/>
              </a:rPr>
              <a:t> acts only as a reminder that </a:t>
            </a:r>
            <a:r>
              <a:rPr lang="en-US" sz="3099" b="1">
                <a:solidFill>
                  <a:srgbClr val="000000"/>
                </a:solidFill>
                <a:latin typeface="Canva Sans Bold"/>
                <a:ea typeface="Canva Sans Bold"/>
                <a:cs typeface="Canva Sans Bold"/>
                <a:sym typeface="Canva Sans Bold"/>
              </a:rPr>
              <a:t>standard sentencing principles </a:t>
            </a:r>
            <a:r>
              <a:rPr lang="en-US" sz="3099" b="1" i="1">
                <a:solidFill>
                  <a:srgbClr val="000000"/>
                </a:solidFill>
                <a:latin typeface="Canva Sans Bold Italics"/>
                <a:ea typeface="Canva Sans Bold Italics"/>
                <a:cs typeface="Canva Sans Bold Italics"/>
                <a:sym typeface="Canva Sans Bold Italics"/>
              </a:rPr>
              <a:t>also</a:t>
            </a:r>
            <a:r>
              <a:rPr lang="en-US" sz="3099" b="1">
                <a:solidFill>
                  <a:srgbClr val="000000"/>
                </a:solidFill>
                <a:latin typeface="Canva Sans Bold"/>
                <a:ea typeface="Canva Sans Bold"/>
                <a:cs typeface="Canva Sans Bold"/>
                <a:sym typeface="Canva Sans Bold"/>
              </a:rPr>
              <a:t> apply to non-citizens</a:t>
            </a:r>
            <a:r>
              <a:rPr lang="en-US" sz="3099">
                <a:solidFill>
                  <a:srgbClr val="000000"/>
                </a:solidFill>
                <a:latin typeface="Canva Sans"/>
                <a:ea typeface="Canva Sans"/>
                <a:cs typeface="Canva Sans"/>
                <a:sym typeface="Canva Sans"/>
              </a:rPr>
              <a:t>:  judges should always factor in collateral consequences (including immigration consequences) to achieve a </a:t>
            </a:r>
            <a:r>
              <a:rPr lang="en-US" sz="3099" b="1">
                <a:solidFill>
                  <a:srgbClr val="000000"/>
                </a:solidFill>
                <a:latin typeface="Canva Sans Bold"/>
                <a:ea typeface="Canva Sans Bold"/>
                <a:cs typeface="Canva Sans Bold"/>
                <a:sym typeface="Canva Sans Bold"/>
              </a:rPr>
              <a:t>proportionate sentence</a:t>
            </a:r>
            <a:r>
              <a:rPr lang="en-US" sz="3099">
                <a:solidFill>
                  <a:srgbClr val="000000"/>
                </a:solidFill>
                <a:latin typeface="Canva Sans"/>
                <a:ea typeface="Canva Sans"/>
                <a:cs typeface="Canva Sans"/>
                <a:sym typeface="Canva Sans"/>
              </a:rPr>
              <a:t>, regardless of the individual’s citizenship status.</a:t>
            </a:r>
          </a:p>
          <a:p>
            <a:pPr algn="l">
              <a:lnSpc>
                <a:spcPts val="4339"/>
              </a:lnSpc>
            </a:pPr>
            <a:endParaRPr lang="en-US" sz="3099">
              <a:solidFill>
                <a:srgbClr val="000000"/>
              </a:solidFill>
              <a:latin typeface="Canva Sans"/>
              <a:ea typeface="Canva Sans"/>
              <a:cs typeface="Canva Sans"/>
              <a:sym typeface="Canva Sans"/>
            </a:endParaRPr>
          </a:p>
        </p:txBody>
      </p:sp>
      <p:sp>
        <p:nvSpPr>
          <p:cNvPr id="3" name="TextBox 3"/>
          <p:cNvSpPr txBox="1"/>
          <p:nvPr/>
        </p:nvSpPr>
        <p:spPr>
          <a:xfrm>
            <a:off x="770566" y="567859"/>
            <a:ext cx="6331297" cy="1193803"/>
          </a:xfrm>
          <a:prstGeom prst="rect">
            <a:avLst/>
          </a:prstGeom>
        </p:spPr>
        <p:txBody>
          <a:bodyPr lIns="0" tIns="0" rIns="0" bIns="0" rtlCol="0" anchor="t">
            <a:spAutoFit/>
          </a:bodyPr>
          <a:lstStyle/>
          <a:p>
            <a:pPr algn="ctr">
              <a:lnSpc>
                <a:spcPts val="9799"/>
              </a:lnSpc>
              <a:spcBef>
                <a:spcPct val="0"/>
              </a:spcBef>
            </a:pPr>
            <a:r>
              <a:rPr lang="en-US" sz="6999" b="1">
                <a:solidFill>
                  <a:srgbClr val="C6302C"/>
                </a:solidFill>
                <a:latin typeface="Canva Sans Bold"/>
                <a:ea typeface="Canva Sans Bold"/>
                <a:cs typeface="Canva Sans Bold"/>
                <a:sym typeface="Canva Sans Bold"/>
              </a:rPr>
              <a:t>IN PRACTICE...</a:t>
            </a:r>
          </a:p>
        </p:txBody>
      </p:sp>
      <p:sp>
        <p:nvSpPr>
          <p:cNvPr id="4" name="TextBox 4"/>
          <p:cNvSpPr txBox="1"/>
          <p:nvPr/>
        </p:nvSpPr>
        <p:spPr>
          <a:xfrm>
            <a:off x="3398317" y="6145855"/>
            <a:ext cx="12381362" cy="2621916"/>
          </a:xfrm>
          <a:prstGeom prst="rect">
            <a:avLst/>
          </a:prstGeom>
        </p:spPr>
        <p:txBody>
          <a:bodyPr lIns="0" tIns="0" rIns="0" bIns="0" rtlCol="0" anchor="t">
            <a:spAutoFit/>
          </a:bodyPr>
          <a:lstStyle/>
          <a:p>
            <a:pPr algn="l">
              <a:lnSpc>
                <a:spcPts val="4339"/>
              </a:lnSpc>
            </a:pPr>
            <a:r>
              <a:rPr lang="en-US" sz="3099">
                <a:solidFill>
                  <a:srgbClr val="000000"/>
                </a:solidFill>
                <a:latin typeface="Canva Sans"/>
                <a:ea typeface="Canva Sans"/>
                <a:cs typeface="Canva Sans"/>
                <a:sym typeface="Canva Sans"/>
              </a:rPr>
              <a:t>The principle of parity does not prohibit disparity where the circumstances so justify, by virtue of the rule of proportionality... there is no uniform sentence for a given crime.</a:t>
            </a:r>
          </a:p>
          <a:p>
            <a:pPr algn="l">
              <a:lnSpc>
                <a:spcPts val="4339"/>
              </a:lnSpc>
            </a:pPr>
            <a:endParaRPr lang="en-US" sz="3099">
              <a:solidFill>
                <a:srgbClr val="000000"/>
              </a:solidFill>
              <a:latin typeface="Canva Sans"/>
              <a:ea typeface="Canva Sans"/>
              <a:cs typeface="Canva Sans"/>
              <a:sym typeface="Canva Sans"/>
            </a:endParaRPr>
          </a:p>
          <a:p>
            <a:pPr algn="r">
              <a:lnSpc>
                <a:spcPts val="3779"/>
              </a:lnSpc>
            </a:pPr>
            <a:r>
              <a:rPr lang="en-US" sz="2699">
                <a:solidFill>
                  <a:srgbClr val="000000"/>
                </a:solidFill>
                <a:latin typeface="Canva Sans"/>
                <a:ea typeface="Canva Sans"/>
                <a:cs typeface="Canva Sans"/>
                <a:sym typeface="Canva Sans"/>
              </a:rPr>
              <a:t>(R v Gagnon 2021 QCCQ 3073, para 98)</a:t>
            </a:r>
          </a:p>
        </p:txBody>
      </p:sp>
      <p:sp>
        <p:nvSpPr>
          <p:cNvPr id="5" name="Freeform 5"/>
          <p:cNvSpPr/>
          <p:nvPr/>
        </p:nvSpPr>
        <p:spPr>
          <a:xfrm>
            <a:off x="1860503" y="4800528"/>
            <a:ext cx="1537813" cy="1061091"/>
          </a:xfrm>
          <a:custGeom>
            <a:avLst/>
            <a:gdLst/>
            <a:ahLst/>
            <a:cxnLst/>
            <a:rect l="l" t="t" r="r" b="b"/>
            <a:pathLst>
              <a:path w="1537813" h="1061091">
                <a:moveTo>
                  <a:pt x="0" y="0"/>
                </a:moveTo>
                <a:lnTo>
                  <a:pt x="1537814" y="0"/>
                </a:lnTo>
                <a:lnTo>
                  <a:pt x="1537814" y="1061092"/>
                </a:lnTo>
                <a:lnTo>
                  <a:pt x="0" y="1061092"/>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6" name="AutoShape 6"/>
          <p:cNvSpPr/>
          <p:nvPr/>
        </p:nvSpPr>
        <p:spPr>
          <a:xfrm>
            <a:off x="3616355" y="5442098"/>
            <a:ext cx="3622892" cy="0"/>
          </a:xfrm>
          <a:prstGeom prst="line">
            <a:avLst/>
          </a:prstGeom>
          <a:ln w="76200" cap="flat">
            <a:solidFill>
              <a:srgbClr val="000000"/>
            </a:solidFill>
            <a:prstDash val="solid"/>
            <a:headEnd type="none" w="sm" len="sm"/>
            <a:tailEnd type="none" w="sm" len="sm"/>
          </a:ln>
        </p:spPr>
        <p:txBody>
          <a:bodyPr/>
          <a:lstStyle/>
          <a:p>
            <a:endParaRPr lang="en-US"/>
          </a:p>
        </p:txBody>
      </p:sp>
      <p:sp>
        <p:nvSpPr>
          <p:cNvPr id="7" name="AutoShape 7"/>
          <p:cNvSpPr/>
          <p:nvPr/>
        </p:nvSpPr>
        <p:spPr>
          <a:xfrm>
            <a:off x="2226542" y="5913104"/>
            <a:ext cx="0" cy="2373338"/>
          </a:xfrm>
          <a:prstGeom prst="line">
            <a:avLst/>
          </a:prstGeom>
          <a:ln w="76200" cap="flat">
            <a:solidFill>
              <a:srgbClr val="000000"/>
            </a:solidFill>
            <a:prstDash val="solid"/>
            <a:headEnd type="none" w="sm" len="sm"/>
            <a:tailEnd type="none" w="sm" len="sm"/>
          </a:ln>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886151" y="2117017"/>
            <a:ext cx="16230600" cy="3226436"/>
          </a:xfrm>
          <a:prstGeom prst="rect">
            <a:avLst/>
          </a:prstGeom>
        </p:spPr>
        <p:txBody>
          <a:bodyPr lIns="0" tIns="0" rIns="0" bIns="0" rtlCol="0" anchor="t">
            <a:spAutoFit/>
          </a:bodyPr>
          <a:lstStyle/>
          <a:p>
            <a:pPr algn="l">
              <a:lnSpc>
                <a:spcPts val="4339"/>
              </a:lnSpc>
            </a:pPr>
            <a:r>
              <a:rPr lang="en-US" sz="3099">
                <a:solidFill>
                  <a:srgbClr val="000000"/>
                </a:solidFill>
                <a:latin typeface="Canva Sans"/>
                <a:ea typeface="Canva Sans"/>
                <a:cs typeface="Canva Sans"/>
                <a:sym typeface="Canva Sans"/>
              </a:rPr>
              <a:t>In the vast majority of cases, judges adhere to </a:t>
            </a:r>
            <a:r>
              <a:rPr lang="en-US" sz="3099" b="1">
                <a:solidFill>
                  <a:srgbClr val="000000"/>
                </a:solidFill>
                <a:latin typeface="Canva Sans Bold"/>
                <a:ea typeface="Canva Sans Bold"/>
                <a:cs typeface="Canva Sans Bold"/>
                <a:sym typeface="Canva Sans Bold"/>
              </a:rPr>
              <a:t>restrictive interpretations of proportionality </a:t>
            </a:r>
            <a:r>
              <a:rPr lang="en-US" sz="3099">
                <a:solidFill>
                  <a:srgbClr val="000000"/>
                </a:solidFill>
                <a:latin typeface="Canva Sans"/>
                <a:ea typeface="Canva Sans"/>
                <a:cs typeface="Canva Sans"/>
                <a:sym typeface="Canva Sans"/>
              </a:rPr>
              <a:t>that limit the weight they assign to immigration consequences. The lenght of sentences do not differ from those a citizen would receive in the same situation.</a:t>
            </a:r>
          </a:p>
          <a:p>
            <a:pPr algn="l">
              <a:lnSpc>
                <a:spcPts val="4339"/>
              </a:lnSpc>
            </a:pPr>
            <a:endParaRPr lang="en-US" sz="3099">
              <a:solidFill>
                <a:srgbClr val="000000"/>
              </a:solidFill>
              <a:latin typeface="Canva Sans"/>
              <a:ea typeface="Canva Sans"/>
              <a:cs typeface="Canva Sans"/>
              <a:sym typeface="Canva Sans"/>
            </a:endParaRPr>
          </a:p>
          <a:p>
            <a:pPr algn="l">
              <a:lnSpc>
                <a:spcPts val="4339"/>
              </a:lnSpc>
            </a:pPr>
            <a:endParaRPr lang="en-US" sz="3099">
              <a:solidFill>
                <a:srgbClr val="000000"/>
              </a:solidFill>
              <a:latin typeface="Canva Sans"/>
              <a:ea typeface="Canva Sans"/>
              <a:cs typeface="Canva Sans"/>
              <a:sym typeface="Canva Sans"/>
            </a:endParaRPr>
          </a:p>
        </p:txBody>
      </p:sp>
      <p:sp>
        <p:nvSpPr>
          <p:cNvPr id="3" name="TextBox 3"/>
          <p:cNvSpPr txBox="1"/>
          <p:nvPr/>
        </p:nvSpPr>
        <p:spPr>
          <a:xfrm>
            <a:off x="770566" y="567859"/>
            <a:ext cx="6331297" cy="1193803"/>
          </a:xfrm>
          <a:prstGeom prst="rect">
            <a:avLst/>
          </a:prstGeom>
        </p:spPr>
        <p:txBody>
          <a:bodyPr lIns="0" tIns="0" rIns="0" bIns="0" rtlCol="0" anchor="t">
            <a:spAutoFit/>
          </a:bodyPr>
          <a:lstStyle/>
          <a:p>
            <a:pPr algn="ctr">
              <a:lnSpc>
                <a:spcPts val="9799"/>
              </a:lnSpc>
              <a:spcBef>
                <a:spcPct val="0"/>
              </a:spcBef>
            </a:pPr>
            <a:r>
              <a:rPr lang="en-US" sz="6999" b="1">
                <a:solidFill>
                  <a:srgbClr val="C6302C"/>
                </a:solidFill>
                <a:latin typeface="Canva Sans Bold"/>
                <a:ea typeface="Canva Sans Bold"/>
                <a:cs typeface="Canva Sans Bold"/>
                <a:sym typeface="Canva Sans Bold"/>
              </a:rPr>
              <a:t>IN PRACTICE...</a:t>
            </a:r>
          </a:p>
        </p:txBody>
      </p:sp>
      <p:sp>
        <p:nvSpPr>
          <p:cNvPr id="4" name="TextBox 4"/>
          <p:cNvSpPr txBox="1"/>
          <p:nvPr/>
        </p:nvSpPr>
        <p:spPr>
          <a:xfrm>
            <a:off x="3089964" y="5861620"/>
            <a:ext cx="14026787" cy="4222750"/>
          </a:xfrm>
          <a:prstGeom prst="rect">
            <a:avLst/>
          </a:prstGeom>
        </p:spPr>
        <p:txBody>
          <a:bodyPr lIns="0" tIns="0" rIns="0" bIns="0" rtlCol="0" anchor="t">
            <a:spAutoFit/>
          </a:bodyPr>
          <a:lstStyle/>
          <a:p>
            <a:pPr algn="l">
              <a:lnSpc>
                <a:spcPts val="4059"/>
              </a:lnSpc>
            </a:pPr>
            <a:r>
              <a:rPr lang="en-US" sz="2899">
                <a:solidFill>
                  <a:srgbClr val="000000"/>
                </a:solidFill>
                <a:latin typeface="Canva Sans"/>
                <a:ea typeface="Canva Sans"/>
                <a:cs typeface="Canva Sans"/>
                <a:sym typeface="Canva Sans"/>
              </a:rPr>
              <a:t>[The reduced sentence the defence suggested] “would  render the sentence to be imposed inappropriate and disproportionate to the seriousness of the offences and to his degree of responsibility... there is not a sufficient difference between the situation and the role of each of them (…) to justify the imposition of different sentences.</a:t>
            </a:r>
          </a:p>
          <a:p>
            <a:pPr algn="l">
              <a:lnSpc>
                <a:spcPts val="4059"/>
              </a:lnSpc>
            </a:pPr>
            <a:endParaRPr lang="en-US" sz="2899">
              <a:solidFill>
                <a:srgbClr val="000000"/>
              </a:solidFill>
              <a:latin typeface="Canva Sans"/>
              <a:ea typeface="Canva Sans"/>
              <a:cs typeface="Canva Sans"/>
              <a:sym typeface="Canva Sans"/>
            </a:endParaRPr>
          </a:p>
          <a:p>
            <a:pPr algn="r">
              <a:lnSpc>
                <a:spcPts val="3499"/>
              </a:lnSpc>
            </a:pPr>
            <a:r>
              <a:rPr lang="en-US" sz="2499">
                <a:solidFill>
                  <a:srgbClr val="000000"/>
                </a:solidFill>
                <a:latin typeface="Canva Sans"/>
                <a:ea typeface="Canva Sans"/>
                <a:cs typeface="Canva Sans"/>
                <a:sym typeface="Canva Sans"/>
              </a:rPr>
              <a:t>(R v Theus 2020 QCCQ 6228, para. 121 &amp; 141) </a:t>
            </a:r>
          </a:p>
          <a:p>
            <a:pPr algn="l">
              <a:lnSpc>
                <a:spcPts val="2659"/>
              </a:lnSpc>
            </a:pPr>
            <a:endParaRPr lang="en-US" sz="2499">
              <a:solidFill>
                <a:srgbClr val="000000"/>
              </a:solidFill>
              <a:latin typeface="Canva Sans"/>
              <a:ea typeface="Canva Sans"/>
              <a:cs typeface="Canva Sans"/>
              <a:sym typeface="Canva Sans"/>
            </a:endParaRPr>
          </a:p>
          <a:p>
            <a:pPr algn="l">
              <a:lnSpc>
                <a:spcPts val="2939"/>
              </a:lnSpc>
            </a:pPr>
            <a:endParaRPr lang="en-US" sz="2499">
              <a:solidFill>
                <a:srgbClr val="000000"/>
              </a:solidFill>
              <a:latin typeface="Canva Sans"/>
              <a:ea typeface="Canva Sans"/>
              <a:cs typeface="Canva Sans"/>
              <a:sym typeface="Canva Sans"/>
            </a:endParaRPr>
          </a:p>
        </p:txBody>
      </p:sp>
      <p:sp>
        <p:nvSpPr>
          <p:cNvPr id="5" name="Freeform 5"/>
          <p:cNvSpPr/>
          <p:nvPr/>
        </p:nvSpPr>
        <p:spPr>
          <a:xfrm>
            <a:off x="1860503" y="4800528"/>
            <a:ext cx="1537813" cy="1061091"/>
          </a:xfrm>
          <a:custGeom>
            <a:avLst/>
            <a:gdLst/>
            <a:ahLst/>
            <a:cxnLst/>
            <a:rect l="l" t="t" r="r" b="b"/>
            <a:pathLst>
              <a:path w="1537813" h="1061091">
                <a:moveTo>
                  <a:pt x="0" y="0"/>
                </a:moveTo>
                <a:lnTo>
                  <a:pt x="1537814" y="0"/>
                </a:lnTo>
                <a:lnTo>
                  <a:pt x="1537814" y="1061092"/>
                </a:lnTo>
                <a:lnTo>
                  <a:pt x="0" y="1061092"/>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6" name="AutoShape 6"/>
          <p:cNvSpPr/>
          <p:nvPr/>
        </p:nvSpPr>
        <p:spPr>
          <a:xfrm>
            <a:off x="3616355" y="5442098"/>
            <a:ext cx="3622892" cy="0"/>
          </a:xfrm>
          <a:prstGeom prst="line">
            <a:avLst/>
          </a:prstGeom>
          <a:ln w="76200" cap="flat">
            <a:solidFill>
              <a:srgbClr val="000000"/>
            </a:solidFill>
            <a:prstDash val="solid"/>
            <a:headEnd type="none" w="sm" len="sm"/>
            <a:tailEnd type="none" w="sm" len="sm"/>
          </a:ln>
        </p:spPr>
        <p:txBody>
          <a:bodyPr/>
          <a:lstStyle/>
          <a:p>
            <a:endParaRPr lang="en-US"/>
          </a:p>
        </p:txBody>
      </p:sp>
      <p:sp>
        <p:nvSpPr>
          <p:cNvPr id="7" name="AutoShape 7"/>
          <p:cNvSpPr/>
          <p:nvPr/>
        </p:nvSpPr>
        <p:spPr>
          <a:xfrm>
            <a:off x="2226542" y="5913104"/>
            <a:ext cx="0" cy="2373338"/>
          </a:xfrm>
          <a:prstGeom prst="line">
            <a:avLst/>
          </a:prstGeom>
          <a:ln w="76200" cap="flat">
            <a:solidFill>
              <a:srgbClr val="000000"/>
            </a:solidFill>
            <a:prstDash val="solid"/>
            <a:headEnd type="none" w="sm" len="sm"/>
            <a:tailEnd type="none" w="sm" len="sm"/>
          </a:ln>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886151" y="2117017"/>
            <a:ext cx="16230600" cy="3226436"/>
          </a:xfrm>
          <a:prstGeom prst="rect">
            <a:avLst/>
          </a:prstGeom>
        </p:spPr>
        <p:txBody>
          <a:bodyPr lIns="0" tIns="0" rIns="0" bIns="0" rtlCol="0" anchor="t">
            <a:spAutoFit/>
          </a:bodyPr>
          <a:lstStyle/>
          <a:p>
            <a:pPr algn="l">
              <a:lnSpc>
                <a:spcPts val="4339"/>
              </a:lnSpc>
            </a:pPr>
            <a:r>
              <a:rPr lang="en-US" sz="3099">
                <a:solidFill>
                  <a:srgbClr val="000000"/>
                </a:solidFill>
                <a:latin typeface="Canva Sans"/>
                <a:ea typeface="Canva Sans"/>
                <a:cs typeface="Canva Sans"/>
                <a:sym typeface="Canva Sans"/>
              </a:rPr>
              <a:t>In the vast majority of cases, judges adhere to </a:t>
            </a:r>
            <a:r>
              <a:rPr lang="en-US" sz="3099" b="1">
                <a:solidFill>
                  <a:srgbClr val="000000"/>
                </a:solidFill>
                <a:latin typeface="Canva Sans Bold"/>
                <a:ea typeface="Canva Sans Bold"/>
                <a:cs typeface="Canva Sans Bold"/>
                <a:sym typeface="Canva Sans Bold"/>
              </a:rPr>
              <a:t>restrictive interpretations of proportionality </a:t>
            </a:r>
            <a:r>
              <a:rPr lang="en-US" sz="3099">
                <a:solidFill>
                  <a:srgbClr val="000000"/>
                </a:solidFill>
                <a:latin typeface="Canva Sans"/>
                <a:ea typeface="Canva Sans"/>
                <a:cs typeface="Canva Sans"/>
                <a:sym typeface="Canva Sans"/>
              </a:rPr>
              <a:t>that limit the weight they assign to immigration consequences. The lenght of sentences do not differ from those a citizen would receive in the same situation.</a:t>
            </a:r>
          </a:p>
          <a:p>
            <a:pPr algn="l">
              <a:lnSpc>
                <a:spcPts val="4339"/>
              </a:lnSpc>
            </a:pPr>
            <a:endParaRPr lang="en-US" sz="3099">
              <a:solidFill>
                <a:srgbClr val="000000"/>
              </a:solidFill>
              <a:latin typeface="Canva Sans"/>
              <a:ea typeface="Canva Sans"/>
              <a:cs typeface="Canva Sans"/>
              <a:sym typeface="Canva Sans"/>
            </a:endParaRPr>
          </a:p>
          <a:p>
            <a:pPr algn="l">
              <a:lnSpc>
                <a:spcPts val="4339"/>
              </a:lnSpc>
            </a:pPr>
            <a:endParaRPr lang="en-US" sz="3099">
              <a:solidFill>
                <a:srgbClr val="000000"/>
              </a:solidFill>
              <a:latin typeface="Canva Sans"/>
              <a:ea typeface="Canva Sans"/>
              <a:cs typeface="Canva Sans"/>
              <a:sym typeface="Canva Sans"/>
            </a:endParaRPr>
          </a:p>
        </p:txBody>
      </p:sp>
      <p:sp>
        <p:nvSpPr>
          <p:cNvPr id="3" name="TextBox 3"/>
          <p:cNvSpPr txBox="1"/>
          <p:nvPr/>
        </p:nvSpPr>
        <p:spPr>
          <a:xfrm>
            <a:off x="770566" y="567859"/>
            <a:ext cx="6331297" cy="1193803"/>
          </a:xfrm>
          <a:prstGeom prst="rect">
            <a:avLst/>
          </a:prstGeom>
        </p:spPr>
        <p:txBody>
          <a:bodyPr lIns="0" tIns="0" rIns="0" bIns="0" rtlCol="0" anchor="t">
            <a:spAutoFit/>
          </a:bodyPr>
          <a:lstStyle/>
          <a:p>
            <a:pPr algn="ctr">
              <a:lnSpc>
                <a:spcPts val="9799"/>
              </a:lnSpc>
              <a:spcBef>
                <a:spcPct val="0"/>
              </a:spcBef>
            </a:pPr>
            <a:r>
              <a:rPr lang="en-US" sz="6999" b="1">
                <a:solidFill>
                  <a:srgbClr val="C6302C"/>
                </a:solidFill>
                <a:latin typeface="Canva Sans Bold"/>
                <a:ea typeface="Canva Sans Bold"/>
                <a:cs typeface="Canva Sans Bold"/>
                <a:sym typeface="Canva Sans Bold"/>
              </a:rPr>
              <a:t>IN PRACTICE...</a:t>
            </a:r>
          </a:p>
        </p:txBody>
      </p:sp>
      <p:sp>
        <p:nvSpPr>
          <p:cNvPr id="4" name="TextBox 4"/>
          <p:cNvSpPr txBox="1"/>
          <p:nvPr/>
        </p:nvSpPr>
        <p:spPr>
          <a:xfrm>
            <a:off x="3089964" y="5861620"/>
            <a:ext cx="14361977" cy="4027171"/>
          </a:xfrm>
          <a:prstGeom prst="rect">
            <a:avLst/>
          </a:prstGeom>
        </p:spPr>
        <p:txBody>
          <a:bodyPr lIns="0" tIns="0" rIns="0" bIns="0" rtlCol="0" anchor="t">
            <a:spAutoFit/>
          </a:bodyPr>
          <a:lstStyle/>
          <a:p>
            <a:pPr algn="l">
              <a:lnSpc>
                <a:spcPts val="4059"/>
              </a:lnSpc>
            </a:pPr>
            <a:r>
              <a:rPr lang="en-US" sz="2899">
                <a:solidFill>
                  <a:srgbClr val="000000"/>
                </a:solidFill>
                <a:latin typeface="Canva Sans"/>
                <a:ea typeface="Canva Sans"/>
                <a:cs typeface="Canva Sans"/>
                <a:sym typeface="Canva Sans"/>
              </a:rPr>
              <a:t> His country of origin is probably foreign to him... fear of deportation must weigh just as heavily, if not more so, in the head of the offender as does the punishment for the offences committed... [These are] exceptional circumstances that justify a sentence well below the heartland of cases in matters of drug trafficking... [Yet] immigration issues cannot distort what would otherwise be an appropriate sentence... a conditional sentence is sadly out of reach for the offender.</a:t>
            </a:r>
          </a:p>
          <a:p>
            <a:pPr algn="r">
              <a:lnSpc>
                <a:spcPts val="3499"/>
              </a:lnSpc>
            </a:pPr>
            <a:r>
              <a:rPr lang="en-US" sz="2499">
                <a:solidFill>
                  <a:srgbClr val="000000"/>
                </a:solidFill>
                <a:latin typeface="Canva Sans"/>
                <a:ea typeface="Canva Sans"/>
                <a:cs typeface="Canva Sans"/>
                <a:sym typeface="Canva Sans"/>
              </a:rPr>
              <a:t>(R v Salem 2021 QCCQ 3624, para. 223, 251, 350 &amp; 264)</a:t>
            </a:r>
          </a:p>
        </p:txBody>
      </p:sp>
      <p:sp>
        <p:nvSpPr>
          <p:cNvPr id="5" name="Freeform 5"/>
          <p:cNvSpPr/>
          <p:nvPr/>
        </p:nvSpPr>
        <p:spPr>
          <a:xfrm>
            <a:off x="1860503" y="4800528"/>
            <a:ext cx="1537813" cy="1061091"/>
          </a:xfrm>
          <a:custGeom>
            <a:avLst/>
            <a:gdLst/>
            <a:ahLst/>
            <a:cxnLst/>
            <a:rect l="l" t="t" r="r" b="b"/>
            <a:pathLst>
              <a:path w="1537813" h="1061091">
                <a:moveTo>
                  <a:pt x="0" y="0"/>
                </a:moveTo>
                <a:lnTo>
                  <a:pt x="1537814" y="0"/>
                </a:lnTo>
                <a:lnTo>
                  <a:pt x="1537814" y="1061092"/>
                </a:lnTo>
                <a:lnTo>
                  <a:pt x="0" y="1061092"/>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6" name="AutoShape 6"/>
          <p:cNvSpPr/>
          <p:nvPr/>
        </p:nvSpPr>
        <p:spPr>
          <a:xfrm>
            <a:off x="3616355" y="5442098"/>
            <a:ext cx="3622892" cy="0"/>
          </a:xfrm>
          <a:prstGeom prst="line">
            <a:avLst/>
          </a:prstGeom>
          <a:ln w="76200" cap="flat">
            <a:solidFill>
              <a:srgbClr val="000000"/>
            </a:solidFill>
            <a:prstDash val="solid"/>
            <a:headEnd type="none" w="sm" len="sm"/>
            <a:tailEnd type="none" w="sm" len="sm"/>
          </a:ln>
        </p:spPr>
        <p:txBody>
          <a:bodyPr/>
          <a:lstStyle/>
          <a:p>
            <a:endParaRPr lang="en-US"/>
          </a:p>
        </p:txBody>
      </p:sp>
      <p:sp>
        <p:nvSpPr>
          <p:cNvPr id="7" name="AutoShape 7"/>
          <p:cNvSpPr/>
          <p:nvPr/>
        </p:nvSpPr>
        <p:spPr>
          <a:xfrm>
            <a:off x="2226542" y="5913104"/>
            <a:ext cx="0" cy="2373338"/>
          </a:xfrm>
          <a:prstGeom prst="line">
            <a:avLst/>
          </a:prstGeom>
          <a:ln w="76200" cap="flat">
            <a:solidFill>
              <a:srgbClr val="000000"/>
            </a:solidFill>
            <a:prstDash val="solid"/>
            <a:headEnd type="none" w="sm" len="sm"/>
            <a:tailEnd type="none" w="sm" len="sm"/>
          </a:ln>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886151" y="2117017"/>
            <a:ext cx="16230600" cy="1597661"/>
          </a:xfrm>
          <a:prstGeom prst="rect">
            <a:avLst/>
          </a:prstGeom>
        </p:spPr>
        <p:txBody>
          <a:bodyPr lIns="0" tIns="0" rIns="0" bIns="0" rtlCol="0" anchor="t">
            <a:spAutoFit/>
          </a:bodyPr>
          <a:lstStyle/>
          <a:p>
            <a:pPr algn="l">
              <a:lnSpc>
                <a:spcPts val="4339"/>
              </a:lnSpc>
            </a:pPr>
            <a:r>
              <a:rPr lang="en-US" sz="3099">
                <a:solidFill>
                  <a:srgbClr val="000000"/>
                </a:solidFill>
                <a:latin typeface="Canva Sans"/>
                <a:ea typeface="Canva Sans"/>
                <a:cs typeface="Canva Sans"/>
                <a:sym typeface="Canva Sans"/>
              </a:rPr>
              <a:t>Duty to r</a:t>
            </a:r>
            <a:r>
              <a:rPr lang="en-US" sz="3099" b="1">
                <a:solidFill>
                  <a:srgbClr val="000000"/>
                </a:solidFill>
                <a:latin typeface="Canva Sans Bold"/>
                <a:ea typeface="Canva Sans Bold"/>
                <a:cs typeface="Canva Sans Bold"/>
                <a:sym typeface="Canva Sans Bold"/>
              </a:rPr>
              <a:t>espect Parliament’s intent </a:t>
            </a:r>
            <a:r>
              <a:rPr lang="en-US" sz="3099">
                <a:solidFill>
                  <a:srgbClr val="000000"/>
                </a:solidFill>
                <a:latin typeface="Canva Sans"/>
                <a:ea typeface="Canva Sans"/>
                <a:cs typeface="Canva Sans"/>
                <a:sym typeface="Canva Sans"/>
              </a:rPr>
              <a:t>to remove criminalized non-citizens. Deciding to deport is beyond the discretionary power of judges.</a:t>
            </a:r>
          </a:p>
          <a:p>
            <a:pPr algn="l">
              <a:lnSpc>
                <a:spcPts val="4339"/>
              </a:lnSpc>
            </a:pPr>
            <a:endParaRPr lang="en-US" sz="3099">
              <a:solidFill>
                <a:srgbClr val="000000"/>
              </a:solidFill>
              <a:latin typeface="Canva Sans"/>
              <a:ea typeface="Canva Sans"/>
              <a:cs typeface="Canva Sans"/>
              <a:sym typeface="Canva Sans"/>
            </a:endParaRPr>
          </a:p>
        </p:txBody>
      </p:sp>
      <p:sp>
        <p:nvSpPr>
          <p:cNvPr id="3" name="TextBox 3"/>
          <p:cNvSpPr txBox="1"/>
          <p:nvPr/>
        </p:nvSpPr>
        <p:spPr>
          <a:xfrm>
            <a:off x="770566" y="567859"/>
            <a:ext cx="6331297" cy="1193803"/>
          </a:xfrm>
          <a:prstGeom prst="rect">
            <a:avLst/>
          </a:prstGeom>
        </p:spPr>
        <p:txBody>
          <a:bodyPr lIns="0" tIns="0" rIns="0" bIns="0" rtlCol="0" anchor="t">
            <a:spAutoFit/>
          </a:bodyPr>
          <a:lstStyle/>
          <a:p>
            <a:pPr algn="ctr">
              <a:lnSpc>
                <a:spcPts val="9799"/>
              </a:lnSpc>
              <a:spcBef>
                <a:spcPct val="0"/>
              </a:spcBef>
            </a:pPr>
            <a:r>
              <a:rPr lang="en-US" sz="6999" b="1">
                <a:solidFill>
                  <a:srgbClr val="C6302C"/>
                </a:solidFill>
                <a:latin typeface="Canva Sans Bold"/>
                <a:ea typeface="Canva Sans Bold"/>
                <a:cs typeface="Canva Sans Bold"/>
                <a:sym typeface="Canva Sans Bold"/>
              </a:rPr>
              <a:t>IN PRACTICE...</a:t>
            </a:r>
          </a:p>
        </p:txBody>
      </p:sp>
      <p:sp>
        <p:nvSpPr>
          <p:cNvPr id="4" name="TextBox 4"/>
          <p:cNvSpPr txBox="1"/>
          <p:nvPr/>
        </p:nvSpPr>
        <p:spPr>
          <a:xfrm>
            <a:off x="3051436" y="4203848"/>
            <a:ext cx="13918902" cy="5380991"/>
          </a:xfrm>
          <a:prstGeom prst="rect">
            <a:avLst/>
          </a:prstGeom>
        </p:spPr>
        <p:txBody>
          <a:bodyPr lIns="0" tIns="0" rIns="0" bIns="0" rtlCol="0" anchor="t">
            <a:spAutoFit/>
          </a:bodyPr>
          <a:lstStyle/>
          <a:p>
            <a:pPr algn="l">
              <a:lnSpc>
                <a:spcPts val="3919"/>
              </a:lnSpc>
            </a:pPr>
            <a:endParaRPr/>
          </a:p>
          <a:p>
            <a:pPr algn="l">
              <a:lnSpc>
                <a:spcPts val="3919"/>
              </a:lnSpc>
            </a:pPr>
            <a:r>
              <a:rPr lang="en-US" sz="2799">
                <a:solidFill>
                  <a:srgbClr val="000000"/>
                </a:solidFill>
                <a:latin typeface="Canva Sans"/>
                <a:ea typeface="Canva Sans"/>
                <a:cs typeface="Canva Sans"/>
                <a:sym typeface="Canva Sans"/>
              </a:rPr>
              <a:t>Parliament has crafted a statutory scheme which requires both a discretionary decision by the Minister to issue a removal order, and the denial of an appeal by the Immigration Appeal Division, before Mr. Munga could be deported. If the circumstances in the Congo are as they are described in the material before me, I sincerely hope that the commission of these crimes do not result in Mr. Munga being sent there. I would certainly not impose that as part of a sentence. But Parliament has determined that that decision is to be made by the Minister and the tribunal, who have the experience and expertise to do so. I leave it to them.</a:t>
            </a:r>
          </a:p>
          <a:p>
            <a:pPr algn="l">
              <a:lnSpc>
                <a:spcPts val="3919"/>
              </a:lnSpc>
            </a:pPr>
            <a:endParaRPr lang="en-US" sz="2799">
              <a:solidFill>
                <a:srgbClr val="000000"/>
              </a:solidFill>
              <a:latin typeface="Canva Sans"/>
              <a:ea typeface="Canva Sans"/>
              <a:cs typeface="Canva Sans"/>
              <a:sym typeface="Canva Sans"/>
            </a:endParaRPr>
          </a:p>
          <a:p>
            <a:pPr algn="r">
              <a:lnSpc>
                <a:spcPts val="3499"/>
              </a:lnSpc>
            </a:pPr>
            <a:r>
              <a:rPr lang="en-US" sz="2499">
                <a:solidFill>
                  <a:srgbClr val="000000"/>
                </a:solidFill>
                <a:latin typeface="Canva Sans"/>
                <a:ea typeface="Canva Sans"/>
                <a:cs typeface="Canva Sans"/>
                <a:sym typeface="Canva Sans"/>
              </a:rPr>
              <a:t>(R v Munga 2017 ONCJ 803, para 41)</a:t>
            </a:r>
          </a:p>
        </p:txBody>
      </p:sp>
      <p:sp>
        <p:nvSpPr>
          <p:cNvPr id="5" name="Freeform 5"/>
          <p:cNvSpPr/>
          <p:nvPr/>
        </p:nvSpPr>
        <p:spPr>
          <a:xfrm>
            <a:off x="1860503" y="3619428"/>
            <a:ext cx="1537813" cy="1061091"/>
          </a:xfrm>
          <a:custGeom>
            <a:avLst/>
            <a:gdLst/>
            <a:ahLst/>
            <a:cxnLst/>
            <a:rect l="l" t="t" r="r" b="b"/>
            <a:pathLst>
              <a:path w="1537813" h="1061091">
                <a:moveTo>
                  <a:pt x="0" y="0"/>
                </a:moveTo>
                <a:lnTo>
                  <a:pt x="1537814" y="0"/>
                </a:lnTo>
                <a:lnTo>
                  <a:pt x="1537814" y="1061092"/>
                </a:lnTo>
                <a:lnTo>
                  <a:pt x="0" y="1061092"/>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6" name="AutoShape 6"/>
          <p:cNvSpPr/>
          <p:nvPr/>
        </p:nvSpPr>
        <p:spPr>
          <a:xfrm>
            <a:off x="3616355" y="4260998"/>
            <a:ext cx="3622892" cy="0"/>
          </a:xfrm>
          <a:prstGeom prst="line">
            <a:avLst/>
          </a:prstGeom>
          <a:ln w="76200" cap="flat">
            <a:solidFill>
              <a:srgbClr val="000000"/>
            </a:solidFill>
            <a:prstDash val="solid"/>
            <a:headEnd type="none" w="sm" len="sm"/>
            <a:tailEnd type="none" w="sm" len="sm"/>
          </a:ln>
        </p:spPr>
        <p:txBody>
          <a:bodyPr/>
          <a:lstStyle/>
          <a:p>
            <a:endParaRPr lang="en-US"/>
          </a:p>
        </p:txBody>
      </p:sp>
      <p:sp>
        <p:nvSpPr>
          <p:cNvPr id="7" name="AutoShape 7"/>
          <p:cNvSpPr/>
          <p:nvPr/>
        </p:nvSpPr>
        <p:spPr>
          <a:xfrm>
            <a:off x="2226542" y="4732004"/>
            <a:ext cx="0" cy="2373338"/>
          </a:xfrm>
          <a:prstGeom prst="line">
            <a:avLst/>
          </a:prstGeom>
          <a:ln w="76200" cap="flat">
            <a:solidFill>
              <a:srgbClr val="000000"/>
            </a:solidFill>
            <a:prstDash val="solid"/>
            <a:headEnd type="none" w="sm" len="sm"/>
            <a:tailEnd type="none" w="sm" len="sm"/>
          </a:ln>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19580" y="2554603"/>
            <a:ext cx="15912229" cy="6703697"/>
          </a:xfrm>
          <a:prstGeom prst="rect">
            <a:avLst/>
          </a:prstGeom>
        </p:spPr>
        <p:txBody>
          <a:bodyPr lIns="0" tIns="0" rIns="0" bIns="0" rtlCol="0" anchor="t">
            <a:spAutoFit/>
          </a:bodyPr>
          <a:lstStyle/>
          <a:p>
            <a:pPr marL="798820" lvl="1" indent="-399410" algn="l">
              <a:lnSpc>
                <a:spcPts val="5179"/>
              </a:lnSpc>
              <a:buFont typeface="Arial"/>
              <a:buChar char="•"/>
            </a:pPr>
            <a:r>
              <a:rPr lang="en-US" sz="3699" dirty="0">
                <a:solidFill>
                  <a:srgbClr val="000000"/>
                </a:solidFill>
                <a:latin typeface="Canva Sans"/>
                <a:ea typeface="Canva Sans"/>
                <a:cs typeface="Canva Sans"/>
                <a:sym typeface="Canva Sans"/>
              </a:rPr>
              <a:t>Canadian criminal law remains </a:t>
            </a:r>
            <a:r>
              <a:rPr lang="en-US" sz="3699" b="1" dirty="0">
                <a:solidFill>
                  <a:srgbClr val="000000"/>
                </a:solidFill>
                <a:latin typeface="Canva Sans Bold"/>
                <a:ea typeface="Canva Sans Bold"/>
                <a:cs typeface="Canva Sans Bold"/>
                <a:sym typeface="Canva Sans Bold"/>
              </a:rPr>
              <a:t>‘citizenship-blind’</a:t>
            </a:r>
            <a:r>
              <a:rPr lang="en-US" sz="3699" dirty="0">
                <a:solidFill>
                  <a:srgbClr val="000000"/>
                </a:solidFill>
                <a:latin typeface="Canva Sans"/>
                <a:ea typeface="Canva Sans"/>
                <a:cs typeface="Canva Sans"/>
                <a:sym typeface="Canva Sans"/>
              </a:rPr>
              <a:t> </a:t>
            </a:r>
            <a:r>
              <a:rPr lang="en-US" sz="3699" b="1" dirty="0">
                <a:solidFill>
                  <a:srgbClr val="000000"/>
                </a:solidFill>
                <a:latin typeface="Canva Sans Bold"/>
                <a:ea typeface="Canva Sans Bold"/>
                <a:cs typeface="Canva Sans Bold"/>
                <a:sym typeface="Canva Sans Bold"/>
              </a:rPr>
              <a:t>in the books</a:t>
            </a:r>
            <a:r>
              <a:rPr lang="en-US" sz="3699" dirty="0">
                <a:solidFill>
                  <a:srgbClr val="000000"/>
                </a:solidFill>
                <a:latin typeface="Canva Sans"/>
                <a:ea typeface="Canva Sans"/>
                <a:cs typeface="Canva Sans"/>
                <a:sym typeface="Canva Sans"/>
              </a:rPr>
              <a:t> but it produces </a:t>
            </a:r>
            <a:r>
              <a:rPr lang="en-US" sz="3699" b="1" dirty="0">
                <a:solidFill>
                  <a:srgbClr val="000000"/>
                </a:solidFill>
                <a:latin typeface="Canva Sans Bold"/>
                <a:ea typeface="Canva Sans Bold"/>
                <a:cs typeface="Canva Sans Bold"/>
                <a:sym typeface="Canva Sans Bold"/>
              </a:rPr>
              <a:t>adverse outcomes for non-citizens when in action</a:t>
            </a:r>
            <a:r>
              <a:rPr lang="en-US" sz="3699" dirty="0">
                <a:solidFill>
                  <a:srgbClr val="000000"/>
                </a:solidFill>
                <a:latin typeface="Canva Sans"/>
                <a:ea typeface="Canva Sans"/>
                <a:cs typeface="Canva Sans"/>
                <a:sym typeface="Canva Sans"/>
              </a:rPr>
              <a:t>, through the mediation of immigration law.</a:t>
            </a:r>
          </a:p>
          <a:p>
            <a:pPr algn="l">
              <a:lnSpc>
                <a:spcPts val="5179"/>
              </a:lnSpc>
            </a:pPr>
            <a:endParaRPr lang="en-US" sz="3699" dirty="0">
              <a:solidFill>
                <a:srgbClr val="000000"/>
              </a:solidFill>
              <a:latin typeface="Canva Sans"/>
              <a:ea typeface="Canva Sans"/>
              <a:cs typeface="Canva Sans"/>
              <a:sym typeface="Canva Sans"/>
            </a:endParaRPr>
          </a:p>
          <a:p>
            <a:pPr marL="798820" lvl="1" indent="-399410" algn="l">
              <a:lnSpc>
                <a:spcPts val="5179"/>
              </a:lnSpc>
              <a:buFont typeface="Arial"/>
              <a:buChar char="•"/>
            </a:pPr>
            <a:r>
              <a:rPr lang="en-US" sz="3699" dirty="0">
                <a:solidFill>
                  <a:srgbClr val="000000"/>
                </a:solidFill>
                <a:latin typeface="Canva Sans"/>
                <a:ea typeface="Canva Sans"/>
                <a:cs typeface="Canva Sans"/>
                <a:sym typeface="Canva Sans"/>
              </a:rPr>
              <a:t>The </a:t>
            </a:r>
            <a:r>
              <a:rPr lang="en-US" sz="3699" i="1" dirty="0">
                <a:solidFill>
                  <a:srgbClr val="000000"/>
                </a:solidFill>
                <a:latin typeface="Canva Sans Italics"/>
                <a:ea typeface="Canva Sans Italics"/>
                <a:cs typeface="Canva Sans Italics"/>
                <a:sym typeface="Canva Sans Italics"/>
              </a:rPr>
              <a:t>One law for all</a:t>
            </a:r>
            <a:r>
              <a:rPr lang="en-US" sz="3699" dirty="0">
                <a:solidFill>
                  <a:srgbClr val="000000"/>
                </a:solidFill>
                <a:latin typeface="Canva Sans"/>
                <a:ea typeface="Canva Sans"/>
                <a:cs typeface="Canva Sans"/>
                <a:sym typeface="Canva Sans"/>
              </a:rPr>
              <a:t> would formalize the legal separation of citizens vs. non-citizens and institutionalize discrimination within the Criminal Code.         Non-citizens moved into a space of </a:t>
            </a:r>
            <a:r>
              <a:rPr lang="en-US" sz="3699" b="1" dirty="0">
                <a:solidFill>
                  <a:srgbClr val="000000"/>
                </a:solidFill>
                <a:latin typeface="Canva Sans Bold"/>
                <a:ea typeface="Canva Sans Bold"/>
                <a:cs typeface="Canva Sans Bold"/>
                <a:sym typeface="Canva Sans Bold"/>
              </a:rPr>
              <a:t>‘legal exceptionalism’,</a:t>
            </a:r>
            <a:r>
              <a:rPr lang="en-US" sz="3699" dirty="0">
                <a:solidFill>
                  <a:srgbClr val="000000"/>
                </a:solidFill>
                <a:latin typeface="Canva Sans"/>
                <a:ea typeface="Canva Sans"/>
                <a:cs typeface="Canva Sans"/>
                <a:sym typeface="Canva Sans"/>
              </a:rPr>
              <a:t> therefore creating the two-tier justice system the Bill allegedly wanted to fight in the first place.</a:t>
            </a:r>
          </a:p>
          <a:p>
            <a:pPr algn="ctr">
              <a:lnSpc>
                <a:spcPts val="6579"/>
              </a:lnSpc>
              <a:spcBef>
                <a:spcPct val="0"/>
              </a:spcBef>
            </a:pPr>
            <a:endParaRPr lang="en-US" sz="3699" dirty="0">
              <a:solidFill>
                <a:srgbClr val="000000"/>
              </a:solidFill>
              <a:latin typeface="Canva Sans"/>
              <a:ea typeface="Canva Sans"/>
              <a:cs typeface="Canva Sans"/>
              <a:sym typeface="Canva Sans"/>
            </a:endParaRPr>
          </a:p>
        </p:txBody>
      </p:sp>
      <p:sp>
        <p:nvSpPr>
          <p:cNvPr id="3" name="Freeform 3"/>
          <p:cNvSpPr/>
          <p:nvPr/>
        </p:nvSpPr>
        <p:spPr>
          <a:xfrm>
            <a:off x="5280366" y="6529499"/>
            <a:ext cx="796488" cy="728425"/>
          </a:xfrm>
          <a:custGeom>
            <a:avLst/>
            <a:gdLst/>
            <a:ahLst/>
            <a:cxnLst/>
            <a:rect l="l" t="t" r="r" b="b"/>
            <a:pathLst>
              <a:path w="796488" h="728425">
                <a:moveTo>
                  <a:pt x="0" y="0"/>
                </a:moveTo>
                <a:lnTo>
                  <a:pt x="796489" y="0"/>
                </a:lnTo>
                <a:lnTo>
                  <a:pt x="796489" y="728425"/>
                </a:lnTo>
                <a:lnTo>
                  <a:pt x="0" y="728425"/>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4" name="TextBox 4"/>
          <p:cNvSpPr txBox="1"/>
          <p:nvPr/>
        </p:nvSpPr>
        <p:spPr>
          <a:xfrm>
            <a:off x="925086" y="567859"/>
            <a:ext cx="6694913" cy="1193803"/>
          </a:xfrm>
          <a:prstGeom prst="rect">
            <a:avLst/>
          </a:prstGeom>
        </p:spPr>
        <p:txBody>
          <a:bodyPr wrap="square" lIns="0" tIns="0" rIns="0" bIns="0" rtlCol="0" anchor="t">
            <a:spAutoFit/>
          </a:bodyPr>
          <a:lstStyle/>
          <a:p>
            <a:pPr algn="ctr">
              <a:lnSpc>
                <a:spcPts val="9799"/>
              </a:lnSpc>
              <a:spcBef>
                <a:spcPct val="0"/>
              </a:spcBef>
            </a:pPr>
            <a:r>
              <a:rPr lang="en-US" sz="6999" b="1" dirty="0">
                <a:solidFill>
                  <a:srgbClr val="C6302C"/>
                </a:solidFill>
                <a:latin typeface="Canva Sans Bold"/>
                <a:ea typeface="Canva Sans Bold"/>
                <a:cs typeface="Canva Sans Bold"/>
                <a:sym typeface="Canva Sans Bold"/>
              </a:rPr>
              <a:t>CONCLUSION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810830" y="2658769"/>
            <a:ext cx="14666340" cy="2787642"/>
          </a:xfrm>
          <a:prstGeom prst="rect">
            <a:avLst/>
          </a:prstGeom>
        </p:spPr>
        <p:txBody>
          <a:bodyPr lIns="0" tIns="0" rIns="0" bIns="0" rtlCol="0" anchor="t">
            <a:spAutoFit/>
          </a:bodyPr>
          <a:lstStyle/>
          <a:p>
            <a:pPr algn="ctr">
              <a:lnSpc>
                <a:spcPts val="11200"/>
              </a:lnSpc>
            </a:pPr>
            <a:r>
              <a:rPr lang="en-US" sz="8000" b="1">
                <a:solidFill>
                  <a:srgbClr val="C6302C"/>
                </a:solidFill>
                <a:latin typeface="Canva Sans Bold"/>
                <a:ea typeface="Canva Sans Bold"/>
                <a:cs typeface="Canva Sans Bold"/>
                <a:sym typeface="Canva Sans Bold"/>
              </a:rPr>
              <a:t>Thank you for your feedback and ideas!</a:t>
            </a:r>
          </a:p>
        </p:txBody>
      </p:sp>
      <p:sp>
        <p:nvSpPr>
          <p:cNvPr id="3" name="TextBox 3"/>
          <p:cNvSpPr txBox="1"/>
          <p:nvPr/>
        </p:nvSpPr>
        <p:spPr>
          <a:xfrm>
            <a:off x="11230634" y="5927367"/>
            <a:ext cx="6915820" cy="3122422"/>
          </a:xfrm>
          <a:prstGeom prst="rect">
            <a:avLst/>
          </a:prstGeom>
        </p:spPr>
        <p:txBody>
          <a:bodyPr lIns="0" tIns="0" rIns="0" bIns="0" rtlCol="0" anchor="t">
            <a:spAutoFit/>
          </a:bodyPr>
          <a:lstStyle/>
          <a:p>
            <a:pPr algn="r">
              <a:lnSpc>
                <a:spcPts val="4011"/>
              </a:lnSpc>
            </a:pPr>
            <a:r>
              <a:rPr lang="en-US" sz="3399" b="1">
                <a:solidFill>
                  <a:srgbClr val="000000"/>
                </a:solidFill>
                <a:latin typeface="Canva Sans Bold"/>
                <a:ea typeface="Canva Sans Bold"/>
                <a:cs typeface="Canva Sans Bold"/>
                <a:sym typeface="Canva Sans Bold"/>
              </a:rPr>
              <a:t>Jessica Templeman</a:t>
            </a:r>
          </a:p>
          <a:p>
            <a:pPr algn="r">
              <a:lnSpc>
                <a:spcPts val="3186"/>
              </a:lnSpc>
            </a:pPr>
            <a:r>
              <a:rPr lang="en-US" sz="2700">
                <a:solidFill>
                  <a:srgbClr val="000000"/>
                </a:solidFill>
                <a:latin typeface="Canva Sans"/>
                <a:ea typeface="Canva Sans"/>
                <a:cs typeface="Canva Sans"/>
                <a:sym typeface="Canva Sans"/>
              </a:rPr>
              <a:t>Memorial University of Newfoundland</a:t>
            </a:r>
          </a:p>
          <a:p>
            <a:pPr algn="r">
              <a:lnSpc>
                <a:spcPts val="3186"/>
              </a:lnSpc>
            </a:pPr>
            <a:r>
              <a:rPr lang="en-US" sz="2700">
                <a:solidFill>
                  <a:srgbClr val="000000"/>
                </a:solidFill>
                <a:latin typeface="Canva Sans"/>
                <a:ea typeface="Canva Sans"/>
                <a:cs typeface="Canva Sans"/>
                <a:sym typeface="Canva Sans"/>
              </a:rPr>
              <a:t>jtempleman@mun.ca</a:t>
            </a:r>
          </a:p>
          <a:p>
            <a:pPr algn="r">
              <a:lnSpc>
                <a:spcPts val="4011"/>
              </a:lnSpc>
            </a:pPr>
            <a:endParaRPr lang="en-US" sz="2700">
              <a:solidFill>
                <a:srgbClr val="000000"/>
              </a:solidFill>
              <a:latin typeface="Canva Sans"/>
              <a:ea typeface="Canva Sans"/>
              <a:cs typeface="Canva Sans"/>
              <a:sym typeface="Canva Sans"/>
            </a:endParaRPr>
          </a:p>
          <a:p>
            <a:pPr algn="r">
              <a:lnSpc>
                <a:spcPts val="4011"/>
              </a:lnSpc>
            </a:pPr>
            <a:r>
              <a:rPr lang="en-US" sz="3399" b="1">
                <a:solidFill>
                  <a:srgbClr val="000000"/>
                </a:solidFill>
                <a:latin typeface="Canva Sans Bold"/>
                <a:ea typeface="Canva Sans Bold"/>
                <a:cs typeface="Canva Sans Bold"/>
                <a:sym typeface="Canva Sans Bold"/>
              </a:rPr>
              <a:t>Meritxell Abellan-Almenara*</a:t>
            </a:r>
          </a:p>
          <a:p>
            <a:pPr algn="r">
              <a:lnSpc>
                <a:spcPts val="3186"/>
              </a:lnSpc>
            </a:pPr>
            <a:r>
              <a:rPr lang="en-US" sz="2700">
                <a:solidFill>
                  <a:srgbClr val="000000"/>
                </a:solidFill>
                <a:latin typeface="Canva Sans"/>
                <a:ea typeface="Canva Sans"/>
                <a:cs typeface="Canva Sans"/>
                <a:sym typeface="Canva Sans"/>
              </a:rPr>
              <a:t>University of Montréal</a:t>
            </a:r>
          </a:p>
          <a:p>
            <a:pPr algn="r">
              <a:lnSpc>
                <a:spcPts val="3186"/>
              </a:lnSpc>
            </a:pPr>
            <a:r>
              <a:rPr lang="en-US" sz="2700">
                <a:solidFill>
                  <a:srgbClr val="000000"/>
                </a:solidFill>
                <a:latin typeface="Canva Sans"/>
                <a:ea typeface="Canva Sans"/>
                <a:cs typeface="Canva Sans"/>
                <a:sym typeface="Canva Sans"/>
              </a:rPr>
              <a:t>meritxell.abellan.almenara@umontreal.ca</a:t>
            </a:r>
          </a:p>
        </p:txBody>
      </p:sp>
      <p:sp>
        <p:nvSpPr>
          <p:cNvPr id="4" name="TextBox 4"/>
          <p:cNvSpPr txBox="1"/>
          <p:nvPr/>
        </p:nvSpPr>
        <p:spPr>
          <a:xfrm>
            <a:off x="11857395" y="9248775"/>
            <a:ext cx="6289059" cy="724808"/>
          </a:xfrm>
          <a:prstGeom prst="rect">
            <a:avLst/>
          </a:prstGeom>
        </p:spPr>
        <p:txBody>
          <a:bodyPr lIns="0" tIns="0" rIns="0" bIns="0" rtlCol="0" anchor="t">
            <a:spAutoFit/>
          </a:bodyPr>
          <a:lstStyle/>
          <a:p>
            <a:pPr algn="r">
              <a:lnSpc>
                <a:spcPts val="1836"/>
              </a:lnSpc>
            </a:pPr>
            <a:r>
              <a:rPr lang="en-US" sz="1597">
                <a:solidFill>
                  <a:srgbClr val="000000"/>
                </a:solidFill>
                <a:latin typeface="Poppins"/>
                <a:ea typeface="Poppins"/>
                <a:cs typeface="Poppins"/>
                <a:sym typeface="Poppins"/>
              </a:rPr>
              <a:t>*With funding by the Social Sciences and Humanities Research Council of Canada (Vanier doctoral scholarship) </a:t>
            </a:r>
          </a:p>
          <a:p>
            <a:pPr algn="r">
              <a:lnSpc>
                <a:spcPts val="1951"/>
              </a:lnSpc>
            </a:pPr>
            <a:r>
              <a:rPr lang="en-US" sz="1697">
                <a:solidFill>
                  <a:srgbClr val="000000"/>
                </a:solidFill>
                <a:latin typeface="Poppins"/>
                <a:ea typeface="Poppins"/>
                <a:cs typeface="Poppins"/>
                <a:sym typeface="Poppins"/>
              </a:rPr>
              <a:t>&amp;  the Maison des Affaires Publiques et Internationales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4042395" y="1866900"/>
            <a:ext cx="10203210" cy="7339766"/>
          </a:xfrm>
          <a:prstGeom prst="rect">
            <a:avLst/>
          </a:prstGeom>
        </p:spPr>
        <p:txBody>
          <a:bodyPr wrap="square" lIns="0" tIns="0" rIns="0" bIns="0" rtlCol="0" anchor="t">
            <a:spAutoFit/>
          </a:bodyPr>
          <a:lstStyle/>
          <a:p>
            <a:pPr algn="ctr">
              <a:lnSpc>
                <a:spcPts val="18999"/>
              </a:lnSpc>
            </a:pPr>
            <a:r>
              <a:rPr lang="en-US" sz="18999" spc="-569" dirty="0">
                <a:solidFill>
                  <a:srgbClr val="C00000"/>
                </a:solidFill>
                <a:latin typeface="Anton"/>
                <a:ea typeface="Anton"/>
                <a:cs typeface="Anton"/>
                <a:sym typeface="Anton"/>
              </a:rPr>
              <a:t>A VERY</a:t>
            </a:r>
          </a:p>
          <a:p>
            <a:pPr algn="ctr">
              <a:lnSpc>
                <a:spcPts val="18999"/>
              </a:lnSpc>
            </a:pPr>
            <a:r>
              <a:rPr lang="en-US" sz="18999" spc="-569" dirty="0">
                <a:solidFill>
                  <a:srgbClr val="C00000"/>
                </a:solidFill>
                <a:latin typeface="Anton"/>
                <a:ea typeface="Anton"/>
                <a:cs typeface="Anton"/>
                <a:sym typeface="Anton"/>
              </a:rPr>
              <a:t>IMPORTANT</a:t>
            </a:r>
          </a:p>
          <a:p>
            <a:pPr algn="ctr">
              <a:lnSpc>
                <a:spcPts val="18999"/>
              </a:lnSpc>
              <a:spcBef>
                <a:spcPct val="0"/>
              </a:spcBef>
            </a:pPr>
            <a:r>
              <a:rPr lang="en-US" sz="18999" spc="-569" dirty="0">
                <a:solidFill>
                  <a:srgbClr val="C00000"/>
                </a:solidFill>
                <a:latin typeface="Anton"/>
                <a:ea typeface="Anton"/>
                <a:cs typeface="Anton"/>
                <a:sym typeface="Anton"/>
              </a:rPr>
              <a:t>DISCLAIMER</a:t>
            </a:r>
          </a:p>
        </p:txBody>
      </p:sp>
      <p:sp>
        <p:nvSpPr>
          <p:cNvPr id="5" name="TextBox 4">
            <a:extLst>
              <a:ext uri="{FF2B5EF4-FFF2-40B4-BE49-F238E27FC236}">
                <a16:creationId xmlns:a16="http://schemas.microsoft.com/office/drawing/2014/main" id="{D9F8E1F3-E6FF-6507-82BB-904F3EE3BDF4}"/>
              </a:ext>
            </a:extLst>
          </p:cNvPr>
          <p:cNvSpPr txBox="1"/>
          <p:nvPr/>
        </p:nvSpPr>
        <p:spPr>
          <a:xfrm>
            <a:off x="533400" y="342900"/>
            <a:ext cx="9179858" cy="1077218"/>
          </a:xfrm>
          <a:prstGeom prst="rect">
            <a:avLst/>
          </a:prstGeom>
          <a:noFill/>
        </p:spPr>
        <p:txBody>
          <a:bodyPr wrap="square">
            <a:spAutoFit/>
          </a:bodyPr>
          <a:lstStyle/>
          <a:p>
            <a:r>
              <a:rPr lang="en-US" sz="6400" b="1" dirty="0">
                <a:solidFill>
                  <a:srgbClr val="000000"/>
                </a:solidFill>
                <a:latin typeface="Canva Sans Bold"/>
                <a:ea typeface="Canva Sans Bold"/>
                <a:cs typeface="Canva Sans Bold"/>
                <a:sym typeface="Canva Sans Bold"/>
              </a:rPr>
              <a:t>But first…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807B89E-2C1F-A257-8B01-99E4A2ADC124}"/>
              </a:ext>
            </a:extLst>
          </p:cNvPr>
          <p:cNvSpPr txBox="1"/>
          <p:nvPr/>
        </p:nvSpPr>
        <p:spPr>
          <a:xfrm>
            <a:off x="2088228" y="3062962"/>
            <a:ext cx="14111543" cy="4161076"/>
          </a:xfrm>
          <a:prstGeom prst="rect">
            <a:avLst/>
          </a:prstGeom>
        </p:spPr>
        <p:txBody>
          <a:bodyPr wrap="square" lIns="0" tIns="0" rIns="0" bIns="0" rtlCol="0" anchor="t">
            <a:spAutoFit/>
          </a:bodyPr>
          <a:lstStyle/>
          <a:p>
            <a:pPr algn="ctr">
              <a:lnSpc>
                <a:spcPts val="2743"/>
              </a:lnSpc>
            </a:pPr>
            <a:endParaRPr lang="en-US" sz="3200" b="1" spc="39" dirty="0">
              <a:solidFill>
                <a:srgbClr val="C00000"/>
              </a:solidFill>
              <a:latin typeface="Canva Sans"/>
              <a:ea typeface="Canva Sans"/>
              <a:cs typeface="Canva Sans"/>
              <a:sym typeface="Canva Sans"/>
            </a:endParaRPr>
          </a:p>
          <a:p>
            <a:pPr algn="ctr">
              <a:lnSpc>
                <a:spcPts val="2743"/>
              </a:lnSpc>
            </a:pPr>
            <a:r>
              <a:rPr lang="en-US" sz="3200" b="1" spc="39" dirty="0">
                <a:solidFill>
                  <a:srgbClr val="C00000"/>
                </a:solidFill>
                <a:latin typeface="Canva Sans"/>
                <a:ea typeface="Canva Sans"/>
                <a:cs typeface="Canva Sans"/>
                <a:sym typeface="Canva Sans"/>
              </a:rPr>
              <a:t>I am currently on maternity leave and have spent the last few months conducting an intensive ethnographic study of the newborn trenches, with a particular focus on sleep deprivation.</a:t>
            </a:r>
          </a:p>
          <a:p>
            <a:pPr algn="ctr">
              <a:lnSpc>
                <a:spcPts val="2743"/>
              </a:lnSpc>
            </a:pPr>
            <a:endParaRPr lang="en-US" sz="3200" b="1" spc="39" dirty="0">
              <a:solidFill>
                <a:srgbClr val="C00000"/>
              </a:solidFill>
              <a:latin typeface="Canva Sans"/>
              <a:ea typeface="Canva Sans"/>
              <a:cs typeface="Canva Sans"/>
              <a:sym typeface="Canva Sans"/>
            </a:endParaRPr>
          </a:p>
          <a:p>
            <a:pPr algn="ctr">
              <a:lnSpc>
                <a:spcPts val="2743"/>
              </a:lnSpc>
            </a:pPr>
            <a:r>
              <a:rPr lang="en-US" sz="3200" b="1" spc="39" dirty="0">
                <a:solidFill>
                  <a:srgbClr val="C00000"/>
                </a:solidFill>
                <a:latin typeface="Canva Sans"/>
                <a:ea typeface="Canva Sans"/>
                <a:cs typeface="Canva Sans"/>
                <a:sym typeface="Canva Sans"/>
              </a:rPr>
              <a:t>This presentation has undergone rigorous peer review by a four-month old individual whose primary feedback consists of smiling, crying and occasionally spitting up. Any remaining errors are entirely my own. </a:t>
            </a:r>
          </a:p>
          <a:p>
            <a:pPr algn="ctr">
              <a:lnSpc>
                <a:spcPts val="2743"/>
              </a:lnSpc>
            </a:pPr>
            <a:endParaRPr lang="en-US" sz="3200" b="1" spc="39" dirty="0">
              <a:solidFill>
                <a:srgbClr val="C00000"/>
              </a:solidFill>
              <a:latin typeface="Canva Sans"/>
              <a:ea typeface="Canva Sans"/>
              <a:cs typeface="Canva Sans"/>
              <a:sym typeface="Canva Sans"/>
            </a:endParaRPr>
          </a:p>
          <a:p>
            <a:pPr algn="ctr">
              <a:lnSpc>
                <a:spcPts val="2743"/>
              </a:lnSpc>
            </a:pPr>
            <a:r>
              <a:rPr lang="en-US" sz="3200" b="1" spc="39" dirty="0">
                <a:solidFill>
                  <a:srgbClr val="C00000"/>
                </a:solidFill>
                <a:latin typeface="Canva Sans"/>
                <a:ea typeface="Canva Sans"/>
                <a:cs typeface="Canva Sans"/>
                <a:sym typeface="Canva Sans"/>
              </a:rPr>
              <a:t>Thank you for your understanding!</a:t>
            </a:r>
          </a:p>
          <a:p>
            <a:pPr algn="l">
              <a:lnSpc>
                <a:spcPts val="2743"/>
              </a:lnSpc>
            </a:pPr>
            <a:endParaRPr lang="en-US" sz="2799" spc="39" dirty="0">
              <a:solidFill>
                <a:srgbClr val="000000"/>
              </a:solidFill>
              <a:latin typeface="Canva Sans"/>
              <a:ea typeface="Canva Sans"/>
              <a:cs typeface="Canva Sans"/>
              <a:sym typeface="Canva Sans"/>
            </a:endParaRPr>
          </a:p>
          <a:p>
            <a:pPr algn="l">
              <a:lnSpc>
                <a:spcPts val="2743"/>
              </a:lnSpc>
            </a:pPr>
            <a:endParaRPr lang="en-US" sz="2799" spc="39" dirty="0">
              <a:solidFill>
                <a:srgbClr val="000000"/>
              </a:solidFill>
              <a:latin typeface="Canva Sans"/>
              <a:ea typeface="Canva Sans"/>
              <a:cs typeface="Canva Sans"/>
              <a:sym typeface="Canva Sans"/>
            </a:endParaRPr>
          </a:p>
        </p:txBody>
      </p:sp>
    </p:spTree>
    <p:extLst>
      <p:ext uri="{BB962C8B-B14F-4D97-AF65-F5344CB8AC3E}">
        <p14:creationId xmlns:p14="http://schemas.microsoft.com/office/powerpoint/2010/main" val="2215624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457200" y="-190500"/>
            <a:ext cx="5646217" cy="10515600"/>
            <a:chOff x="0" y="0"/>
            <a:chExt cx="1366655" cy="2706646"/>
          </a:xfrm>
        </p:grpSpPr>
        <p:sp>
          <p:nvSpPr>
            <p:cNvPr id="3" name="Freeform 3"/>
            <p:cNvSpPr/>
            <p:nvPr/>
          </p:nvSpPr>
          <p:spPr>
            <a:xfrm>
              <a:off x="0" y="0"/>
              <a:ext cx="1366655" cy="2706646"/>
            </a:xfrm>
            <a:custGeom>
              <a:avLst/>
              <a:gdLst/>
              <a:ahLst/>
              <a:cxnLst/>
              <a:rect l="l" t="t" r="r" b="b"/>
              <a:pathLst>
                <a:path w="1366655" h="2706646">
                  <a:moveTo>
                    <a:pt x="0" y="0"/>
                  </a:moveTo>
                  <a:lnTo>
                    <a:pt x="1366655" y="0"/>
                  </a:lnTo>
                  <a:lnTo>
                    <a:pt x="1366655" y="2706646"/>
                  </a:lnTo>
                  <a:lnTo>
                    <a:pt x="0" y="2706646"/>
                  </a:lnTo>
                  <a:close/>
                </a:path>
              </a:pathLst>
            </a:custGeom>
            <a:solidFill>
              <a:srgbClr val="000000"/>
            </a:solidFill>
          </p:spPr>
          <p:txBody>
            <a:bodyPr/>
            <a:lstStyle/>
            <a:p>
              <a:endParaRPr lang="en-US"/>
            </a:p>
          </p:txBody>
        </p:sp>
        <p:sp>
          <p:nvSpPr>
            <p:cNvPr id="4" name="TextBox 4"/>
            <p:cNvSpPr txBox="1"/>
            <p:nvPr/>
          </p:nvSpPr>
          <p:spPr>
            <a:xfrm>
              <a:off x="0" y="-38100"/>
              <a:ext cx="1366655" cy="2744746"/>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6207102" y="2756132"/>
            <a:ext cx="11052198" cy="4821682"/>
          </a:xfrm>
          <a:prstGeom prst="rect">
            <a:avLst/>
          </a:prstGeom>
        </p:spPr>
        <p:txBody>
          <a:bodyPr lIns="0" tIns="0" rIns="0" bIns="0" rtlCol="0" anchor="t">
            <a:spAutoFit/>
          </a:bodyPr>
          <a:lstStyle/>
          <a:p>
            <a:pPr algn="l">
              <a:lnSpc>
                <a:spcPts val="2743"/>
              </a:lnSpc>
            </a:pPr>
            <a:r>
              <a:rPr lang="en-US" sz="2799" b="1" spc="39" dirty="0">
                <a:solidFill>
                  <a:srgbClr val="000000"/>
                </a:solidFill>
                <a:latin typeface="Canva Sans"/>
                <a:ea typeface="Canva Sans"/>
                <a:cs typeface="Canva Sans"/>
                <a:sym typeface="Canva Sans"/>
              </a:rPr>
              <a:t>36 (1)(a). </a:t>
            </a:r>
            <a:r>
              <a:rPr lang="en-US" sz="2799" spc="39" dirty="0">
                <a:solidFill>
                  <a:srgbClr val="000000"/>
                </a:solidFill>
                <a:latin typeface="Canva Sans"/>
                <a:ea typeface="Canva Sans"/>
                <a:cs typeface="Canva Sans"/>
                <a:sym typeface="Canva Sans"/>
              </a:rPr>
              <a:t>A permanent resident or a foreign national is inadmissible on grounds of </a:t>
            </a:r>
            <a:r>
              <a:rPr lang="en-US" sz="2799" b="1" spc="39" dirty="0">
                <a:solidFill>
                  <a:srgbClr val="C6302C"/>
                </a:solidFill>
                <a:latin typeface="Canva Sans Bold"/>
                <a:ea typeface="Canva Sans Bold"/>
                <a:cs typeface="Canva Sans Bold"/>
                <a:sym typeface="Canva Sans Bold"/>
              </a:rPr>
              <a:t>serious criminality</a:t>
            </a:r>
            <a:r>
              <a:rPr lang="en-US" sz="2799" spc="39" dirty="0">
                <a:solidFill>
                  <a:srgbClr val="000000"/>
                </a:solidFill>
                <a:latin typeface="Canva Sans"/>
                <a:ea typeface="Canva Sans"/>
                <a:cs typeface="Canva Sans"/>
                <a:sym typeface="Canva Sans"/>
              </a:rPr>
              <a:t> for having been convicted in Canada of an offence under an Act of Parliament </a:t>
            </a:r>
            <a:r>
              <a:rPr lang="en-US" sz="2799" b="1" spc="39" dirty="0">
                <a:solidFill>
                  <a:srgbClr val="C6302C"/>
                </a:solidFill>
                <a:latin typeface="Canva Sans Bold"/>
                <a:ea typeface="Canva Sans Bold"/>
                <a:cs typeface="Canva Sans Bold"/>
                <a:sym typeface="Canva Sans Bold"/>
              </a:rPr>
              <a:t>punishable by a maximum term of imprisonment of at least 10 years</a:t>
            </a:r>
            <a:r>
              <a:rPr lang="en-US" sz="2799" spc="39" dirty="0">
                <a:solidFill>
                  <a:srgbClr val="000000"/>
                </a:solidFill>
                <a:latin typeface="Canva Sans"/>
                <a:ea typeface="Canva Sans"/>
                <a:cs typeface="Canva Sans"/>
                <a:sym typeface="Canva Sans"/>
              </a:rPr>
              <a:t>, or of an offence under an Act of Parliament for which a term of </a:t>
            </a:r>
            <a:r>
              <a:rPr lang="en-US" sz="2799" b="1" spc="39" dirty="0">
                <a:solidFill>
                  <a:srgbClr val="C6302C"/>
                </a:solidFill>
                <a:latin typeface="Canva Sans Bold"/>
                <a:ea typeface="Canva Sans Bold"/>
                <a:cs typeface="Canva Sans Bold"/>
                <a:sym typeface="Canva Sans Bold"/>
              </a:rPr>
              <a:t>imprisonment of more than six months</a:t>
            </a:r>
            <a:r>
              <a:rPr lang="en-US" sz="2799" spc="39" dirty="0">
                <a:solidFill>
                  <a:srgbClr val="000000"/>
                </a:solidFill>
                <a:latin typeface="Canva Sans"/>
                <a:ea typeface="Canva Sans"/>
                <a:cs typeface="Canva Sans"/>
                <a:sym typeface="Canva Sans"/>
              </a:rPr>
              <a:t> has been imposed. (…)​</a:t>
            </a:r>
          </a:p>
          <a:p>
            <a:pPr algn="l">
              <a:lnSpc>
                <a:spcPts val="2743"/>
              </a:lnSpc>
            </a:pPr>
            <a:r>
              <a:rPr lang="en-US" sz="2799" spc="39" dirty="0">
                <a:solidFill>
                  <a:srgbClr val="000000"/>
                </a:solidFill>
                <a:latin typeface="Canva Sans"/>
                <a:ea typeface="Canva Sans"/>
                <a:cs typeface="Canva Sans"/>
                <a:sym typeface="Canva Sans"/>
              </a:rPr>
              <a:t>​</a:t>
            </a:r>
          </a:p>
          <a:p>
            <a:pPr algn="l">
              <a:lnSpc>
                <a:spcPts val="2743"/>
              </a:lnSpc>
            </a:pPr>
            <a:r>
              <a:rPr lang="en-US" sz="2799" b="1" spc="39" dirty="0">
                <a:solidFill>
                  <a:srgbClr val="000000"/>
                </a:solidFill>
                <a:latin typeface="Canva Sans"/>
                <a:ea typeface="Canva Sans"/>
                <a:cs typeface="Canva Sans"/>
                <a:sym typeface="Canva Sans"/>
              </a:rPr>
              <a:t>36 (2)(a). </a:t>
            </a:r>
            <a:r>
              <a:rPr lang="en-US" sz="2799" spc="39" dirty="0">
                <a:solidFill>
                  <a:srgbClr val="000000"/>
                </a:solidFill>
                <a:latin typeface="Canva Sans"/>
                <a:ea typeface="Canva Sans"/>
                <a:cs typeface="Canva Sans"/>
                <a:sym typeface="Canva Sans"/>
              </a:rPr>
              <a:t>A foreign national is inadmissible on grounds of criminality for having been convicted in Canada of </a:t>
            </a:r>
            <a:r>
              <a:rPr lang="en-US" sz="2799" b="1" spc="39" dirty="0">
                <a:solidFill>
                  <a:srgbClr val="C6302C"/>
                </a:solidFill>
                <a:latin typeface="Canva Sans Bold"/>
                <a:ea typeface="Canva Sans Bold"/>
                <a:cs typeface="Canva Sans Bold"/>
                <a:sym typeface="Canva Sans Bold"/>
              </a:rPr>
              <a:t>an offence under an Act of Parliament punishable by way of indictment, or of two offences under any Act</a:t>
            </a:r>
            <a:r>
              <a:rPr lang="en-US" sz="2799" spc="39" dirty="0">
                <a:solidFill>
                  <a:srgbClr val="000000"/>
                </a:solidFill>
                <a:latin typeface="Canva Sans"/>
                <a:ea typeface="Canva Sans"/>
                <a:cs typeface="Canva Sans"/>
                <a:sym typeface="Canva Sans"/>
              </a:rPr>
              <a:t> of Parliament not arising out of a single occurrence. (…)​</a:t>
            </a:r>
          </a:p>
          <a:p>
            <a:pPr algn="l">
              <a:lnSpc>
                <a:spcPts val="2743"/>
              </a:lnSpc>
            </a:pPr>
            <a:endParaRPr lang="en-US" sz="2799" spc="39" dirty="0">
              <a:solidFill>
                <a:srgbClr val="000000"/>
              </a:solidFill>
              <a:latin typeface="Canva Sans"/>
              <a:ea typeface="Canva Sans"/>
              <a:cs typeface="Canva Sans"/>
              <a:sym typeface="Canva Sans"/>
            </a:endParaRPr>
          </a:p>
        </p:txBody>
      </p:sp>
      <p:sp>
        <p:nvSpPr>
          <p:cNvPr id="6" name="TextBox 6"/>
          <p:cNvSpPr txBox="1"/>
          <p:nvPr/>
        </p:nvSpPr>
        <p:spPr>
          <a:xfrm>
            <a:off x="433924" y="3583782"/>
            <a:ext cx="4321170" cy="3176587"/>
          </a:xfrm>
          <a:prstGeom prst="rect">
            <a:avLst/>
          </a:prstGeom>
        </p:spPr>
        <p:txBody>
          <a:bodyPr lIns="0" tIns="0" rIns="0" bIns="0" rtlCol="0" anchor="t">
            <a:spAutoFit/>
          </a:bodyPr>
          <a:lstStyle/>
          <a:p>
            <a:pPr algn="ctr">
              <a:lnSpc>
                <a:spcPts val="4304"/>
              </a:lnSpc>
            </a:pPr>
            <a:r>
              <a:rPr lang="en-US" sz="4099" b="1">
                <a:solidFill>
                  <a:srgbClr val="FFFFFF"/>
                </a:solidFill>
                <a:latin typeface="Canva Sans Bold"/>
                <a:ea typeface="Canva Sans Bold"/>
                <a:cs typeface="Canva Sans Bold"/>
                <a:sym typeface="Canva Sans Bold"/>
              </a:rPr>
              <a:t>IMMIGRATION AND REFUGEE PROTECTION ACT</a:t>
            </a:r>
          </a:p>
          <a:p>
            <a:pPr algn="ctr">
              <a:lnSpc>
                <a:spcPts val="4304"/>
              </a:lnSpc>
            </a:pPr>
            <a:endParaRPr lang="en-US" sz="4099" b="1">
              <a:solidFill>
                <a:srgbClr val="FFFFFF"/>
              </a:solidFill>
              <a:latin typeface="Canva Sans Bold"/>
              <a:ea typeface="Canva Sans Bold"/>
              <a:cs typeface="Canva Sans Bold"/>
              <a:sym typeface="Canva Sans Bold"/>
            </a:endParaRPr>
          </a:p>
          <a:p>
            <a:pPr algn="ctr">
              <a:lnSpc>
                <a:spcPts val="3569"/>
              </a:lnSpc>
              <a:spcBef>
                <a:spcPct val="0"/>
              </a:spcBef>
            </a:pPr>
            <a:r>
              <a:rPr lang="en-US" sz="3399" b="1">
                <a:solidFill>
                  <a:srgbClr val="FFFFFF"/>
                </a:solidFill>
                <a:latin typeface="Canva Sans Bold"/>
                <a:ea typeface="Canva Sans Bold"/>
                <a:cs typeface="Canva Sans Bold"/>
                <a:sym typeface="Canva Sans Bold"/>
              </a:rPr>
              <a:t>(S.C. 2001, c. 27)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457200" y="-753173"/>
            <a:ext cx="5646217" cy="11078273"/>
            <a:chOff x="0" y="-38100"/>
            <a:chExt cx="1366655" cy="2744746"/>
          </a:xfrm>
        </p:grpSpPr>
        <p:sp>
          <p:nvSpPr>
            <p:cNvPr id="3" name="Freeform 3"/>
            <p:cNvSpPr/>
            <p:nvPr/>
          </p:nvSpPr>
          <p:spPr>
            <a:xfrm>
              <a:off x="0" y="101308"/>
              <a:ext cx="1366655" cy="2605338"/>
            </a:xfrm>
            <a:custGeom>
              <a:avLst/>
              <a:gdLst/>
              <a:ahLst/>
              <a:cxnLst/>
              <a:rect l="l" t="t" r="r" b="b"/>
              <a:pathLst>
                <a:path w="1366655" h="2706646">
                  <a:moveTo>
                    <a:pt x="0" y="0"/>
                  </a:moveTo>
                  <a:lnTo>
                    <a:pt x="1366655" y="0"/>
                  </a:lnTo>
                  <a:lnTo>
                    <a:pt x="1366655" y="2706646"/>
                  </a:lnTo>
                  <a:lnTo>
                    <a:pt x="0" y="2706646"/>
                  </a:lnTo>
                  <a:close/>
                </a:path>
              </a:pathLst>
            </a:custGeom>
            <a:solidFill>
              <a:srgbClr val="000000"/>
            </a:solidFill>
          </p:spPr>
          <p:txBody>
            <a:bodyPr/>
            <a:lstStyle/>
            <a:p>
              <a:endParaRPr lang="en-US"/>
            </a:p>
          </p:txBody>
        </p:sp>
        <p:sp>
          <p:nvSpPr>
            <p:cNvPr id="4" name="TextBox 4"/>
            <p:cNvSpPr txBox="1"/>
            <p:nvPr/>
          </p:nvSpPr>
          <p:spPr>
            <a:xfrm>
              <a:off x="0" y="-38100"/>
              <a:ext cx="1366655" cy="2744746"/>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5743738" y="588105"/>
            <a:ext cx="12381424" cy="9279382"/>
          </a:xfrm>
          <a:prstGeom prst="rect">
            <a:avLst/>
          </a:prstGeom>
        </p:spPr>
        <p:txBody>
          <a:bodyPr lIns="0" tIns="0" rIns="0" bIns="0" rtlCol="0" anchor="t">
            <a:spAutoFit/>
          </a:bodyPr>
          <a:lstStyle/>
          <a:p>
            <a:pPr algn="l">
              <a:lnSpc>
                <a:spcPts val="2743"/>
              </a:lnSpc>
            </a:pPr>
            <a:r>
              <a:rPr lang="en-US" sz="2799" spc="39">
                <a:solidFill>
                  <a:srgbClr val="000000"/>
                </a:solidFill>
                <a:latin typeface="Canva Sans"/>
                <a:ea typeface="Canva Sans"/>
                <a:cs typeface="Canva Sans"/>
                <a:sym typeface="Canva Sans"/>
              </a:rPr>
              <a:t>[14] The </a:t>
            </a:r>
            <a:r>
              <a:rPr lang="en-US" sz="2799" b="1" spc="39">
                <a:solidFill>
                  <a:srgbClr val="C6302C"/>
                </a:solidFill>
                <a:latin typeface="Canva Sans Bold"/>
                <a:ea typeface="Canva Sans Bold"/>
                <a:cs typeface="Canva Sans Bold"/>
                <a:sym typeface="Canva Sans Bold"/>
              </a:rPr>
              <a:t>general rule continues to be that a sentence must be fit having regard to the particular crime and the particular offender</a:t>
            </a:r>
            <a:r>
              <a:rPr lang="en-US" sz="2799" spc="39">
                <a:solidFill>
                  <a:srgbClr val="000000"/>
                </a:solidFill>
                <a:latin typeface="Canva Sans"/>
                <a:ea typeface="Canva Sans"/>
                <a:cs typeface="Canva Sans"/>
                <a:sym typeface="Canva Sans"/>
              </a:rPr>
              <a:t>. In other words, a sentencing judge may exercise his or her discretion to take collateral immigration consequences into account, provided that the </a:t>
            </a:r>
            <a:r>
              <a:rPr lang="en-US" sz="2799" b="1" spc="39">
                <a:solidFill>
                  <a:srgbClr val="C6302C"/>
                </a:solidFill>
                <a:latin typeface="Canva Sans Bold"/>
                <a:ea typeface="Canva Sans Bold"/>
                <a:cs typeface="Canva Sans Bold"/>
                <a:sym typeface="Canva Sans Bold"/>
              </a:rPr>
              <a:t>sentence that is ultimately imposed is proportionate</a:t>
            </a:r>
            <a:r>
              <a:rPr lang="en-US" sz="2799" b="1" spc="39">
                <a:solidFill>
                  <a:srgbClr val="000000"/>
                </a:solidFill>
                <a:latin typeface="Canva Sans Bold"/>
                <a:ea typeface="Canva Sans Bold"/>
                <a:cs typeface="Canva Sans Bold"/>
                <a:sym typeface="Canva Sans Bold"/>
              </a:rPr>
              <a:t> </a:t>
            </a:r>
            <a:r>
              <a:rPr lang="en-US" sz="2799" spc="39">
                <a:solidFill>
                  <a:srgbClr val="000000"/>
                </a:solidFill>
                <a:latin typeface="Canva Sans"/>
                <a:ea typeface="Canva Sans"/>
                <a:cs typeface="Canva Sans"/>
                <a:sym typeface="Canva Sans"/>
              </a:rPr>
              <a:t>to the gravity of the offence and the degree of responsibility of the offender. ​</a:t>
            </a:r>
          </a:p>
          <a:p>
            <a:pPr algn="l">
              <a:lnSpc>
                <a:spcPts val="2743"/>
              </a:lnSpc>
            </a:pPr>
            <a:endParaRPr lang="en-US" sz="2799" spc="39">
              <a:solidFill>
                <a:srgbClr val="000000"/>
              </a:solidFill>
              <a:latin typeface="Canva Sans"/>
              <a:ea typeface="Canva Sans"/>
              <a:cs typeface="Canva Sans"/>
              <a:sym typeface="Canva Sans"/>
            </a:endParaRPr>
          </a:p>
          <a:p>
            <a:pPr algn="l">
              <a:lnSpc>
                <a:spcPts val="2743"/>
              </a:lnSpc>
            </a:pPr>
            <a:r>
              <a:rPr lang="en-US" sz="2799" spc="39">
                <a:solidFill>
                  <a:srgbClr val="000000"/>
                </a:solidFill>
                <a:latin typeface="Canva Sans"/>
                <a:ea typeface="Canva Sans"/>
                <a:cs typeface="Canva Sans"/>
                <a:sym typeface="Canva Sans"/>
              </a:rPr>
              <a:t>[15] The flexibility of our sentencing process </a:t>
            </a:r>
            <a:r>
              <a:rPr lang="en-US" sz="2799" b="1" spc="39">
                <a:solidFill>
                  <a:srgbClr val="C6302C"/>
                </a:solidFill>
                <a:latin typeface="Canva Sans Bold"/>
                <a:ea typeface="Canva Sans Bold"/>
                <a:cs typeface="Canva Sans Bold"/>
                <a:sym typeface="Canva Sans Bold"/>
              </a:rPr>
              <a:t>should not be misused by imposing inappropriate and artificial sentences in order to avoid collateral consequences</a:t>
            </a:r>
            <a:r>
              <a:rPr lang="en-US" sz="2799" spc="39">
                <a:solidFill>
                  <a:srgbClr val="C6302C"/>
                </a:solidFill>
                <a:latin typeface="Canva Sans"/>
                <a:ea typeface="Canva Sans"/>
                <a:cs typeface="Canva Sans"/>
                <a:sym typeface="Canva Sans"/>
              </a:rPr>
              <a:t> </a:t>
            </a:r>
            <a:r>
              <a:rPr lang="en-US" sz="2799" spc="39">
                <a:solidFill>
                  <a:srgbClr val="000000"/>
                </a:solidFill>
                <a:latin typeface="Canva Sans"/>
                <a:ea typeface="Canva Sans"/>
                <a:cs typeface="Canva Sans"/>
                <a:sym typeface="Canva Sans"/>
              </a:rPr>
              <a:t>which may flow from a statutory scheme or from other legislation, thus circumventing Parliament’s will. ​</a:t>
            </a:r>
          </a:p>
          <a:p>
            <a:pPr algn="l">
              <a:lnSpc>
                <a:spcPts val="2743"/>
              </a:lnSpc>
            </a:pPr>
            <a:endParaRPr lang="en-US" sz="2799" spc="39">
              <a:solidFill>
                <a:srgbClr val="000000"/>
              </a:solidFill>
              <a:latin typeface="Canva Sans"/>
              <a:ea typeface="Canva Sans"/>
              <a:cs typeface="Canva Sans"/>
              <a:sym typeface="Canva Sans"/>
            </a:endParaRPr>
          </a:p>
          <a:p>
            <a:pPr algn="l">
              <a:lnSpc>
                <a:spcPts val="2743"/>
              </a:lnSpc>
            </a:pPr>
            <a:r>
              <a:rPr lang="en-US" sz="2799" spc="39">
                <a:solidFill>
                  <a:srgbClr val="000000"/>
                </a:solidFill>
                <a:latin typeface="Canva Sans"/>
                <a:ea typeface="Canva Sans"/>
                <a:cs typeface="Canva Sans"/>
                <a:sym typeface="Canva Sans"/>
              </a:rPr>
              <a:t>[16] These consequences must not be allowed to dominate the exercise or skew the process either in favour of or against deportation. Moreover, </a:t>
            </a:r>
            <a:r>
              <a:rPr lang="en-US" sz="2799" b="1" spc="39">
                <a:solidFill>
                  <a:srgbClr val="C6302C"/>
                </a:solidFill>
                <a:latin typeface="Canva Sans Bold"/>
                <a:ea typeface="Canva Sans Bold"/>
                <a:cs typeface="Canva Sans Bold"/>
                <a:sym typeface="Canva Sans Bold"/>
              </a:rPr>
              <a:t>it must not lead to a separate sentencing scheme</a:t>
            </a:r>
            <a:r>
              <a:rPr lang="en-US" sz="2799" spc="39">
                <a:solidFill>
                  <a:srgbClr val="C6302C"/>
                </a:solidFill>
                <a:latin typeface="Canva Sans"/>
                <a:ea typeface="Canva Sans"/>
                <a:cs typeface="Canva Sans"/>
                <a:sym typeface="Canva Sans"/>
              </a:rPr>
              <a:t> </a:t>
            </a:r>
            <a:r>
              <a:rPr lang="en-US" sz="2799" spc="39">
                <a:solidFill>
                  <a:srgbClr val="000000"/>
                </a:solidFill>
                <a:latin typeface="Canva Sans"/>
                <a:ea typeface="Canva Sans"/>
                <a:cs typeface="Canva Sans"/>
                <a:sym typeface="Canva Sans"/>
              </a:rPr>
              <a:t>with a </a:t>
            </a:r>
            <a:r>
              <a:rPr lang="en-US" sz="2799" i="1" spc="39">
                <a:solidFill>
                  <a:srgbClr val="000000"/>
                </a:solidFill>
                <a:latin typeface="Canva Sans Italics"/>
                <a:ea typeface="Canva Sans Italics"/>
                <a:cs typeface="Canva Sans Italics"/>
                <a:sym typeface="Canva Sans Italics"/>
              </a:rPr>
              <a:t>de facto</a:t>
            </a:r>
            <a:r>
              <a:rPr lang="en-US" sz="2799" spc="39">
                <a:solidFill>
                  <a:srgbClr val="000000"/>
                </a:solidFill>
                <a:latin typeface="Canva Sans"/>
                <a:ea typeface="Canva Sans"/>
                <a:cs typeface="Canva Sans"/>
                <a:sym typeface="Canva Sans"/>
              </a:rPr>
              <a:t> if not a </a:t>
            </a:r>
            <a:r>
              <a:rPr lang="en-US" sz="2799" i="1" spc="39">
                <a:solidFill>
                  <a:srgbClr val="000000"/>
                </a:solidFill>
                <a:latin typeface="Canva Sans Italics"/>
                <a:ea typeface="Canva Sans Italics"/>
                <a:cs typeface="Canva Sans Italics"/>
                <a:sym typeface="Canva Sans Italics"/>
              </a:rPr>
              <a:t>de jure</a:t>
            </a:r>
            <a:r>
              <a:rPr lang="en-US" sz="2799" spc="39">
                <a:solidFill>
                  <a:srgbClr val="000000"/>
                </a:solidFill>
                <a:latin typeface="Canva Sans"/>
                <a:ea typeface="Canva Sans"/>
                <a:cs typeface="Canva Sans"/>
                <a:sym typeface="Canva Sans"/>
              </a:rPr>
              <a:t> special range of sentencing options where deportation is a risk. ​</a:t>
            </a:r>
          </a:p>
          <a:p>
            <a:pPr algn="l">
              <a:lnSpc>
                <a:spcPts val="2743"/>
              </a:lnSpc>
            </a:pPr>
            <a:endParaRPr lang="en-US" sz="2799" spc="39">
              <a:solidFill>
                <a:srgbClr val="000000"/>
              </a:solidFill>
              <a:latin typeface="Canva Sans"/>
              <a:ea typeface="Canva Sans"/>
              <a:cs typeface="Canva Sans"/>
              <a:sym typeface="Canva Sans"/>
            </a:endParaRPr>
          </a:p>
          <a:p>
            <a:pPr algn="l">
              <a:lnSpc>
                <a:spcPts val="2743"/>
              </a:lnSpc>
            </a:pPr>
            <a:r>
              <a:rPr lang="en-US" sz="2799" spc="39">
                <a:solidFill>
                  <a:srgbClr val="000000"/>
                </a:solidFill>
                <a:latin typeface="Canva Sans"/>
                <a:ea typeface="Canva Sans"/>
                <a:cs typeface="Canva Sans"/>
                <a:sym typeface="Canva Sans"/>
              </a:rPr>
              <a:t>[20] Accordingly, the sentencing judge is not compelled in all circumstances to adjust a sentence in order to avoid the impact of collateral immigration consequences on the offender. It remains open to the judge to conclude that even a minimal reduction, i.e. from two years’ imprisonment to two years less a day, would render the sentence inappropriate for the particular offence and the particular offender.</a:t>
            </a:r>
          </a:p>
          <a:p>
            <a:pPr algn="l">
              <a:lnSpc>
                <a:spcPts val="2743"/>
              </a:lnSpc>
            </a:pPr>
            <a:endParaRPr lang="en-US" sz="2799" spc="39">
              <a:solidFill>
                <a:srgbClr val="000000"/>
              </a:solidFill>
              <a:latin typeface="Canva Sans"/>
              <a:ea typeface="Canva Sans"/>
              <a:cs typeface="Canva Sans"/>
              <a:sym typeface="Canva Sans"/>
            </a:endParaRPr>
          </a:p>
        </p:txBody>
      </p:sp>
      <p:sp>
        <p:nvSpPr>
          <p:cNvPr id="6" name="TextBox 6"/>
          <p:cNvSpPr txBox="1"/>
          <p:nvPr/>
        </p:nvSpPr>
        <p:spPr>
          <a:xfrm>
            <a:off x="433924" y="4370524"/>
            <a:ext cx="4321170" cy="1611947"/>
          </a:xfrm>
          <a:prstGeom prst="rect">
            <a:avLst/>
          </a:prstGeom>
        </p:spPr>
        <p:txBody>
          <a:bodyPr lIns="0" tIns="0" rIns="0" bIns="0" rtlCol="0" anchor="t">
            <a:spAutoFit/>
          </a:bodyPr>
          <a:lstStyle/>
          <a:p>
            <a:pPr algn="ctr">
              <a:lnSpc>
                <a:spcPts val="5984"/>
              </a:lnSpc>
            </a:pPr>
            <a:r>
              <a:rPr lang="en-US" sz="5699" b="1" i="1">
                <a:solidFill>
                  <a:srgbClr val="FFFFFF"/>
                </a:solidFill>
                <a:latin typeface="Canva Sans Bold Italics"/>
                <a:ea typeface="Canva Sans Bold Italics"/>
                <a:cs typeface="Canva Sans Bold Italics"/>
                <a:sym typeface="Canva Sans Bold Italics"/>
              </a:rPr>
              <a:t>R v Pham</a:t>
            </a:r>
          </a:p>
          <a:p>
            <a:pPr algn="ctr">
              <a:lnSpc>
                <a:spcPts val="3639"/>
              </a:lnSpc>
              <a:spcBef>
                <a:spcPct val="0"/>
              </a:spcBef>
            </a:pPr>
            <a:r>
              <a:rPr lang="en-US" sz="2599" b="1">
                <a:solidFill>
                  <a:srgbClr val="FFFFFF"/>
                </a:solidFill>
                <a:latin typeface="Canva Sans Bold"/>
                <a:ea typeface="Canva Sans Bold"/>
                <a:cs typeface="Canva Sans Bold"/>
                <a:sym typeface="Canva Sans Bold"/>
              </a:rPr>
              <a:t>2013 SCC 15</a:t>
            </a:r>
          </a:p>
          <a:p>
            <a:pPr algn="ctr">
              <a:lnSpc>
                <a:spcPts val="3639"/>
              </a:lnSpc>
              <a:spcBef>
                <a:spcPct val="0"/>
              </a:spcBef>
            </a:pPr>
            <a:endParaRPr lang="en-US" sz="2599" b="1">
              <a:solidFill>
                <a:srgbClr val="FFFFFF"/>
              </a:solidFill>
              <a:latin typeface="Canva Sans Bold"/>
              <a:ea typeface="Canva Sans Bold"/>
              <a:cs typeface="Canva Sans Bold"/>
              <a:sym typeface="Canva Sans Bo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755237" y="4082849"/>
            <a:ext cx="15883628" cy="6179820"/>
          </a:xfrm>
          <a:prstGeom prst="rect">
            <a:avLst/>
          </a:prstGeom>
        </p:spPr>
        <p:txBody>
          <a:bodyPr lIns="0" tIns="0" rIns="0" bIns="0" rtlCol="0" anchor="t">
            <a:spAutoFit/>
          </a:bodyPr>
          <a:lstStyle/>
          <a:p>
            <a:pPr algn="r">
              <a:lnSpc>
                <a:spcPts val="3780"/>
              </a:lnSpc>
              <a:spcBef>
                <a:spcPct val="0"/>
              </a:spcBef>
            </a:pPr>
            <a:r>
              <a:rPr lang="en-US" sz="2700" b="1" dirty="0">
                <a:solidFill>
                  <a:srgbClr val="000000"/>
                </a:solidFill>
                <a:latin typeface="Canva Sans Bold"/>
                <a:ea typeface="Canva Sans Bold"/>
                <a:cs typeface="Canva Sans Bold"/>
                <a:sym typeface="Canva Sans Bold"/>
              </a:rPr>
              <a:t>Additionally, and similarly to the case at hand, prosecutors often present sentencing submissions whereby they declare they assess the fair and proportionate sentence to be one of 9, 12 or 15 months’ imprisonment, yet they end up recommending a sentence of 6 months less a day so as to avoid triggering the application of section 36(1) IRPA. </a:t>
            </a:r>
          </a:p>
          <a:p>
            <a:pPr algn="r">
              <a:lnSpc>
                <a:spcPts val="3780"/>
              </a:lnSpc>
              <a:spcBef>
                <a:spcPct val="0"/>
              </a:spcBef>
            </a:pPr>
            <a:endParaRPr lang="en-US" sz="2700" b="1" dirty="0">
              <a:solidFill>
                <a:srgbClr val="000000"/>
              </a:solidFill>
              <a:latin typeface="Canva Sans Bold"/>
              <a:ea typeface="Canva Sans Bold"/>
              <a:cs typeface="Canva Sans Bold"/>
              <a:sym typeface="Canva Sans Bold"/>
            </a:endParaRPr>
          </a:p>
          <a:p>
            <a:pPr algn="r">
              <a:lnSpc>
                <a:spcPts val="3780"/>
              </a:lnSpc>
              <a:spcBef>
                <a:spcPct val="0"/>
              </a:spcBef>
            </a:pPr>
            <a:r>
              <a:rPr lang="en-US" sz="2700" b="1" dirty="0">
                <a:solidFill>
                  <a:srgbClr val="000000"/>
                </a:solidFill>
                <a:latin typeface="Canva Sans Bold"/>
                <a:ea typeface="Canva Sans Bold"/>
                <a:cs typeface="Canva Sans Bold"/>
                <a:sym typeface="Canva Sans Bold"/>
              </a:rPr>
              <a:t>This practice is so widespread that </a:t>
            </a:r>
            <a:r>
              <a:rPr lang="en-US" sz="2700" b="1" dirty="0">
                <a:solidFill>
                  <a:srgbClr val="C6302C"/>
                </a:solidFill>
                <a:latin typeface="Canva Sans Bold"/>
                <a:ea typeface="Canva Sans Bold"/>
                <a:cs typeface="Canva Sans Bold"/>
                <a:sym typeface="Canva Sans Bold"/>
              </a:rPr>
              <a:t>to deny that the prosecutor's approach currently has the effect of creating a distinct sentencing regime for Canadian citizens and individuals subject to the IRPA is to deny the day-to-day reality of the Criminal and Penal Division </a:t>
            </a:r>
            <a:r>
              <a:rPr lang="en-US" sz="2700" b="1" dirty="0">
                <a:solidFill>
                  <a:srgbClr val="000000"/>
                </a:solidFill>
                <a:latin typeface="Canva Sans Bold"/>
                <a:ea typeface="Canva Sans Bold"/>
                <a:cs typeface="Canva Sans Bold"/>
                <a:sym typeface="Canva Sans Bold"/>
              </a:rPr>
              <a:t>of the Court of Québec in the judicial district of Montreal.</a:t>
            </a:r>
          </a:p>
          <a:p>
            <a:pPr algn="r">
              <a:lnSpc>
                <a:spcPts val="3780"/>
              </a:lnSpc>
              <a:spcBef>
                <a:spcPct val="0"/>
              </a:spcBef>
            </a:pPr>
            <a:endParaRPr lang="en-US" sz="2700" b="1" dirty="0">
              <a:solidFill>
                <a:srgbClr val="000000"/>
              </a:solidFill>
              <a:latin typeface="Canva Sans Bold"/>
              <a:ea typeface="Canva Sans Bold"/>
              <a:cs typeface="Canva Sans Bold"/>
              <a:sym typeface="Canva Sans Bold"/>
            </a:endParaRPr>
          </a:p>
          <a:p>
            <a:pPr algn="r">
              <a:lnSpc>
                <a:spcPts val="3780"/>
              </a:lnSpc>
              <a:spcBef>
                <a:spcPct val="0"/>
              </a:spcBef>
            </a:pPr>
            <a:r>
              <a:rPr lang="en-US" sz="2700" dirty="0">
                <a:solidFill>
                  <a:srgbClr val="000000"/>
                </a:solidFill>
                <a:latin typeface="Canva Sans"/>
                <a:ea typeface="Canva Sans"/>
                <a:cs typeface="Canva Sans"/>
                <a:sym typeface="Canva Sans"/>
              </a:rPr>
              <a:t>Judge Antoine </a:t>
            </a:r>
            <a:r>
              <a:rPr lang="en-US" sz="2700" dirty="0" err="1">
                <a:solidFill>
                  <a:srgbClr val="000000"/>
                </a:solidFill>
                <a:latin typeface="Canva Sans"/>
                <a:ea typeface="Canva Sans"/>
                <a:cs typeface="Canva Sans"/>
                <a:sym typeface="Canva Sans"/>
              </a:rPr>
              <a:t>Piché</a:t>
            </a:r>
            <a:r>
              <a:rPr lang="en-US" sz="2700" dirty="0">
                <a:solidFill>
                  <a:srgbClr val="000000"/>
                </a:solidFill>
                <a:latin typeface="Canva Sans"/>
                <a:ea typeface="Canva Sans"/>
                <a:cs typeface="Canva Sans"/>
                <a:sym typeface="Canva Sans"/>
              </a:rPr>
              <a:t> </a:t>
            </a:r>
          </a:p>
          <a:p>
            <a:pPr algn="r">
              <a:lnSpc>
                <a:spcPts val="3780"/>
              </a:lnSpc>
              <a:spcBef>
                <a:spcPct val="0"/>
              </a:spcBef>
            </a:pPr>
            <a:r>
              <a:rPr lang="en-US" sz="2700" dirty="0">
                <a:solidFill>
                  <a:srgbClr val="000000"/>
                </a:solidFill>
                <a:latin typeface="Canva Sans"/>
                <a:ea typeface="Canva Sans"/>
                <a:cs typeface="Canva Sans"/>
                <a:sym typeface="Canva Sans"/>
              </a:rPr>
              <a:t>(</a:t>
            </a:r>
            <a:r>
              <a:rPr lang="en-US" sz="2700" i="1" dirty="0">
                <a:solidFill>
                  <a:srgbClr val="000000"/>
                </a:solidFill>
                <a:latin typeface="Canva Sans Italics"/>
                <a:ea typeface="Canva Sans Italics"/>
                <a:cs typeface="Canva Sans Italics"/>
                <a:sym typeface="Canva Sans Italics"/>
              </a:rPr>
              <a:t>R. c. Bladimir-Castillo</a:t>
            </a:r>
            <a:r>
              <a:rPr lang="en-US" sz="2700" dirty="0">
                <a:solidFill>
                  <a:srgbClr val="000000"/>
                </a:solidFill>
                <a:latin typeface="Canva Sans"/>
                <a:ea typeface="Canva Sans"/>
                <a:cs typeface="Canva Sans"/>
                <a:sym typeface="Canva Sans"/>
              </a:rPr>
              <a:t>, 2026 QCCQ 1333)</a:t>
            </a:r>
          </a:p>
          <a:p>
            <a:pPr algn="r">
              <a:lnSpc>
                <a:spcPts val="3780"/>
              </a:lnSpc>
              <a:spcBef>
                <a:spcPct val="0"/>
              </a:spcBef>
            </a:pPr>
            <a:endParaRPr lang="en-US" sz="2700" dirty="0">
              <a:solidFill>
                <a:srgbClr val="000000"/>
              </a:solidFill>
              <a:latin typeface="Canva Sans"/>
              <a:ea typeface="Canva Sans"/>
              <a:cs typeface="Canva Sans"/>
              <a:sym typeface="Canva Sans"/>
            </a:endParaRPr>
          </a:p>
        </p:txBody>
      </p:sp>
      <p:sp>
        <p:nvSpPr>
          <p:cNvPr id="3" name="Freeform 3"/>
          <p:cNvSpPr/>
          <p:nvPr/>
        </p:nvSpPr>
        <p:spPr>
          <a:xfrm>
            <a:off x="685390" y="918941"/>
            <a:ext cx="3283078" cy="2265324"/>
          </a:xfrm>
          <a:custGeom>
            <a:avLst/>
            <a:gdLst/>
            <a:ahLst/>
            <a:cxnLst/>
            <a:rect l="l" t="t" r="r" b="b"/>
            <a:pathLst>
              <a:path w="3283078" h="2265324">
                <a:moveTo>
                  <a:pt x="0" y="0"/>
                </a:moveTo>
                <a:lnTo>
                  <a:pt x="3283078" y="0"/>
                </a:lnTo>
                <a:lnTo>
                  <a:pt x="3283078" y="2265324"/>
                </a:lnTo>
                <a:lnTo>
                  <a:pt x="0" y="2265324"/>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4" name="TextBox 4"/>
          <p:cNvSpPr txBox="1"/>
          <p:nvPr/>
        </p:nvSpPr>
        <p:spPr>
          <a:xfrm>
            <a:off x="4629487" y="2146853"/>
            <a:ext cx="13009378" cy="1417320"/>
          </a:xfrm>
          <a:prstGeom prst="rect">
            <a:avLst/>
          </a:prstGeom>
        </p:spPr>
        <p:txBody>
          <a:bodyPr lIns="0" tIns="0" rIns="0" bIns="0" rtlCol="0" anchor="t">
            <a:spAutoFit/>
          </a:bodyPr>
          <a:lstStyle/>
          <a:p>
            <a:pPr algn="r">
              <a:lnSpc>
                <a:spcPts val="3780"/>
              </a:lnSpc>
              <a:spcBef>
                <a:spcPct val="0"/>
              </a:spcBef>
            </a:pPr>
            <a:r>
              <a:rPr lang="en-US" sz="2700" b="1">
                <a:solidFill>
                  <a:srgbClr val="000000"/>
                </a:solidFill>
                <a:latin typeface="Canva Sans Bold"/>
                <a:ea typeface="Canva Sans Bold"/>
                <a:cs typeface="Canva Sans Bold"/>
                <a:sym typeface="Canva Sans Bold"/>
              </a:rPr>
              <a:t>Prosecutors regularly suggest, as part of a plea agreement, that the accused be granted a discharge -</a:t>
            </a:r>
            <a:r>
              <a:rPr lang="en-US" sz="2700" b="1">
                <a:solidFill>
                  <a:srgbClr val="C6302C"/>
                </a:solidFill>
                <a:latin typeface="Canva Sans Bold"/>
                <a:ea typeface="Canva Sans Bold"/>
                <a:cs typeface="Canva Sans Bold"/>
                <a:sym typeface="Canva Sans Bold"/>
              </a:rPr>
              <a:t>something that, by their own admission, would not be recommended if the accused were a Canadian citizen</a:t>
            </a:r>
            <a:r>
              <a:rPr lang="en-US" sz="2700" b="1">
                <a:solidFill>
                  <a:srgbClr val="000000"/>
                </a:solidFill>
                <a:latin typeface="Canva Sans Bold"/>
                <a:ea typeface="Canva Sans Bold"/>
                <a:cs typeface="Canva Sans Bold"/>
                <a:sym typeface="Canva Sans Bold"/>
              </a:rPr>
              <a:t>. </a:t>
            </a:r>
          </a:p>
        </p:txBody>
      </p:sp>
      <p:sp>
        <p:nvSpPr>
          <p:cNvPr id="5" name="AutoShape 5"/>
          <p:cNvSpPr/>
          <p:nvPr/>
        </p:nvSpPr>
        <p:spPr>
          <a:xfrm>
            <a:off x="4433958" y="1229101"/>
            <a:ext cx="13204907" cy="0"/>
          </a:xfrm>
          <a:prstGeom prst="line">
            <a:avLst/>
          </a:prstGeom>
          <a:ln w="161925" cap="flat">
            <a:solidFill>
              <a:srgbClr val="000000"/>
            </a:solidFill>
            <a:prstDash val="solid"/>
            <a:headEnd type="none" w="sm" len="sm"/>
            <a:tailEnd type="none" w="sm" len="sm"/>
          </a:ln>
        </p:spPr>
        <p:txBody>
          <a:bodyPr/>
          <a:lstStyle/>
          <a:p>
            <a:endParaRPr lang="en-US"/>
          </a:p>
        </p:txBody>
      </p:sp>
      <p:sp>
        <p:nvSpPr>
          <p:cNvPr id="6" name="AutoShape 6"/>
          <p:cNvSpPr/>
          <p:nvPr/>
        </p:nvSpPr>
        <p:spPr>
          <a:xfrm>
            <a:off x="1462369" y="3294179"/>
            <a:ext cx="0" cy="5047760"/>
          </a:xfrm>
          <a:prstGeom prst="line">
            <a:avLst/>
          </a:prstGeom>
          <a:ln w="161925" cap="flat">
            <a:solidFill>
              <a:srgbClr val="000000"/>
            </a:solidFill>
            <a:prstDash val="solid"/>
            <a:headEnd type="none" w="sm" len="sm"/>
            <a:tailEnd type="none" w="sm" len="sm"/>
          </a:ln>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3175183" y="-38100"/>
            <a:ext cx="5189017" cy="10387943"/>
            <a:chOff x="0" y="0"/>
            <a:chExt cx="1366655" cy="2706646"/>
          </a:xfrm>
        </p:grpSpPr>
        <p:sp>
          <p:nvSpPr>
            <p:cNvPr id="3" name="Freeform 3"/>
            <p:cNvSpPr/>
            <p:nvPr/>
          </p:nvSpPr>
          <p:spPr>
            <a:xfrm>
              <a:off x="0" y="0"/>
              <a:ext cx="1366655" cy="2706646"/>
            </a:xfrm>
            <a:custGeom>
              <a:avLst/>
              <a:gdLst/>
              <a:ahLst/>
              <a:cxnLst/>
              <a:rect l="l" t="t" r="r" b="b"/>
              <a:pathLst>
                <a:path w="1366655" h="2706646">
                  <a:moveTo>
                    <a:pt x="0" y="0"/>
                  </a:moveTo>
                  <a:lnTo>
                    <a:pt x="1366655" y="0"/>
                  </a:lnTo>
                  <a:lnTo>
                    <a:pt x="1366655" y="2706646"/>
                  </a:lnTo>
                  <a:lnTo>
                    <a:pt x="0" y="2706646"/>
                  </a:lnTo>
                  <a:close/>
                </a:path>
              </a:pathLst>
            </a:custGeom>
            <a:solidFill>
              <a:srgbClr val="000000"/>
            </a:solidFill>
          </p:spPr>
          <p:txBody>
            <a:bodyPr/>
            <a:lstStyle/>
            <a:p>
              <a:endParaRPr lang="en-US"/>
            </a:p>
          </p:txBody>
        </p:sp>
        <p:sp>
          <p:nvSpPr>
            <p:cNvPr id="4" name="TextBox 4"/>
            <p:cNvSpPr txBox="1"/>
            <p:nvPr/>
          </p:nvSpPr>
          <p:spPr>
            <a:xfrm>
              <a:off x="0" y="-38100"/>
              <a:ext cx="1366655" cy="2744746"/>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3663209" y="3859456"/>
            <a:ext cx="8505262" cy="3195701"/>
          </a:xfrm>
          <a:prstGeom prst="rect">
            <a:avLst/>
          </a:prstGeom>
        </p:spPr>
        <p:txBody>
          <a:bodyPr lIns="0" tIns="0" rIns="0" bIns="0" rtlCol="0" anchor="t">
            <a:spAutoFit/>
          </a:bodyPr>
          <a:lstStyle/>
          <a:p>
            <a:pPr algn="r">
              <a:lnSpc>
                <a:spcPts val="2841"/>
              </a:lnSpc>
            </a:pPr>
            <a:r>
              <a:rPr lang="en-US" sz="2899" b="1" spc="40">
                <a:solidFill>
                  <a:srgbClr val="000000"/>
                </a:solidFill>
                <a:latin typeface="Canva Sans Bold"/>
                <a:ea typeface="Canva Sans Bold"/>
                <a:cs typeface="Canva Sans Bold"/>
                <a:sym typeface="Canva Sans Bold"/>
              </a:rPr>
              <a:t>...activist judges have perverted the original ruling, subverted the rule of Parliament, proliferated a set of leniencies for </a:t>
            </a:r>
          </a:p>
          <a:p>
            <a:pPr algn="r">
              <a:lnSpc>
                <a:spcPts val="2841"/>
              </a:lnSpc>
            </a:pPr>
            <a:r>
              <a:rPr lang="en-US" sz="2899" b="1" spc="40">
                <a:solidFill>
                  <a:srgbClr val="000000"/>
                </a:solidFill>
                <a:latin typeface="Canva Sans Bold"/>
                <a:ea typeface="Canva Sans Bold"/>
                <a:cs typeface="Canva Sans Bold"/>
                <a:sym typeface="Canva Sans Bold"/>
              </a:rPr>
              <a:t>non-citizens convicted of serious crimes </a:t>
            </a:r>
          </a:p>
          <a:p>
            <a:pPr algn="r">
              <a:lnSpc>
                <a:spcPts val="2841"/>
              </a:lnSpc>
            </a:pPr>
            <a:r>
              <a:rPr lang="en-US" sz="2899" b="1" spc="40">
                <a:solidFill>
                  <a:srgbClr val="000000"/>
                </a:solidFill>
                <a:latin typeface="Canva Sans Bold"/>
                <a:ea typeface="Canva Sans Bold"/>
                <a:cs typeface="Canva Sans Bold"/>
                <a:sym typeface="Canva Sans Bold"/>
              </a:rPr>
              <a:t>like sexual assault…</a:t>
            </a:r>
          </a:p>
          <a:p>
            <a:pPr algn="r">
              <a:lnSpc>
                <a:spcPts val="2841"/>
              </a:lnSpc>
            </a:pPr>
            <a:endParaRPr lang="en-US" sz="2899" b="1" spc="40">
              <a:solidFill>
                <a:srgbClr val="000000"/>
              </a:solidFill>
              <a:latin typeface="Canva Sans Bold"/>
              <a:ea typeface="Canva Sans Bold"/>
              <a:cs typeface="Canva Sans Bold"/>
              <a:sym typeface="Canva Sans Bold"/>
            </a:endParaRPr>
          </a:p>
          <a:p>
            <a:pPr algn="r">
              <a:lnSpc>
                <a:spcPts val="2841"/>
              </a:lnSpc>
            </a:pPr>
            <a:endParaRPr lang="en-US" sz="2899" b="1" spc="40">
              <a:solidFill>
                <a:srgbClr val="000000"/>
              </a:solidFill>
              <a:latin typeface="Canva Sans Bold"/>
              <a:ea typeface="Canva Sans Bold"/>
              <a:cs typeface="Canva Sans Bold"/>
              <a:sym typeface="Canva Sans Bold"/>
            </a:endParaRPr>
          </a:p>
          <a:p>
            <a:pPr algn="r">
              <a:lnSpc>
                <a:spcPts val="2841"/>
              </a:lnSpc>
            </a:pPr>
            <a:r>
              <a:rPr lang="en-US" sz="2899" spc="40">
                <a:solidFill>
                  <a:srgbClr val="000000"/>
                </a:solidFill>
                <a:latin typeface="Canva Sans"/>
                <a:ea typeface="Canva Sans"/>
                <a:cs typeface="Canva Sans"/>
                <a:sym typeface="Canva Sans"/>
              </a:rPr>
              <a:t>MP Rempel Garner</a:t>
            </a:r>
          </a:p>
          <a:p>
            <a:pPr algn="r">
              <a:lnSpc>
                <a:spcPts val="2841"/>
              </a:lnSpc>
            </a:pPr>
            <a:r>
              <a:rPr lang="en-US" sz="2899" spc="40">
                <a:solidFill>
                  <a:srgbClr val="000000"/>
                </a:solidFill>
                <a:latin typeface="Canva Sans"/>
                <a:ea typeface="Canva Sans"/>
                <a:cs typeface="Canva Sans"/>
                <a:sym typeface="Canva Sans"/>
              </a:rPr>
              <a:t>House of Commons, 25 November 2025</a:t>
            </a:r>
          </a:p>
        </p:txBody>
      </p:sp>
      <p:sp>
        <p:nvSpPr>
          <p:cNvPr id="6" name="TextBox 6"/>
          <p:cNvSpPr txBox="1"/>
          <p:nvPr/>
        </p:nvSpPr>
        <p:spPr>
          <a:xfrm>
            <a:off x="13532907" y="3027320"/>
            <a:ext cx="4321170" cy="4879022"/>
          </a:xfrm>
          <a:prstGeom prst="rect">
            <a:avLst/>
          </a:prstGeom>
        </p:spPr>
        <p:txBody>
          <a:bodyPr lIns="0" tIns="0" rIns="0" bIns="0" rtlCol="0" anchor="t">
            <a:spAutoFit/>
          </a:bodyPr>
          <a:lstStyle/>
          <a:p>
            <a:pPr algn="ctr">
              <a:lnSpc>
                <a:spcPts val="5984"/>
              </a:lnSpc>
            </a:pPr>
            <a:r>
              <a:rPr lang="en-US" sz="5699" b="1">
                <a:solidFill>
                  <a:srgbClr val="FFFFFF"/>
                </a:solidFill>
                <a:latin typeface="Canva Sans Bold"/>
                <a:ea typeface="Canva Sans Bold"/>
                <a:cs typeface="Canva Sans Bold"/>
                <a:sym typeface="Canva Sans Bold"/>
              </a:rPr>
              <a:t>‘ONE LAW </a:t>
            </a:r>
          </a:p>
          <a:p>
            <a:pPr algn="ctr">
              <a:lnSpc>
                <a:spcPts val="5984"/>
              </a:lnSpc>
            </a:pPr>
            <a:r>
              <a:rPr lang="en-US" sz="5699" b="1">
                <a:solidFill>
                  <a:srgbClr val="FFFFFF"/>
                </a:solidFill>
                <a:latin typeface="Canva Sans Bold"/>
                <a:ea typeface="Canva Sans Bold"/>
                <a:cs typeface="Canva Sans Bold"/>
                <a:sym typeface="Canva Sans Bold"/>
              </a:rPr>
              <a:t>FOR ALL’</a:t>
            </a:r>
          </a:p>
          <a:p>
            <a:pPr algn="ctr">
              <a:lnSpc>
                <a:spcPts val="5459"/>
              </a:lnSpc>
            </a:pPr>
            <a:endParaRPr lang="en-US" sz="5699" b="1">
              <a:solidFill>
                <a:srgbClr val="FFFFFF"/>
              </a:solidFill>
              <a:latin typeface="Canva Sans Bold"/>
              <a:ea typeface="Canva Sans Bold"/>
              <a:cs typeface="Canva Sans Bold"/>
              <a:sym typeface="Canva Sans Bold"/>
            </a:endParaRPr>
          </a:p>
          <a:p>
            <a:pPr algn="ctr">
              <a:lnSpc>
                <a:spcPts val="3639"/>
              </a:lnSpc>
            </a:pPr>
            <a:r>
              <a:rPr lang="en-US" sz="2599" b="1">
                <a:solidFill>
                  <a:srgbClr val="FFFFFF"/>
                </a:solidFill>
                <a:latin typeface="Canva Sans Bold"/>
                <a:ea typeface="Canva Sans Bold"/>
                <a:cs typeface="Canva Sans Bold"/>
                <a:sym typeface="Canva Sans Bold"/>
              </a:rPr>
              <a:t>Bill C-220</a:t>
            </a:r>
          </a:p>
          <a:p>
            <a:pPr algn="ctr">
              <a:lnSpc>
                <a:spcPts val="3639"/>
              </a:lnSpc>
              <a:spcBef>
                <a:spcPct val="0"/>
              </a:spcBef>
            </a:pPr>
            <a:r>
              <a:rPr lang="en-US" sz="2599" b="1">
                <a:solidFill>
                  <a:srgbClr val="FFFFFF"/>
                </a:solidFill>
                <a:latin typeface="Canva Sans Bold"/>
                <a:ea typeface="Canva Sans Bold"/>
                <a:cs typeface="Canva Sans Bold"/>
                <a:sym typeface="Canva Sans Bold"/>
              </a:rPr>
              <a:t>An Act to Amend the Criminal Code (Immigration Status in Sentencing)</a:t>
            </a:r>
          </a:p>
          <a:p>
            <a:pPr algn="ctr">
              <a:lnSpc>
                <a:spcPts val="3639"/>
              </a:lnSpc>
              <a:spcBef>
                <a:spcPct val="0"/>
              </a:spcBef>
            </a:pPr>
            <a:endParaRPr lang="en-US" sz="2599" b="1">
              <a:solidFill>
                <a:srgbClr val="FFFFFF"/>
              </a:solidFill>
              <a:latin typeface="Canva Sans Bold"/>
              <a:ea typeface="Canva Sans Bold"/>
              <a:cs typeface="Canva Sans Bold"/>
              <a:sym typeface="Canva Sans Bold"/>
            </a:endParaRPr>
          </a:p>
        </p:txBody>
      </p:sp>
      <p:sp>
        <p:nvSpPr>
          <p:cNvPr id="7" name="Freeform 7"/>
          <p:cNvSpPr/>
          <p:nvPr/>
        </p:nvSpPr>
        <p:spPr>
          <a:xfrm>
            <a:off x="685390" y="918941"/>
            <a:ext cx="3283078" cy="2265324"/>
          </a:xfrm>
          <a:custGeom>
            <a:avLst/>
            <a:gdLst/>
            <a:ahLst/>
            <a:cxnLst/>
            <a:rect l="l" t="t" r="r" b="b"/>
            <a:pathLst>
              <a:path w="3283078" h="2265324">
                <a:moveTo>
                  <a:pt x="0" y="0"/>
                </a:moveTo>
                <a:lnTo>
                  <a:pt x="3283078" y="0"/>
                </a:lnTo>
                <a:lnTo>
                  <a:pt x="3283078" y="2265324"/>
                </a:lnTo>
                <a:lnTo>
                  <a:pt x="0" y="2265324"/>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8" name="AutoShape 8"/>
          <p:cNvSpPr/>
          <p:nvPr/>
        </p:nvSpPr>
        <p:spPr>
          <a:xfrm>
            <a:off x="4433958" y="2288629"/>
            <a:ext cx="7734513" cy="0"/>
          </a:xfrm>
          <a:prstGeom prst="line">
            <a:avLst/>
          </a:prstGeom>
          <a:ln w="161925" cap="flat">
            <a:solidFill>
              <a:srgbClr val="000000"/>
            </a:solidFill>
            <a:prstDash val="solid"/>
            <a:headEnd type="none" w="sm" len="sm"/>
            <a:tailEnd type="none" w="sm" len="sm"/>
          </a:ln>
        </p:spPr>
        <p:txBody>
          <a:bodyPr/>
          <a:lstStyle/>
          <a:p>
            <a:endParaRPr lang="en-US"/>
          </a:p>
        </p:txBody>
      </p:sp>
      <p:sp>
        <p:nvSpPr>
          <p:cNvPr id="9" name="AutoShape 9"/>
          <p:cNvSpPr/>
          <p:nvPr/>
        </p:nvSpPr>
        <p:spPr>
          <a:xfrm>
            <a:off x="1466846" y="3294179"/>
            <a:ext cx="0" cy="5066839"/>
          </a:xfrm>
          <a:prstGeom prst="line">
            <a:avLst/>
          </a:prstGeom>
          <a:ln w="161925" cap="flat">
            <a:solidFill>
              <a:srgbClr val="000000"/>
            </a:solidFill>
            <a:prstDash val="solid"/>
            <a:headEnd type="none" w="sm" len="sm"/>
            <a:tailEnd type="none" w="sm" len="sm"/>
          </a:ln>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3251383" y="-558941"/>
            <a:ext cx="5189017" cy="11036441"/>
            <a:chOff x="0" y="-38100"/>
            <a:chExt cx="1366655" cy="2744746"/>
          </a:xfrm>
        </p:grpSpPr>
        <p:sp>
          <p:nvSpPr>
            <p:cNvPr id="3" name="Freeform 3"/>
            <p:cNvSpPr/>
            <p:nvPr/>
          </p:nvSpPr>
          <p:spPr>
            <a:xfrm>
              <a:off x="0" y="75803"/>
              <a:ext cx="1366655" cy="2630843"/>
            </a:xfrm>
            <a:custGeom>
              <a:avLst/>
              <a:gdLst/>
              <a:ahLst/>
              <a:cxnLst/>
              <a:rect l="l" t="t" r="r" b="b"/>
              <a:pathLst>
                <a:path w="1366655" h="2706646">
                  <a:moveTo>
                    <a:pt x="0" y="0"/>
                  </a:moveTo>
                  <a:lnTo>
                    <a:pt x="1366655" y="0"/>
                  </a:lnTo>
                  <a:lnTo>
                    <a:pt x="1366655" y="2706646"/>
                  </a:lnTo>
                  <a:lnTo>
                    <a:pt x="0" y="2706646"/>
                  </a:lnTo>
                  <a:close/>
                </a:path>
              </a:pathLst>
            </a:custGeom>
            <a:solidFill>
              <a:srgbClr val="000000"/>
            </a:solidFill>
          </p:spPr>
          <p:txBody>
            <a:bodyPr/>
            <a:lstStyle/>
            <a:p>
              <a:endParaRPr lang="en-US"/>
            </a:p>
          </p:txBody>
        </p:sp>
        <p:sp>
          <p:nvSpPr>
            <p:cNvPr id="4" name="TextBox 4"/>
            <p:cNvSpPr txBox="1"/>
            <p:nvPr/>
          </p:nvSpPr>
          <p:spPr>
            <a:xfrm>
              <a:off x="0" y="-38100"/>
              <a:ext cx="1366655" cy="2744746"/>
            </a:xfrm>
            <a:prstGeom prst="rect">
              <a:avLst/>
            </a:prstGeom>
          </p:spPr>
          <p:txBody>
            <a:bodyPr lIns="50800" tIns="50800" rIns="50800" bIns="50800" rtlCol="0" anchor="ctr"/>
            <a:lstStyle/>
            <a:p>
              <a:pPr algn="ctr">
                <a:lnSpc>
                  <a:spcPts val="2659"/>
                </a:lnSpc>
                <a:spcBef>
                  <a:spcPct val="0"/>
                </a:spcBef>
              </a:pPr>
              <a:endParaRPr/>
            </a:p>
          </p:txBody>
        </p:sp>
      </p:grpSp>
      <p:sp>
        <p:nvSpPr>
          <p:cNvPr id="5" name="TextBox 5"/>
          <p:cNvSpPr txBox="1"/>
          <p:nvPr/>
        </p:nvSpPr>
        <p:spPr>
          <a:xfrm>
            <a:off x="446096" y="708777"/>
            <a:ext cx="12381424" cy="9157735"/>
          </a:xfrm>
          <a:prstGeom prst="rect">
            <a:avLst/>
          </a:prstGeom>
        </p:spPr>
        <p:txBody>
          <a:bodyPr lIns="0" tIns="0" rIns="0" bIns="0" rtlCol="0" anchor="t">
            <a:spAutoFit/>
          </a:bodyPr>
          <a:lstStyle/>
          <a:p>
            <a:pPr algn="l">
              <a:lnSpc>
                <a:spcPts val="2743"/>
              </a:lnSpc>
            </a:pPr>
            <a:r>
              <a:rPr lang="en-US" sz="2799" spc="39" dirty="0">
                <a:solidFill>
                  <a:srgbClr val="000000"/>
                </a:solidFill>
                <a:latin typeface="Canva Sans"/>
                <a:ea typeface="Canva Sans"/>
                <a:cs typeface="Canva Sans"/>
                <a:sym typeface="Canva Sans"/>
              </a:rPr>
              <a:t>Whereas a 2013 Supreme Court ruling allows judges to consider immigration status when sentencing non-citizens;</a:t>
            </a:r>
          </a:p>
          <a:p>
            <a:pPr algn="l">
              <a:lnSpc>
                <a:spcPts val="2743"/>
              </a:lnSpc>
            </a:pPr>
            <a:endParaRPr lang="en-US" sz="2799" spc="39" dirty="0">
              <a:solidFill>
                <a:srgbClr val="000000"/>
              </a:solidFill>
              <a:latin typeface="Canva Sans"/>
              <a:ea typeface="Canva Sans"/>
              <a:cs typeface="Canva Sans"/>
              <a:sym typeface="Canva Sans"/>
            </a:endParaRPr>
          </a:p>
          <a:p>
            <a:pPr algn="l">
              <a:lnSpc>
                <a:spcPts val="2743"/>
              </a:lnSpc>
            </a:pPr>
            <a:r>
              <a:rPr lang="en-US" sz="2799" spc="39" dirty="0">
                <a:solidFill>
                  <a:srgbClr val="000000"/>
                </a:solidFill>
                <a:latin typeface="Canva Sans"/>
                <a:ea typeface="Canva Sans"/>
                <a:cs typeface="Canva Sans"/>
                <a:sym typeface="Canva Sans"/>
              </a:rPr>
              <a:t>Whereas fairness and equal treatment under the law are fundamental principles of Canadian justice.</a:t>
            </a:r>
          </a:p>
          <a:p>
            <a:pPr algn="l">
              <a:lnSpc>
                <a:spcPts val="2743"/>
              </a:lnSpc>
            </a:pPr>
            <a:endParaRPr lang="en-US" sz="2799" spc="39" dirty="0">
              <a:solidFill>
                <a:srgbClr val="000000"/>
              </a:solidFill>
              <a:latin typeface="Canva Sans"/>
              <a:ea typeface="Canva Sans"/>
              <a:cs typeface="Canva Sans"/>
              <a:sym typeface="Canva Sans"/>
            </a:endParaRPr>
          </a:p>
          <a:p>
            <a:pPr algn="l">
              <a:lnSpc>
                <a:spcPts val="2743"/>
              </a:lnSpc>
            </a:pPr>
            <a:r>
              <a:rPr lang="en-US" sz="2799" spc="39" dirty="0">
                <a:solidFill>
                  <a:srgbClr val="000000"/>
                </a:solidFill>
                <a:latin typeface="Canva Sans"/>
                <a:ea typeface="Canva Sans"/>
                <a:cs typeface="Canva Sans"/>
                <a:sym typeface="Canva Sans"/>
              </a:rPr>
              <a:t>Whereas</a:t>
            </a:r>
            <a:r>
              <a:rPr lang="en-US" sz="2799" spc="39" dirty="0">
                <a:solidFill>
                  <a:srgbClr val="C6302C"/>
                </a:solidFill>
                <a:latin typeface="Canva Sans"/>
                <a:ea typeface="Canva Sans"/>
                <a:cs typeface="Canva Sans"/>
                <a:sym typeface="Canva Sans"/>
              </a:rPr>
              <a:t> </a:t>
            </a:r>
            <a:r>
              <a:rPr lang="en-US" sz="2799" b="1" spc="39" dirty="0">
                <a:solidFill>
                  <a:srgbClr val="C6302C"/>
                </a:solidFill>
                <a:latin typeface="Canva Sans Bold"/>
                <a:ea typeface="Canva Sans Bold"/>
                <a:cs typeface="Canva Sans Bold"/>
                <a:sym typeface="Canva Sans Bold"/>
              </a:rPr>
              <a:t>this has led to cases where convicted non-citizens received lighter sentences to avoid immigration consequences</a:t>
            </a:r>
            <a:r>
              <a:rPr lang="en-US" sz="2799" spc="39" dirty="0">
                <a:solidFill>
                  <a:srgbClr val="000000"/>
                </a:solidFill>
                <a:latin typeface="Canva Sans"/>
                <a:ea typeface="Canva Sans"/>
                <a:cs typeface="Canva Sans"/>
                <a:sym typeface="Canva Sans"/>
              </a:rPr>
              <a:t>, including a permanent resident who avoided jail after trying to buy sex from a 15-year-old, a visitor who was discharged after sexually assaulting a young woman, in order to preserve their ability to remain in Canada, and a non-citizen who had been caught with 55 grams of cocaine while on bail – GPS monitor and all – awaiting sentencing for previous drug and gun offences;</a:t>
            </a:r>
          </a:p>
          <a:p>
            <a:pPr algn="l">
              <a:lnSpc>
                <a:spcPts val="2743"/>
              </a:lnSpc>
            </a:pPr>
            <a:endParaRPr lang="en-US" sz="2799" spc="39" dirty="0">
              <a:solidFill>
                <a:srgbClr val="000000"/>
              </a:solidFill>
              <a:latin typeface="Canva Sans"/>
              <a:ea typeface="Canva Sans"/>
              <a:cs typeface="Canva Sans"/>
              <a:sym typeface="Canva Sans"/>
            </a:endParaRPr>
          </a:p>
          <a:p>
            <a:pPr algn="l">
              <a:lnSpc>
                <a:spcPts val="2743"/>
              </a:lnSpc>
            </a:pPr>
            <a:r>
              <a:rPr lang="en-US" sz="2799" spc="39" dirty="0">
                <a:solidFill>
                  <a:srgbClr val="000000"/>
                </a:solidFill>
                <a:latin typeface="Canva Sans"/>
                <a:ea typeface="Canva Sans"/>
                <a:cs typeface="Canva Sans"/>
                <a:sym typeface="Canva Sans"/>
              </a:rPr>
              <a:t>Whereas </a:t>
            </a:r>
            <a:r>
              <a:rPr lang="en-US" sz="2799" b="1" spc="39" dirty="0">
                <a:solidFill>
                  <a:srgbClr val="C6302C"/>
                </a:solidFill>
                <a:latin typeface="Canva Sans Bold"/>
                <a:ea typeface="Canva Sans Bold"/>
                <a:cs typeface="Canva Sans Bold"/>
                <a:sym typeface="Canva Sans Bold"/>
              </a:rPr>
              <a:t>this has created a two-tier justice system where non-citizens can receive more lenient treatment than Canadian citizens</a:t>
            </a:r>
            <a:r>
              <a:rPr lang="en-US" sz="2799" spc="39" dirty="0">
                <a:solidFill>
                  <a:srgbClr val="000000"/>
                </a:solidFill>
                <a:latin typeface="Canva Sans"/>
                <a:ea typeface="Canva Sans"/>
                <a:cs typeface="Canva Sans"/>
                <a:sym typeface="Canva Sans"/>
              </a:rPr>
              <a:t>;</a:t>
            </a:r>
          </a:p>
          <a:p>
            <a:pPr algn="l">
              <a:lnSpc>
                <a:spcPts val="2743"/>
              </a:lnSpc>
            </a:pPr>
            <a:endParaRPr lang="en-US" sz="2799" spc="39" dirty="0">
              <a:solidFill>
                <a:srgbClr val="000000"/>
              </a:solidFill>
              <a:latin typeface="Canva Sans"/>
              <a:ea typeface="Canva Sans"/>
              <a:cs typeface="Canva Sans"/>
              <a:sym typeface="Canva Sans"/>
            </a:endParaRPr>
          </a:p>
          <a:p>
            <a:pPr algn="l">
              <a:lnSpc>
                <a:spcPts val="2743"/>
              </a:lnSpc>
            </a:pPr>
            <a:r>
              <a:rPr lang="en-US" sz="2799" spc="39" dirty="0">
                <a:solidFill>
                  <a:srgbClr val="000000"/>
                </a:solidFill>
                <a:latin typeface="Canva Sans"/>
                <a:ea typeface="Canva Sans"/>
                <a:cs typeface="Canva Sans"/>
                <a:sym typeface="Canva Sans"/>
              </a:rPr>
              <a:t>Whereas all individuals seeking to live in Canada should be held to the same legal standards, and public safety must come before immigration considerations;</a:t>
            </a:r>
          </a:p>
          <a:p>
            <a:pPr algn="l">
              <a:lnSpc>
                <a:spcPts val="2646"/>
              </a:lnSpc>
            </a:pPr>
            <a:endParaRPr lang="en-US" sz="2799" spc="39" dirty="0">
              <a:solidFill>
                <a:srgbClr val="000000"/>
              </a:solidFill>
              <a:latin typeface="Canva Sans"/>
              <a:ea typeface="Canva Sans"/>
              <a:cs typeface="Canva Sans"/>
              <a:sym typeface="Canva Sans"/>
            </a:endParaRPr>
          </a:p>
          <a:p>
            <a:pPr algn="l">
              <a:lnSpc>
                <a:spcPts val="2646"/>
              </a:lnSpc>
            </a:pPr>
            <a:r>
              <a:rPr lang="en-US" sz="2700" spc="37" dirty="0">
                <a:solidFill>
                  <a:srgbClr val="000000"/>
                </a:solidFill>
                <a:latin typeface="Canva Sans"/>
                <a:ea typeface="Canva Sans"/>
                <a:cs typeface="Canva Sans"/>
                <a:sym typeface="Canva Sans"/>
              </a:rPr>
              <a:t>Therefore, we the undersigned call on the Liberal government to support Conservative legislation to </a:t>
            </a:r>
            <a:r>
              <a:rPr lang="en-US" sz="2700" b="1" spc="37" dirty="0">
                <a:solidFill>
                  <a:srgbClr val="C6302C"/>
                </a:solidFill>
                <a:latin typeface="Canva Sans Bold"/>
                <a:ea typeface="Canva Sans Bold"/>
                <a:cs typeface="Canva Sans Bold"/>
                <a:sym typeface="Canva Sans Bold"/>
              </a:rPr>
              <a:t>amend the Criminal Code to ensure that the immigration status of a convicted non-citizen or that of their family members cannot be used to justify a lighter sentence</a:t>
            </a:r>
            <a:r>
              <a:rPr lang="en-US" sz="2700" spc="37" dirty="0">
                <a:solidFill>
                  <a:srgbClr val="000000"/>
                </a:solidFill>
                <a:latin typeface="Canva Sans"/>
                <a:ea typeface="Canva Sans"/>
                <a:cs typeface="Canva Sans"/>
                <a:sym typeface="Canva Sans"/>
              </a:rPr>
              <a:t>.</a:t>
            </a:r>
          </a:p>
          <a:p>
            <a:pPr algn="l">
              <a:lnSpc>
                <a:spcPts val="2228"/>
              </a:lnSpc>
            </a:pPr>
            <a:endParaRPr lang="en-US" sz="2700" spc="37" dirty="0">
              <a:solidFill>
                <a:srgbClr val="000000"/>
              </a:solidFill>
              <a:latin typeface="Canva Sans"/>
              <a:ea typeface="Canva Sans"/>
              <a:cs typeface="Canva Sans"/>
              <a:sym typeface="Canva Sans"/>
            </a:endParaRPr>
          </a:p>
        </p:txBody>
      </p:sp>
      <p:sp>
        <p:nvSpPr>
          <p:cNvPr id="6" name="TextBox 6"/>
          <p:cNvSpPr txBox="1"/>
          <p:nvPr/>
        </p:nvSpPr>
        <p:spPr>
          <a:xfrm>
            <a:off x="13532907" y="3027320"/>
            <a:ext cx="4321170" cy="4879022"/>
          </a:xfrm>
          <a:prstGeom prst="rect">
            <a:avLst/>
          </a:prstGeom>
        </p:spPr>
        <p:txBody>
          <a:bodyPr lIns="0" tIns="0" rIns="0" bIns="0" rtlCol="0" anchor="t">
            <a:spAutoFit/>
          </a:bodyPr>
          <a:lstStyle/>
          <a:p>
            <a:pPr algn="ctr">
              <a:lnSpc>
                <a:spcPts val="5984"/>
              </a:lnSpc>
            </a:pPr>
            <a:r>
              <a:rPr lang="en-US" sz="5699" b="1" dirty="0">
                <a:solidFill>
                  <a:srgbClr val="FFFFFF"/>
                </a:solidFill>
                <a:latin typeface="Canva Sans Bold"/>
                <a:ea typeface="Canva Sans Bold"/>
                <a:cs typeface="Canva Sans Bold"/>
                <a:sym typeface="Canva Sans Bold"/>
              </a:rPr>
              <a:t>‘ONE LAW </a:t>
            </a:r>
          </a:p>
          <a:p>
            <a:pPr algn="ctr">
              <a:lnSpc>
                <a:spcPts val="5984"/>
              </a:lnSpc>
            </a:pPr>
            <a:r>
              <a:rPr lang="en-US" sz="5699" b="1" dirty="0">
                <a:solidFill>
                  <a:srgbClr val="FFFFFF"/>
                </a:solidFill>
                <a:latin typeface="Canva Sans Bold"/>
                <a:ea typeface="Canva Sans Bold"/>
                <a:cs typeface="Canva Sans Bold"/>
                <a:sym typeface="Canva Sans Bold"/>
              </a:rPr>
              <a:t>FOR ALL’</a:t>
            </a:r>
          </a:p>
          <a:p>
            <a:pPr algn="ctr">
              <a:lnSpc>
                <a:spcPts val="5459"/>
              </a:lnSpc>
            </a:pPr>
            <a:endParaRPr lang="en-US" sz="5699" b="1" dirty="0">
              <a:solidFill>
                <a:srgbClr val="FFFFFF"/>
              </a:solidFill>
              <a:latin typeface="Canva Sans Bold"/>
              <a:ea typeface="Canva Sans Bold"/>
              <a:cs typeface="Canva Sans Bold"/>
              <a:sym typeface="Canva Sans Bold"/>
            </a:endParaRPr>
          </a:p>
          <a:p>
            <a:pPr algn="ctr">
              <a:lnSpc>
                <a:spcPts val="3639"/>
              </a:lnSpc>
            </a:pPr>
            <a:r>
              <a:rPr lang="en-US" sz="2599" b="1" dirty="0">
                <a:solidFill>
                  <a:srgbClr val="FFFFFF"/>
                </a:solidFill>
                <a:latin typeface="Canva Sans Bold"/>
                <a:ea typeface="Canva Sans Bold"/>
                <a:cs typeface="Canva Sans Bold"/>
                <a:sym typeface="Canva Sans Bold"/>
              </a:rPr>
              <a:t>Bill C-220</a:t>
            </a:r>
          </a:p>
          <a:p>
            <a:pPr algn="ctr">
              <a:lnSpc>
                <a:spcPts val="3639"/>
              </a:lnSpc>
              <a:spcBef>
                <a:spcPct val="0"/>
              </a:spcBef>
            </a:pPr>
            <a:r>
              <a:rPr lang="en-US" sz="2599" b="1" dirty="0">
                <a:solidFill>
                  <a:srgbClr val="FFFFFF"/>
                </a:solidFill>
                <a:latin typeface="Canva Sans Bold"/>
                <a:ea typeface="Canva Sans Bold"/>
                <a:cs typeface="Canva Sans Bold"/>
                <a:sym typeface="Canva Sans Bold"/>
              </a:rPr>
              <a:t>An Act to Amend the Criminal Code (Immigration Status in Sentencing)</a:t>
            </a:r>
          </a:p>
          <a:p>
            <a:pPr algn="ctr">
              <a:lnSpc>
                <a:spcPts val="3639"/>
              </a:lnSpc>
              <a:spcBef>
                <a:spcPct val="0"/>
              </a:spcBef>
            </a:pPr>
            <a:endParaRPr lang="en-US" sz="2599" b="1" dirty="0">
              <a:solidFill>
                <a:srgbClr val="FFFFFF"/>
              </a:solidFill>
              <a:latin typeface="Canva Sans Bold"/>
              <a:ea typeface="Canva Sans Bold"/>
              <a:cs typeface="Canva Sans Bold"/>
              <a:sym typeface="Canva Sans Bo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3570155" y="2244886"/>
            <a:ext cx="3689145" cy="5797228"/>
          </a:xfrm>
          <a:custGeom>
            <a:avLst/>
            <a:gdLst/>
            <a:ahLst/>
            <a:cxnLst/>
            <a:rect l="l" t="t" r="r" b="b"/>
            <a:pathLst>
              <a:path w="3689145" h="5797228">
                <a:moveTo>
                  <a:pt x="0" y="0"/>
                </a:moveTo>
                <a:lnTo>
                  <a:pt x="3689145" y="0"/>
                </a:lnTo>
                <a:lnTo>
                  <a:pt x="3689145" y="5797228"/>
                </a:lnTo>
                <a:lnTo>
                  <a:pt x="0" y="5797228"/>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TextBox 3"/>
          <p:cNvSpPr txBox="1"/>
          <p:nvPr/>
        </p:nvSpPr>
        <p:spPr>
          <a:xfrm>
            <a:off x="1889839" y="4288789"/>
            <a:ext cx="12155720" cy="1623697"/>
          </a:xfrm>
          <a:prstGeom prst="rect">
            <a:avLst/>
          </a:prstGeom>
        </p:spPr>
        <p:txBody>
          <a:bodyPr lIns="0" tIns="0" rIns="0" bIns="0" rtlCol="0" anchor="t">
            <a:spAutoFit/>
          </a:bodyPr>
          <a:lstStyle/>
          <a:p>
            <a:pPr algn="ctr">
              <a:lnSpc>
                <a:spcPts val="6579"/>
              </a:lnSpc>
              <a:spcBef>
                <a:spcPct val="0"/>
              </a:spcBef>
            </a:pPr>
            <a:r>
              <a:rPr lang="en-US" sz="4699" b="1">
                <a:solidFill>
                  <a:srgbClr val="000000"/>
                </a:solidFill>
                <a:latin typeface="Canva Sans Bold"/>
                <a:ea typeface="Canva Sans Bold"/>
                <a:cs typeface="Canva Sans Bold"/>
                <a:sym typeface="Canva Sans Bold"/>
              </a:rPr>
              <a:t>Is (non-)citizenship relevant for the purposes of criminal law in Canada?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1772</Words>
  <Application>Microsoft Macintosh PowerPoint</Application>
  <PresentationFormat>Custom</PresentationFormat>
  <Paragraphs>129</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Canva Sans</vt:lpstr>
      <vt:lpstr>Calibri</vt:lpstr>
      <vt:lpstr>Poppins</vt:lpstr>
      <vt:lpstr>Canva Sans Bold</vt:lpstr>
      <vt:lpstr>Canva Sans Italics</vt:lpstr>
      <vt:lpstr>Canva Sans Bold Italics</vt:lpstr>
      <vt:lpstr>Anton</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ISRCL</dc:title>
  <cp:lastModifiedBy>Meritxell Abellan</cp:lastModifiedBy>
  <cp:revision>2</cp:revision>
  <dcterms:created xsi:type="dcterms:W3CDTF">2006-08-16T00:00:00Z</dcterms:created>
  <dcterms:modified xsi:type="dcterms:W3CDTF">2026-07-10T20:19:48Z</dcterms:modified>
  <dc:identifier>DAHNs9RzCxo</dc:identifier>
</cp:coreProperties>
</file>