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74" r:id="rId12"/>
    <p:sldId id="269" r:id="rId13"/>
    <p:sldId id="275" r:id="rId14"/>
    <p:sldId id="265" r:id="rId15"/>
    <p:sldId id="266" r:id="rId16"/>
    <p:sldId id="278" r:id="rId17"/>
    <p:sldId id="281" r:id="rId18"/>
    <p:sldId id="279" r:id="rId19"/>
    <p:sldId id="280" r:id="rId20"/>
    <p:sldId id="282" r:id="rId21"/>
    <p:sldId id="273" r:id="rId22"/>
    <p:sldId id="27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58A44C-C64B-A8C4-C15D-771CB0A3CC1B}" name="Stephanie Louise" initials="SL" userId="Stephanie Loui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A60"/>
    <a:srgbClr val="060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DCE339-D2AD-4AB8-8CF0-E67D0587ACD6}" type="datetimeFigureOut">
              <a:rPr lang="en-CA" smtClean="0"/>
              <a:t>2026-07-10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66D7A6-2A12-4758-9144-3CCB4FDB0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39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74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82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8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05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00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95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00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470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41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37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59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03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0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2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59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02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46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54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D7A6-2A12-4758-9144-3CCB4FDB037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84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D447-CA7B-5C15-FDD5-03707F4E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1BA9A-F20E-0AE1-4A1F-CC03AD30D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DC3A3-3896-D6CE-E9D8-A3BD7686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D71C-5743-4762-B1C5-D757167CA5C3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9A01-42CE-269E-5C11-6561CEFE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1C64-8A28-1B54-5E5A-A091217B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684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24E3-A4FF-4F53-C944-5DA36310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6B036-25DB-1F7A-01F5-2EBD2A8AD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FC77C-4020-C2C5-BC26-88ED736B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CDDF-DD12-426C-815F-405E9BE4D638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3AB5B-2EB2-9632-715C-68D52CAA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33A8-B5E9-5A45-E311-13B35253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42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45830-FF67-0CC4-C67A-B79F76A19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8F1B4-4042-8B82-C347-BC9E99837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101C-862E-97FD-2971-00856C73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7677-0B90-418B-A9F8-D5DA043F9396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F93D-40E4-F8AA-6320-E64846C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43A7-3B70-C29C-4516-7FDE8F44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54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FA8F-B9A9-A283-9EC0-8EE96559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AB99-F3B3-743D-8ED6-0876A1ECE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1512F-9812-DF44-59C0-9654B252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4760-4794-4DD3-893A-4E69615F83FD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1EF8-A10D-481B-2EF1-E935528B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61F4B-3ECF-3BF1-8F44-06C32740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28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D9E1-326F-8EE6-3249-4C45767A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13A19-05DF-49CB-DF38-E6E0F5EDF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3FF63-C8E8-D7D3-0037-E10E3869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6568-DF64-45A7-9ACB-746F1E147B3E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4CF69-27EA-9852-FBC7-A366B118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858B-BF78-0879-2D2B-147E5D05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26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BF3E-9DAC-E54F-E7F1-FCCE8250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01949-1841-9B56-B7CF-B903A861A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28BE5-D119-F6FE-5722-84337E773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A1BC7-EB03-E2FB-8406-A2CEBCB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0A22-E1EE-4E45-BAD4-9F8E2244D963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31EB6-0FE1-B931-E55A-0D1DE6DD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A5F95-CA46-3DD8-B391-AA2BCAB2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2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3EB5-F0E3-0FAA-0535-9626F6DC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B430C-AC4E-D1DD-1CEA-FDC57DA8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EB412-6495-E896-2E45-21F457D6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F6A95-B4A2-1D06-E07C-0B23D4D92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1C9A9-9520-8C03-466D-DE7404801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1731B-B1DE-3B2C-F661-71E4CD57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700F-E5C5-449D-AD61-FDEA1978555A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D25DE-C306-D6B1-A13A-0B9E4D55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64D70-FD36-B6CC-3948-D57F51EF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8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9B4-0E69-B51B-E2FB-4D5EC0DE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6E858-8D72-E733-888A-03579203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D7E1-E41A-4BC2-BFDC-5B9442CD25B0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160F7-A22A-A2C0-95DF-A29C3254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0DDBC-85FD-0631-D543-D24CAEB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07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25909-3410-A5DF-9388-720C516C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7687-E1B0-4C6D-A2FD-86DD410F95FD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BAA5F-FF22-0314-5545-D6F48B6F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D9860-CC82-DFE5-37DA-258A2CBC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35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F51F-C9FB-CC40-7AD2-2F93030B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5719-542D-BC4F-B0E5-D59FBC77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B1F2B-DA10-4B97-90B6-B279040B8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8A36D-9355-2D03-C372-54C1F43E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48CB-66E3-47BB-B273-BE58007CD048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0BB3F-5A3A-51E2-BD96-29A55CC8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38BA-9EC5-7934-536C-95CDBD4E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177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FBA4-91F7-A223-0B27-5701C791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02B42-B663-EBA8-B8A7-E786FCC5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66485-FFA4-FDFA-9230-319523F4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F309-C203-07B1-4809-FE3483EB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0EDF-D019-4CDC-99DF-BF93AECFDFC5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CE6B8-1A77-FA31-B76D-54A1F67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38B16-83A3-3294-E4FB-EEF1C8FF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7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02951-7F8C-7A8C-F2E5-DF12CC0D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D40-78BF-9E2E-40E4-A57724BE6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CD1D-B6FC-7EF4-403F-5ACB9084B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98C62-22F2-4488-A723-340949068541}" type="datetime1">
              <a:rPr lang="en-CA" smtClean="0"/>
              <a:t>2026-07-10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414B6-96F1-15F1-6A15-E8D0DAC47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E5F2F-DA0E-0354-E454-CD532B6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ECC57-6EFB-43F2-83C2-2A79D8CFE7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62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11.gif"/><Relationship Id="rId4" Type="http://schemas.openxmlformats.org/officeDocument/2006/relationships/tags" Target="../tags/tag85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.jpeg"/><Relationship Id="rId5" Type="http://schemas.openxmlformats.org/officeDocument/2006/relationships/tags" Target="../tags/tag12.xml"/><Relationship Id="rId10" Type="http://schemas.openxmlformats.org/officeDocument/2006/relationships/image" Target="../media/image2.jpeg"/><Relationship Id="rId4" Type="http://schemas.openxmlformats.org/officeDocument/2006/relationships/tags" Target="../tags/tag11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90E-719B-4480-0042-C6A37524106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336615"/>
            <a:ext cx="12192000" cy="20447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noProof="0" dirty="0">
                <a:solidFill>
                  <a:srgbClr val="C00000"/>
                </a:solidFill>
              </a:rPr>
              <a:t>Le déshonneur à l’honneur</a:t>
            </a:r>
            <a:br>
              <a:rPr lang="fr-CA" noProof="0" dirty="0"/>
            </a:br>
            <a:r>
              <a:rPr lang="fr-CA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Shame on </a:t>
            </a:r>
            <a:r>
              <a:rPr lang="fr-CA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you</a:t>
            </a:r>
            <a:r>
              <a:rPr lang="fr-CA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 </a:t>
            </a:r>
            <a:r>
              <a:rPr lang="fr-CA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Shame</a:t>
            </a:r>
            <a:r>
              <a:rPr lang="fr-CA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on us!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FB31E-C233-52F1-101A-B6FDC71FEF9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567238"/>
            <a:ext cx="9144000" cy="1345882"/>
          </a:xfrm>
        </p:spPr>
        <p:txBody>
          <a:bodyPr>
            <a:normAutofit/>
          </a:bodyPr>
          <a:lstStyle/>
          <a:p>
            <a:r>
              <a:rPr lang="fr-CA" noProof="0" dirty="0"/>
              <a:t>International Society for the Reform of Criminal Law</a:t>
            </a:r>
          </a:p>
          <a:p>
            <a:r>
              <a:rPr lang="fr-CA" noProof="0" dirty="0" err="1"/>
              <a:t>Montreal</a:t>
            </a:r>
            <a:r>
              <a:rPr lang="fr-CA" noProof="0" dirty="0"/>
              <a:t>, CANADA, July 13-16, 2026</a:t>
            </a:r>
          </a:p>
          <a:p>
            <a:r>
              <a:rPr lang="fr-CA" noProof="0" dirty="0"/>
              <a:t>Trevor Shaw – Head of BC Prosecution Service*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F0B5B-AE9F-6058-A63E-D67D966710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41600" y="6127531"/>
            <a:ext cx="88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*Toute opinion exprimée est personnelle et non du BCPS</a:t>
            </a:r>
          </a:p>
          <a:p>
            <a:pPr algn="r"/>
            <a:r>
              <a:rPr lang="fr-CA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Remerciements à Danika Freiter et Cedrik Durand (stagiaires) pour leur apport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14C12-103C-55E3-F146-DF74E7EBA8D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3429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</a:t>
            </a:r>
            <a:r>
              <a:rPr lang="fr-CA" sz="3200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historical</a:t>
            </a:r>
            <a:r>
              <a:rPr lang="fr-CA" sz="32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modern </a:t>
            </a:r>
            <a:r>
              <a:rPr lang="fr-CA" sz="3200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role</a:t>
            </a:r>
            <a:r>
              <a:rPr lang="fr-CA" sz="32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3200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shaming</a:t>
            </a:r>
            <a:r>
              <a:rPr lang="fr-CA" sz="3200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in </a:t>
            </a:r>
            <a:r>
              <a:rPr lang="fr-CA" sz="3200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sentencing</a:t>
            </a:r>
            <a:endParaRPr lang="fr-CA" sz="3200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9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683-2480-539E-BEDC-E8E432925C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La Libération (1944) – L’indignité nationale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493D-FADD-87CA-8951-57B91370A6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95145"/>
            <a:ext cx="7071360" cy="4351338"/>
          </a:xfrm>
        </p:spPr>
        <p:txBody>
          <a:bodyPr>
            <a:normAutofit/>
          </a:bodyPr>
          <a:lstStyle/>
          <a:p>
            <a:r>
              <a:rPr lang="fr-CA" noProof="0" dirty="0"/>
              <a:t>Contexte social</a:t>
            </a:r>
          </a:p>
          <a:p>
            <a:pPr lvl="1"/>
            <a:r>
              <a:rPr lang="fr-CA" noProof="0" dirty="0"/>
              <a:t>au début, remplacer l’épuration sauvage</a:t>
            </a:r>
          </a:p>
          <a:p>
            <a:pPr marL="457200" lvl="1" indent="0">
              <a:buNone/>
            </a:pPr>
            <a:endParaRPr lang="fr-CA" noProof="0" dirty="0"/>
          </a:p>
          <a:p>
            <a:pPr lvl="1"/>
            <a:r>
              <a:rPr lang="fr-CA" noProof="0" dirty="0"/>
              <a:t>respecter la non-rétroactivité de punitions criminelles (d’où la nature administrative des sanctions)</a:t>
            </a:r>
            <a:r>
              <a:rPr lang="fr-CA" baseline="30000" noProof="0" dirty="0"/>
              <a:t> 15</a:t>
            </a:r>
          </a:p>
          <a:p>
            <a:pPr lvl="1"/>
            <a:endParaRPr lang="fr-CA" noProof="0" dirty="0"/>
          </a:p>
          <a:p>
            <a:pPr lvl="1"/>
            <a:r>
              <a:rPr lang="fr-CA" noProof="0" dirty="0"/>
              <a:t>dans son exécution, un adoucissement graduel pour favoriser une réunification nationale</a:t>
            </a:r>
          </a:p>
          <a:p>
            <a:pPr marL="457200" lvl="1" indent="0">
              <a:buNone/>
            </a:pPr>
            <a:endParaRPr lang="fr-C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DA6EA-EE82-6F49-9977-B5E65F74A3C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aux pp 410—11.</a:t>
            </a:r>
          </a:p>
        </p:txBody>
      </p:sp>
      <p:pic>
        <p:nvPicPr>
          <p:cNvPr id="7170" name="Picture 2" descr="Qui est la tondue de Chartres ? : un podcast à écouter en ligne | France Culture">
            <a:extLst>
              <a:ext uri="{FF2B5EF4-FFF2-40B4-BE49-F238E27FC236}">
                <a16:creationId xmlns:a16="http://schemas.microsoft.com/office/drawing/2014/main" id="{41F11EAF-1415-24DD-43A1-63603E55AFB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52107"/>
            <a:ext cx="3733800" cy="54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3DCE4-15EA-AAD4-7586-5B878431A2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10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1922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7225-286B-1007-827B-199D0EA480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Les peines infamantes à l’américaine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5AE0-22CF-4F0F-CEAA-A7372458392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25625"/>
            <a:ext cx="7896225" cy="3609975"/>
          </a:xfrm>
        </p:spPr>
        <p:txBody>
          <a:bodyPr/>
          <a:lstStyle/>
          <a:p>
            <a:r>
              <a:rPr lang="fr-CA" noProof="0" dirty="0"/>
              <a:t>obligation de porter une pancarte humiliante </a:t>
            </a:r>
            <a:r>
              <a:rPr lang="fr-CA" baseline="30000" noProof="0" dirty="0"/>
              <a:t>16</a:t>
            </a:r>
            <a:endParaRPr lang="fr-CA" noProof="0" dirty="0"/>
          </a:p>
          <a:p>
            <a:pPr lvl="1"/>
            <a:r>
              <a:rPr lang="fr-CA" noProof="0" dirty="0"/>
              <a:t>aucune preuve d’efficacité </a:t>
            </a:r>
            <a:r>
              <a:rPr lang="fr-CA" baseline="30000" noProof="0" dirty="0"/>
              <a:t>17</a:t>
            </a:r>
            <a:endParaRPr lang="fr-CA" noProof="0" dirty="0"/>
          </a:p>
          <a:p>
            <a:r>
              <a:rPr lang="fr-CA" noProof="0" dirty="0"/>
              <a:t>registres publics de délinquants sexuels </a:t>
            </a:r>
            <a:r>
              <a:rPr lang="fr-CA" baseline="30000" noProof="0" dirty="0"/>
              <a:t>18</a:t>
            </a:r>
            <a:endParaRPr lang="fr-CA" noProof="0" dirty="0"/>
          </a:p>
          <a:p>
            <a:r>
              <a:rPr lang="fr-CA" noProof="0" dirty="0"/>
              <a:t>Contexte social :</a:t>
            </a:r>
          </a:p>
          <a:p>
            <a:pPr lvl="1"/>
            <a:r>
              <a:rPr lang="fr-CA" noProof="0" dirty="0"/>
              <a:t>triste histoire de sanctions humiliantes contre la communauté afro-américaine (jusqu’au lynchage) </a:t>
            </a:r>
            <a:r>
              <a:rPr lang="fr-CA" baseline="30000" noProof="0" dirty="0"/>
              <a:t>19</a:t>
            </a:r>
            <a:endParaRPr lang="fr-CA" noProof="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351F8C3-CFC5-0BE4-A306-E20163762B9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480185"/>
            <a:ext cx="2857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CCF4A-9D7D-610F-001C-AB8B9246BB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11</a:t>
            </a:fld>
            <a:endParaRPr lang="fr-C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0304F-C9B2-2438-032D-18681D87015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8200" y="5767368"/>
            <a:ext cx="100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M.L.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Perlin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N.M. Weinstein, « 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Friend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the Martyr, a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Friend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the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Woman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Shame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Thinking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about the Law,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Shame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Humiliation » (2014) 24:1 S Cal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 &amp; Soc Just 1 à la p 20; J.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Bellott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« To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Humiliate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Not to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Humiliate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Does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Sentencing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Reform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Permit Public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Shaming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Condition of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Supervised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Release » (2008) 38:4 U Mem L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923 aux </a:t>
            </a:r>
            <a:b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pp 923—24, 934.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Perlin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aux pp 23—26.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Perlin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aux pp 41—47.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Perlin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aux pp 28—29.</a:t>
            </a:r>
          </a:p>
        </p:txBody>
      </p:sp>
    </p:spTree>
    <p:extLst>
      <p:ext uri="{BB962C8B-B14F-4D97-AF65-F5344CB8AC3E}">
        <p14:creationId xmlns:p14="http://schemas.microsoft.com/office/powerpoint/2010/main" val="32590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7225-286B-1007-827B-199D0EA480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L’approche canadienne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5AE0-22CF-4F0F-CEAA-A7372458392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3976461"/>
          </a:xfrm>
        </p:spPr>
        <p:txBody>
          <a:bodyPr>
            <a:normAutofit fontScale="92500" lnSpcReduction="10000"/>
          </a:bodyPr>
          <a:lstStyle/>
          <a:p>
            <a:r>
              <a:rPr lang="fr-CA" sz="3000" noProof="0" dirty="0"/>
              <a:t>Distinctions évidentes</a:t>
            </a:r>
          </a:p>
          <a:p>
            <a:pPr lvl="1"/>
            <a:r>
              <a:rPr lang="fr-CA" sz="2600" noProof="0" dirty="0"/>
              <a:t>droit de vote maintenu </a:t>
            </a:r>
            <a:r>
              <a:rPr lang="fr-CA" sz="2600" baseline="30000" noProof="0" dirty="0"/>
              <a:t>20</a:t>
            </a:r>
          </a:p>
          <a:p>
            <a:pPr lvl="1"/>
            <a:r>
              <a:rPr lang="fr-CA" sz="2600" noProof="0" dirty="0"/>
              <a:t>le registre de délinquants sexuels n’est pas public </a:t>
            </a:r>
            <a:r>
              <a:rPr lang="fr-CA" sz="2600" baseline="30000" noProof="0" dirty="0"/>
              <a:t>21</a:t>
            </a:r>
          </a:p>
          <a:p>
            <a:pPr lvl="1"/>
            <a:endParaRPr lang="fr-CA" baseline="30000" noProof="0" dirty="0"/>
          </a:p>
          <a:p>
            <a:r>
              <a:rPr lang="fr-CA" sz="3000" noProof="0" dirty="0"/>
              <a:t>Peu ou pas de peines infamantes de codifiées</a:t>
            </a:r>
          </a:p>
          <a:p>
            <a:pPr lvl="1"/>
            <a:r>
              <a:rPr lang="fr-CA" sz="2600" noProof="0" dirty="0"/>
              <a:t>dénonciation comme principe de peine </a:t>
            </a:r>
            <a:r>
              <a:rPr lang="fr-CA" sz="2600" baseline="30000" noProof="0" dirty="0"/>
              <a:t>22</a:t>
            </a:r>
          </a:p>
          <a:p>
            <a:pPr lvl="1"/>
            <a:r>
              <a:rPr lang="fr-CA" sz="2600" noProof="0" dirty="0"/>
              <a:t>arrestation domiciliaire (effet collatéral) </a:t>
            </a:r>
            <a:r>
              <a:rPr lang="fr-CA" sz="2600" baseline="30000" noProof="0" dirty="0"/>
              <a:t>23</a:t>
            </a:r>
          </a:p>
          <a:p>
            <a:pPr lvl="1"/>
            <a:r>
              <a:rPr lang="fr-CA" sz="2600" noProof="0" dirty="0"/>
              <a:t>perte de poste public avec peine fédérale </a:t>
            </a:r>
            <a:r>
              <a:rPr lang="fr-CA" sz="2600" baseline="30000" noProof="0" dirty="0"/>
              <a:t>24</a:t>
            </a:r>
            <a:r>
              <a:rPr lang="fr-CA" sz="2600" noProof="0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fr-CA" sz="2600" noProof="0" dirty="0"/>
              <a:t>en cas de fraude, l’interdiction </a:t>
            </a:r>
          </a:p>
          <a:p>
            <a:pPr lvl="2"/>
            <a:r>
              <a:rPr lang="fr-CA" sz="2200" noProof="0" dirty="0"/>
              <a:t>d’emploi/de bénévolat avec responsabilité pour des valeurs ou biens </a:t>
            </a:r>
            <a:r>
              <a:rPr lang="fr-CA" sz="2200" baseline="30000" noProof="0" dirty="0"/>
              <a:t>25</a:t>
            </a:r>
          </a:p>
          <a:p>
            <a:pPr lvl="2"/>
            <a:r>
              <a:rPr lang="fr-CA" sz="2200" noProof="0" dirty="0"/>
              <a:t>de contracter avec le gouvernement fédéral </a:t>
            </a:r>
            <a:r>
              <a:rPr lang="fr-CA" sz="2200" baseline="30000" noProof="0" dirty="0"/>
              <a:t>26</a:t>
            </a:r>
          </a:p>
          <a:p>
            <a:endParaRPr lang="fr-CA" sz="2200" noProof="0" dirty="0"/>
          </a:p>
          <a:p>
            <a:pPr marL="0" indent="0">
              <a:buNone/>
            </a:pPr>
            <a:endParaRPr lang="fr-C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A46C5-E360-69CB-3728-943512FF62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12</a:t>
            </a:fld>
            <a:endParaRPr lang="fr-C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85FA3-1493-64D6-8770-60FD1D1290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8200" y="5987018"/>
            <a:ext cx="100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Sauvé c. Canada (Directeur général des élections)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2002 CSC 68.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J. Benedet, « A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Victim-Centred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Federal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Sex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Offender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Registry » (2012) 37:2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Queen’s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LJ 437.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criminel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LRC 1985 c C‑46, art. 718(a);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Proulx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2000 CSC 5 au para 102.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Code,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art. 742.1;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Proulx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 para 105. 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art. 750(1). 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art. 380.2. 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art. 750(3)</a:t>
            </a:r>
          </a:p>
        </p:txBody>
      </p:sp>
    </p:spTree>
    <p:extLst>
      <p:ext uri="{BB962C8B-B14F-4D97-AF65-F5344CB8AC3E}">
        <p14:creationId xmlns:p14="http://schemas.microsoft.com/office/powerpoint/2010/main" val="12870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F89E-4BAC-AD60-915B-AD28A5E722D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Le stigmate comme définisseur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A178-6830-72F6-144B-2048488784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3870325"/>
          </a:xfrm>
        </p:spPr>
        <p:txBody>
          <a:bodyPr>
            <a:normAutofit/>
          </a:bodyPr>
          <a:lstStyle/>
          <a:p>
            <a:pPr marL="685800" indent="-457200"/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Dans l’arrêt </a:t>
            </a:r>
            <a:r>
              <a:rPr lang="fr-CA" sz="2800" i="1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Vaillancourt</a:t>
            </a:r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, sous l’art. 7 de notre </a:t>
            </a:r>
            <a:r>
              <a:rPr lang="fr-CA" sz="2800" i="1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Charte</a:t>
            </a:r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, la Cour érige la stigmatisation comme norme constitutionnel pour évaluer l’intention coupable requise </a:t>
            </a:r>
            <a:endParaRPr lang="fr-CA" sz="20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685800" indent="-457200"/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Plus le déshonneur associé a l’infraction, plus le </a:t>
            </a:r>
            <a:r>
              <a:rPr lang="fr-CA" sz="2800" i="1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mens </a:t>
            </a:r>
            <a:r>
              <a:rPr lang="fr-CA" sz="2800" i="1" noProof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rea</a:t>
            </a:r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de l’accusé doit être élevé : </a:t>
            </a:r>
            <a:endParaRPr lang="fr-CA" sz="20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914400" lvl="1" indent="0">
              <a:buNone/>
            </a:pP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en raison de la nature spéciale des stigmates qui se rattachent à une déclaration de culpabilité […] ou des peines qui peuvent être imposées le cas échéant, les principes de justice fondamentale commandent une </a:t>
            </a:r>
            <a:r>
              <a:rPr lang="fr-CA" i="1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mens </a:t>
            </a:r>
            <a:r>
              <a:rPr lang="fr-CA" i="1" noProof="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rea</a:t>
            </a: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qui reflète la nature particulière du crime en question </a:t>
            </a:r>
            <a:r>
              <a:rPr lang="fr-CA" baseline="300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27</a:t>
            </a: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C0591-C74C-1BD5-5102-B7DE7B5FD9E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Vaillancourt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1987 CanLII 2 (CSC), [1987] 2 RCS 636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 para 28.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B44C0-21C2-6C6F-4552-D3CC9ECB54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13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5571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D5ED-C739-C2EF-FE7D-E880134F2DB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Le déshonneur mais proportionnel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DF68-D3AA-29DF-FA4B-B969D8FD19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308771" cy="4351338"/>
          </a:xfrm>
        </p:spPr>
        <p:txBody>
          <a:bodyPr/>
          <a:lstStyle/>
          <a:p>
            <a:r>
              <a:rPr lang="fr-CA" noProof="0" dirty="0">
                <a:solidFill>
                  <a:srgbClr val="000000"/>
                </a:solidFill>
              </a:rPr>
              <a:t>Selon cette même Cour, ce plafond a des limites :</a:t>
            </a:r>
          </a:p>
          <a:p>
            <a:pPr marL="457200" lvl="1" indent="0">
              <a:buNone/>
            </a:pPr>
            <a:r>
              <a:rPr lang="fr-CA" b="0" i="0" noProof="0" dirty="0">
                <a:solidFill>
                  <a:srgbClr val="000000"/>
                </a:solidFill>
                <a:effectLst/>
              </a:rPr>
              <a:t>Bien qu'une déclaration de culpabilité […] attire sans doute sur l'accusé la stigmatisation, voire le déshonneur, cette stigmatisation n'est ni injustement disproportionnée ni dépourvue de lien avec la conduite blâmable dont il a été reconnu coupable </a:t>
            </a:r>
            <a:r>
              <a:rPr lang="fr-CA" baseline="30000" noProof="0" dirty="0"/>
              <a:t>28</a:t>
            </a:r>
            <a:r>
              <a:rPr lang="fr-CA" noProof="0" dirty="0"/>
              <a:t>.</a:t>
            </a:r>
          </a:p>
          <a:p>
            <a:endParaRPr lang="fr-C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9702F-43F7-229B-5F68-8E404A322C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R. c. </a:t>
            </a:r>
            <a:r>
              <a:rPr lang="fr-CA" sz="14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Naglik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1993 CanLII 64 (CSC), [1993] 3 RCS 122 au para 52.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23CD9-0C4C-61BF-0F2B-29077AF8F48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14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6098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9742-358C-C4B5-2942-0E09CF91EA8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La peine et le déshonneur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3D66B-5BF6-FE78-5661-1EA55646091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De même, sous jurisprudence sur les principes de la peine, un équilibre doit être fait entre les conséquences sociales néfastes et l’obligation sociale de dénoncer les crimes </a:t>
            </a:r>
            <a:r>
              <a:rPr lang="fr-CA" noProof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:</a:t>
            </a:r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   </a:t>
            </a:r>
            <a:endParaRPr lang="fr-CA" sz="20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 indent="0">
              <a:buNone/>
            </a:pP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Par suite de la perpétration d’une infraction, le délinquant peut subir des conséquences physiques, émotives, sociales ou financières. […] </a:t>
            </a:r>
            <a:r>
              <a:rPr lang="fr-CA" u="sng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L’atténuation de la peine dépendra de l’appréciation de ces obstacles par rapport au degré approprié de dénonciation requis par l’infraction</a:t>
            </a: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r>
              <a:rPr lang="fr-CA" baseline="300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29</a:t>
            </a: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.</a:t>
            </a:r>
          </a:p>
          <a:p>
            <a:pPr lvl="1" indent="0">
              <a:buNone/>
            </a:pPr>
            <a:endParaRPr lang="fr-CA" sz="2000" baseline="300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la stigmatisation des jeunes </a:t>
            </a:r>
            <a:r>
              <a:rPr kumimoji="0" lang="fr-CA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30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ou des malades peut être disproportionnée </a:t>
            </a:r>
            <a:r>
              <a:rPr kumimoji="0" lang="fr-CA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31</a:t>
            </a:r>
            <a:endParaRPr kumimoji="0" lang="fr-C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fr-CA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39D0F-5AB8-F8DD-0C56-6D495ADB3A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198255"/>
            <a:ext cx="10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0" algn="l"/>
                <a:tab pos="450000" algn="l"/>
              </a:tabLst>
              <a:defRPr/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R. c. Pham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2013 CSC 15, [2013] 1 RCS 739 au para 12 citant A. Mason,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Law of </a:t>
            </a:r>
            <a:r>
              <a:rPr lang="fr-CA" sz="14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Sentencing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Toronto, Irwin Law, 2001.  </a:t>
            </a:r>
            <a:b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kumimoji="0" lang="fr-CA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</a:t>
            </a:r>
            <a:r>
              <a:rPr lang="fr-CA" sz="14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110004020202020204"/>
              </a:rPr>
              <a:t> </a:t>
            </a:r>
            <a:r>
              <a:rPr kumimoji="0" lang="fr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R. c. B. (D.)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 2008 CSC 25 au para 32.  </a:t>
            </a:r>
            <a:r>
              <a:rPr kumimoji="0" lang="fr-CA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31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R. c. Chaulk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1990 CanLII 34 (CSC), [1990] 3 RCS 1303.</a:t>
            </a:r>
            <a:endParaRPr lang="fr-CA" sz="14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C0EAC-B833-D4E3-66C4-C541BC5DE3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15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8891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F835-1FE1-5D11-5606-81BE2AA7A8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Le dilemme de la stigmatisation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AD1F-38EA-F7AE-916D-C9C2A088D09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3691255"/>
          </a:xfrm>
        </p:spPr>
        <p:txBody>
          <a:bodyPr>
            <a:normAutofit/>
          </a:bodyPr>
          <a:lstStyle/>
          <a:p>
            <a:r>
              <a:rPr lang="fr-CA" sz="28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Cependant, les cours sont divisées quant à l’application de ces principes :</a:t>
            </a:r>
            <a:endParaRPr lang="fr-CA" sz="20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1028700" lvl="1" indent="-342900"/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« Il est justifié d'être humilié et d'avoir une mauvaise réputation en raison d'une conclusion, établie au-delà de tout doute raisonnable, selon laquelle une personne a commis une infraction sexuelle à l'encontre d'un mineur </a:t>
            </a:r>
            <a:r>
              <a:rPr lang="fr-CA" baseline="30000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32</a:t>
            </a:r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». </a:t>
            </a:r>
          </a:p>
          <a:p>
            <a:pPr marL="1028700" lvl="1" indent="-342900"/>
            <a:r>
              <a:rPr lang="fr-CA" noProof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Comme un auteur a remarqué : «  La réprobation de la société est à l’origine de la stigmatisation du délinquant [...] la sévérité de la peine devrait refléter cette stigmatisation et non l’atténuer </a:t>
            </a:r>
            <a:r>
              <a:rPr lang="fr-CA" baseline="30000" noProof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33</a:t>
            </a:r>
            <a:r>
              <a:rPr lang="fr-CA" noProof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».</a:t>
            </a:r>
            <a:endParaRPr lang="fr-CA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9435-1C34-5227-50FA-4F8216CA2F2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5982811"/>
            <a:ext cx="100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R. c. Porcher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2025 BCSC 669 au para 57 (traduction non officielle) ; voir aussi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Walsh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2019 ONSC 1286 aux para 39—40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Bellows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2025 ABCA 100 aux para 106—08.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 Monkman, « A New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Approach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the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Consideration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Collateral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Consequences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Criminal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Sentencing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» (2014) 72:2 UT Fac L Rev 38 à la p 61 (traduction non officielle).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F7DB4-1A62-87DB-34C8-DD5EB8E3D0A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16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433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631F-8D7E-A0CF-C8AB-A34A641DB8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Le dilemme de la stigmatisation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748E-4F39-ADA4-3DB8-CAE598E2C1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CA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Cependant 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« la nécessité d'une peine qui transmette un message fort de dissuasion générale et de condamnation a, dans une certaine mesure, été atténuée par l'humiliation publique du [condamné] au sein de sa communauté </a:t>
            </a:r>
            <a:r>
              <a:rPr kumimoji="0" lang="fr-CA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34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»</a:t>
            </a:r>
            <a:endParaRPr lang="fr-CA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C533F-A515-C943-7D22-12B5CB8AF88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5551924"/>
            <a:ext cx="1008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34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Anthony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2014 BCSC 2132 au para 62 (</a:t>
            </a:r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traduction non officielle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; voir aussi,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Harry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2018 BCSC 2069 au para  41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Samson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2015 YKCA 7 au para 13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Siddiqui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2021 ONSC 179 aux para 27—28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Large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2020 BCPC 216 aux para 25—28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</a:t>
            </a:r>
            <a:r>
              <a:rPr lang="fr-CA" sz="14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Dizon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2018 BCPC 328 au para 43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Finlan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2007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CarswellOnt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9982, [2007] O.J. No. 5791 au para 27, conf par 2009 ONCA 203 ;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Huston,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2021 ABPC 108 aux para 33—37;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Bagaric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aux pp 249, 267—69, 277 (de même en Australie, mais la tendance est contraire aux Etats-Unis dans les causes médiatisées qui sont plus sévèrement réprimées) ;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Monkman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aux pp. 52—53.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883E-4542-EE28-53CC-14CAD8735C6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17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3150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0A36-4BA2-8719-E63F-6CE9E0ACD3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Le droit autochtone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C2B37-E6BD-CFBF-B531-9300A53B6F1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1858" y="2796162"/>
            <a:ext cx="10828283" cy="317272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fr-CA" sz="2000" noProof="0" dirty="0"/>
              <a:t>Il existe une cérémonie appelée « </a:t>
            </a:r>
            <a:r>
              <a:rPr lang="fr-CA" sz="2000" noProof="0" dirty="0">
                <a:highlight>
                  <a:srgbClr val="FFFFFF"/>
                </a:highlight>
              </a:rPr>
              <a:t>festin</a:t>
            </a:r>
            <a:r>
              <a:rPr lang="fr-CA" sz="2000" noProof="0" dirty="0"/>
              <a:t> de la honte » […] organisée et financée par le groupe familial héréditaire […] et qui vise à responsabiliser le contrevenant […]. De nombreux contrevenants ne souhaitent pas participer à ce festin, car il s’agit d’un événement très public au cours duquel […] [le contrevenant] est littéralement humilié devant sa communauté. Cependant, l’affaire n’est plus évoquée une fois la cérémonie terminée […]. </a:t>
            </a:r>
          </a:p>
          <a:p>
            <a:pPr marL="0" indent="0">
              <a:lnSpc>
                <a:spcPct val="100000"/>
              </a:lnSpc>
              <a:buNone/>
            </a:pPr>
            <a:endParaRPr lang="fr-CA" sz="24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A08CB-1182-A48A-D0C5-4B9D0E5146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553876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c. Casimir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 BCSC 65 au para 15 (traduction non officielle).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 sont des pratiques dites « non stigmatisantes ». Voir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Chambre des communes, Comité permanent de la justice et des droits de la personne, 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Témoignages</a:t>
            </a:r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36e </a:t>
            </a:r>
            <a:r>
              <a:rPr lang="fr-C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lég</a:t>
            </a:r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2e </a:t>
            </a:r>
            <a:r>
              <a:rPr lang="fr-C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sess</a:t>
            </a:r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no 28 (1 mars 2000) aux pp 1620‑1625 (Bev Poitras) ; Melanie Spiteri,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Sentencing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Circles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Aboriginal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Offenders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Canada: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Furthering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Idea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Aboriginal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Justice </a:t>
            </a:r>
            <a:r>
              <a:rPr lang="fr-CA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within</a:t>
            </a:r>
            <a:r>
              <a:rPr lang="fr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Western Justice Framework</a:t>
            </a:r>
            <a:r>
              <a:rPr lang="fr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 (thèse de  maîtrise, Université de Windsor, 2001) aux para 3 et 9.</a:t>
            </a:r>
            <a:r>
              <a:rPr lang="fr-CA" sz="1400" dirty="0">
                <a:solidFill>
                  <a:prstClr val="black"/>
                </a:solidFill>
              </a:rPr>
              <a:t> </a:t>
            </a:r>
            <a:endParaRPr lang="fr-CA" sz="14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6A2F-C9F8-0604-D8B3-669056A943F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18</a:t>
            </a:fld>
            <a:endParaRPr lang="fr-CA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EE388-0922-72C3-6D7D-7F5E1BB7E18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52000" y="-23793"/>
            <a:ext cx="5040000" cy="2535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1D08CF-9551-0CE2-46CB-3BDFC94612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8198" y="1318834"/>
            <a:ext cx="5919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Dans certaines nations autochtones, la pratique de « cercle ou de festin de la honte » comme outil d’expression sociale </a:t>
            </a:r>
            <a:r>
              <a:rPr lang="fr-CA" sz="2400" baseline="30000" dirty="0"/>
              <a:t>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0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ucking stool - Wikipedia">
            <a:extLst>
              <a:ext uri="{FF2B5EF4-FFF2-40B4-BE49-F238E27FC236}">
                <a16:creationId xmlns:a16="http://schemas.microsoft.com/office/drawing/2014/main" id="{C8A56B93-C686-DDA7-AAFC-C361152D49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9138" y="4011574"/>
            <a:ext cx="3973724" cy="23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FC0E0-6252-78CC-2BD8-2391D90274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noProof="0" dirty="0"/>
              <a:t>Trois observations finales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EFCF-7232-4931-53F9-46FB6FD5CE6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90688"/>
            <a:ext cx="10891684" cy="3823305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prstClr val="black"/>
                </a:solidFill>
              </a:rPr>
              <a:t>Le déshonneur semble être un principe universel de la peine; il s’agit d’en trouver le juste équilibre entre la dénonciation et la réintégration du condamné </a:t>
            </a:r>
            <a:endParaRPr lang="fr-CA" sz="2400" noProof="0" dirty="0"/>
          </a:p>
          <a:p>
            <a:r>
              <a:rPr lang="fr-CA" sz="2400" noProof="0" dirty="0"/>
              <a:t>un paradoxe – le criminel sans vergogne</a:t>
            </a:r>
          </a:p>
          <a:p>
            <a:pPr lvl="1"/>
            <a:r>
              <a:rPr lang="fr-CA" sz="2000" noProof="0" dirty="0"/>
              <a:t>ceux qui n’ont déjà pas d’honneur ne regrettent pas de le perdre</a:t>
            </a:r>
          </a:p>
          <a:p>
            <a:pPr lvl="1"/>
            <a:r>
              <a:rPr lang="fr-CA" sz="2000" noProof="0" dirty="0"/>
              <a:t>ainsi, la peine déshonorante est difficile à calibrer </a:t>
            </a:r>
            <a:r>
              <a:rPr lang="fr-CA" sz="2000" baseline="30000" noProof="0" dirty="0"/>
              <a:t>36</a:t>
            </a:r>
            <a:endParaRPr lang="fr-CA" sz="2000" noProof="0" dirty="0"/>
          </a:p>
          <a:p>
            <a:r>
              <a:rPr lang="fr-CA" sz="2400" noProof="0" dirty="0"/>
              <a:t>nous ne sommes pas si loin du dilemme médiéval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F5B71-F621-894C-E807-8E6BF10CE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56000" y="6413698"/>
            <a:ext cx="10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Simonin à la p 429 ;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Bagaric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à la p 284 ; Monkman à la p 60.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79D6D-3E44-8DC2-2925-5FEDC0DFD57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19</a:t>
            </a:fld>
            <a:endParaRPr lang="fr-CA" noProof="0" dirty="0"/>
          </a:p>
        </p:txBody>
      </p:sp>
      <p:pic>
        <p:nvPicPr>
          <p:cNvPr id="9220" name="Picture 4" descr="Find &amp; Share on GIPHY">
            <a:extLst>
              <a:ext uri="{FF2B5EF4-FFF2-40B4-BE49-F238E27FC236}">
                <a16:creationId xmlns:a16="http://schemas.microsoft.com/office/drawing/2014/main" id="{50F83C9E-3387-FBAB-453A-DA75172280C5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92" y="3788030"/>
            <a:ext cx="3227208" cy="25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FEA6-BAD9-371A-2CA1-AA90F5D5187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fr-CA" sz="4400" noProof="0" dirty="0"/>
              <a:t>Définitions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D164-6F2E-72A1-6724-0D56CE51B81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noProof="0" dirty="0"/>
              <a:t>Toutes les peines impliquent un certain grade de déshonneur</a:t>
            </a:r>
          </a:p>
          <a:p>
            <a:pPr lvl="1"/>
            <a:r>
              <a:rPr lang="fr-CA" noProof="0" dirty="0"/>
              <a:t>personne n’est fière d’aller en prison (ou presque)</a:t>
            </a:r>
          </a:p>
          <a:p>
            <a:pPr lvl="1"/>
            <a:r>
              <a:rPr lang="fr-CA" noProof="0" dirty="0"/>
              <a:t>une peine implique une rupture sociale</a:t>
            </a:r>
          </a:p>
          <a:p>
            <a:pPr lvl="1"/>
            <a:endParaRPr lang="fr-CA" noProof="0" dirty="0"/>
          </a:p>
          <a:p>
            <a:r>
              <a:rPr lang="fr-CA" noProof="0" dirty="0"/>
              <a:t>Cette présentation se concentre sur les peines qui :</a:t>
            </a:r>
          </a:p>
          <a:p>
            <a:pPr lvl="1"/>
            <a:r>
              <a:rPr lang="fr-CA" noProof="0" dirty="0"/>
              <a:t>ont comme objet la stigmatisation aux yeux des autres ou</a:t>
            </a:r>
          </a:p>
          <a:p>
            <a:pPr lvl="1"/>
            <a:r>
              <a:rPr lang="fr-CA" noProof="0" dirty="0"/>
              <a:t>ont une conséquence collatérale voulue qui conduit à ce même déclassement social</a:t>
            </a:r>
          </a:p>
          <a:p>
            <a:pPr lvl="1"/>
            <a:endParaRPr lang="fr-CA" noProof="0" dirty="0"/>
          </a:p>
          <a:p>
            <a:r>
              <a:rPr lang="fr-CA" noProof="0" dirty="0"/>
              <a:t>On parlera de peines infamantes, stigmatisantes, exemplaires</a:t>
            </a:r>
          </a:p>
          <a:p>
            <a:pPr marL="457200" lvl="1" indent="0">
              <a:buNone/>
            </a:pPr>
            <a:endParaRPr lang="fr-CA" noProof="0" dirty="0"/>
          </a:p>
          <a:p>
            <a:pPr lvl="1"/>
            <a:endParaRPr lang="fr-C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257E-F7BA-8C7A-566F-7B7289D2A56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2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4322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FEA6-BAD9-371A-2CA1-AA90F5D5187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fr-CA" sz="4400" noProof="0" dirty="0"/>
              <a:t>Expressions concrètes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D164-6F2E-72A1-6724-0D56CE51B81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7761514" cy="4351338"/>
          </a:xfrm>
        </p:spPr>
        <p:txBody>
          <a:bodyPr>
            <a:normAutofit fontScale="92500" lnSpcReduction="10000"/>
          </a:bodyPr>
          <a:lstStyle/>
          <a:p>
            <a:r>
              <a:rPr lang="fr-CA" noProof="0" dirty="0"/>
              <a:t>Peines directement infamantes (le pilori du Moyen Age)</a:t>
            </a:r>
          </a:p>
          <a:p>
            <a:endParaRPr lang="fr-CA" noProof="0" dirty="0"/>
          </a:p>
          <a:p>
            <a:r>
              <a:rPr lang="fr-CA" noProof="0" dirty="0"/>
              <a:t>Peines déclaratoires (la dégradation nationale lors de la Libération)</a:t>
            </a:r>
          </a:p>
          <a:p>
            <a:endParaRPr lang="fr-CA" noProof="0" dirty="0"/>
          </a:p>
          <a:p>
            <a:r>
              <a:rPr lang="fr-CA" noProof="0" dirty="0"/>
              <a:t>Peines privatives de droits sociaux (perte du droit de vote)</a:t>
            </a:r>
          </a:p>
          <a:p>
            <a:endParaRPr lang="fr-CA" noProof="0" dirty="0"/>
          </a:p>
          <a:p>
            <a:r>
              <a:rPr lang="fr-CA" noProof="0" dirty="0"/>
              <a:t>Aspects infamants dans l’exécution de la peine (chaîne des forçats)</a:t>
            </a:r>
          </a:p>
          <a:p>
            <a:pPr lvl="1"/>
            <a:endParaRPr lang="fr-CA" noProof="0" dirty="0"/>
          </a:p>
        </p:txBody>
      </p:sp>
      <p:pic>
        <p:nvPicPr>
          <p:cNvPr id="1026" name="Picture 2" descr="Ufford Heritage Trail 2. Stocks and Whipping Post Have the stocks ...">
            <a:extLst>
              <a:ext uri="{FF2B5EF4-FFF2-40B4-BE49-F238E27FC236}">
                <a16:creationId xmlns:a16="http://schemas.microsoft.com/office/drawing/2014/main" id="{DF0E8458-D271-BF3A-2864-1C71594B863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174905"/>
            <a:ext cx="15811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onvict Leasing System: Slavery in its Worst Aspects | Inside Adams">
            <a:extLst>
              <a:ext uri="{FF2B5EF4-FFF2-40B4-BE49-F238E27FC236}">
                <a16:creationId xmlns:a16="http://schemas.microsoft.com/office/drawing/2014/main" id="{FC793C52-A8BC-1FD4-3530-B9EB71EDCFC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08" y="4486956"/>
            <a:ext cx="2693792" cy="18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cast a ballot early and on Ontario's election day in Hamilton and  area | CBC News">
            <a:extLst>
              <a:ext uri="{FF2B5EF4-FFF2-40B4-BE49-F238E27FC236}">
                <a16:creationId xmlns:a16="http://schemas.microsoft.com/office/drawing/2014/main" id="{46EFB309-0882-22CA-555D-7028A2627B7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95" y="2603500"/>
            <a:ext cx="2858105" cy="16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EE6CD-3A6F-0079-39EB-D11E2CA6A4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3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638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naissance painting depicting The Crucifixion at risk of leaving the UK -  GOV.UK">
            <a:extLst>
              <a:ext uri="{FF2B5EF4-FFF2-40B4-BE49-F238E27FC236}">
                <a16:creationId xmlns:a16="http://schemas.microsoft.com/office/drawing/2014/main" id="{84BBB1D7-02A9-D4A6-C083-CFA9BE2E4C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r="26026"/>
          <a:stretch>
            <a:fillRect/>
          </a:stretch>
        </p:blipFill>
        <p:spPr bwMode="auto">
          <a:xfrm>
            <a:off x="8971280" y="964123"/>
            <a:ext cx="3220720" cy="49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DACB0-6892-2653-C2A5-6B08F43C70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noProof="0" dirty="0"/>
              <a:t>Justification des peines infamantes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8261-F073-16FA-7122-12F2D518593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90688"/>
            <a:ext cx="8044543" cy="4292123"/>
          </a:xfrm>
        </p:spPr>
        <p:txBody>
          <a:bodyPr>
            <a:normAutofit fontScale="85000" lnSpcReduction="20000"/>
          </a:bodyPr>
          <a:lstStyle/>
          <a:p>
            <a:r>
              <a:rPr lang="fr-CA" noProof="0" dirty="0"/>
              <a:t>Les justifications s’entrecroisent et fluctuent:</a:t>
            </a:r>
          </a:p>
          <a:p>
            <a:pPr lvl="1"/>
            <a:r>
              <a:rPr lang="fr-CA" noProof="0" dirty="0"/>
              <a:t>forte composante religieuse ou chevaleresque </a:t>
            </a:r>
            <a:r>
              <a:rPr lang="fr-CA" baseline="30000" noProof="0" dirty="0"/>
              <a:t>1</a:t>
            </a:r>
          </a:p>
          <a:p>
            <a:pPr lvl="1"/>
            <a:r>
              <a:rPr lang="fr-CA" noProof="0" dirty="0"/>
              <a:t>marquage social comme élément protecteur immédiat</a:t>
            </a:r>
          </a:p>
          <a:p>
            <a:pPr lvl="1"/>
            <a:r>
              <a:rPr lang="fr-CA" noProof="0" dirty="0"/>
              <a:t>la honte comme élément de dissuasion spécifique et générale</a:t>
            </a:r>
          </a:p>
          <a:p>
            <a:pPr lvl="1"/>
            <a:r>
              <a:rPr lang="fr-CA" noProof="0" dirty="0"/>
              <a:t>dénonciation de l’acte criminel comme quelque chose de mauvais</a:t>
            </a:r>
          </a:p>
          <a:p>
            <a:pPr lvl="1"/>
            <a:endParaRPr lang="fr-CA" noProof="0" dirty="0"/>
          </a:p>
          <a:p>
            <a:r>
              <a:rPr lang="fr-CA" noProof="0" dirty="0"/>
              <a:t>Le contexte social est primordial</a:t>
            </a:r>
          </a:p>
          <a:p>
            <a:pPr lvl="1"/>
            <a:r>
              <a:rPr lang="fr-CA" noProof="0" dirty="0"/>
              <a:t>de la réaction sociale dépend l’efficacité de la peine infamante</a:t>
            </a:r>
          </a:p>
          <a:p>
            <a:pPr lvl="1"/>
            <a:r>
              <a:rPr lang="fr-CA" noProof="0" dirty="0"/>
              <a:t>mais ces peines peuvent confirmer ou aggraver les préjugés raciaux et autres </a:t>
            </a:r>
          </a:p>
          <a:p>
            <a:pPr lvl="1"/>
            <a:endParaRPr lang="fr-CA" noProof="0" dirty="0"/>
          </a:p>
          <a:p>
            <a:r>
              <a:rPr lang="fr-CA" noProof="0" dirty="0"/>
              <a:t>Contre-justification moderne</a:t>
            </a:r>
          </a:p>
          <a:p>
            <a:pPr lvl="1"/>
            <a:r>
              <a:rPr lang="fr-CA" noProof="0" dirty="0"/>
              <a:t>Déstigmatiser et réintégrer le condamné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5854-D78D-0DB7-ACB6-2498E39390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4</a:t>
            </a:fld>
            <a:endParaRPr lang="fr-C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225F3-2AD3-F3B1-661F-53C0BBED887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8200" y="5987018"/>
            <a:ext cx="100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000"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H. Dumont, « Le casier judiciaire : criminel un jour, criminel toujours ? » dans Journées Maximilien-Caron,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respect de la vie privée dans l'entreprise : de l'affirmation à l'exercice d'un droit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6es, Montréal, Université de Montréal : Éd. Thémis, 1995, 103 aux pp 109—110.</a:t>
            </a:r>
          </a:p>
        </p:txBody>
      </p:sp>
    </p:spTree>
    <p:extLst>
      <p:ext uri="{BB962C8B-B14F-4D97-AF65-F5344CB8AC3E}">
        <p14:creationId xmlns:p14="http://schemas.microsoft.com/office/powerpoint/2010/main" val="11222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ucking stool - Wikipedia">
            <a:extLst>
              <a:ext uri="{FF2B5EF4-FFF2-40B4-BE49-F238E27FC236}">
                <a16:creationId xmlns:a16="http://schemas.microsoft.com/office/drawing/2014/main" id="{5C40D38F-5C09-41E4-E8F7-5A1DF76761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6084" y="1825625"/>
            <a:ext cx="6368198" cy="37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A626E-ED67-8AF7-6F04-17A79AD2B6B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noProof="0" dirty="0"/>
              <a:t>Époque médiévale (châtiments physiques)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9A0-823F-0A78-D13F-E53B9194B67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81881"/>
            <a:ext cx="6112790" cy="3518440"/>
          </a:xfrm>
        </p:spPr>
        <p:txBody>
          <a:bodyPr>
            <a:normAutofit/>
          </a:bodyPr>
          <a:lstStyle/>
          <a:p>
            <a:r>
              <a:rPr lang="fr-CA" noProof="0" dirty="0"/>
              <a:t>L’apogée des peines infamantes</a:t>
            </a:r>
          </a:p>
          <a:p>
            <a:pPr lvl="1"/>
            <a:r>
              <a:rPr lang="fr-CA" noProof="0" dirty="0"/>
              <a:t>Presque toutes les peines sont exécutées en public avec un aspect de spectacle et de stigmatisation</a:t>
            </a:r>
          </a:p>
          <a:p>
            <a:pPr marL="457200" lvl="1" indent="0">
              <a:buNone/>
            </a:pPr>
            <a:endParaRPr lang="fr-CA" noProof="0" dirty="0"/>
          </a:p>
          <a:p>
            <a:pPr lvl="1"/>
            <a:r>
              <a:rPr lang="fr-CA" noProof="0" dirty="0"/>
              <a:t>le pilori </a:t>
            </a:r>
            <a:r>
              <a:rPr lang="fr-CA" baseline="30000" noProof="0" dirty="0"/>
              <a:t>2</a:t>
            </a:r>
            <a:endParaRPr lang="fr-CA" noProof="0" dirty="0"/>
          </a:p>
          <a:p>
            <a:pPr lvl="1"/>
            <a:r>
              <a:rPr lang="fr-CA" noProof="0" dirty="0"/>
              <a:t>La sellette à plongeon </a:t>
            </a:r>
            <a:r>
              <a:rPr lang="fr-CA" baseline="30000" noProof="0" dirty="0"/>
              <a:t>3</a:t>
            </a:r>
            <a:endParaRPr lang="fr-CA" noProof="0" dirty="0"/>
          </a:p>
          <a:p>
            <a:pPr lvl="1"/>
            <a:r>
              <a:rPr lang="fr-CA" noProof="0" dirty="0"/>
              <a:t>l’exposition des suicidés </a:t>
            </a:r>
            <a:r>
              <a:rPr lang="fr-CA" baseline="30000" noProof="0" dirty="0"/>
              <a:t>4</a:t>
            </a:r>
            <a:endParaRPr lang="fr-CA" noProof="0" dirty="0"/>
          </a:p>
          <a:p>
            <a:pPr lvl="1"/>
            <a:endParaRPr lang="fr-CA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1BA5B-F492-22D1-E0FE-E1EA423420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8200" y="6198255"/>
            <a:ext cx="10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000"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H.V.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Hentig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« The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Pillory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Medieval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Punishment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 (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1939) 11:3 U Colo L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186.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Hentig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à la p 190.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D.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Godineau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S'abréger les jours: Le suicide au XVIII</a:t>
            </a:r>
            <a:r>
              <a:rPr lang="fr-CA" sz="1400" i="1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siècle,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Paris,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Armand Colin, 2012.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ABA28-193C-0D18-CEC7-94D25E9E8F0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5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375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626E-ED67-8AF7-6F04-17A79AD2B6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Époque médiévale (contexte)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9A0-823F-0A78-D13F-E53B9194B67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8"/>
            <a:ext cx="10863943" cy="4351338"/>
          </a:xfrm>
        </p:spPr>
        <p:txBody>
          <a:bodyPr>
            <a:normAutofit fontScale="92500" lnSpcReduction="20000"/>
          </a:bodyPr>
          <a:lstStyle/>
          <a:p>
            <a:pPr lvl="2"/>
            <a:endParaRPr lang="fr-CA" noProof="0" dirty="0"/>
          </a:p>
          <a:p>
            <a:r>
              <a:rPr lang="fr-CA" noProof="0" dirty="0"/>
              <a:t> La justification est</a:t>
            </a:r>
          </a:p>
          <a:p>
            <a:pPr lvl="1"/>
            <a:r>
              <a:rPr lang="fr-CA" noProof="0" dirty="0"/>
              <a:t>la dénonciation publique de l’infamie et</a:t>
            </a:r>
          </a:p>
          <a:p>
            <a:pPr lvl="1"/>
            <a:r>
              <a:rPr lang="fr-CA" noProof="0" dirty="0"/>
              <a:t>religieuse – expier ainsi publiquement son péché pour rejoindre la communauté </a:t>
            </a:r>
            <a:r>
              <a:rPr lang="fr-CA" baseline="30000" noProof="0" dirty="0"/>
              <a:t>5</a:t>
            </a:r>
            <a:r>
              <a:rPr lang="fr-CA" noProof="0" dirty="0"/>
              <a:t> </a:t>
            </a:r>
          </a:p>
          <a:p>
            <a:endParaRPr lang="fr-CA" noProof="0" dirty="0"/>
          </a:p>
          <a:p>
            <a:r>
              <a:rPr lang="fr-CA" noProof="0" dirty="0"/>
              <a:t>Société sans police et sans prisons tels qu’on les comprend aujourd’hui</a:t>
            </a:r>
          </a:p>
          <a:p>
            <a:pPr lvl="1"/>
            <a:r>
              <a:rPr lang="fr-CA" noProof="0" dirty="0"/>
              <a:t>peu d’arrestations – fort besoin de faire des exemples</a:t>
            </a:r>
          </a:p>
          <a:p>
            <a:pPr lvl="1"/>
            <a:r>
              <a:rPr lang="fr-CA" noProof="0" dirty="0"/>
              <a:t>pas de lieux où mettre un nombre appréciable de délinquants à l’écart </a:t>
            </a:r>
          </a:p>
          <a:p>
            <a:pPr lvl="1"/>
            <a:endParaRPr lang="fr-CA" noProof="0" dirty="0"/>
          </a:p>
          <a:p>
            <a:r>
              <a:rPr lang="fr-CA" noProof="0" dirty="0"/>
              <a:t>Double regard contemporain sur les peines au Moyen Age</a:t>
            </a:r>
          </a:p>
          <a:p>
            <a:pPr lvl="1"/>
            <a:r>
              <a:rPr lang="fr-CA" noProof="0" dirty="0"/>
              <a:t>celui du rejet et du progrès </a:t>
            </a:r>
          </a:p>
          <a:p>
            <a:pPr lvl="1"/>
            <a:r>
              <a:rPr lang="fr-CA" dirty="0"/>
              <a:t>malgré cela, </a:t>
            </a:r>
            <a:r>
              <a:rPr lang="fr-CA" noProof="0" dirty="0"/>
              <a:t>une approche qui demeure évocatrice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8077D-5498-83C7-B2EB-ACB61B6721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140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Hentig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aux pp 189, 197.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467C4-E8D2-DBFC-1F2E-0230F46981F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6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5462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683-2480-539E-BEDC-E8E432925C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La Libération (1944) – L’indignité nationale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493D-FADD-87CA-8951-57B91370A6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7208520" cy="3447415"/>
          </a:xfrm>
        </p:spPr>
        <p:txBody>
          <a:bodyPr>
            <a:normAutofit/>
          </a:bodyPr>
          <a:lstStyle/>
          <a:p>
            <a:endParaRPr lang="fr-CA" noProof="0" dirty="0"/>
          </a:p>
          <a:p>
            <a:r>
              <a:rPr lang="fr-CA" noProof="0" dirty="0"/>
              <a:t>En 1944, la France sort d’une période d’occupation et de collaboration pétainiste qu’il faut sanctionner</a:t>
            </a:r>
          </a:p>
          <a:p>
            <a:pPr marL="0" indent="0">
              <a:buNone/>
            </a:pPr>
            <a:endParaRPr lang="fr-CA" baseline="30000" noProof="0" dirty="0"/>
          </a:p>
          <a:p>
            <a:r>
              <a:rPr lang="fr-CA" noProof="0" dirty="0"/>
              <a:t>Nouvelle infraction dite «indignité nationale » est créée </a:t>
            </a:r>
            <a:r>
              <a:rPr lang="fr-CA" baseline="30000" noProof="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03FAA-9320-AA0F-A46B-86F328F88C9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A. Simonin, </a:t>
            </a:r>
            <a:r>
              <a:rPr lang="fr-CA" sz="1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déshonneur dans la République, 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Paris, Grasset, 2008.</a:t>
            </a:r>
          </a:p>
        </p:txBody>
      </p:sp>
      <p:pic>
        <p:nvPicPr>
          <p:cNvPr id="5122" name="Picture 2" descr="Affiches guerre 1939-1945 (FranceArchives)">
            <a:extLst>
              <a:ext uri="{FF2B5EF4-FFF2-40B4-BE49-F238E27FC236}">
                <a16:creationId xmlns:a16="http://schemas.microsoft.com/office/drawing/2014/main" id="{91C51317-02A5-10B6-C939-FA3DC098BD3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09" y="1690688"/>
            <a:ext cx="3126157" cy="45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ED3F3-0725-3A8B-7BFE-741A7C9AD7D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7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9198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683-2480-539E-BEDC-E8E432925C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La Libération (1944) – L’indignité nationale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493D-FADD-87CA-8951-57B91370A6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7400544" cy="3797935"/>
          </a:xfrm>
        </p:spPr>
        <p:txBody>
          <a:bodyPr>
            <a:normAutofit fontScale="85000" lnSpcReduction="20000"/>
          </a:bodyPr>
          <a:lstStyle/>
          <a:p>
            <a:r>
              <a:rPr lang="fr-CA" sz="3200" noProof="0" dirty="0"/>
              <a:t>la peine encourue est dite « la dégradation nationale »</a:t>
            </a:r>
          </a:p>
          <a:p>
            <a:pPr lvl="1"/>
            <a:r>
              <a:rPr lang="fr-CA" sz="2800" noProof="0" dirty="0"/>
              <a:t>désignation publique</a:t>
            </a:r>
          </a:p>
          <a:p>
            <a:pPr lvl="1"/>
            <a:r>
              <a:rPr lang="fr-CA" sz="2800" noProof="0" dirty="0"/>
              <a:t>prohibition d’exercer sa profession</a:t>
            </a:r>
            <a:r>
              <a:rPr lang="fr-CA" sz="2800" baseline="30000" noProof="0" dirty="0"/>
              <a:t> 7</a:t>
            </a:r>
            <a:endParaRPr lang="fr-CA" sz="2800" noProof="0" dirty="0"/>
          </a:p>
          <a:p>
            <a:pPr lvl="1"/>
            <a:r>
              <a:rPr lang="fr-CA" sz="2800" noProof="0" dirty="0"/>
              <a:t>confiscation des biens</a:t>
            </a:r>
            <a:r>
              <a:rPr lang="fr-CA" sz="2800" baseline="30000" noProof="0" dirty="0"/>
              <a:t> 8</a:t>
            </a:r>
            <a:endParaRPr lang="fr-CA" sz="2800" noProof="0" dirty="0"/>
          </a:p>
          <a:p>
            <a:pPr lvl="1"/>
            <a:r>
              <a:rPr lang="fr-CA" sz="2800" noProof="0" dirty="0"/>
              <a:t>perte du droit de vote</a:t>
            </a:r>
            <a:r>
              <a:rPr lang="fr-CA" sz="2800" baseline="30000" noProof="0" dirty="0"/>
              <a:t> 9</a:t>
            </a:r>
            <a:endParaRPr lang="fr-CA" sz="2800" noProof="0" dirty="0"/>
          </a:p>
          <a:p>
            <a:pPr lvl="1"/>
            <a:r>
              <a:rPr lang="fr-CA" sz="2800" noProof="0" dirty="0"/>
              <a:t>interdiction de récupérer les corps de membres de la famille victimes de la guerre</a:t>
            </a:r>
            <a:r>
              <a:rPr lang="fr-CA" sz="2800" baseline="30000" noProof="0" dirty="0"/>
              <a:t> 10</a:t>
            </a:r>
          </a:p>
          <a:p>
            <a:pPr lvl="1"/>
            <a:endParaRPr lang="fr-CA" sz="2800" noProof="0" dirty="0"/>
          </a:p>
          <a:p>
            <a:r>
              <a:rPr lang="fr-CA" sz="3200" noProof="0" dirty="0"/>
              <a:t>la dégradation peut aller jusqu’à une forme de « mort civique »</a:t>
            </a:r>
            <a:r>
              <a:rPr lang="fr-CA" sz="3200" baseline="30000" noProof="0" dirty="0"/>
              <a:t> 11</a:t>
            </a:r>
            <a:endParaRPr lang="fr-CA" sz="32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03FAA-9320-AA0F-A46B-86F328F88C9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aux pp 410, 463.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à la p 417.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à la p 453.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à la p 465.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aux pp 364, 421.</a:t>
            </a:r>
          </a:p>
        </p:txBody>
      </p:sp>
      <p:pic>
        <p:nvPicPr>
          <p:cNvPr id="6146" name="Picture 2" descr="Le procès de Pétain | France Culture">
            <a:extLst>
              <a:ext uri="{FF2B5EF4-FFF2-40B4-BE49-F238E27FC236}">
                <a16:creationId xmlns:a16="http://schemas.microsoft.com/office/drawing/2014/main" id="{8E7FA51D-5E55-435A-F023-E88B37C4FC2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16" y="1563624"/>
            <a:ext cx="3834384" cy="3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F0C0F-7D48-72AC-AE90-8E99B2DC9E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8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244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683-2480-539E-BEDC-E8E432925C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La Libération (1944) – L’indignité nationale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493D-FADD-87CA-8951-57B91370A6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795145"/>
            <a:ext cx="10848975" cy="4351338"/>
          </a:xfrm>
        </p:spPr>
        <p:txBody>
          <a:bodyPr>
            <a:normAutofit/>
          </a:bodyPr>
          <a:lstStyle/>
          <a:p>
            <a:r>
              <a:rPr lang="fr-CA" noProof="0" dirty="0"/>
              <a:t>Application</a:t>
            </a:r>
          </a:p>
          <a:p>
            <a:pPr lvl="1"/>
            <a:r>
              <a:rPr lang="fr-CA" noProof="0" dirty="0"/>
              <a:t>concerne des faits moins graves que la trahison, etc.</a:t>
            </a:r>
          </a:p>
          <a:p>
            <a:pPr lvl="1"/>
            <a:r>
              <a:rPr lang="fr-CA" noProof="0" dirty="0"/>
              <a:t>95 000 personnes dégradées (1946-51), dont 10 000 de façon significative </a:t>
            </a:r>
            <a:r>
              <a:rPr lang="fr-CA" baseline="30000" noProof="0" dirty="0"/>
              <a:t>12</a:t>
            </a:r>
            <a:endParaRPr lang="fr-CA" noProof="0" dirty="0"/>
          </a:p>
          <a:p>
            <a:pPr lvl="1"/>
            <a:r>
              <a:rPr lang="fr-CA" noProof="0" dirty="0"/>
              <a:t>mais peu de confiscation (5 %) et un fort taux d’acquittement avec le passage du temps </a:t>
            </a:r>
            <a:r>
              <a:rPr lang="fr-CA" baseline="30000" noProof="0" dirty="0"/>
              <a:t>13</a:t>
            </a:r>
            <a:r>
              <a:rPr lang="fr-CA" noProof="0" dirty="0"/>
              <a:t> </a:t>
            </a:r>
          </a:p>
          <a:p>
            <a:pPr lvl="1"/>
            <a:r>
              <a:rPr lang="fr-CA" noProof="0" dirty="0"/>
              <a:t>des interprétations juridiques de plus en plus étroites</a:t>
            </a:r>
            <a:r>
              <a:rPr lang="fr-CA" baseline="30000" noProof="0" dirty="0"/>
              <a:t> 14</a:t>
            </a:r>
            <a:endParaRPr lang="fr-CA" noProof="0" dirty="0"/>
          </a:p>
          <a:p>
            <a:pPr marL="457200" lvl="1" indent="0">
              <a:buNone/>
            </a:pPr>
            <a:endParaRPr lang="fr-C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DA6EA-EE82-6F49-9977-B5E65F74A3C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8200" y="6413698"/>
            <a:ext cx="10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000" algn="l"/>
                <a:tab pos="450000" algn="l"/>
              </a:tabLst>
            </a:pP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aux pp 430, 476.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aux pp 469, 493. </a:t>
            </a:r>
            <a:r>
              <a:rPr lang="fr-CA" sz="1400" baseline="30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r>
              <a:rPr lang="fr-CA" sz="1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Simonin, aux pp 477, 485, 492.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FE8F-C622-E26B-E5BF-461AA5BE019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8FECC57-6EFB-43F2-83C2-2A79D8CFE7B1}" type="slidenum">
              <a:rPr lang="fr-CA" noProof="0" smtClean="0"/>
              <a:t>9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5415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04b7af-31a3-4728-b548-c47963c8bf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F4702418BF44DB384221AF136D6B7" ma:contentTypeVersion="16" ma:contentTypeDescription="Create a new document." ma:contentTypeScope="" ma:versionID="6d2729a272449eecc5b735d9da3b6efc">
  <xsd:schema xmlns:xsd="http://www.w3.org/2001/XMLSchema" xmlns:xs="http://www.w3.org/2001/XMLSchema" xmlns:p="http://schemas.microsoft.com/office/2006/metadata/properties" xmlns:ns3="5c04b7af-31a3-4728-b548-c47963c8bf34" xmlns:ns4="1b6c2141-9e33-4ae2-9f52-b7acb7b717fe" targetNamespace="http://schemas.microsoft.com/office/2006/metadata/properties" ma:root="true" ma:fieldsID="6e216ea03b60bf85d3f7eae520cd0c44" ns3:_="" ns4:_="">
    <xsd:import namespace="5c04b7af-31a3-4728-b548-c47963c8bf34"/>
    <xsd:import namespace="1b6c2141-9e33-4ae2-9f52-b7acb7b717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4b7af-31a3-4728-b548-c47963c8b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c2141-9e33-4ae2-9f52-b7acb7b71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82B4F-290B-4FF3-9101-1147AEC542F0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b6c2141-9e33-4ae2-9f52-b7acb7b717fe"/>
    <ds:schemaRef ds:uri="5c04b7af-31a3-4728-b548-c47963c8bf34"/>
  </ds:schemaRefs>
</ds:datastoreItem>
</file>

<file path=customXml/itemProps2.xml><?xml version="1.0" encoding="utf-8"?>
<ds:datastoreItem xmlns:ds="http://schemas.openxmlformats.org/officeDocument/2006/customXml" ds:itemID="{E6C8B285-038F-4C67-B0F6-D0ADBB792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4b7af-31a3-4728-b548-c47963c8bf34"/>
    <ds:schemaRef ds:uri="1b6c2141-9e33-4ae2-9f52-b7acb7b71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85670B-00D7-4746-925D-7090AB5EF5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2199</Words>
  <Application>Microsoft Office PowerPoint</Application>
  <PresentationFormat>Widescreen</PresentationFormat>
  <Paragraphs>184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Le déshonneur à l’honneur Shame on you! Shame on us!</vt:lpstr>
      <vt:lpstr>Définitions</vt:lpstr>
      <vt:lpstr>Expressions concrètes</vt:lpstr>
      <vt:lpstr>Justification des peines infamantes</vt:lpstr>
      <vt:lpstr>Époque médiévale (châtiments physiques)</vt:lpstr>
      <vt:lpstr>Époque médiévale (contexte)</vt:lpstr>
      <vt:lpstr>La Libération (1944) – L’indignité nationale</vt:lpstr>
      <vt:lpstr>La Libération (1944) – L’indignité nationale</vt:lpstr>
      <vt:lpstr>La Libération (1944) – L’indignité nationale</vt:lpstr>
      <vt:lpstr>La Libération (1944) – L’indignité nationale</vt:lpstr>
      <vt:lpstr>Les peines infamantes à l’américaine</vt:lpstr>
      <vt:lpstr>L’approche canadienne</vt:lpstr>
      <vt:lpstr>Le stigmate comme définisseur </vt:lpstr>
      <vt:lpstr>Le déshonneur mais proportionnel</vt:lpstr>
      <vt:lpstr>La peine et le déshonneur</vt:lpstr>
      <vt:lpstr>Le dilemme de la stigmatisation</vt:lpstr>
      <vt:lpstr>Le dilemme de la stigmatisation</vt:lpstr>
      <vt:lpstr>Le droit autochtone </vt:lpstr>
      <vt:lpstr>Trois observations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Shaw, Trevor AG:EX</dc:creator>
  <cp:lastModifiedBy>Stephanie Louise</cp:lastModifiedBy>
  <cp:revision>45</cp:revision>
  <cp:lastPrinted>2026-07-10T16:23:43Z</cp:lastPrinted>
  <dcterms:created xsi:type="dcterms:W3CDTF">2026-07-03T18:33:02Z</dcterms:created>
  <dcterms:modified xsi:type="dcterms:W3CDTF">2026-07-10T16:56:58Z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0x010100C37F4702418BF44DB384221AF136D6B7</vt:lpwstr>
  </property>
</Properties>
</file>