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4"/>
  </p:notesMasterIdLst>
  <p:sldIdLst>
    <p:sldId id="256" r:id="rId5"/>
    <p:sldId id="257" r:id="rId6"/>
    <p:sldId id="259" r:id="rId7"/>
    <p:sldId id="260" r:id="rId8"/>
    <p:sldId id="261" r:id="rId9"/>
    <p:sldId id="262" r:id="rId10"/>
    <p:sldId id="263" r:id="rId11"/>
    <p:sldId id="274" r:id="rId12"/>
    <p:sldId id="269" r:id="rId13"/>
    <p:sldId id="275" r:id="rId14"/>
    <p:sldId id="265" r:id="rId15"/>
    <p:sldId id="266" r:id="rId16"/>
    <p:sldId id="278" r:id="rId17"/>
    <p:sldId id="281" r:id="rId18"/>
    <p:sldId id="279" r:id="rId19"/>
    <p:sldId id="280" r:id="rId20"/>
    <p:sldId id="282" r:id="rId21"/>
    <p:sldId id="273" r:id="rId22"/>
    <p:sldId id="270"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58A44C-C64B-A8C4-C15D-771CB0A3CC1B}" name="Stephanie Louise" initials="SL" userId="Stephanie Louis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62A60"/>
    <a:srgbClr val="060F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75" d="100"/>
          <a:sy n="75" d="100"/>
        </p:scale>
        <p:origin x="226" y="43"/>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FDCE339-D2AD-4AB8-8CF0-E67D0587ACD6}" type="datetimeFigureOut">
              <a:rPr lang="en-CA" smtClean="0"/>
              <a:t>2026-07-10</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A66D7A6-2A12-4758-9144-3CCB4FDB0378}" type="slidenum">
              <a:rPr lang="en-CA" smtClean="0"/>
              <a:t>‹#›</a:t>
            </a:fld>
            <a:endParaRPr lang="en-CA"/>
          </a:p>
        </p:txBody>
      </p:sp>
    </p:spTree>
    <p:extLst>
      <p:ext uri="{BB962C8B-B14F-4D97-AF65-F5344CB8AC3E}">
        <p14:creationId xmlns:p14="http://schemas.microsoft.com/office/powerpoint/2010/main" val="1662390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A66D7A6-2A12-4758-9144-3CCB4FDB0378}" type="slidenum">
              <a:rPr lang="en-CA" smtClean="0"/>
              <a:t>5</a:t>
            </a:fld>
            <a:endParaRPr lang="en-CA"/>
          </a:p>
        </p:txBody>
      </p:sp>
    </p:spTree>
    <p:extLst>
      <p:ext uri="{BB962C8B-B14F-4D97-AF65-F5344CB8AC3E}">
        <p14:creationId xmlns:p14="http://schemas.microsoft.com/office/powerpoint/2010/main" val="1065592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AD447-CA7B-5C15-FDD5-03707F4E1C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A41BA9A-F20E-0AE1-4A1F-CC03AD30D7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08DC3A3-3896-D6CE-E9D8-A3BD768628A1}"/>
              </a:ext>
            </a:extLst>
          </p:cNvPr>
          <p:cNvSpPr>
            <a:spLocks noGrp="1"/>
          </p:cNvSpPr>
          <p:nvPr>
            <p:ph type="dt" sz="half" idx="10"/>
          </p:nvPr>
        </p:nvSpPr>
        <p:spPr/>
        <p:txBody>
          <a:bodyPr/>
          <a:lstStyle/>
          <a:p>
            <a:fld id="{ACA9D71C-5743-4762-B1C5-D757167CA5C3}" type="datetime1">
              <a:rPr lang="en-CA" smtClean="0"/>
              <a:t>2026-07-10</a:t>
            </a:fld>
            <a:endParaRPr lang="en-CA" dirty="0"/>
          </a:p>
        </p:txBody>
      </p:sp>
      <p:sp>
        <p:nvSpPr>
          <p:cNvPr id="5" name="Footer Placeholder 4">
            <a:extLst>
              <a:ext uri="{FF2B5EF4-FFF2-40B4-BE49-F238E27FC236}">
                <a16:creationId xmlns:a16="http://schemas.microsoft.com/office/drawing/2014/main" id="{17119A01-42CE-269E-5C11-6561CEFEC290}"/>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62A61C64-8A28-1B54-5E5A-A091217BFBE1}"/>
              </a:ext>
            </a:extLst>
          </p:cNvPr>
          <p:cNvSpPr>
            <a:spLocks noGrp="1"/>
          </p:cNvSpPr>
          <p:nvPr>
            <p:ph type="sldNum" sz="quarter" idx="12"/>
          </p:nvPr>
        </p:nvSpPr>
        <p:spPr/>
        <p:txBody>
          <a:bodyPr/>
          <a:lstStyle/>
          <a:p>
            <a:fld id="{68FECC57-6EFB-43F2-83C2-2A79D8CFE7B1}" type="slidenum">
              <a:rPr lang="en-CA" smtClean="0"/>
              <a:t>‹#›</a:t>
            </a:fld>
            <a:endParaRPr lang="en-CA" dirty="0"/>
          </a:p>
        </p:txBody>
      </p:sp>
    </p:spTree>
    <p:extLst>
      <p:ext uri="{BB962C8B-B14F-4D97-AF65-F5344CB8AC3E}">
        <p14:creationId xmlns:p14="http://schemas.microsoft.com/office/powerpoint/2010/main" val="1586845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D24E3-A4FF-4F53-C944-5DA3631042F6}"/>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8D6B036-25DB-1F7A-01F5-2EBD2A8AD5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BEFC77C-4020-C2C5-BC26-88ED736BEE80}"/>
              </a:ext>
            </a:extLst>
          </p:cNvPr>
          <p:cNvSpPr>
            <a:spLocks noGrp="1"/>
          </p:cNvSpPr>
          <p:nvPr>
            <p:ph type="dt" sz="half" idx="10"/>
          </p:nvPr>
        </p:nvSpPr>
        <p:spPr/>
        <p:txBody>
          <a:bodyPr/>
          <a:lstStyle/>
          <a:p>
            <a:fld id="{8740CDDF-DD12-426C-815F-405E9BE4D638}" type="datetime1">
              <a:rPr lang="en-CA" smtClean="0"/>
              <a:t>2026-07-10</a:t>
            </a:fld>
            <a:endParaRPr lang="en-CA" dirty="0"/>
          </a:p>
        </p:txBody>
      </p:sp>
      <p:sp>
        <p:nvSpPr>
          <p:cNvPr id="5" name="Footer Placeholder 4">
            <a:extLst>
              <a:ext uri="{FF2B5EF4-FFF2-40B4-BE49-F238E27FC236}">
                <a16:creationId xmlns:a16="http://schemas.microsoft.com/office/drawing/2014/main" id="{1F53AB5B-2EB2-9632-715C-68D52CAA7D10}"/>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2E3833A8-B5E9-5A45-E311-13B3525309B1}"/>
              </a:ext>
            </a:extLst>
          </p:cNvPr>
          <p:cNvSpPr>
            <a:spLocks noGrp="1"/>
          </p:cNvSpPr>
          <p:nvPr>
            <p:ph type="sldNum" sz="quarter" idx="12"/>
          </p:nvPr>
        </p:nvSpPr>
        <p:spPr/>
        <p:txBody>
          <a:bodyPr/>
          <a:lstStyle/>
          <a:p>
            <a:fld id="{68FECC57-6EFB-43F2-83C2-2A79D8CFE7B1}" type="slidenum">
              <a:rPr lang="en-CA" smtClean="0"/>
              <a:t>‹#›</a:t>
            </a:fld>
            <a:endParaRPr lang="en-CA" dirty="0"/>
          </a:p>
        </p:txBody>
      </p:sp>
    </p:spTree>
    <p:extLst>
      <p:ext uri="{BB962C8B-B14F-4D97-AF65-F5344CB8AC3E}">
        <p14:creationId xmlns:p14="http://schemas.microsoft.com/office/powerpoint/2010/main" val="2354260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545830-FF67-0CC4-C67A-B79F76A1924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2F8F1B4-4042-8B82-C347-BC9E998374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AC9101C-862E-97FD-2971-00856C73C4C0}"/>
              </a:ext>
            </a:extLst>
          </p:cNvPr>
          <p:cNvSpPr>
            <a:spLocks noGrp="1"/>
          </p:cNvSpPr>
          <p:nvPr>
            <p:ph type="dt" sz="half" idx="10"/>
          </p:nvPr>
        </p:nvSpPr>
        <p:spPr/>
        <p:txBody>
          <a:bodyPr/>
          <a:lstStyle/>
          <a:p>
            <a:fld id="{C5B67677-0B90-418B-A9F8-D5DA043F9396}" type="datetime1">
              <a:rPr lang="en-CA" smtClean="0"/>
              <a:t>2026-07-10</a:t>
            </a:fld>
            <a:endParaRPr lang="en-CA" dirty="0"/>
          </a:p>
        </p:txBody>
      </p:sp>
      <p:sp>
        <p:nvSpPr>
          <p:cNvPr id="5" name="Footer Placeholder 4">
            <a:extLst>
              <a:ext uri="{FF2B5EF4-FFF2-40B4-BE49-F238E27FC236}">
                <a16:creationId xmlns:a16="http://schemas.microsoft.com/office/drawing/2014/main" id="{50DDF93D-40E4-F8AA-6320-E64846C73511}"/>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4CAC43A7-3B70-C29C-4516-7FDE8F442E3F}"/>
              </a:ext>
            </a:extLst>
          </p:cNvPr>
          <p:cNvSpPr>
            <a:spLocks noGrp="1"/>
          </p:cNvSpPr>
          <p:nvPr>
            <p:ph type="sldNum" sz="quarter" idx="12"/>
          </p:nvPr>
        </p:nvSpPr>
        <p:spPr/>
        <p:txBody>
          <a:bodyPr/>
          <a:lstStyle/>
          <a:p>
            <a:fld id="{68FECC57-6EFB-43F2-83C2-2A79D8CFE7B1}" type="slidenum">
              <a:rPr lang="en-CA" smtClean="0"/>
              <a:t>‹#›</a:t>
            </a:fld>
            <a:endParaRPr lang="en-CA" dirty="0"/>
          </a:p>
        </p:txBody>
      </p:sp>
    </p:spTree>
    <p:extLst>
      <p:ext uri="{BB962C8B-B14F-4D97-AF65-F5344CB8AC3E}">
        <p14:creationId xmlns:p14="http://schemas.microsoft.com/office/powerpoint/2010/main" val="3527546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8FA8F-B9A9-A283-9EC0-8EE96559893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5CCAB99-F3B3-743D-8ED6-0876A1ECE0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791512F-9812-DF44-59C0-9654B2521ABF}"/>
              </a:ext>
            </a:extLst>
          </p:cNvPr>
          <p:cNvSpPr>
            <a:spLocks noGrp="1"/>
          </p:cNvSpPr>
          <p:nvPr>
            <p:ph type="dt" sz="half" idx="10"/>
          </p:nvPr>
        </p:nvSpPr>
        <p:spPr/>
        <p:txBody>
          <a:bodyPr/>
          <a:lstStyle/>
          <a:p>
            <a:fld id="{FF604760-4794-4DD3-893A-4E69615F83FD}" type="datetime1">
              <a:rPr lang="en-CA" smtClean="0"/>
              <a:t>2026-07-10</a:t>
            </a:fld>
            <a:endParaRPr lang="en-CA" dirty="0"/>
          </a:p>
        </p:txBody>
      </p:sp>
      <p:sp>
        <p:nvSpPr>
          <p:cNvPr id="5" name="Footer Placeholder 4">
            <a:extLst>
              <a:ext uri="{FF2B5EF4-FFF2-40B4-BE49-F238E27FC236}">
                <a16:creationId xmlns:a16="http://schemas.microsoft.com/office/drawing/2014/main" id="{5B941EF8-A10D-481B-2EF1-E935528B8768}"/>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3FB61F4B-3ECF-3BF1-8F44-06C327406DF9}"/>
              </a:ext>
            </a:extLst>
          </p:cNvPr>
          <p:cNvSpPr>
            <a:spLocks noGrp="1"/>
          </p:cNvSpPr>
          <p:nvPr>
            <p:ph type="sldNum" sz="quarter" idx="12"/>
          </p:nvPr>
        </p:nvSpPr>
        <p:spPr/>
        <p:txBody>
          <a:bodyPr/>
          <a:lstStyle/>
          <a:p>
            <a:fld id="{68FECC57-6EFB-43F2-83C2-2A79D8CFE7B1}" type="slidenum">
              <a:rPr lang="en-CA" smtClean="0"/>
              <a:t>‹#›</a:t>
            </a:fld>
            <a:endParaRPr lang="en-CA" dirty="0"/>
          </a:p>
        </p:txBody>
      </p:sp>
    </p:spTree>
    <p:extLst>
      <p:ext uri="{BB962C8B-B14F-4D97-AF65-F5344CB8AC3E}">
        <p14:creationId xmlns:p14="http://schemas.microsoft.com/office/powerpoint/2010/main" val="38102874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DD9E1-326F-8EE6-3249-4C45767A6A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9D013A19-05DF-49CB-DF38-E6E0F5EDFAD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43FF63-C8E8-D7D3-0037-E10E3869DEBB}"/>
              </a:ext>
            </a:extLst>
          </p:cNvPr>
          <p:cNvSpPr>
            <a:spLocks noGrp="1"/>
          </p:cNvSpPr>
          <p:nvPr>
            <p:ph type="dt" sz="half" idx="10"/>
          </p:nvPr>
        </p:nvSpPr>
        <p:spPr/>
        <p:txBody>
          <a:bodyPr/>
          <a:lstStyle/>
          <a:p>
            <a:fld id="{744A6568-DF64-45A7-9ACB-746F1E147B3E}" type="datetime1">
              <a:rPr lang="en-CA" smtClean="0"/>
              <a:t>2026-07-10</a:t>
            </a:fld>
            <a:endParaRPr lang="en-CA" dirty="0"/>
          </a:p>
        </p:txBody>
      </p:sp>
      <p:sp>
        <p:nvSpPr>
          <p:cNvPr id="5" name="Footer Placeholder 4">
            <a:extLst>
              <a:ext uri="{FF2B5EF4-FFF2-40B4-BE49-F238E27FC236}">
                <a16:creationId xmlns:a16="http://schemas.microsoft.com/office/drawing/2014/main" id="{4264CF69-27EA-9852-FBC7-A366B1186C91}"/>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B0E7858B-BF78-0879-2D2B-147E5D05EF33}"/>
              </a:ext>
            </a:extLst>
          </p:cNvPr>
          <p:cNvSpPr>
            <a:spLocks noGrp="1"/>
          </p:cNvSpPr>
          <p:nvPr>
            <p:ph type="sldNum" sz="quarter" idx="12"/>
          </p:nvPr>
        </p:nvSpPr>
        <p:spPr/>
        <p:txBody>
          <a:bodyPr/>
          <a:lstStyle/>
          <a:p>
            <a:fld id="{68FECC57-6EFB-43F2-83C2-2A79D8CFE7B1}" type="slidenum">
              <a:rPr lang="en-CA" smtClean="0"/>
              <a:t>‹#›</a:t>
            </a:fld>
            <a:endParaRPr lang="en-CA" dirty="0"/>
          </a:p>
        </p:txBody>
      </p:sp>
    </p:spTree>
    <p:extLst>
      <p:ext uri="{BB962C8B-B14F-4D97-AF65-F5344CB8AC3E}">
        <p14:creationId xmlns:p14="http://schemas.microsoft.com/office/powerpoint/2010/main" val="1863264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FBF3E-9DAC-E54F-E7F1-FCCE82503BB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A301949-1841-9B56-B7CF-B903A861AF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DF028BE5-D119-F6FE-5722-84337E7731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BF1A1BC7-EB03-E2FB-8406-A2CEBCBFE4FB}"/>
              </a:ext>
            </a:extLst>
          </p:cNvPr>
          <p:cNvSpPr>
            <a:spLocks noGrp="1"/>
          </p:cNvSpPr>
          <p:nvPr>
            <p:ph type="dt" sz="half" idx="10"/>
          </p:nvPr>
        </p:nvSpPr>
        <p:spPr/>
        <p:txBody>
          <a:bodyPr/>
          <a:lstStyle/>
          <a:p>
            <a:fld id="{CE1E0A22-E1EE-4E45-BAD4-9F8E2244D963}" type="datetime1">
              <a:rPr lang="en-CA" smtClean="0"/>
              <a:t>2026-07-10</a:t>
            </a:fld>
            <a:endParaRPr lang="en-CA" dirty="0"/>
          </a:p>
        </p:txBody>
      </p:sp>
      <p:sp>
        <p:nvSpPr>
          <p:cNvPr id="6" name="Footer Placeholder 5">
            <a:extLst>
              <a:ext uri="{FF2B5EF4-FFF2-40B4-BE49-F238E27FC236}">
                <a16:creationId xmlns:a16="http://schemas.microsoft.com/office/drawing/2014/main" id="{E4231EB6-0FE1-B931-E55A-0D1DE6DD59A1}"/>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1A8A5F95-CA46-3DD8-B391-AA2BCAB2A169}"/>
              </a:ext>
            </a:extLst>
          </p:cNvPr>
          <p:cNvSpPr>
            <a:spLocks noGrp="1"/>
          </p:cNvSpPr>
          <p:nvPr>
            <p:ph type="sldNum" sz="quarter" idx="12"/>
          </p:nvPr>
        </p:nvSpPr>
        <p:spPr/>
        <p:txBody>
          <a:bodyPr/>
          <a:lstStyle/>
          <a:p>
            <a:fld id="{68FECC57-6EFB-43F2-83C2-2A79D8CFE7B1}" type="slidenum">
              <a:rPr lang="en-CA" smtClean="0"/>
              <a:t>‹#›</a:t>
            </a:fld>
            <a:endParaRPr lang="en-CA" dirty="0"/>
          </a:p>
        </p:txBody>
      </p:sp>
    </p:spTree>
    <p:extLst>
      <p:ext uri="{BB962C8B-B14F-4D97-AF65-F5344CB8AC3E}">
        <p14:creationId xmlns:p14="http://schemas.microsoft.com/office/powerpoint/2010/main" val="3206264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63EB5-F0E3-0FAA-0535-9626F6DC4132}"/>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8BB430C-AC4E-D1DD-1CEA-FDC57DA88B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7EB412-6495-E896-2E45-21F457D664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4E4F6A95-B4A2-1D06-E07C-0B23D4D927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51C9A9-9520-8C03-466D-DE74048016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CFD1731B-B1DE-3B2C-F661-71E4CD5782EE}"/>
              </a:ext>
            </a:extLst>
          </p:cNvPr>
          <p:cNvSpPr>
            <a:spLocks noGrp="1"/>
          </p:cNvSpPr>
          <p:nvPr>
            <p:ph type="dt" sz="half" idx="10"/>
          </p:nvPr>
        </p:nvSpPr>
        <p:spPr/>
        <p:txBody>
          <a:bodyPr/>
          <a:lstStyle/>
          <a:p>
            <a:fld id="{5C5D700F-E5C5-449D-AD61-FDEA1978555A}" type="datetime1">
              <a:rPr lang="en-CA" smtClean="0"/>
              <a:t>2026-07-10</a:t>
            </a:fld>
            <a:endParaRPr lang="en-CA" dirty="0"/>
          </a:p>
        </p:txBody>
      </p:sp>
      <p:sp>
        <p:nvSpPr>
          <p:cNvPr id="8" name="Footer Placeholder 7">
            <a:extLst>
              <a:ext uri="{FF2B5EF4-FFF2-40B4-BE49-F238E27FC236}">
                <a16:creationId xmlns:a16="http://schemas.microsoft.com/office/drawing/2014/main" id="{E93D25DE-C306-D6B1-A13A-0B9E4D55625C}"/>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BAF64D70-FD36-B6CC-3948-D57F51EF84C4}"/>
              </a:ext>
            </a:extLst>
          </p:cNvPr>
          <p:cNvSpPr>
            <a:spLocks noGrp="1"/>
          </p:cNvSpPr>
          <p:nvPr>
            <p:ph type="sldNum" sz="quarter" idx="12"/>
          </p:nvPr>
        </p:nvSpPr>
        <p:spPr/>
        <p:txBody>
          <a:bodyPr/>
          <a:lstStyle/>
          <a:p>
            <a:fld id="{68FECC57-6EFB-43F2-83C2-2A79D8CFE7B1}" type="slidenum">
              <a:rPr lang="en-CA" smtClean="0"/>
              <a:t>‹#›</a:t>
            </a:fld>
            <a:endParaRPr lang="en-CA" dirty="0"/>
          </a:p>
        </p:txBody>
      </p:sp>
    </p:spTree>
    <p:extLst>
      <p:ext uri="{BB962C8B-B14F-4D97-AF65-F5344CB8AC3E}">
        <p14:creationId xmlns:p14="http://schemas.microsoft.com/office/powerpoint/2010/main" val="3693892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759B4-0E69-B51B-E2FB-4D5EC0DEFA0A}"/>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4676E858-8D72-E733-888A-03579203CCEC}"/>
              </a:ext>
            </a:extLst>
          </p:cNvPr>
          <p:cNvSpPr>
            <a:spLocks noGrp="1"/>
          </p:cNvSpPr>
          <p:nvPr>
            <p:ph type="dt" sz="half" idx="10"/>
          </p:nvPr>
        </p:nvSpPr>
        <p:spPr/>
        <p:txBody>
          <a:bodyPr/>
          <a:lstStyle/>
          <a:p>
            <a:fld id="{D84FD7E1-E41A-4BC2-BFDC-5B9442CD25B0}" type="datetime1">
              <a:rPr lang="en-CA" smtClean="0"/>
              <a:t>2026-07-10</a:t>
            </a:fld>
            <a:endParaRPr lang="en-CA" dirty="0"/>
          </a:p>
        </p:txBody>
      </p:sp>
      <p:sp>
        <p:nvSpPr>
          <p:cNvPr id="4" name="Footer Placeholder 3">
            <a:extLst>
              <a:ext uri="{FF2B5EF4-FFF2-40B4-BE49-F238E27FC236}">
                <a16:creationId xmlns:a16="http://schemas.microsoft.com/office/drawing/2014/main" id="{D00160F7-A22A-A2C0-95DF-A29C3254886D}"/>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70F0DDBC-85FD-0631-D543-D24CAEB9601A}"/>
              </a:ext>
            </a:extLst>
          </p:cNvPr>
          <p:cNvSpPr>
            <a:spLocks noGrp="1"/>
          </p:cNvSpPr>
          <p:nvPr>
            <p:ph type="sldNum" sz="quarter" idx="12"/>
          </p:nvPr>
        </p:nvSpPr>
        <p:spPr/>
        <p:txBody>
          <a:bodyPr/>
          <a:lstStyle/>
          <a:p>
            <a:fld id="{68FECC57-6EFB-43F2-83C2-2A79D8CFE7B1}" type="slidenum">
              <a:rPr lang="en-CA" smtClean="0"/>
              <a:t>‹#›</a:t>
            </a:fld>
            <a:endParaRPr lang="en-CA" dirty="0"/>
          </a:p>
        </p:txBody>
      </p:sp>
    </p:spTree>
    <p:extLst>
      <p:ext uri="{BB962C8B-B14F-4D97-AF65-F5344CB8AC3E}">
        <p14:creationId xmlns:p14="http://schemas.microsoft.com/office/powerpoint/2010/main" val="1493074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425909-3410-A5DF-9388-720C516C1482}"/>
              </a:ext>
            </a:extLst>
          </p:cNvPr>
          <p:cNvSpPr>
            <a:spLocks noGrp="1"/>
          </p:cNvSpPr>
          <p:nvPr>
            <p:ph type="dt" sz="half" idx="10"/>
          </p:nvPr>
        </p:nvSpPr>
        <p:spPr/>
        <p:txBody>
          <a:bodyPr/>
          <a:lstStyle/>
          <a:p>
            <a:fld id="{194A7687-E1B0-4C6D-A2FD-86DD410F95FD}" type="datetime1">
              <a:rPr lang="en-CA" smtClean="0"/>
              <a:t>2026-07-10</a:t>
            </a:fld>
            <a:endParaRPr lang="en-CA" dirty="0"/>
          </a:p>
        </p:txBody>
      </p:sp>
      <p:sp>
        <p:nvSpPr>
          <p:cNvPr id="3" name="Footer Placeholder 2">
            <a:extLst>
              <a:ext uri="{FF2B5EF4-FFF2-40B4-BE49-F238E27FC236}">
                <a16:creationId xmlns:a16="http://schemas.microsoft.com/office/drawing/2014/main" id="{445BAA5F-FF22-0314-5545-D6F48B6F00B6}"/>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593D9860-CC82-DFE5-37DA-258A2CBCCF39}"/>
              </a:ext>
            </a:extLst>
          </p:cNvPr>
          <p:cNvSpPr>
            <a:spLocks noGrp="1"/>
          </p:cNvSpPr>
          <p:nvPr>
            <p:ph type="sldNum" sz="quarter" idx="12"/>
          </p:nvPr>
        </p:nvSpPr>
        <p:spPr/>
        <p:txBody>
          <a:bodyPr/>
          <a:lstStyle/>
          <a:p>
            <a:fld id="{68FECC57-6EFB-43F2-83C2-2A79D8CFE7B1}" type="slidenum">
              <a:rPr lang="en-CA" smtClean="0"/>
              <a:t>‹#›</a:t>
            </a:fld>
            <a:endParaRPr lang="en-CA" dirty="0"/>
          </a:p>
        </p:txBody>
      </p:sp>
    </p:spTree>
    <p:extLst>
      <p:ext uri="{BB962C8B-B14F-4D97-AF65-F5344CB8AC3E}">
        <p14:creationId xmlns:p14="http://schemas.microsoft.com/office/powerpoint/2010/main" val="3705356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7F51F-C9FB-CC40-7AD2-2F93030BB3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D2FB5719-542D-BC4F-B0E5-D59FBC776D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C3FB1F2B-DA10-4B97-90B6-B279040B81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68A36D-9355-2D03-C372-54C1F43E6213}"/>
              </a:ext>
            </a:extLst>
          </p:cNvPr>
          <p:cNvSpPr>
            <a:spLocks noGrp="1"/>
          </p:cNvSpPr>
          <p:nvPr>
            <p:ph type="dt" sz="half" idx="10"/>
          </p:nvPr>
        </p:nvSpPr>
        <p:spPr/>
        <p:txBody>
          <a:bodyPr/>
          <a:lstStyle/>
          <a:p>
            <a:fld id="{DE0948CB-66E3-47BB-B273-BE58007CD048}" type="datetime1">
              <a:rPr lang="en-CA" smtClean="0"/>
              <a:t>2026-07-10</a:t>
            </a:fld>
            <a:endParaRPr lang="en-CA" dirty="0"/>
          </a:p>
        </p:txBody>
      </p:sp>
      <p:sp>
        <p:nvSpPr>
          <p:cNvPr id="6" name="Footer Placeholder 5">
            <a:extLst>
              <a:ext uri="{FF2B5EF4-FFF2-40B4-BE49-F238E27FC236}">
                <a16:creationId xmlns:a16="http://schemas.microsoft.com/office/drawing/2014/main" id="{9EC0BB3F-5A3A-51E2-BD96-29A55CC849A4}"/>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724D38BA-9EC5-7934-536C-95CDBD4E93F1}"/>
              </a:ext>
            </a:extLst>
          </p:cNvPr>
          <p:cNvSpPr>
            <a:spLocks noGrp="1"/>
          </p:cNvSpPr>
          <p:nvPr>
            <p:ph type="sldNum" sz="quarter" idx="12"/>
          </p:nvPr>
        </p:nvSpPr>
        <p:spPr/>
        <p:txBody>
          <a:bodyPr/>
          <a:lstStyle/>
          <a:p>
            <a:fld id="{68FECC57-6EFB-43F2-83C2-2A79D8CFE7B1}" type="slidenum">
              <a:rPr lang="en-CA" smtClean="0"/>
              <a:t>‹#›</a:t>
            </a:fld>
            <a:endParaRPr lang="en-CA" dirty="0"/>
          </a:p>
        </p:txBody>
      </p:sp>
    </p:spTree>
    <p:extLst>
      <p:ext uri="{BB962C8B-B14F-4D97-AF65-F5344CB8AC3E}">
        <p14:creationId xmlns:p14="http://schemas.microsoft.com/office/powerpoint/2010/main" val="1601776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DFBA4-91F7-A223-0B27-5701C7915F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17E02B42-B663-EBA8-B8A7-E786FCC551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78F66485-FFA4-FDFA-9230-319523F4BF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51F309-C203-07B1-4809-FE3483EB8861}"/>
              </a:ext>
            </a:extLst>
          </p:cNvPr>
          <p:cNvSpPr>
            <a:spLocks noGrp="1"/>
          </p:cNvSpPr>
          <p:nvPr>
            <p:ph type="dt" sz="half" idx="10"/>
          </p:nvPr>
        </p:nvSpPr>
        <p:spPr/>
        <p:txBody>
          <a:bodyPr/>
          <a:lstStyle/>
          <a:p>
            <a:fld id="{92C20EDF-D019-4CDC-99DF-BF93AECFDFC5}" type="datetime1">
              <a:rPr lang="en-CA" smtClean="0"/>
              <a:t>2026-07-10</a:t>
            </a:fld>
            <a:endParaRPr lang="en-CA" dirty="0"/>
          </a:p>
        </p:txBody>
      </p:sp>
      <p:sp>
        <p:nvSpPr>
          <p:cNvPr id="6" name="Footer Placeholder 5">
            <a:extLst>
              <a:ext uri="{FF2B5EF4-FFF2-40B4-BE49-F238E27FC236}">
                <a16:creationId xmlns:a16="http://schemas.microsoft.com/office/drawing/2014/main" id="{2F3CE6B8-1A77-FA31-B76D-54A1F67C5CBF}"/>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7A838B16-83A3-3294-E4FB-EEF1C8FF515D}"/>
              </a:ext>
            </a:extLst>
          </p:cNvPr>
          <p:cNvSpPr>
            <a:spLocks noGrp="1"/>
          </p:cNvSpPr>
          <p:nvPr>
            <p:ph type="sldNum" sz="quarter" idx="12"/>
          </p:nvPr>
        </p:nvSpPr>
        <p:spPr/>
        <p:txBody>
          <a:bodyPr/>
          <a:lstStyle/>
          <a:p>
            <a:fld id="{68FECC57-6EFB-43F2-83C2-2A79D8CFE7B1}" type="slidenum">
              <a:rPr lang="en-CA" smtClean="0"/>
              <a:t>‹#›</a:t>
            </a:fld>
            <a:endParaRPr lang="en-CA" dirty="0"/>
          </a:p>
        </p:txBody>
      </p:sp>
    </p:spTree>
    <p:extLst>
      <p:ext uri="{BB962C8B-B14F-4D97-AF65-F5344CB8AC3E}">
        <p14:creationId xmlns:p14="http://schemas.microsoft.com/office/powerpoint/2010/main" val="3793718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602951-7F8C-7A8C-F2E5-DF12CC0D6B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5ED4D40-78BF-9E2E-40E4-A57724BE69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D3DCD1D-B6FC-7EF4-403F-5ACB9084B5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AF98C62-22F2-4488-A723-340949068541}" type="datetime1">
              <a:rPr lang="en-CA" smtClean="0"/>
              <a:t>2026-07-10</a:t>
            </a:fld>
            <a:endParaRPr lang="en-CA" dirty="0"/>
          </a:p>
        </p:txBody>
      </p:sp>
      <p:sp>
        <p:nvSpPr>
          <p:cNvPr id="5" name="Footer Placeholder 4">
            <a:extLst>
              <a:ext uri="{FF2B5EF4-FFF2-40B4-BE49-F238E27FC236}">
                <a16:creationId xmlns:a16="http://schemas.microsoft.com/office/drawing/2014/main" id="{7E9414B6-96F1-15F1-6A15-E8D0DAC47B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dirty="0"/>
          </a:p>
        </p:txBody>
      </p:sp>
      <p:sp>
        <p:nvSpPr>
          <p:cNvPr id="6" name="Slide Number Placeholder 5">
            <a:extLst>
              <a:ext uri="{FF2B5EF4-FFF2-40B4-BE49-F238E27FC236}">
                <a16:creationId xmlns:a16="http://schemas.microsoft.com/office/drawing/2014/main" id="{E8EE5F2F-DA0E-0354-E454-CD532B61C7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8FECC57-6EFB-43F2-83C2-2A79D8CFE7B1}" type="slidenum">
              <a:rPr lang="en-CA" smtClean="0"/>
              <a:t>‹#›</a:t>
            </a:fld>
            <a:endParaRPr lang="en-CA" dirty="0"/>
          </a:p>
        </p:txBody>
      </p:sp>
    </p:spTree>
    <p:extLst>
      <p:ext uri="{BB962C8B-B14F-4D97-AF65-F5344CB8AC3E}">
        <p14:creationId xmlns:p14="http://schemas.microsoft.com/office/powerpoint/2010/main" val="2926282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Layout" Target="../slideLayouts/slideLayout1.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8.jpe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2.xml"/><Relationship Id="rId5" Type="http://schemas.openxmlformats.org/officeDocument/2006/relationships/tags" Target="../tags/tag46.xml"/><Relationship Id="rId4" Type="http://schemas.openxmlformats.org/officeDocument/2006/relationships/tags" Target="../tags/tag45.xml"/></Relationships>
</file>

<file path=ppt/slides/_rels/slide11.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9.jpe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slideLayout" Target="../slideLayouts/slideLayout2.xml"/><Relationship Id="rId5" Type="http://schemas.openxmlformats.org/officeDocument/2006/relationships/tags" Target="../tags/tag51.xml"/><Relationship Id="rId4" Type="http://schemas.openxmlformats.org/officeDocument/2006/relationships/tags" Target="../tags/tag50.xml"/></Relationships>
</file>

<file path=ppt/slides/_rels/slide12.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slideLayout" Target="../slideLayouts/slideLayout2.xml"/><Relationship Id="rId4" Type="http://schemas.openxmlformats.org/officeDocument/2006/relationships/tags" Target="../tags/tag55.xml"/></Relationships>
</file>

<file path=ppt/slides/_rels/slide13.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slideLayout" Target="../slideLayouts/slideLayout2.xml"/><Relationship Id="rId4" Type="http://schemas.openxmlformats.org/officeDocument/2006/relationships/tags" Target="../tags/tag59.xml"/></Relationships>
</file>

<file path=ppt/slides/_rels/slide14.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slideLayout" Target="../slideLayouts/slideLayout2.xml"/><Relationship Id="rId4" Type="http://schemas.openxmlformats.org/officeDocument/2006/relationships/tags" Target="../tags/tag63.xml"/></Relationships>
</file>

<file path=ppt/slides/_rels/slide15.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slideLayout" Target="../slideLayouts/slideLayout2.xml"/><Relationship Id="rId4" Type="http://schemas.openxmlformats.org/officeDocument/2006/relationships/tags" Target="../tags/tag67.xml"/></Relationships>
</file>

<file path=ppt/slides/_rels/slide16.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slideLayout" Target="../slideLayouts/slideLayout2.xml"/><Relationship Id="rId4" Type="http://schemas.openxmlformats.org/officeDocument/2006/relationships/tags" Target="../tags/tag71.xml"/></Relationships>
</file>

<file path=ppt/slides/_rels/slide17.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slideLayout" Target="../slideLayouts/slideLayout2.xml"/><Relationship Id="rId4" Type="http://schemas.openxmlformats.org/officeDocument/2006/relationships/tags" Target="../tags/tag75.xml"/></Relationships>
</file>

<file path=ppt/slides/_rels/slide18.xml.rels><?xml version="1.0" encoding="UTF-8" standalone="yes"?>
<Relationships xmlns="http://schemas.openxmlformats.org/package/2006/relationships"><Relationship Id="rId3" Type="http://schemas.openxmlformats.org/officeDocument/2006/relationships/tags" Target="../tags/tag78.xml"/><Relationship Id="rId7" Type="http://schemas.openxmlformats.org/officeDocument/2006/relationships/image" Target="../media/image10.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slideLayout" Target="../slideLayouts/slideLayout2.xml"/><Relationship Id="rId5" Type="http://schemas.openxmlformats.org/officeDocument/2006/relationships/tags" Target="../tags/tag80.xml"/><Relationship Id="rId4" Type="http://schemas.openxmlformats.org/officeDocument/2006/relationships/tags" Target="../tags/tag79.xml"/></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83.xml"/><Relationship Id="rId7"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9" Type="http://schemas.openxmlformats.org/officeDocument/2006/relationships/image" Target="../media/image11.gif"/></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10.xml"/><Relationship Id="rId7"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10" Type="http://schemas.openxmlformats.org/officeDocument/2006/relationships/image" Target="../media/image3.jpeg"/><Relationship Id="rId4" Type="http://schemas.openxmlformats.org/officeDocument/2006/relationships/tags" Target="../tags/tag11.xml"/><Relationship Id="rId9"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4.jpe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Layout" Target="../slideLayouts/slideLayout2.xml"/><Relationship Id="rId5" Type="http://schemas.openxmlformats.org/officeDocument/2006/relationships/tags" Target="../tags/tag18.xml"/><Relationship Id="rId4" Type="http://schemas.openxmlformats.org/officeDocument/2006/relationships/tags" Target="../tags/tag17.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21.xml"/><Relationship Id="rId7" Type="http://schemas.openxmlformats.org/officeDocument/2006/relationships/notesSlide" Target="../notesSlides/notesSlide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Layout" Target="../slideLayouts/slideLayout2.xml"/><Relationship Id="rId5" Type="http://schemas.openxmlformats.org/officeDocument/2006/relationships/tags" Target="../tags/tag23.xml"/><Relationship Id="rId4" Type="http://schemas.openxmlformats.org/officeDocument/2006/relationships/tags" Target="../tags/tag22.xml"/></Relationships>
</file>

<file path=ppt/slides/_rels/slide6.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slideLayout" Target="../slideLayouts/slideLayout2.xml"/><Relationship Id="rId4" Type="http://schemas.openxmlformats.org/officeDocument/2006/relationships/tags" Target="../tags/tag27.xml"/></Relationships>
</file>

<file path=ppt/slides/_rels/slide7.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6.jpe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2.xml"/><Relationship Id="rId5" Type="http://schemas.openxmlformats.org/officeDocument/2006/relationships/tags" Target="../tags/tag32.xml"/><Relationship Id="rId4" Type="http://schemas.openxmlformats.org/officeDocument/2006/relationships/tags" Target="../tags/tag31.xml"/></Relationships>
</file>

<file path=ppt/slides/_rels/slide8.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7.jpe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xml"/><Relationship Id="rId5" Type="http://schemas.openxmlformats.org/officeDocument/2006/relationships/tags" Target="../tags/tag37.xml"/><Relationship Id="rId4" Type="http://schemas.openxmlformats.org/officeDocument/2006/relationships/tags" Target="../tags/tag36.xml"/></Relationships>
</file>

<file path=ppt/slides/_rels/slide9.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slideLayout" Target="../slideLayouts/slideLayout2.xml"/><Relationship Id="rId4" Type="http://schemas.openxmlformats.org/officeDocument/2006/relationships/tags" Target="../tags/tag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6490E-719B-4480-0042-C6A375241062}"/>
              </a:ext>
            </a:extLst>
          </p:cNvPr>
          <p:cNvSpPr>
            <a:spLocks noGrp="1"/>
          </p:cNvSpPr>
          <p:nvPr>
            <p:ph type="ctrTitle"/>
            <p:custDataLst>
              <p:tags r:id="rId1"/>
            </p:custDataLst>
          </p:nvPr>
        </p:nvSpPr>
        <p:spPr>
          <a:xfrm>
            <a:off x="0" y="1336615"/>
            <a:ext cx="12192000" cy="2044729"/>
          </a:xfrm>
        </p:spPr>
        <p:txBody>
          <a:bodyPr>
            <a:normAutofit/>
          </a:bodyPr>
          <a:lstStyle/>
          <a:p>
            <a:pPr>
              <a:lnSpc>
                <a:spcPct val="100000"/>
              </a:lnSpc>
              <a:spcBef>
                <a:spcPts val="600"/>
              </a:spcBef>
              <a:spcAft>
                <a:spcPts val="600"/>
              </a:spcAft>
            </a:pPr>
            <a:r>
              <a:rPr noProof="0">
                <a:solidFill>
                  <a:srgbClr val="C00000"/>
                </a:solidFill>
              </a:rPr>
              <a:t>Le déshonneur à l’honneur</a:t>
            </a:r>
            <a:br>
              <a:rPr lang="fr-CA" noProof="0" dirty="0"/>
            </a:br>
            <a:r>
              <a:rPr noProof="0">
                <a:solidFill>
                  <a:schemeClr val="tx2">
                    <a:lumMod val="75000"/>
                    <a:lumOff val="25000"/>
                  </a:schemeClr>
                </a:solidFill>
              </a:rPr>
              <a:t>Shame on you! Shame on us!</a:t>
            </a:r>
          </a:p>
        </p:txBody>
      </p:sp>
      <p:sp>
        <p:nvSpPr>
          <p:cNvPr id="3" name="Subtitle 2">
            <a:extLst>
              <a:ext uri="{FF2B5EF4-FFF2-40B4-BE49-F238E27FC236}">
                <a16:creationId xmlns:a16="http://schemas.microsoft.com/office/drawing/2014/main" id="{06EFB31E-C233-52F1-101A-B6FDC71FEF93}"/>
              </a:ext>
            </a:extLst>
          </p:cNvPr>
          <p:cNvSpPr>
            <a:spLocks noGrp="1"/>
          </p:cNvSpPr>
          <p:nvPr>
            <p:ph type="subTitle" idx="1"/>
            <p:custDataLst>
              <p:tags r:id="rId2"/>
            </p:custDataLst>
          </p:nvPr>
        </p:nvSpPr>
        <p:spPr>
          <a:xfrm>
            <a:off x="1524000" y="4567238"/>
            <a:ext cx="9144000" cy="1345882"/>
          </a:xfrm>
        </p:spPr>
        <p:txBody>
          <a:bodyPr>
            <a:normAutofit/>
          </a:bodyPr>
          <a:lstStyle/>
          <a:p>
            <a:r>
              <a:t>International Society for the Reform of Criminal Law</a:t>
            </a:r>
          </a:p>
          <a:p>
            <a:r>
              <a:t>Montreal, CANADA, July 13-16, 2026</a:t>
            </a:r>
          </a:p>
          <a:p>
            <a:r>
              <a:t>Trevor Shaw – Head of BC Prosecution Service*</a:t>
            </a:r>
          </a:p>
        </p:txBody>
      </p:sp>
      <p:sp>
        <p:nvSpPr>
          <p:cNvPr id="4" name="TextBox 3">
            <a:extLst>
              <a:ext uri="{FF2B5EF4-FFF2-40B4-BE49-F238E27FC236}">
                <a16:creationId xmlns:a16="http://schemas.microsoft.com/office/drawing/2014/main" id="{60DF0B5B-AE9F-6058-A63E-D67D96671023}"/>
              </a:ext>
            </a:extLst>
          </p:cNvPr>
          <p:cNvSpPr txBox="1"/>
          <p:nvPr>
            <p:custDataLst>
              <p:tags r:id="rId3"/>
            </p:custDataLst>
          </p:nvPr>
        </p:nvSpPr>
        <p:spPr>
          <a:xfrm>
            <a:off x="2641600" y="6127531"/>
            <a:ext cx="8856717" cy="646331"/>
          </a:xfrm>
          <a:prstGeom prst="rect">
            <a:avLst/>
          </a:prstGeom>
          <a:noFill/>
        </p:spPr>
        <p:txBody>
          <a:bodyPr wrap="square" rtlCol="0">
            <a:spAutoFit/>
          </a:bodyPr>
          <a:lstStyle/>
          <a:p>
            <a:pPr algn="r"/>
            <a:r>
              <a:rPr noProof="0">
                <a:solidFill>
                  <a:schemeClr val="tx1">
                    <a:lumMod val="50000"/>
                    <a:lumOff val="50000"/>
                  </a:schemeClr>
                </a:solidFill>
              </a:rPr>
              <a:t>*Any opinion expressed is personal and not of the BCPS</a:t>
            </a:r>
          </a:p>
          <a:p>
            <a:pPr algn="r"/>
            <a:r>
              <a:rPr noProof="0">
                <a:solidFill>
                  <a:schemeClr val="tx1">
                    <a:lumMod val="50000"/>
                    <a:lumOff val="50000"/>
                  </a:schemeClr>
                </a:solidFill>
              </a:rPr>
              <a:t>Thanks to Danika Freiter and Cedrik Durand (interns) for their contribution</a:t>
            </a:r>
          </a:p>
        </p:txBody>
      </p:sp>
      <p:sp>
        <p:nvSpPr>
          <p:cNvPr id="5" name="TextBox 4">
            <a:extLst>
              <a:ext uri="{FF2B5EF4-FFF2-40B4-BE49-F238E27FC236}">
                <a16:creationId xmlns:a16="http://schemas.microsoft.com/office/drawing/2014/main" id="{4A814C12-103C-55E3-F146-DF74E7EBA8D1}"/>
              </a:ext>
            </a:extLst>
          </p:cNvPr>
          <p:cNvSpPr txBox="1"/>
          <p:nvPr>
            <p:custDataLst>
              <p:tags r:id="rId4"/>
            </p:custDataLst>
          </p:nvPr>
        </p:nvSpPr>
        <p:spPr>
          <a:xfrm>
            <a:off x="0" y="3429000"/>
            <a:ext cx="12192000" cy="584775"/>
          </a:xfrm>
          <a:prstGeom prst="rect">
            <a:avLst/>
          </a:prstGeom>
          <a:noFill/>
        </p:spPr>
        <p:txBody>
          <a:bodyPr wrap="square" rtlCol="0">
            <a:spAutoFit/>
          </a:bodyPr>
          <a:lstStyle/>
          <a:p>
            <a:pPr algn="ctr"/>
            <a:r>
              <a:rPr sz="3200" noProof="0">
                <a:solidFill>
                  <a:schemeClr val="tx2">
                    <a:lumMod val="75000"/>
                    <a:lumOff val="25000"/>
                  </a:schemeClr>
                </a:solidFill>
              </a:rPr>
              <a:t>The historical and modern role of shaming in sentencing</a:t>
            </a:r>
            <a:endParaRPr lang="fr-CA" sz="3200" noProof="0" dirty="0">
              <a:solidFill>
                <a:schemeClr val="tx2">
                  <a:lumMod val="75000"/>
                  <a:lumOff val="25000"/>
                </a:schemeClr>
              </a:solidFill>
            </a:endParaRPr>
          </a:p>
        </p:txBody>
      </p:sp>
    </p:spTree>
    <p:extLst>
      <p:ext uri="{BB962C8B-B14F-4D97-AF65-F5344CB8AC3E}">
        <p14:creationId xmlns:p14="http://schemas.microsoft.com/office/powerpoint/2010/main" val="521691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DC683-2480-539E-BEDC-E8E432925C92}"/>
              </a:ext>
            </a:extLst>
          </p:cNvPr>
          <p:cNvSpPr>
            <a:spLocks noGrp="1"/>
          </p:cNvSpPr>
          <p:nvPr>
            <p:ph type="title"/>
            <p:custDataLst>
              <p:tags r:id="rId1"/>
            </p:custDataLst>
          </p:nvPr>
        </p:nvSpPr>
        <p:spPr/>
        <p:txBody>
          <a:bodyPr/>
          <a:lstStyle/>
          <a:p>
            <a:r>
              <a:rPr lang="en-CA" dirty="0"/>
              <a:t>The Liberation (1944) – </a:t>
            </a:r>
            <a:r>
              <a:rPr lang="en-CA" i="1" dirty="0" err="1"/>
              <a:t>Indignité</a:t>
            </a:r>
            <a:r>
              <a:rPr lang="en-CA" i="1" dirty="0"/>
              <a:t> </a:t>
            </a:r>
            <a:r>
              <a:rPr lang="en-CA" i="1" dirty="0" err="1"/>
              <a:t>nationale</a:t>
            </a:r>
            <a:r>
              <a:rPr lang="en-CA" dirty="0"/>
              <a:t> (National Indignity)</a:t>
            </a:r>
            <a:endParaRPr dirty="0"/>
          </a:p>
        </p:txBody>
      </p:sp>
      <p:sp>
        <p:nvSpPr>
          <p:cNvPr id="3" name="Content Placeholder 2">
            <a:extLst>
              <a:ext uri="{FF2B5EF4-FFF2-40B4-BE49-F238E27FC236}">
                <a16:creationId xmlns:a16="http://schemas.microsoft.com/office/drawing/2014/main" id="{D524493D-FADD-87CA-8951-57B91370A6C7}"/>
              </a:ext>
            </a:extLst>
          </p:cNvPr>
          <p:cNvSpPr>
            <a:spLocks noGrp="1"/>
          </p:cNvSpPr>
          <p:nvPr>
            <p:ph idx="1"/>
            <p:custDataLst>
              <p:tags r:id="rId2"/>
            </p:custDataLst>
          </p:nvPr>
        </p:nvSpPr>
        <p:spPr>
          <a:xfrm>
            <a:off x="838200" y="1795145"/>
            <a:ext cx="7071360" cy="4351338"/>
          </a:xfrm>
        </p:spPr>
        <p:txBody>
          <a:bodyPr>
            <a:normAutofit/>
          </a:bodyPr>
          <a:lstStyle/>
          <a:p>
            <a:r>
              <a:rPr dirty="0"/>
              <a:t>Social </a:t>
            </a:r>
            <a:r>
              <a:rPr lang="en-US" dirty="0"/>
              <a:t>c</a:t>
            </a:r>
            <a:r>
              <a:rPr dirty="0"/>
              <a:t>ontext</a:t>
            </a:r>
          </a:p>
          <a:p>
            <a:pPr lvl="1"/>
            <a:r>
              <a:rPr dirty="0"/>
              <a:t>initially, replace the </a:t>
            </a:r>
            <a:r>
              <a:rPr lang="en-CA" dirty="0"/>
              <a:t>vigilante justice</a:t>
            </a:r>
            <a:endParaRPr dirty="0"/>
          </a:p>
          <a:p>
            <a:pPr marL="457200" lvl="1" indent="0">
              <a:buNone/>
            </a:pPr>
            <a:endParaRPr lang="fr-CA" noProof="0" dirty="0"/>
          </a:p>
          <a:p>
            <a:pPr lvl="1"/>
            <a:r>
              <a:rPr dirty="0"/>
              <a:t>respect the </a:t>
            </a:r>
            <a:r>
              <a:rPr lang="en-US" dirty="0"/>
              <a:t>principle of </a:t>
            </a:r>
            <a:r>
              <a:rPr dirty="0"/>
              <a:t>non-retroactivity of criminal penalties (hence the administrative nature of the sanctions)</a:t>
            </a:r>
            <a:r>
              <a:rPr baseline="30000" dirty="0"/>
              <a:t> 15</a:t>
            </a:r>
          </a:p>
          <a:p>
            <a:pPr lvl="1"/>
            <a:endParaRPr lang="fr-CA" noProof="0" dirty="0"/>
          </a:p>
          <a:p>
            <a:pPr lvl="1"/>
            <a:r>
              <a:rPr dirty="0"/>
              <a:t>in its implementation, a gradual easing to promote national reconciliation</a:t>
            </a:r>
          </a:p>
          <a:p>
            <a:pPr marL="457200" lvl="1" indent="0">
              <a:buNone/>
            </a:pPr>
            <a:endParaRPr lang="fr-CA" noProof="0" dirty="0"/>
          </a:p>
        </p:txBody>
      </p:sp>
      <p:sp>
        <p:nvSpPr>
          <p:cNvPr id="6" name="TextBox 5">
            <a:extLst>
              <a:ext uri="{FF2B5EF4-FFF2-40B4-BE49-F238E27FC236}">
                <a16:creationId xmlns:a16="http://schemas.microsoft.com/office/drawing/2014/main" id="{4CDDA6EA-EE82-6F49-9977-B5E65F74A3CF}"/>
              </a:ext>
            </a:extLst>
          </p:cNvPr>
          <p:cNvSpPr txBox="1"/>
          <p:nvPr>
            <p:custDataLst>
              <p:tags r:id="rId3"/>
            </p:custDataLst>
          </p:nvPr>
        </p:nvSpPr>
        <p:spPr>
          <a:xfrm>
            <a:off x="838200" y="6413698"/>
            <a:ext cx="10080000" cy="307777"/>
          </a:xfrm>
          <a:prstGeom prst="rect">
            <a:avLst/>
          </a:prstGeom>
          <a:noFill/>
        </p:spPr>
        <p:txBody>
          <a:bodyPr wrap="square" rtlCol="0">
            <a:spAutoFit/>
          </a:bodyPr>
          <a:lstStyle/>
          <a:p>
            <a:pPr>
              <a:tabLst>
                <a:tab pos="270000" algn="l"/>
                <a:tab pos="450000" algn="l"/>
              </a:tabLst>
            </a:pPr>
            <a:r>
              <a:rPr sz="1400" baseline="30000" noProof="0">
                <a:solidFill>
                  <a:schemeClr val="tx1">
                    <a:lumMod val="50000"/>
                    <a:lumOff val="50000"/>
                  </a:schemeClr>
                </a:solidFill>
              </a:rPr>
              <a:t>15</a:t>
            </a:r>
            <a:r>
              <a:rPr sz="1400" noProof="0">
                <a:solidFill>
                  <a:schemeClr val="tx1">
                    <a:lumMod val="50000"/>
                    <a:lumOff val="50000"/>
                  </a:schemeClr>
                </a:solidFill>
              </a:rPr>
              <a:t> Simonin, at pp. 410—11.</a:t>
            </a:r>
          </a:p>
        </p:txBody>
      </p:sp>
      <p:pic>
        <p:nvPicPr>
          <p:cNvPr id="7170" name="Picture 2" descr="Qui est la tondue de Chartres ? : un podcast à écouter en ligne | France Culture">
            <a:extLst>
              <a:ext uri="{FF2B5EF4-FFF2-40B4-BE49-F238E27FC236}">
                <a16:creationId xmlns:a16="http://schemas.microsoft.com/office/drawing/2014/main" id="{41F11EAF-1415-24DD-43A1-63603E55AFB3}"/>
              </a:ext>
            </a:extLst>
          </p:cNvPr>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8458200" y="1452107"/>
            <a:ext cx="3733800" cy="540589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2543DCE4-15EA-AAD4-7586-5B878431A236}"/>
              </a:ext>
            </a:extLst>
          </p:cNvPr>
          <p:cNvSpPr>
            <a:spLocks noGrp="1"/>
          </p:cNvSpPr>
          <p:nvPr>
            <p:ph type="sldNum" sz="quarter" idx="12"/>
            <p:custDataLst>
              <p:tags r:id="rId5"/>
            </p:custDataLst>
          </p:nvPr>
        </p:nvSpPr>
        <p:spPr/>
        <p:txBody>
          <a:bodyPr/>
          <a:lstStyle/>
          <a:p>
            <a:fld id="{68FECC57-6EFB-43F2-83C2-2A79D8CFE7B1}" type="slidenum">
              <a:rPr lang="fr-CA" noProof="0" smtClean="0"/>
              <a:t>10</a:t>
            </a:fld>
            <a:endParaRPr lang="fr-CA" noProof="0" dirty="0"/>
          </a:p>
        </p:txBody>
      </p:sp>
    </p:spTree>
    <p:extLst>
      <p:ext uri="{BB962C8B-B14F-4D97-AF65-F5344CB8AC3E}">
        <p14:creationId xmlns:p14="http://schemas.microsoft.com/office/powerpoint/2010/main" val="119225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fade">
                                      <p:cBhvr>
                                        <p:cTn id="13" dur="750"/>
                                        <p:tgtEl>
                                          <p:spTgt spid="717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75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67225-286B-1007-827B-199D0EA48069}"/>
              </a:ext>
            </a:extLst>
          </p:cNvPr>
          <p:cNvSpPr>
            <a:spLocks noGrp="1"/>
          </p:cNvSpPr>
          <p:nvPr>
            <p:ph type="title"/>
            <p:custDataLst>
              <p:tags r:id="rId1"/>
            </p:custDataLst>
          </p:nvPr>
        </p:nvSpPr>
        <p:spPr/>
        <p:txBody>
          <a:bodyPr/>
          <a:lstStyle/>
          <a:p>
            <a:r>
              <a:rPr lang="en-US" dirty="0"/>
              <a:t>Shameful S</a:t>
            </a:r>
            <a:r>
              <a:rPr dirty="0"/>
              <a:t>entences, American </a:t>
            </a:r>
            <a:r>
              <a:rPr lang="en-US" dirty="0"/>
              <a:t>S</a:t>
            </a:r>
            <a:r>
              <a:rPr dirty="0"/>
              <a:t>tyle</a:t>
            </a:r>
          </a:p>
        </p:txBody>
      </p:sp>
      <p:sp>
        <p:nvSpPr>
          <p:cNvPr id="3" name="Content Placeholder 2">
            <a:extLst>
              <a:ext uri="{FF2B5EF4-FFF2-40B4-BE49-F238E27FC236}">
                <a16:creationId xmlns:a16="http://schemas.microsoft.com/office/drawing/2014/main" id="{9CB45AE0-22CF-4F0F-CEAA-A7372458392A}"/>
              </a:ext>
            </a:extLst>
          </p:cNvPr>
          <p:cNvSpPr>
            <a:spLocks noGrp="1"/>
          </p:cNvSpPr>
          <p:nvPr>
            <p:ph idx="1"/>
            <p:custDataLst>
              <p:tags r:id="rId2"/>
            </p:custDataLst>
          </p:nvPr>
        </p:nvSpPr>
        <p:spPr>
          <a:xfrm>
            <a:off x="838199" y="1825625"/>
            <a:ext cx="7896225" cy="3609975"/>
          </a:xfrm>
        </p:spPr>
        <p:txBody>
          <a:bodyPr/>
          <a:lstStyle/>
          <a:p>
            <a:r>
              <a:rPr dirty="0"/>
              <a:t>Requirement to wear a humiliating sign </a:t>
            </a:r>
            <a:r>
              <a:rPr baseline="30000" dirty="0"/>
              <a:t>16</a:t>
            </a:r>
            <a:endParaRPr lang="fr-CA" noProof="0" dirty="0"/>
          </a:p>
          <a:p>
            <a:pPr lvl="1"/>
            <a:r>
              <a:rPr dirty="0"/>
              <a:t>no proof of effectiveness </a:t>
            </a:r>
            <a:r>
              <a:rPr baseline="30000" dirty="0"/>
              <a:t>17</a:t>
            </a:r>
            <a:endParaRPr lang="fr-CA" noProof="0" dirty="0"/>
          </a:p>
          <a:p>
            <a:r>
              <a:rPr dirty="0"/>
              <a:t>public sex</a:t>
            </a:r>
            <a:r>
              <a:rPr lang="en-CA" dirty="0"/>
              <a:t>-</a:t>
            </a:r>
            <a:r>
              <a:rPr dirty="0"/>
              <a:t>offender registries </a:t>
            </a:r>
            <a:r>
              <a:rPr baseline="30000" dirty="0"/>
              <a:t>18</a:t>
            </a:r>
            <a:endParaRPr lang="fr-CA" noProof="0" dirty="0"/>
          </a:p>
          <a:p>
            <a:r>
              <a:rPr dirty="0"/>
              <a:t>Social </a:t>
            </a:r>
            <a:r>
              <a:rPr lang="en-US" dirty="0"/>
              <a:t>c</a:t>
            </a:r>
            <a:r>
              <a:rPr dirty="0"/>
              <a:t>ontext:</a:t>
            </a:r>
          </a:p>
          <a:p>
            <a:pPr lvl="1"/>
            <a:r>
              <a:rPr dirty="0"/>
              <a:t>sad story of humiliating sanctions against the African American community (</a:t>
            </a:r>
            <a:r>
              <a:rPr lang="en-CA" dirty="0"/>
              <a:t>including </a:t>
            </a:r>
            <a:r>
              <a:rPr dirty="0"/>
              <a:t>lynching) </a:t>
            </a:r>
            <a:r>
              <a:rPr baseline="30000" dirty="0"/>
              <a:t>19</a:t>
            </a:r>
            <a:endParaRPr lang="fr-CA" noProof="0" dirty="0"/>
          </a:p>
        </p:txBody>
      </p:sp>
      <p:pic>
        <p:nvPicPr>
          <p:cNvPr id="8194" name="Picture 2">
            <a:extLst>
              <a:ext uri="{FF2B5EF4-FFF2-40B4-BE49-F238E27FC236}">
                <a16:creationId xmlns:a16="http://schemas.microsoft.com/office/drawing/2014/main" id="{E351F8C3-CFC5-0BE4-A306-E20163762B94}"/>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9334500" y="1480185"/>
            <a:ext cx="2857500" cy="234315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657CCF4A-9D7D-610F-001C-AB8B9246BB3C}"/>
              </a:ext>
            </a:extLst>
          </p:cNvPr>
          <p:cNvSpPr>
            <a:spLocks noGrp="1"/>
          </p:cNvSpPr>
          <p:nvPr>
            <p:ph type="sldNum" sz="quarter" idx="12"/>
            <p:custDataLst>
              <p:tags r:id="rId4"/>
            </p:custDataLst>
          </p:nvPr>
        </p:nvSpPr>
        <p:spPr/>
        <p:txBody>
          <a:bodyPr/>
          <a:lstStyle/>
          <a:p>
            <a:fld id="{68FECC57-6EFB-43F2-83C2-2A79D8CFE7B1}" type="slidenum">
              <a:rPr lang="fr-CA" noProof="0" smtClean="0"/>
              <a:t>11</a:t>
            </a:fld>
            <a:endParaRPr lang="fr-CA" noProof="0" dirty="0"/>
          </a:p>
        </p:txBody>
      </p:sp>
      <p:sp>
        <p:nvSpPr>
          <p:cNvPr id="6" name="TextBox 5">
            <a:extLst>
              <a:ext uri="{FF2B5EF4-FFF2-40B4-BE49-F238E27FC236}">
                <a16:creationId xmlns:a16="http://schemas.microsoft.com/office/drawing/2014/main" id="{5280304F-C9B2-2438-032D-18681D870156}"/>
              </a:ext>
            </a:extLst>
          </p:cNvPr>
          <p:cNvSpPr txBox="1"/>
          <p:nvPr>
            <p:custDataLst>
              <p:tags r:id="rId5"/>
            </p:custDataLst>
          </p:nvPr>
        </p:nvSpPr>
        <p:spPr>
          <a:xfrm>
            <a:off x="838200" y="5767368"/>
            <a:ext cx="10080000" cy="954107"/>
          </a:xfrm>
          <a:prstGeom prst="rect">
            <a:avLst/>
          </a:prstGeom>
          <a:noFill/>
        </p:spPr>
        <p:txBody>
          <a:bodyPr wrap="square" rtlCol="0">
            <a:spAutoFit/>
          </a:bodyPr>
          <a:lstStyle/>
          <a:p>
            <a:pPr>
              <a:tabLst>
                <a:tab pos="270000" algn="l"/>
                <a:tab pos="450000" algn="l"/>
              </a:tabLst>
            </a:pPr>
            <a:r>
              <a:rPr sz="1400" baseline="30000" noProof="0">
                <a:solidFill>
                  <a:schemeClr val="tx1">
                    <a:lumMod val="50000"/>
                    <a:lumOff val="50000"/>
                  </a:schemeClr>
                </a:solidFill>
              </a:rPr>
              <a:t>16</a:t>
            </a:r>
            <a:r>
              <a:rPr sz="1400" noProof="0">
                <a:solidFill>
                  <a:schemeClr val="tx1">
                    <a:lumMod val="50000"/>
                    <a:lumOff val="50000"/>
                  </a:schemeClr>
                </a:solidFill>
              </a:rPr>
              <a:t> M.L. Perlin &amp; N.M. Weinstein, « Friend to the Martyr, a Friend to the Woman of Shame: Thinking about the Law, Shame and Humiliation » (2014) 24:1 S Cal Rev L &amp; Soc Just 1 at p. 20; J. Bellott, « To Humiliate or Not to Humiliate: Does the Sentencing Reform Act Permit Public Shaming as a Condition of Supervised Release » (2008) 38:4 U Mem L Rev 923 at </a:t>
            </a:r>
            <a:br>
              <a:rPr lang="fr-CA" sz="1400" noProof="0" dirty="0">
                <a:solidFill>
                  <a:schemeClr val="tx1">
                    <a:lumMod val="50000"/>
                    <a:lumOff val="50000"/>
                  </a:schemeClr>
                </a:solidFill>
              </a:rPr>
            </a:br>
            <a:r>
              <a:rPr sz="1400" noProof="0">
                <a:solidFill>
                  <a:schemeClr val="tx1">
                    <a:lumMod val="50000"/>
                    <a:lumOff val="50000"/>
                  </a:schemeClr>
                </a:solidFill>
              </a:rPr>
              <a:t>pp. 923—24, 934. </a:t>
            </a:r>
            <a:r>
              <a:rPr sz="1400" baseline="30000" noProof="0">
                <a:solidFill>
                  <a:schemeClr val="tx1">
                    <a:lumMod val="50000"/>
                    <a:lumOff val="50000"/>
                  </a:schemeClr>
                </a:solidFill>
              </a:rPr>
              <a:t>17  </a:t>
            </a:r>
            <a:r>
              <a:rPr sz="1400" noProof="0">
                <a:solidFill>
                  <a:schemeClr val="tx1">
                    <a:lumMod val="50000"/>
                    <a:lumOff val="50000"/>
                  </a:schemeClr>
                </a:solidFill>
              </a:rPr>
              <a:t>Perlin at pp. 23—26.</a:t>
            </a:r>
            <a:r>
              <a:rPr sz="1400" baseline="30000" noProof="0">
                <a:solidFill>
                  <a:schemeClr val="tx1">
                    <a:lumMod val="50000"/>
                    <a:lumOff val="50000"/>
                  </a:schemeClr>
                </a:solidFill>
              </a:rPr>
              <a:t>18 </a:t>
            </a:r>
            <a:r>
              <a:rPr sz="1400" noProof="0">
                <a:solidFill>
                  <a:schemeClr val="tx1">
                    <a:lumMod val="50000"/>
                    <a:lumOff val="50000"/>
                  </a:schemeClr>
                </a:solidFill>
              </a:rPr>
              <a:t> Perlin on pp. 41—47.</a:t>
            </a:r>
            <a:r>
              <a:rPr sz="1400" baseline="30000" noProof="0">
                <a:solidFill>
                  <a:schemeClr val="tx1">
                    <a:lumMod val="50000"/>
                    <a:lumOff val="50000"/>
                  </a:schemeClr>
                </a:solidFill>
              </a:rPr>
              <a:t>19</a:t>
            </a:r>
            <a:r>
              <a:rPr sz="1400" noProof="0">
                <a:solidFill>
                  <a:schemeClr val="tx1">
                    <a:lumMod val="50000"/>
                    <a:lumOff val="50000"/>
                  </a:schemeClr>
                </a:solidFill>
              </a:rPr>
              <a:t> Perlin at pp. 28—29.</a:t>
            </a:r>
          </a:p>
        </p:txBody>
      </p:sp>
    </p:spTree>
    <p:extLst>
      <p:ext uri="{BB962C8B-B14F-4D97-AF65-F5344CB8AC3E}">
        <p14:creationId xmlns:p14="http://schemas.microsoft.com/office/powerpoint/2010/main" val="325906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animEffect transition="in" filter="fade">
                                      <p:cBhvr>
                                        <p:cTn id="9" dur="75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67225-286B-1007-827B-199D0EA48069}"/>
              </a:ext>
            </a:extLst>
          </p:cNvPr>
          <p:cNvSpPr>
            <a:spLocks noGrp="1"/>
          </p:cNvSpPr>
          <p:nvPr>
            <p:ph type="title"/>
            <p:custDataLst>
              <p:tags r:id="rId1"/>
            </p:custDataLst>
          </p:nvPr>
        </p:nvSpPr>
        <p:spPr/>
        <p:txBody>
          <a:bodyPr/>
          <a:lstStyle/>
          <a:p>
            <a:r>
              <a:t>The Canadian Approach</a:t>
            </a:r>
          </a:p>
        </p:txBody>
      </p:sp>
      <p:sp>
        <p:nvSpPr>
          <p:cNvPr id="3" name="Content Placeholder 2">
            <a:extLst>
              <a:ext uri="{FF2B5EF4-FFF2-40B4-BE49-F238E27FC236}">
                <a16:creationId xmlns:a16="http://schemas.microsoft.com/office/drawing/2014/main" id="{9CB45AE0-22CF-4F0F-CEAA-A7372458392A}"/>
              </a:ext>
            </a:extLst>
          </p:cNvPr>
          <p:cNvSpPr>
            <a:spLocks noGrp="1"/>
          </p:cNvSpPr>
          <p:nvPr>
            <p:ph idx="1"/>
            <p:custDataLst>
              <p:tags r:id="rId2"/>
            </p:custDataLst>
          </p:nvPr>
        </p:nvSpPr>
        <p:spPr>
          <a:xfrm>
            <a:off x="838200" y="1825625"/>
            <a:ext cx="10515600" cy="3976461"/>
          </a:xfrm>
        </p:spPr>
        <p:txBody>
          <a:bodyPr>
            <a:normAutofit fontScale="92500" lnSpcReduction="10000"/>
          </a:bodyPr>
          <a:lstStyle/>
          <a:p>
            <a:r>
              <a:rPr sz="3000" noProof="0" dirty="0"/>
              <a:t>Clear distinctions</a:t>
            </a:r>
          </a:p>
          <a:p>
            <a:pPr lvl="1"/>
            <a:r>
              <a:rPr lang="en-CA" sz="2600" noProof="0" dirty="0"/>
              <a:t>r</a:t>
            </a:r>
            <a:r>
              <a:rPr sz="2600" noProof="0" dirty="0" err="1"/>
              <a:t>ight</a:t>
            </a:r>
            <a:r>
              <a:rPr sz="2600" noProof="0" dirty="0"/>
              <a:t> to vote maintained </a:t>
            </a:r>
            <a:r>
              <a:rPr sz="2600" baseline="30000" noProof="0" dirty="0"/>
              <a:t>20</a:t>
            </a:r>
          </a:p>
          <a:p>
            <a:pPr lvl="1"/>
            <a:r>
              <a:rPr sz="2600" noProof="0" dirty="0"/>
              <a:t>the sex</a:t>
            </a:r>
            <a:r>
              <a:rPr lang="en-CA" sz="2600" noProof="0" dirty="0"/>
              <a:t>-</a:t>
            </a:r>
            <a:r>
              <a:rPr sz="2600" noProof="0" dirty="0"/>
              <a:t>offender registry is not public </a:t>
            </a:r>
            <a:r>
              <a:rPr sz="2600" baseline="30000" noProof="0" dirty="0"/>
              <a:t>21</a:t>
            </a:r>
          </a:p>
          <a:p>
            <a:pPr lvl="1"/>
            <a:endParaRPr lang="fr-CA" baseline="30000" noProof="0" dirty="0"/>
          </a:p>
          <a:p>
            <a:r>
              <a:rPr sz="3000" noProof="0" dirty="0"/>
              <a:t>Few </a:t>
            </a:r>
            <a:r>
              <a:rPr lang="en-CA" sz="3000" noProof="0" dirty="0"/>
              <a:t>if </a:t>
            </a:r>
            <a:r>
              <a:rPr lang="en-CA" sz="3000" dirty="0"/>
              <a:t>any codified </a:t>
            </a:r>
            <a:r>
              <a:rPr lang="en-US" sz="3000" noProof="0" dirty="0"/>
              <a:t>shaming</a:t>
            </a:r>
            <a:r>
              <a:rPr sz="3000" noProof="0" dirty="0"/>
              <a:t> penalties </a:t>
            </a:r>
            <a:r>
              <a:rPr lang="en-CA" sz="3000" dirty="0"/>
              <a:t>:</a:t>
            </a:r>
            <a:endParaRPr sz="3000" noProof="0" dirty="0"/>
          </a:p>
          <a:p>
            <a:pPr lvl="1"/>
            <a:r>
              <a:rPr sz="2600" noProof="0" dirty="0"/>
              <a:t>denunciation as a sentencing principle </a:t>
            </a:r>
            <a:r>
              <a:rPr sz="2600" baseline="30000" noProof="0" dirty="0"/>
              <a:t>22</a:t>
            </a:r>
          </a:p>
          <a:p>
            <a:pPr lvl="1"/>
            <a:r>
              <a:rPr sz="2600" noProof="0" dirty="0"/>
              <a:t>house arrest (collateral effect) </a:t>
            </a:r>
            <a:r>
              <a:rPr sz="2600" baseline="30000" noProof="0" dirty="0"/>
              <a:t>23</a:t>
            </a:r>
          </a:p>
          <a:p>
            <a:pPr lvl="1"/>
            <a:r>
              <a:rPr sz="2600" noProof="0" dirty="0"/>
              <a:t>loss of public office with</a:t>
            </a:r>
            <a:r>
              <a:rPr lang="en-CA" sz="2600" noProof="0" dirty="0"/>
              <a:t> a</a:t>
            </a:r>
            <a:r>
              <a:rPr sz="2600" noProof="0" dirty="0"/>
              <a:t> federal </a:t>
            </a:r>
            <a:r>
              <a:rPr sz="2600" noProof="0" dirty="0" err="1"/>
              <a:t>sentenc</a:t>
            </a:r>
            <a:r>
              <a:rPr lang="en-CA" sz="2600" noProof="0" dirty="0"/>
              <a:t>e</a:t>
            </a:r>
            <a:r>
              <a:rPr sz="2600" baseline="30000" noProof="0" dirty="0"/>
              <a:t>24</a:t>
            </a:r>
          </a:p>
          <a:p>
            <a:pPr lvl="1"/>
            <a:r>
              <a:rPr sz="2600" noProof="0" dirty="0"/>
              <a:t>in case of fraud, prohibition</a:t>
            </a:r>
            <a:r>
              <a:rPr lang="en-CA" sz="2600" noProof="0" dirty="0"/>
              <a:t>s</a:t>
            </a:r>
            <a:endParaRPr sz="2600" noProof="0" dirty="0"/>
          </a:p>
          <a:p>
            <a:pPr lvl="2"/>
            <a:r>
              <a:rPr sz="2200" noProof="0" dirty="0"/>
              <a:t>from employment/volunteer work involving responsibility for assets or property </a:t>
            </a:r>
            <a:r>
              <a:rPr sz="2200" baseline="30000" noProof="0" dirty="0"/>
              <a:t>25</a:t>
            </a:r>
          </a:p>
          <a:p>
            <a:pPr lvl="2"/>
            <a:r>
              <a:rPr lang="en-CA" sz="2200" dirty="0"/>
              <a:t>from</a:t>
            </a:r>
            <a:r>
              <a:rPr sz="2200" noProof="0" dirty="0"/>
              <a:t> contract</a:t>
            </a:r>
            <a:r>
              <a:rPr lang="en-CA" sz="2200" noProof="0" dirty="0" err="1"/>
              <a:t>ing</a:t>
            </a:r>
            <a:r>
              <a:rPr sz="2200" noProof="0" dirty="0"/>
              <a:t> with the federal government </a:t>
            </a:r>
            <a:r>
              <a:rPr sz="2200" baseline="30000" noProof="0" dirty="0"/>
              <a:t>26</a:t>
            </a:r>
          </a:p>
          <a:p>
            <a:endParaRPr lang="fr-CA" sz="2200" noProof="0" dirty="0"/>
          </a:p>
          <a:p>
            <a:pPr marL="0" indent="0">
              <a:buNone/>
            </a:pPr>
            <a:endParaRPr lang="fr-CA" noProof="0" dirty="0"/>
          </a:p>
        </p:txBody>
      </p:sp>
      <p:sp>
        <p:nvSpPr>
          <p:cNvPr id="4" name="Slide Number Placeholder 3">
            <a:extLst>
              <a:ext uri="{FF2B5EF4-FFF2-40B4-BE49-F238E27FC236}">
                <a16:creationId xmlns:a16="http://schemas.microsoft.com/office/drawing/2014/main" id="{F24A46C5-E360-69CB-3728-943512FF6285}"/>
              </a:ext>
            </a:extLst>
          </p:cNvPr>
          <p:cNvSpPr>
            <a:spLocks noGrp="1"/>
          </p:cNvSpPr>
          <p:nvPr>
            <p:ph type="sldNum" sz="quarter" idx="12"/>
            <p:custDataLst>
              <p:tags r:id="rId3"/>
            </p:custDataLst>
          </p:nvPr>
        </p:nvSpPr>
        <p:spPr/>
        <p:txBody>
          <a:bodyPr/>
          <a:lstStyle/>
          <a:p>
            <a:fld id="{68FECC57-6EFB-43F2-83C2-2A79D8CFE7B1}" type="slidenum">
              <a:rPr lang="fr-CA" noProof="0" smtClean="0"/>
              <a:t>12</a:t>
            </a:fld>
            <a:endParaRPr lang="fr-CA" noProof="0" dirty="0"/>
          </a:p>
        </p:txBody>
      </p:sp>
      <p:sp>
        <p:nvSpPr>
          <p:cNvPr id="6" name="TextBox 5">
            <a:extLst>
              <a:ext uri="{FF2B5EF4-FFF2-40B4-BE49-F238E27FC236}">
                <a16:creationId xmlns:a16="http://schemas.microsoft.com/office/drawing/2014/main" id="{1EA85FA3-1493-64D6-8770-60FD1D129053}"/>
              </a:ext>
            </a:extLst>
          </p:cNvPr>
          <p:cNvSpPr txBox="1"/>
          <p:nvPr>
            <p:custDataLst>
              <p:tags r:id="rId4"/>
            </p:custDataLst>
          </p:nvPr>
        </p:nvSpPr>
        <p:spPr>
          <a:xfrm>
            <a:off x="838200" y="5987018"/>
            <a:ext cx="10080000" cy="738664"/>
          </a:xfrm>
          <a:prstGeom prst="rect">
            <a:avLst/>
          </a:prstGeom>
          <a:noFill/>
        </p:spPr>
        <p:txBody>
          <a:bodyPr wrap="square" rtlCol="0">
            <a:spAutoFit/>
          </a:bodyPr>
          <a:lstStyle/>
          <a:p>
            <a:pPr>
              <a:tabLst>
                <a:tab pos="270000" algn="l"/>
                <a:tab pos="450000" algn="l"/>
              </a:tabLst>
            </a:pPr>
            <a:r>
              <a:rPr sz="1400" baseline="30000" noProof="0">
                <a:solidFill>
                  <a:schemeClr val="tx1">
                    <a:lumMod val="50000"/>
                    <a:lumOff val="50000"/>
                  </a:schemeClr>
                </a:solidFill>
              </a:rPr>
              <a:t>20 </a:t>
            </a:r>
            <a:r>
              <a:rPr sz="1400" i="1" noProof="0">
                <a:solidFill>
                  <a:schemeClr val="tx1">
                    <a:lumMod val="50000"/>
                    <a:lumOff val="50000"/>
                  </a:schemeClr>
                </a:solidFill>
              </a:rPr>
              <a:t>Sauvé c. Canada (Chief Electoral Officer)</a:t>
            </a:r>
            <a:r>
              <a:rPr sz="1400" noProof="0">
                <a:solidFill>
                  <a:schemeClr val="tx1">
                    <a:lumMod val="50000"/>
                    <a:lumOff val="50000"/>
                  </a:schemeClr>
                </a:solidFill>
              </a:rPr>
              <a:t>, 2002 SCC 68. </a:t>
            </a:r>
            <a:r>
              <a:rPr sz="1400" baseline="30000" noProof="0">
                <a:solidFill>
                  <a:schemeClr val="tx1">
                    <a:lumMod val="50000"/>
                    <a:lumOff val="50000"/>
                  </a:schemeClr>
                </a:solidFill>
              </a:rPr>
              <a:t>21 </a:t>
            </a:r>
            <a:r>
              <a:rPr sz="1400" noProof="0">
                <a:solidFill>
                  <a:schemeClr val="tx1">
                    <a:lumMod val="50000"/>
                    <a:lumOff val="50000"/>
                  </a:schemeClr>
                </a:solidFill>
              </a:rPr>
              <a:t>  J. Benedet, « A Victim-Centred Evaluation of the Federal Sex Offender Registry » (2012) 37:2 Queen’s LJ 437.</a:t>
            </a:r>
            <a:r>
              <a:rPr sz="1400" baseline="30000" noProof="0">
                <a:solidFill>
                  <a:schemeClr val="tx1">
                    <a:lumMod val="50000"/>
                    <a:lumOff val="50000"/>
                  </a:schemeClr>
                </a:solidFill>
              </a:rPr>
              <a:t>22 </a:t>
            </a:r>
            <a:r>
              <a:rPr sz="1400" i="1" noProof="0">
                <a:solidFill>
                  <a:schemeClr val="tx1">
                    <a:lumMod val="50000"/>
                    <a:lumOff val="50000"/>
                  </a:schemeClr>
                </a:solidFill>
              </a:rPr>
              <a:t>Criminal Code</a:t>
            </a:r>
            <a:r>
              <a:rPr sz="1400" noProof="0">
                <a:solidFill>
                  <a:schemeClr val="tx1">
                    <a:lumMod val="50000"/>
                    <a:lumOff val="50000"/>
                  </a:schemeClr>
                </a:solidFill>
              </a:rPr>
              <a:t>, RSC 1985, c C-46, s. 718(a); </a:t>
            </a:r>
            <a:r>
              <a:rPr sz="1400" i="1" noProof="0">
                <a:solidFill>
                  <a:schemeClr val="tx1">
                    <a:lumMod val="50000"/>
                    <a:lumOff val="50000"/>
                  </a:schemeClr>
                </a:solidFill>
              </a:rPr>
              <a:t>R. v. Proulx</a:t>
            </a:r>
            <a:r>
              <a:rPr sz="1400" noProof="0">
                <a:solidFill>
                  <a:schemeClr val="tx1">
                    <a:lumMod val="50000"/>
                    <a:lumOff val="50000"/>
                  </a:schemeClr>
                </a:solidFill>
              </a:rPr>
              <a:t>, 2000 CSC 5 at para 102. </a:t>
            </a:r>
            <a:r>
              <a:rPr sz="1400" baseline="30000" noProof="0">
                <a:solidFill>
                  <a:schemeClr val="tx1">
                    <a:lumMod val="50000"/>
                    <a:lumOff val="50000"/>
                  </a:schemeClr>
                </a:solidFill>
              </a:rPr>
              <a:t>23 </a:t>
            </a:r>
            <a:r>
              <a:rPr sz="1400" i="1" noProof="0">
                <a:solidFill>
                  <a:schemeClr val="tx1">
                    <a:lumMod val="50000"/>
                    <a:lumOff val="50000"/>
                  </a:schemeClr>
                </a:solidFill>
              </a:rPr>
              <a:t>Code, s.</a:t>
            </a:r>
            <a:r>
              <a:rPr sz="1400" noProof="0">
                <a:solidFill>
                  <a:schemeClr val="tx1">
                    <a:lumMod val="50000"/>
                    <a:lumOff val="50000"/>
                  </a:schemeClr>
                </a:solidFill>
              </a:rPr>
              <a:t>742.1; </a:t>
            </a:r>
            <a:r>
              <a:rPr sz="1400" i="1" noProof="0">
                <a:solidFill>
                  <a:schemeClr val="tx1">
                    <a:lumMod val="50000"/>
                    <a:lumOff val="50000"/>
                  </a:schemeClr>
                </a:solidFill>
              </a:rPr>
              <a:t>Proulx </a:t>
            </a:r>
            <a:r>
              <a:rPr sz="1400" noProof="0">
                <a:solidFill>
                  <a:schemeClr val="tx1">
                    <a:lumMod val="50000"/>
                    <a:lumOff val="50000"/>
                  </a:schemeClr>
                </a:solidFill>
              </a:rPr>
              <a:t>at para 105.  </a:t>
            </a:r>
            <a:r>
              <a:rPr sz="1400" baseline="30000" noProof="0">
                <a:solidFill>
                  <a:schemeClr val="tx1">
                    <a:lumMod val="50000"/>
                    <a:lumOff val="50000"/>
                  </a:schemeClr>
                </a:solidFill>
              </a:rPr>
              <a:t>24 </a:t>
            </a:r>
            <a:r>
              <a:rPr sz="1400" i="1" noProof="0">
                <a:solidFill>
                  <a:schemeClr val="tx1">
                    <a:lumMod val="50000"/>
                    <a:lumOff val="50000"/>
                  </a:schemeClr>
                </a:solidFill>
              </a:rPr>
              <a:t>Code</a:t>
            </a:r>
            <a:r>
              <a:rPr sz="1400" noProof="0">
                <a:solidFill>
                  <a:schemeClr val="tx1">
                    <a:lumMod val="50000"/>
                    <a:lumOff val="50000"/>
                  </a:schemeClr>
                </a:solidFill>
              </a:rPr>
              <a:t>, s. 750(1).  </a:t>
            </a:r>
            <a:r>
              <a:rPr sz="1400" baseline="30000" noProof="0">
                <a:solidFill>
                  <a:schemeClr val="tx1">
                    <a:lumMod val="50000"/>
                    <a:lumOff val="50000"/>
                  </a:schemeClr>
                </a:solidFill>
              </a:rPr>
              <a:t>25 </a:t>
            </a:r>
            <a:r>
              <a:rPr sz="1400" i="1" noProof="0">
                <a:solidFill>
                  <a:schemeClr val="tx1">
                    <a:lumMod val="50000"/>
                    <a:lumOff val="50000"/>
                  </a:schemeClr>
                </a:solidFill>
              </a:rPr>
              <a:t>Code</a:t>
            </a:r>
            <a:r>
              <a:rPr sz="1400" noProof="0">
                <a:solidFill>
                  <a:schemeClr val="tx1">
                    <a:lumMod val="50000"/>
                    <a:lumOff val="50000"/>
                  </a:schemeClr>
                </a:solidFill>
              </a:rPr>
              <a:t>, s. 380.2.  </a:t>
            </a:r>
            <a:r>
              <a:rPr sz="1400" baseline="30000" noProof="0">
                <a:solidFill>
                  <a:schemeClr val="tx1">
                    <a:lumMod val="50000"/>
                    <a:lumOff val="50000"/>
                  </a:schemeClr>
                </a:solidFill>
              </a:rPr>
              <a:t>26 </a:t>
            </a:r>
            <a:r>
              <a:rPr sz="1400" i="1" noProof="0">
                <a:solidFill>
                  <a:schemeClr val="tx1">
                    <a:lumMod val="50000"/>
                    <a:lumOff val="50000"/>
                  </a:schemeClr>
                </a:solidFill>
              </a:rPr>
              <a:t>Code</a:t>
            </a:r>
            <a:r>
              <a:rPr sz="1400" noProof="0">
                <a:solidFill>
                  <a:schemeClr val="tx1">
                    <a:lumMod val="50000"/>
                    <a:lumOff val="50000"/>
                  </a:schemeClr>
                </a:solidFill>
              </a:rPr>
              <a:t>, s. 750(3)</a:t>
            </a:r>
          </a:p>
        </p:txBody>
      </p:sp>
    </p:spTree>
    <p:extLst>
      <p:ext uri="{BB962C8B-B14F-4D97-AF65-F5344CB8AC3E}">
        <p14:creationId xmlns:p14="http://schemas.microsoft.com/office/powerpoint/2010/main" val="128703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par>
                                <p:cTn id="43" presetID="10" presetClass="entr" presetSubtype="0" fill="hold" grpId="0" nodeType="withEffect">
                                  <p:stCondLst>
                                    <p:cond delay="0"/>
                                  </p:stCondLst>
                                  <p:childTnLst>
                                    <p:set>
                                      <p:cBhvr>
                                        <p:cTn id="44" dur="1" fill="hold">
                                          <p:stCondLst>
                                            <p:cond delay="0"/>
                                          </p:stCondLst>
                                        </p:cTn>
                                        <p:tgtEl>
                                          <p:spTgt spid="6">
                                            <p:txEl>
                                              <p:pRg st="0" end="0"/>
                                            </p:txEl>
                                          </p:spTgt>
                                        </p:tgtEl>
                                        <p:attrNameLst>
                                          <p:attrName>style.visibility</p:attrName>
                                        </p:attrNameLst>
                                      </p:cBhvr>
                                      <p:to>
                                        <p:strVal val="visible"/>
                                      </p:to>
                                    </p:set>
                                    <p:animEffect transition="in" filter="fade">
                                      <p:cBhvr>
                                        <p:cTn id="45" dur="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EF89E-4BAC-AD60-915B-AD28A5E722DE}"/>
              </a:ext>
            </a:extLst>
          </p:cNvPr>
          <p:cNvSpPr>
            <a:spLocks noGrp="1"/>
          </p:cNvSpPr>
          <p:nvPr>
            <p:ph type="title"/>
            <p:custDataLst>
              <p:tags r:id="rId1"/>
            </p:custDataLst>
          </p:nvPr>
        </p:nvSpPr>
        <p:spPr/>
        <p:txBody>
          <a:bodyPr/>
          <a:lstStyle/>
          <a:p>
            <a:r>
              <a:rPr dirty="0"/>
              <a:t>Stigma as </a:t>
            </a:r>
            <a:r>
              <a:rPr lang="en-US" dirty="0"/>
              <a:t>D</a:t>
            </a:r>
            <a:r>
              <a:rPr dirty="0"/>
              <a:t>efining </a:t>
            </a:r>
            <a:r>
              <a:rPr lang="en-US" dirty="0"/>
              <a:t>F</a:t>
            </a:r>
            <a:r>
              <a:rPr dirty="0"/>
              <a:t>actor </a:t>
            </a:r>
          </a:p>
        </p:txBody>
      </p:sp>
      <p:sp>
        <p:nvSpPr>
          <p:cNvPr id="3" name="Content Placeholder 2">
            <a:extLst>
              <a:ext uri="{FF2B5EF4-FFF2-40B4-BE49-F238E27FC236}">
                <a16:creationId xmlns:a16="http://schemas.microsoft.com/office/drawing/2014/main" id="{40CBA178-6830-72F6-144B-204848878477}"/>
              </a:ext>
            </a:extLst>
          </p:cNvPr>
          <p:cNvSpPr>
            <a:spLocks noGrp="1"/>
          </p:cNvSpPr>
          <p:nvPr>
            <p:ph idx="1"/>
            <p:custDataLst>
              <p:tags r:id="rId2"/>
            </p:custDataLst>
          </p:nvPr>
        </p:nvSpPr>
        <p:spPr>
          <a:xfrm>
            <a:off x="838200" y="1825625"/>
            <a:ext cx="10515600" cy="3870325"/>
          </a:xfrm>
        </p:spPr>
        <p:txBody>
          <a:bodyPr>
            <a:normAutofit/>
          </a:bodyPr>
          <a:lstStyle/>
          <a:p>
            <a:pPr marL="685800" indent="-457200"/>
            <a:r>
              <a:rPr sz="2800" noProof="0" dirty="0">
                <a:effectLst/>
                <a:latin typeface="Aptos" panose="020B0004020202020204" pitchFamily="34" charset="0"/>
                <a:ea typeface="Calibri" panose="020F0502020204030204" pitchFamily="34" charset="0"/>
                <a:cs typeface="Aptos" panose="020B0004020202020204" pitchFamily="34" charset="0"/>
              </a:rPr>
              <a:t>In the </a:t>
            </a:r>
            <a:r>
              <a:rPr sz="2800" i="1" noProof="0" dirty="0">
                <a:effectLst/>
                <a:latin typeface="Aptos" panose="020B0004020202020204" pitchFamily="34" charset="0"/>
                <a:ea typeface="Calibri" panose="020F0502020204030204" pitchFamily="34" charset="0"/>
                <a:cs typeface="Aptos" panose="020B0004020202020204" pitchFamily="34" charset="0"/>
              </a:rPr>
              <a:t>Vaillancourt </a:t>
            </a:r>
            <a:r>
              <a:rPr sz="2800" noProof="0" dirty="0">
                <a:effectLst/>
                <a:latin typeface="Aptos" panose="020B0004020202020204" pitchFamily="34" charset="0"/>
                <a:ea typeface="Calibri" panose="020F0502020204030204" pitchFamily="34" charset="0"/>
                <a:cs typeface="Aptos" panose="020B0004020202020204" pitchFamily="34" charset="0"/>
              </a:rPr>
              <a:t>decision, under s. 7 of our </a:t>
            </a:r>
            <a:r>
              <a:rPr sz="2800" i="1" noProof="0" dirty="0">
                <a:effectLst/>
                <a:latin typeface="Aptos" panose="020B0004020202020204" pitchFamily="34" charset="0"/>
                <a:ea typeface="Calibri" panose="020F0502020204030204" pitchFamily="34" charset="0"/>
                <a:cs typeface="Aptos" panose="020B0004020202020204" pitchFamily="34" charset="0"/>
              </a:rPr>
              <a:t>Charter</a:t>
            </a:r>
            <a:r>
              <a:rPr sz="2800" noProof="0" dirty="0">
                <a:effectLst/>
                <a:latin typeface="Aptos" panose="020B0004020202020204" pitchFamily="34" charset="0"/>
                <a:ea typeface="Calibri" panose="020F0502020204030204" pitchFamily="34" charset="0"/>
                <a:cs typeface="Aptos" panose="020B0004020202020204" pitchFamily="34" charset="0"/>
              </a:rPr>
              <a:t>, the Court establishes stigma as a constitutional standard to assess the requirement </a:t>
            </a:r>
            <a:r>
              <a:rPr lang="en-US" sz="2800" noProof="0" dirty="0">
                <a:effectLst/>
                <a:latin typeface="Aptos" panose="020B0004020202020204" pitchFamily="34" charset="0"/>
                <a:ea typeface="Calibri" panose="020F0502020204030204" pitchFamily="34" charset="0"/>
                <a:cs typeface="Aptos" panose="020B0004020202020204" pitchFamily="34" charset="0"/>
              </a:rPr>
              <a:t>for</a:t>
            </a:r>
            <a:r>
              <a:rPr sz="2800" noProof="0" dirty="0">
                <a:effectLst/>
                <a:latin typeface="Aptos" panose="020B0004020202020204" pitchFamily="34" charset="0"/>
                <a:ea typeface="Calibri" panose="020F0502020204030204" pitchFamily="34" charset="0"/>
                <a:cs typeface="Aptos" panose="020B0004020202020204" pitchFamily="34" charset="0"/>
              </a:rPr>
              <a:t> guilty intent</a:t>
            </a:r>
            <a:endParaRPr lang="fr-CA" sz="2000" noProof="0" dirty="0">
              <a:effectLst/>
              <a:latin typeface="Aptos" panose="020B0004020202020204" pitchFamily="34" charset="0"/>
              <a:ea typeface="Calibri" panose="020F0502020204030204" pitchFamily="34" charset="0"/>
              <a:cs typeface="Aptos" panose="020B0004020202020204" pitchFamily="34" charset="0"/>
            </a:endParaRPr>
          </a:p>
          <a:p>
            <a:pPr marL="685800" indent="-457200"/>
            <a:r>
              <a:rPr sz="2800" noProof="0" dirty="0">
                <a:effectLst/>
                <a:latin typeface="Aptos" panose="020B0004020202020204" pitchFamily="34" charset="0"/>
                <a:ea typeface="Calibri" panose="020F0502020204030204" pitchFamily="34" charset="0"/>
                <a:cs typeface="Aptos" panose="020B0004020202020204" pitchFamily="34" charset="0"/>
              </a:rPr>
              <a:t>The greater the shame associated with the </a:t>
            </a:r>
            <a:r>
              <a:rPr sz="2800" noProof="0" dirty="0" err="1">
                <a:effectLst/>
                <a:latin typeface="Aptos" panose="020B0004020202020204" pitchFamily="34" charset="0"/>
                <a:ea typeface="Calibri" panose="020F0502020204030204" pitchFamily="34" charset="0"/>
                <a:cs typeface="Aptos" panose="020B0004020202020204" pitchFamily="34" charset="0"/>
              </a:rPr>
              <a:t>offen</a:t>
            </a:r>
            <a:r>
              <a:rPr lang="en-CA" sz="2800" noProof="0" dirty="0">
                <a:effectLst/>
                <a:latin typeface="Aptos" panose="020B0004020202020204" pitchFamily="34" charset="0"/>
                <a:ea typeface="Calibri" panose="020F0502020204030204" pitchFamily="34" charset="0"/>
                <a:cs typeface="Aptos" panose="020B0004020202020204" pitchFamily="34" charset="0"/>
              </a:rPr>
              <a:t>c</a:t>
            </a:r>
            <a:r>
              <a:rPr sz="2800" noProof="0" dirty="0">
                <a:effectLst/>
                <a:latin typeface="Aptos" panose="020B0004020202020204" pitchFamily="34" charset="0"/>
                <a:ea typeface="Calibri" panose="020F0502020204030204" pitchFamily="34" charset="0"/>
                <a:cs typeface="Aptos" panose="020B0004020202020204" pitchFamily="34" charset="0"/>
              </a:rPr>
              <a:t>e, the </a:t>
            </a:r>
            <a:r>
              <a:rPr lang="en-CA" sz="2800" noProof="0" dirty="0">
                <a:effectLst/>
                <a:latin typeface="Aptos" panose="020B0004020202020204" pitchFamily="34" charset="0"/>
                <a:ea typeface="Calibri" panose="020F0502020204030204" pitchFamily="34" charset="0"/>
                <a:cs typeface="Aptos" panose="020B0004020202020204" pitchFamily="34" charset="0"/>
              </a:rPr>
              <a:t>greater</a:t>
            </a:r>
            <a:r>
              <a:rPr sz="2800" noProof="0" dirty="0">
                <a:effectLst/>
                <a:latin typeface="Aptos" panose="020B0004020202020204" pitchFamily="34" charset="0"/>
                <a:ea typeface="Calibri" panose="020F0502020204030204" pitchFamily="34" charset="0"/>
                <a:cs typeface="Aptos" panose="020B0004020202020204" pitchFamily="34" charset="0"/>
              </a:rPr>
              <a:t> the </a:t>
            </a:r>
            <a:r>
              <a:rPr sz="2800" i="1" noProof="0" dirty="0">
                <a:effectLst/>
                <a:latin typeface="Aptos" panose="020B0004020202020204" pitchFamily="34" charset="0"/>
                <a:ea typeface="Calibri" panose="020F0502020204030204" pitchFamily="34" charset="0"/>
                <a:cs typeface="Aptos" panose="020B0004020202020204" pitchFamily="34" charset="0"/>
              </a:rPr>
              <a:t>mens rea</a:t>
            </a:r>
            <a:r>
              <a:rPr sz="2800" noProof="0" dirty="0">
                <a:effectLst/>
                <a:latin typeface="Aptos" panose="020B0004020202020204" pitchFamily="34" charset="0"/>
                <a:ea typeface="Calibri" panose="020F0502020204030204" pitchFamily="34" charset="0"/>
                <a:cs typeface="Aptos" panose="020B0004020202020204" pitchFamily="34" charset="0"/>
              </a:rPr>
              <a:t> of the accused must be:</a:t>
            </a:r>
            <a:endParaRPr lang="fr-CA" sz="2000" noProof="0" dirty="0">
              <a:effectLst/>
              <a:latin typeface="Aptos" panose="020B0004020202020204" pitchFamily="34" charset="0"/>
              <a:ea typeface="Calibri" panose="020F0502020204030204" pitchFamily="34" charset="0"/>
              <a:cs typeface="Aptos" panose="020B0004020202020204" pitchFamily="34" charset="0"/>
            </a:endParaRPr>
          </a:p>
          <a:p>
            <a:pPr marL="914400" lvl="1" indent="0">
              <a:buNone/>
            </a:pPr>
            <a:r>
              <a:rPr noProof="0" dirty="0">
                <a:effectLst/>
                <a:latin typeface="Aptos" panose="020B0004020202020204" pitchFamily="34" charset="0"/>
                <a:ea typeface="Calibri" panose="020F0502020204030204" pitchFamily="34" charset="0"/>
                <a:cs typeface="Aptos" panose="020B0004020202020204" pitchFamily="34" charset="0"/>
              </a:rPr>
              <a:t>because of the special nature of the stigma attached to a conviction therefor or the available penalties, the principles of fundamental justice require a </a:t>
            </a:r>
            <a:r>
              <a:rPr i="1" noProof="0" dirty="0" err="1">
                <a:effectLst/>
                <a:latin typeface="Aptos" panose="020B0004020202020204" pitchFamily="34" charset="0"/>
                <a:ea typeface="Calibri" panose="020F0502020204030204" pitchFamily="34" charset="0"/>
                <a:cs typeface="Aptos" panose="020B0004020202020204" pitchFamily="34" charset="0"/>
              </a:rPr>
              <a:t>mens</a:t>
            </a:r>
            <a:r>
              <a:rPr i="1" noProof="0" dirty="0">
                <a:effectLst/>
                <a:latin typeface="Aptos" panose="020B0004020202020204" pitchFamily="34" charset="0"/>
                <a:ea typeface="Calibri" panose="020F0502020204030204" pitchFamily="34" charset="0"/>
                <a:cs typeface="Aptos" panose="020B0004020202020204" pitchFamily="34" charset="0"/>
              </a:rPr>
              <a:t> rea</a:t>
            </a:r>
            <a:r>
              <a:rPr noProof="0" dirty="0">
                <a:effectLst/>
                <a:latin typeface="Aptos" panose="020B0004020202020204" pitchFamily="34" charset="0"/>
                <a:ea typeface="Calibri" panose="020F0502020204030204" pitchFamily="34" charset="0"/>
                <a:cs typeface="Aptos" panose="020B0004020202020204" pitchFamily="34" charset="0"/>
              </a:rPr>
              <a:t> reflecting the particular nature of that crime</a:t>
            </a:r>
            <a:r>
              <a:rPr lang="en-US" noProof="0" dirty="0">
                <a:effectLst/>
                <a:latin typeface="Aptos" panose="020B0004020202020204" pitchFamily="34" charset="0"/>
                <a:ea typeface="Calibri" panose="020F0502020204030204" pitchFamily="34" charset="0"/>
                <a:cs typeface="Aptos" panose="020B0004020202020204" pitchFamily="34" charset="0"/>
              </a:rPr>
              <a:t>.</a:t>
            </a:r>
            <a:r>
              <a:rPr noProof="0" dirty="0">
                <a:effectLst/>
                <a:latin typeface="Aptos" panose="020B0004020202020204" pitchFamily="34" charset="0"/>
                <a:ea typeface="Calibri" panose="020F0502020204030204" pitchFamily="34" charset="0"/>
                <a:cs typeface="Aptos" panose="020B0004020202020204" pitchFamily="34" charset="0"/>
              </a:rPr>
              <a:t> </a:t>
            </a:r>
            <a:r>
              <a:rPr baseline="30000" noProof="0" dirty="0">
                <a:effectLst/>
                <a:latin typeface="Aptos" panose="020B0004020202020204" pitchFamily="34" charset="0"/>
                <a:ea typeface="Calibri" panose="020F0502020204030204" pitchFamily="34" charset="0"/>
                <a:cs typeface="Aptos" panose="020B0004020202020204" pitchFamily="34" charset="0"/>
              </a:rPr>
              <a:t>27</a:t>
            </a:r>
            <a:endParaRPr noProof="0" dirty="0">
              <a:effectLst/>
              <a:latin typeface="Aptos" panose="020B0004020202020204" pitchFamily="34" charset="0"/>
              <a:ea typeface="Calibri" panose="020F0502020204030204" pitchFamily="34" charset="0"/>
              <a:cs typeface="Aptos" panose="020B0004020202020204" pitchFamily="34" charset="0"/>
            </a:endParaRPr>
          </a:p>
        </p:txBody>
      </p:sp>
      <p:sp>
        <p:nvSpPr>
          <p:cNvPr id="5" name="TextBox 4">
            <a:extLst>
              <a:ext uri="{FF2B5EF4-FFF2-40B4-BE49-F238E27FC236}">
                <a16:creationId xmlns:a16="http://schemas.microsoft.com/office/drawing/2014/main" id="{263C0591-C74C-1BD5-5102-B7DE7B5FD9EE}"/>
              </a:ext>
            </a:extLst>
          </p:cNvPr>
          <p:cNvSpPr txBox="1"/>
          <p:nvPr>
            <p:custDataLst>
              <p:tags r:id="rId3"/>
            </p:custDataLst>
          </p:nvPr>
        </p:nvSpPr>
        <p:spPr>
          <a:xfrm>
            <a:off x="838200" y="6413698"/>
            <a:ext cx="10080000" cy="307777"/>
          </a:xfrm>
          <a:prstGeom prst="rect">
            <a:avLst/>
          </a:prstGeom>
          <a:noFill/>
        </p:spPr>
        <p:txBody>
          <a:bodyPr wrap="square" rtlCol="0">
            <a:spAutoFit/>
          </a:bodyPr>
          <a:lstStyle/>
          <a:p>
            <a:pPr>
              <a:tabLst>
                <a:tab pos="270000" algn="l"/>
                <a:tab pos="450000" algn="l"/>
              </a:tabLst>
            </a:pPr>
            <a:r>
              <a:rPr sz="1400" baseline="30000" noProof="0">
                <a:solidFill>
                  <a:schemeClr val="tx1">
                    <a:lumMod val="50000"/>
                    <a:lumOff val="50000"/>
                  </a:schemeClr>
                </a:solidFill>
              </a:rPr>
              <a:t>27 </a:t>
            </a:r>
            <a:r>
              <a:rPr sz="1400" i="1" noProof="0">
                <a:solidFill>
                  <a:schemeClr val="tx1">
                    <a:lumMod val="50000"/>
                    <a:lumOff val="50000"/>
                  </a:schemeClr>
                </a:solidFill>
              </a:rPr>
              <a:t>R. v. Vaillancourt</a:t>
            </a:r>
            <a:r>
              <a:rPr sz="1400" noProof="0">
                <a:solidFill>
                  <a:schemeClr val="tx1">
                    <a:lumMod val="50000"/>
                    <a:lumOff val="50000"/>
                  </a:schemeClr>
                </a:solidFill>
              </a:rPr>
              <a:t>, 1987 CanLII 2 (SCC), [1987] 2 SCR 636 at para 28.</a:t>
            </a:r>
          </a:p>
        </p:txBody>
      </p:sp>
      <p:sp>
        <p:nvSpPr>
          <p:cNvPr id="4" name="Slide Number Placeholder 3">
            <a:extLst>
              <a:ext uri="{FF2B5EF4-FFF2-40B4-BE49-F238E27FC236}">
                <a16:creationId xmlns:a16="http://schemas.microsoft.com/office/drawing/2014/main" id="{F1CB44C0-21C2-6C6F-4552-D3CC9ECB5427}"/>
              </a:ext>
            </a:extLst>
          </p:cNvPr>
          <p:cNvSpPr>
            <a:spLocks noGrp="1"/>
          </p:cNvSpPr>
          <p:nvPr>
            <p:ph type="sldNum" sz="quarter" idx="12"/>
            <p:custDataLst>
              <p:tags r:id="rId4"/>
            </p:custDataLst>
          </p:nvPr>
        </p:nvSpPr>
        <p:spPr/>
        <p:txBody>
          <a:bodyPr/>
          <a:lstStyle/>
          <a:p>
            <a:fld id="{68FECC57-6EFB-43F2-83C2-2A79D8CFE7B1}" type="slidenum">
              <a:rPr lang="fr-CA" noProof="0" smtClean="0"/>
              <a:t>13</a:t>
            </a:fld>
            <a:endParaRPr lang="fr-CA" noProof="0" dirty="0"/>
          </a:p>
        </p:txBody>
      </p:sp>
    </p:spTree>
    <p:extLst>
      <p:ext uri="{BB962C8B-B14F-4D97-AF65-F5344CB8AC3E}">
        <p14:creationId xmlns:p14="http://schemas.microsoft.com/office/powerpoint/2010/main" val="355714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2D5ED-C739-C2EF-FE7D-E880134F2DB7}"/>
              </a:ext>
            </a:extLst>
          </p:cNvPr>
          <p:cNvSpPr>
            <a:spLocks noGrp="1"/>
          </p:cNvSpPr>
          <p:nvPr>
            <p:ph type="title"/>
            <p:custDataLst>
              <p:tags r:id="rId1"/>
            </p:custDataLst>
          </p:nvPr>
        </p:nvSpPr>
        <p:spPr/>
        <p:txBody>
          <a:bodyPr/>
          <a:lstStyle/>
          <a:p>
            <a:r>
              <a:rPr dirty="0"/>
              <a:t>Shaming</a:t>
            </a:r>
            <a:r>
              <a:rPr lang="en-US" dirty="0"/>
              <a:t>,</a:t>
            </a:r>
            <a:r>
              <a:rPr dirty="0"/>
              <a:t> in </a:t>
            </a:r>
            <a:r>
              <a:rPr lang="en-US" dirty="0"/>
              <a:t>J</a:t>
            </a:r>
            <a:r>
              <a:rPr dirty="0"/>
              <a:t>ust </a:t>
            </a:r>
            <a:r>
              <a:rPr lang="en-US" dirty="0"/>
              <a:t>P</a:t>
            </a:r>
            <a:r>
              <a:rPr dirty="0"/>
              <a:t>roportion</a:t>
            </a:r>
          </a:p>
        </p:txBody>
      </p:sp>
      <p:sp>
        <p:nvSpPr>
          <p:cNvPr id="3" name="Content Placeholder 2">
            <a:extLst>
              <a:ext uri="{FF2B5EF4-FFF2-40B4-BE49-F238E27FC236}">
                <a16:creationId xmlns:a16="http://schemas.microsoft.com/office/drawing/2014/main" id="{C53EDF68-D3AA-29DF-FA4B-B969D8FD1995}"/>
              </a:ext>
            </a:extLst>
          </p:cNvPr>
          <p:cNvSpPr>
            <a:spLocks noGrp="1"/>
          </p:cNvSpPr>
          <p:nvPr>
            <p:ph idx="1"/>
            <p:custDataLst>
              <p:tags r:id="rId2"/>
            </p:custDataLst>
          </p:nvPr>
        </p:nvSpPr>
        <p:spPr>
          <a:xfrm>
            <a:off x="838200" y="1825625"/>
            <a:ext cx="10308771" cy="4351338"/>
          </a:xfrm>
        </p:spPr>
        <p:txBody>
          <a:bodyPr/>
          <a:lstStyle/>
          <a:p>
            <a:r>
              <a:rPr noProof="0" dirty="0">
                <a:solidFill>
                  <a:srgbClr val="000000"/>
                </a:solidFill>
              </a:rPr>
              <a:t>According to the same Court, this cap has limits:</a:t>
            </a:r>
          </a:p>
          <a:p>
            <a:pPr marL="457200" lvl="1" indent="0">
              <a:buNone/>
            </a:pPr>
            <a:r>
              <a:rPr noProof="0" dirty="0">
                <a:solidFill>
                  <a:srgbClr val="000000"/>
                </a:solidFill>
                <a:effectLst/>
              </a:rPr>
              <a:t>While a conviction [...] will no doubt result in the stigmatization, or even vilification, of the accused, this stigmatization is neither unfairly disproportionate nor unrelated to the culpable conduct of which the accused was found guilty</a:t>
            </a:r>
            <a:r>
              <a:rPr lang="en-US" noProof="0" dirty="0">
                <a:solidFill>
                  <a:srgbClr val="000000"/>
                </a:solidFill>
                <a:effectLst/>
              </a:rPr>
              <a:t>.</a:t>
            </a:r>
            <a:r>
              <a:rPr noProof="0" dirty="0">
                <a:solidFill>
                  <a:srgbClr val="000000"/>
                </a:solidFill>
                <a:effectLst/>
              </a:rPr>
              <a:t> </a:t>
            </a:r>
            <a:r>
              <a:rPr baseline="30000" dirty="0"/>
              <a:t>28</a:t>
            </a:r>
            <a:endParaRPr dirty="0"/>
          </a:p>
          <a:p>
            <a:endParaRPr lang="fr-CA" noProof="0" dirty="0"/>
          </a:p>
        </p:txBody>
      </p:sp>
      <p:sp>
        <p:nvSpPr>
          <p:cNvPr id="6" name="TextBox 5">
            <a:extLst>
              <a:ext uri="{FF2B5EF4-FFF2-40B4-BE49-F238E27FC236}">
                <a16:creationId xmlns:a16="http://schemas.microsoft.com/office/drawing/2014/main" id="{B9D9702F-43F7-229B-5F68-8E404A322C4B}"/>
              </a:ext>
            </a:extLst>
          </p:cNvPr>
          <p:cNvSpPr txBox="1"/>
          <p:nvPr>
            <p:custDataLst>
              <p:tags r:id="rId3"/>
            </p:custDataLst>
          </p:nvPr>
        </p:nvSpPr>
        <p:spPr>
          <a:xfrm>
            <a:off x="838200" y="6413698"/>
            <a:ext cx="10080000" cy="307777"/>
          </a:xfrm>
          <a:prstGeom prst="rect">
            <a:avLst/>
          </a:prstGeom>
          <a:noFill/>
        </p:spPr>
        <p:txBody>
          <a:bodyPr wrap="square" rtlCol="0">
            <a:spAutoFit/>
          </a:bodyPr>
          <a:lstStyle/>
          <a:p>
            <a:pPr>
              <a:tabLst>
                <a:tab pos="270000" algn="l"/>
                <a:tab pos="450000" algn="l"/>
              </a:tabLst>
            </a:pPr>
            <a:r>
              <a:rPr sz="1400" baseline="30000" noProof="0" dirty="0">
                <a:solidFill>
                  <a:schemeClr val="tx1">
                    <a:lumMod val="50000"/>
                    <a:lumOff val="50000"/>
                  </a:schemeClr>
                </a:solidFill>
              </a:rPr>
              <a:t>28 </a:t>
            </a:r>
            <a:r>
              <a:rPr sz="1400" i="1" noProof="0" dirty="0">
                <a:solidFill>
                  <a:schemeClr val="tx1">
                    <a:lumMod val="50000"/>
                    <a:lumOff val="50000"/>
                  </a:schemeClr>
                </a:solidFill>
              </a:rPr>
              <a:t>R. v. </a:t>
            </a:r>
            <a:r>
              <a:rPr sz="1400" i="1" noProof="0" dirty="0" err="1">
                <a:solidFill>
                  <a:schemeClr val="tx1">
                    <a:lumMod val="50000"/>
                    <a:lumOff val="50000"/>
                  </a:schemeClr>
                </a:solidFill>
              </a:rPr>
              <a:t>Naglik</a:t>
            </a:r>
            <a:r>
              <a:rPr sz="1400" noProof="0" dirty="0">
                <a:solidFill>
                  <a:schemeClr val="tx1">
                    <a:lumMod val="50000"/>
                    <a:lumOff val="50000"/>
                  </a:schemeClr>
                </a:solidFill>
              </a:rPr>
              <a:t>, 1993 </a:t>
            </a:r>
            <a:r>
              <a:rPr sz="1400" noProof="0" dirty="0" err="1">
                <a:solidFill>
                  <a:schemeClr val="tx1">
                    <a:lumMod val="50000"/>
                    <a:lumOff val="50000"/>
                  </a:schemeClr>
                </a:solidFill>
              </a:rPr>
              <a:t>CanLII</a:t>
            </a:r>
            <a:r>
              <a:rPr sz="1400" noProof="0" dirty="0">
                <a:solidFill>
                  <a:schemeClr val="tx1">
                    <a:lumMod val="50000"/>
                    <a:lumOff val="50000"/>
                  </a:schemeClr>
                </a:solidFill>
              </a:rPr>
              <a:t> 64 (SCC), [1993] 3 SCR 122</a:t>
            </a:r>
            <a:r>
              <a:rPr lang="en-US" sz="1400" noProof="0" dirty="0">
                <a:solidFill>
                  <a:schemeClr val="tx1">
                    <a:lumMod val="50000"/>
                    <a:lumOff val="50000"/>
                  </a:schemeClr>
                </a:solidFill>
              </a:rPr>
              <a:t> at para 52</a:t>
            </a:r>
            <a:r>
              <a:rPr sz="1400" noProof="0" dirty="0">
                <a:solidFill>
                  <a:schemeClr val="tx1">
                    <a:lumMod val="50000"/>
                    <a:lumOff val="50000"/>
                  </a:schemeClr>
                </a:solidFill>
              </a:rPr>
              <a:t>.</a:t>
            </a:r>
          </a:p>
        </p:txBody>
      </p:sp>
      <p:sp>
        <p:nvSpPr>
          <p:cNvPr id="4" name="Slide Number Placeholder 3">
            <a:extLst>
              <a:ext uri="{FF2B5EF4-FFF2-40B4-BE49-F238E27FC236}">
                <a16:creationId xmlns:a16="http://schemas.microsoft.com/office/drawing/2014/main" id="{06A23CD9-0C4C-61BF-0F2B-29077AF8F48B}"/>
              </a:ext>
            </a:extLst>
          </p:cNvPr>
          <p:cNvSpPr>
            <a:spLocks noGrp="1"/>
          </p:cNvSpPr>
          <p:nvPr>
            <p:ph type="sldNum" sz="quarter" idx="12"/>
            <p:custDataLst>
              <p:tags r:id="rId4"/>
            </p:custDataLst>
          </p:nvPr>
        </p:nvSpPr>
        <p:spPr/>
        <p:txBody>
          <a:bodyPr/>
          <a:lstStyle/>
          <a:p>
            <a:fld id="{68FECC57-6EFB-43F2-83C2-2A79D8CFE7B1}" type="slidenum">
              <a:rPr lang="fr-CA" noProof="0" smtClean="0"/>
              <a:t>14</a:t>
            </a:fld>
            <a:endParaRPr lang="fr-CA" noProof="0" dirty="0"/>
          </a:p>
        </p:txBody>
      </p:sp>
    </p:spTree>
    <p:extLst>
      <p:ext uri="{BB962C8B-B14F-4D97-AF65-F5344CB8AC3E}">
        <p14:creationId xmlns:p14="http://schemas.microsoft.com/office/powerpoint/2010/main" val="260988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49742-358C-C4B5-2942-0E09CF91EA83}"/>
              </a:ext>
            </a:extLst>
          </p:cNvPr>
          <p:cNvSpPr>
            <a:spLocks noGrp="1"/>
          </p:cNvSpPr>
          <p:nvPr>
            <p:ph type="title"/>
            <p:custDataLst>
              <p:tags r:id="rId1"/>
            </p:custDataLst>
          </p:nvPr>
        </p:nvSpPr>
        <p:spPr/>
        <p:txBody>
          <a:bodyPr/>
          <a:lstStyle/>
          <a:p>
            <a:r>
              <a:rPr lang="en-US" dirty="0"/>
              <a:t>Sentencing</a:t>
            </a:r>
            <a:r>
              <a:rPr dirty="0"/>
              <a:t> and Shame</a:t>
            </a:r>
          </a:p>
        </p:txBody>
      </p:sp>
      <p:sp>
        <p:nvSpPr>
          <p:cNvPr id="3" name="Content Placeholder 2">
            <a:extLst>
              <a:ext uri="{FF2B5EF4-FFF2-40B4-BE49-F238E27FC236}">
                <a16:creationId xmlns:a16="http://schemas.microsoft.com/office/drawing/2014/main" id="{3683D66B-5BF6-FE78-5661-1EA55646091F}"/>
              </a:ext>
            </a:extLst>
          </p:cNvPr>
          <p:cNvSpPr>
            <a:spLocks noGrp="1"/>
          </p:cNvSpPr>
          <p:nvPr>
            <p:ph idx="1"/>
            <p:custDataLst>
              <p:tags r:id="rId2"/>
            </p:custDataLst>
          </p:nvPr>
        </p:nvSpPr>
        <p:spPr/>
        <p:txBody>
          <a:bodyPr>
            <a:normAutofit/>
          </a:bodyPr>
          <a:lstStyle/>
          <a:p>
            <a:r>
              <a:rPr sz="2800" noProof="0" dirty="0">
                <a:effectLst/>
                <a:latin typeface="Aptos" panose="020B0004020202020204" pitchFamily="34" charset="0"/>
                <a:ea typeface="Calibri" panose="020F0502020204030204" pitchFamily="34" charset="0"/>
                <a:cs typeface="Aptos" panose="020B0004020202020204" pitchFamily="34" charset="0"/>
              </a:rPr>
              <a:t>Similarly, under </a:t>
            </a:r>
            <a:r>
              <a:rPr lang="en-CA" sz="2800" noProof="0" dirty="0">
                <a:effectLst/>
                <a:latin typeface="Aptos" panose="020B0004020202020204" pitchFamily="34" charset="0"/>
                <a:ea typeface="Calibri" panose="020F0502020204030204" pitchFamily="34" charset="0"/>
                <a:cs typeface="Aptos" panose="020B0004020202020204" pitchFamily="34" charset="0"/>
              </a:rPr>
              <a:t>the </a:t>
            </a:r>
            <a:r>
              <a:rPr sz="2800" noProof="0" dirty="0">
                <a:effectLst/>
                <a:latin typeface="Aptos" panose="020B0004020202020204" pitchFamily="34" charset="0"/>
                <a:ea typeface="Calibri" panose="020F0502020204030204" pitchFamily="34" charset="0"/>
                <a:cs typeface="Aptos" panose="020B0004020202020204" pitchFamily="34" charset="0"/>
              </a:rPr>
              <a:t>caselaw on sentencing principles, a balance must be struck between the negative social consequences and the social obligation to denounce crimes</a:t>
            </a:r>
            <a:r>
              <a:rPr noProof="0" dirty="0">
                <a:latin typeface="Aptos" panose="020B0004020202020204" pitchFamily="34" charset="0"/>
                <a:ea typeface="Calibri" panose="020F0502020204030204" pitchFamily="34" charset="0"/>
                <a:cs typeface="Aptos" panose="020B0004020202020204" pitchFamily="34" charset="0"/>
              </a:rPr>
              <a:t>:</a:t>
            </a:r>
            <a:endParaRPr lang="fr-CA" sz="2000" noProof="0" dirty="0">
              <a:effectLst/>
              <a:latin typeface="Aptos" panose="020B0004020202020204" pitchFamily="34" charset="0"/>
              <a:ea typeface="Calibri" panose="020F0502020204030204" pitchFamily="34" charset="0"/>
              <a:cs typeface="Aptos" panose="020B0004020202020204" pitchFamily="34" charset="0"/>
            </a:endParaRPr>
          </a:p>
          <a:p>
            <a:pPr lvl="1" indent="0">
              <a:buNone/>
            </a:pPr>
            <a:r>
              <a:rPr noProof="0" dirty="0">
                <a:effectLst/>
                <a:latin typeface="Aptos" panose="020B0004020202020204" pitchFamily="34" charset="0"/>
                <a:ea typeface="Calibri" panose="020F0502020204030204" pitchFamily="34" charset="0"/>
                <a:cs typeface="Aptos" panose="020B0004020202020204" pitchFamily="34" charset="0"/>
              </a:rPr>
              <a:t>As a result of the commission of an offence, the offender may suffer physical, emotional, social, or financial consequences.  [… ] </a:t>
            </a:r>
            <a:r>
              <a:rPr u="sng" noProof="0" dirty="0">
                <a:effectLst/>
                <a:latin typeface="Aptos" panose="020B0004020202020204" pitchFamily="34" charset="0"/>
                <a:ea typeface="Calibri" panose="020F0502020204030204" pitchFamily="34" charset="0"/>
                <a:cs typeface="Aptos" panose="020B0004020202020204" pitchFamily="34" charset="0"/>
              </a:rPr>
              <a:t>The mitigation will depend on weighing these obstacles against the degree of denunciation appropriate to the offence.</a:t>
            </a:r>
            <a:r>
              <a:rPr baseline="30000" dirty="0"/>
              <a:t>29</a:t>
            </a:r>
          </a:p>
          <a:p>
            <a:pPr lvl="1" indent="0">
              <a:buNone/>
            </a:pPr>
            <a:endParaRPr lang="fr-CA" sz="2000" baseline="30000" noProof="0" dirty="0">
              <a:effectLst/>
              <a:latin typeface="Aptos" panose="020B0004020202020204" pitchFamily="34" charset="0"/>
              <a:ea typeface="Calibri" panose="020F0502020204030204" pitchFamily="34" charset="0"/>
              <a:cs typeface="Aptos" panose="020B00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strike="noStrike" kern="1200" cap="none" normalizeH="0" noProof="0" dirty="0">
                <a:ln>
                  <a:noFill/>
                </a:ln>
                <a:solidFill>
                  <a:prstClr val="black"/>
                </a:solidFill>
                <a:effectLst/>
                <a:uLnTx/>
                <a:uFillTx/>
                <a:latin typeface="Aptos" panose="020B0004020202020204" pitchFamily="34" charset="0"/>
                <a:ea typeface="Calibri" panose="020F0502020204030204" pitchFamily="34" charset="0"/>
                <a:cs typeface="Aptos" panose="020B0004020202020204" pitchFamily="34" charset="0"/>
              </a:rPr>
              <a:t>the stigmatization of young people </a:t>
            </a:r>
            <a:r>
              <a:rPr kumimoji="0" strike="noStrike" kern="1200" cap="none" normalizeH="0" baseline="30000" noProof="0" dirty="0">
                <a:ln>
                  <a:noFill/>
                </a:ln>
                <a:solidFill>
                  <a:prstClr val="black"/>
                </a:solidFill>
                <a:effectLst/>
                <a:uLnTx/>
                <a:uFillTx/>
                <a:latin typeface="Aptos" panose="020B0004020202020204" pitchFamily="34" charset="0"/>
                <a:ea typeface="Calibri" panose="020F0502020204030204" pitchFamily="34" charset="0"/>
                <a:cs typeface="Aptos" panose="020B0004020202020204" pitchFamily="34" charset="0"/>
              </a:rPr>
              <a:t>30 </a:t>
            </a:r>
            <a:r>
              <a:rPr kumimoji="0" strike="noStrike" kern="1200" cap="none" normalizeH="0" noProof="0" dirty="0">
                <a:ln>
                  <a:noFill/>
                </a:ln>
                <a:solidFill>
                  <a:prstClr val="black"/>
                </a:solidFill>
                <a:effectLst/>
                <a:uLnTx/>
                <a:uFillTx/>
                <a:latin typeface="Aptos" panose="020B0004020202020204" pitchFamily="34" charset="0"/>
                <a:ea typeface="Calibri" panose="020F0502020204030204" pitchFamily="34" charset="0"/>
                <a:cs typeface="Aptos" panose="020B0004020202020204" pitchFamily="34" charset="0"/>
              </a:rPr>
              <a:t>or of the sick may be disproportionate</a:t>
            </a:r>
            <a:r>
              <a:rPr kumimoji="0" strike="noStrike" kern="1200" cap="none" normalizeH="0" baseline="30000" noProof="0" dirty="0">
                <a:ln>
                  <a:noFill/>
                </a:ln>
                <a:solidFill>
                  <a:prstClr val="black"/>
                </a:solidFill>
                <a:effectLst/>
                <a:uLnTx/>
                <a:uFillTx/>
                <a:latin typeface="Aptos" panose="020B0004020202020204" pitchFamily="34" charset="0"/>
                <a:ea typeface="Calibri" panose="020F0502020204030204" pitchFamily="34" charset="0"/>
                <a:cs typeface="Aptos" panose="020B0004020202020204" pitchFamily="34" charset="0"/>
              </a:rPr>
              <a:t> 31</a:t>
            </a:r>
            <a:endParaRPr kumimoji="0" lang="fr-CA" b="0" i="0" strike="noStrike" kern="1200" cap="none" spc="0" normalizeH="0" baseline="0" noProof="0" dirty="0">
              <a:ln>
                <a:noFill/>
              </a:ln>
              <a:solidFill>
                <a:prstClr val="black"/>
              </a:solidFill>
              <a:effectLst/>
              <a:uLnTx/>
              <a:uFillTx/>
              <a:latin typeface="Aptos" panose="02110004020202020204"/>
            </a:endParaRPr>
          </a:p>
          <a:p>
            <a:endParaRPr lang="fr-CA" noProof="0" dirty="0"/>
          </a:p>
        </p:txBody>
      </p:sp>
      <p:sp>
        <p:nvSpPr>
          <p:cNvPr id="5" name="TextBox 4">
            <a:extLst>
              <a:ext uri="{FF2B5EF4-FFF2-40B4-BE49-F238E27FC236}">
                <a16:creationId xmlns:a16="http://schemas.microsoft.com/office/drawing/2014/main" id="{DFD39D0F-5AB8-F8DD-0C56-6D495ADB3A90}"/>
              </a:ext>
            </a:extLst>
          </p:cNvPr>
          <p:cNvSpPr txBox="1"/>
          <p:nvPr>
            <p:custDataLst>
              <p:tags r:id="rId3"/>
            </p:custDataLst>
          </p:nvPr>
        </p:nvSpPr>
        <p:spPr>
          <a:xfrm>
            <a:off x="838200" y="6198255"/>
            <a:ext cx="10080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270000" algn="l"/>
                <a:tab pos="450000" algn="l"/>
              </a:tabLst>
              <a:defRPr/>
            </a:pPr>
            <a:r>
              <a:rPr sz="1400" baseline="30000" noProof="0" dirty="0">
                <a:solidFill>
                  <a:schemeClr val="tx1">
                    <a:lumMod val="50000"/>
                    <a:lumOff val="50000"/>
                  </a:schemeClr>
                </a:solidFill>
              </a:rPr>
              <a:t>29 </a:t>
            </a:r>
            <a:r>
              <a:rPr sz="1400" i="1" noProof="0" dirty="0">
                <a:solidFill>
                  <a:schemeClr val="tx1">
                    <a:lumMod val="50000"/>
                    <a:lumOff val="50000"/>
                  </a:schemeClr>
                </a:solidFill>
              </a:rPr>
              <a:t>R. v. Pham</a:t>
            </a:r>
            <a:r>
              <a:rPr sz="1400" noProof="0" dirty="0">
                <a:solidFill>
                  <a:schemeClr val="tx1">
                    <a:lumMod val="50000"/>
                    <a:lumOff val="50000"/>
                  </a:schemeClr>
                </a:solidFill>
              </a:rPr>
              <a:t>, 2013 SCC 15, [2013] 1 SCR 739 at para 12 citing A. Mason, </a:t>
            </a:r>
            <a:r>
              <a:rPr sz="1400" i="1" noProof="0" dirty="0">
                <a:solidFill>
                  <a:schemeClr val="tx1">
                    <a:lumMod val="50000"/>
                    <a:lumOff val="50000"/>
                  </a:schemeClr>
                </a:solidFill>
              </a:rPr>
              <a:t>The Law of Sentencing</a:t>
            </a:r>
            <a:r>
              <a:rPr sz="1400" noProof="0" dirty="0">
                <a:solidFill>
                  <a:schemeClr val="tx1">
                    <a:lumMod val="50000"/>
                    <a:lumOff val="50000"/>
                  </a:schemeClr>
                </a:solidFill>
              </a:rPr>
              <a:t>, Toronto, Irwin Law, 2001.</a:t>
            </a:r>
            <a:br>
              <a:rPr lang="fr-CA" sz="1400" noProof="0" dirty="0">
                <a:solidFill>
                  <a:schemeClr val="tx1">
                    <a:lumMod val="50000"/>
                    <a:lumOff val="50000"/>
                  </a:schemeClr>
                </a:solidFill>
              </a:rPr>
            </a:br>
            <a:r>
              <a:rPr kumimoji="0" sz="1400" b="0" i="0" strike="noStrike" kern="1200" cap="none" normalizeH="0" baseline="30000" noProof="0" dirty="0">
                <a:ln>
                  <a:noFill/>
                </a:ln>
                <a:solidFill>
                  <a:prstClr val="black">
                    <a:lumMod val="50000"/>
                    <a:lumOff val="50000"/>
                  </a:prstClr>
                </a:solidFill>
                <a:effectLst/>
                <a:uLnTx/>
                <a:uFillTx/>
                <a:latin typeface="Aptos" panose="02110004020202020204"/>
              </a:rPr>
              <a:t>30 </a:t>
            </a:r>
            <a:r>
              <a:rPr kumimoji="0" sz="1400" b="0" i="1" strike="noStrike" kern="1200" cap="none" normalizeH="0" noProof="0" dirty="0">
                <a:ln>
                  <a:noFill/>
                </a:ln>
                <a:solidFill>
                  <a:prstClr val="black">
                    <a:lumMod val="50000"/>
                    <a:lumOff val="50000"/>
                  </a:prstClr>
                </a:solidFill>
                <a:effectLst/>
                <a:uLnTx/>
                <a:uFillTx/>
                <a:latin typeface="Aptos" panose="02110004020202020204"/>
              </a:rPr>
              <a:t>R. v. B. (D.)  </a:t>
            </a:r>
            <a:r>
              <a:rPr kumimoji="0" sz="1400" b="0" strike="noStrike" kern="1200" cap="none" normalizeH="0" noProof="0" dirty="0">
                <a:ln>
                  <a:noFill/>
                </a:ln>
                <a:solidFill>
                  <a:prstClr val="black">
                    <a:lumMod val="50000"/>
                    <a:lumOff val="50000"/>
                  </a:prstClr>
                </a:solidFill>
                <a:effectLst/>
                <a:uLnTx/>
                <a:uFillTx/>
                <a:latin typeface="Aptos" panose="02110004020202020204"/>
              </a:rPr>
              <a:t>, 2008 SCC 25 at para 32.</a:t>
            </a:r>
            <a:r>
              <a:rPr kumimoji="0" sz="1400" b="0" i="0" strike="noStrike" kern="1200" cap="none" normalizeH="0" baseline="30000" noProof="0" dirty="0">
                <a:ln>
                  <a:noFill/>
                </a:ln>
                <a:solidFill>
                  <a:prstClr val="black">
                    <a:lumMod val="50000"/>
                    <a:lumOff val="50000"/>
                  </a:prstClr>
                </a:solidFill>
                <a:effectLst/>
                <a:uLnTx/>
                <a:uFillTx/>
                <a:latin typeface="Aptos" panose="02110004020202020204"/>
              </a:rPr>
              <a:t>31 </a:t>
            </a:r>
            <a:r>
              <a:rPr kumimoji="0" sz="1400" b="0" i="1" strike="noStrike" kern="1200" cap="none" normalizeH="0" noProof="0" dirty="0">
                <a:ln>
                  <a:noFill/>
                </a:ln>
                <a:solidFill>
                  <a:prstClr val="black">
                    <a:lumMod val="50000"/>
                    <a:lumOff val="50000"/>
                  </a:prstClr>
                </a:solidFill>
                <a:effectLst/>
                <a:uLnTx/>
                <a:uFillTx/>
                <a:latin typeface="Aptos" panose="02110004020202020204"/>
              </a:rPr>
              <a:t>R. c. Chaulk</a:t>
            </a:r>
            <a:r>
              <a:rPr kumimoji="0" sz="1400" b="0" i="0" strike="noStrike" kern="1200" cap="none" normalizeH="0" noProof="0" dirty="0">
                <a:ln>
                  <a:noFill/>
                </a:ln>
                <a:solidFill>
                  <a:prstClr val="black">
                    <a:lumMod val="50000"/>
                    <a:lumOff val="50000"/>
                  </a:prstClr>
                </a:solidFill>
                <a:effectLst/>
                <a:uLnTx/>
                <a:uFillTx/>
                <a:latin typeface="Aptos" panose="02110004020202020204"/>
              </a:rPr>
              <a:t>, 1990 </a:t>
            </a:r>
            <a:r>
              <a:rPr kumimoji="0" sz="1400" b="0" i="0" strike="noStrike" kern="1200" cap="none" normalizeH="0" noProof="0" dirty="0" err="1">
                <a:ln>
                  <a:noFill/>
                </a:ln>
                <a:solidFill>
                  <a:prstClr val="black">
                    <a:lumMod val="50000"/>
                    <a:lumOff val="50000"/>
                  </a:prstClr>
                </a:solidFill>
                <a:effectLst/>
                <a:uLnTx/>
                <a:uFillTx/>
                <a:latin typeface="Aptos" panose="02110004020202020204"/>
              </a:rPr>
              <a:t>CanLII</a:t>
            </a:r>
            <a:r>
              <a:rPr kumimoji="0" sz="1400" b="0" i="0" strike="noStrike" kern="1200" cap="none" normalizeH="0" noProof="0" dirty="0">
                <a:ln>
                  <a:noFill/>
                </a:ln>
                <a:solidFill>
                  <a:prstClr val="black">
                    <a:lumMod val="50000"/>
                    <a:lumOff val="50000"/>
                  </a:prstClr>
                </a:solidFill>
                <a:effectLst/>
                <a:uLnTx/>
                <a:uFillTx/>
                <a:latin typeface="Aptos" panose="02110004020202020204"/>
              </a:rPr>
              <a:t> 34 (SCC), [1990] 3 RCS 1303.</a:t>
            </a:r>
            <a:r>
              <a:rPr sz="1400" noProof="0" dirty="0">
                <a:solidFill>
                  <a:schemeClr val="tx1">
                    <a:lumMod val="50000"/>
                    <a:lumOff val="50000"/>
                  </a:schemeClr>
                </a:solidFill>
              </a:rPr>
              <a:t>.</a:t>
            </a:r>
          </a:p>
        </p:txBody>
      </p:sp>
      <p:sp>
        <p:nvSpPr>
          <p:cNvPr id="4" name="Slide Number Placeholder 3">
            <a:extLst>
              <a:ext uri="{FF2B5EF4-FFF2-40B4-BE49-F238E27FC236}">
                <a16:creationId xmlns:a16="http://schemas.microsoft.com/office/drawing/2014/main" id="{566C0EAC-B833-D4E3-66C4-C541BC5DE35B}"/>
              </a:ext>
            </a:extLst>
          </p:cNvPr>
          <p:cNvSpPr>
            <a:spLocks noGrp="1"/>
          </p:cNvSpPr>
          <p:nvPr>
            <p:ph type="sldNum" sz="quarter" idx="12"/>
            <p:custDataLst>
              <p:tags r:id="rId4"/>
            </p:custDataLst>
          </p:nvPr>
        </p:nvSpPr>
        <p:spPr/>
        <p:txBody>
          <a:bodyPr/>
          <a:lstStyle/>
          <a:p>
            <a:fld id="{68FECC57-6EFB-43F2-83C2-2A79D8CFE7B1}" type="slidenum">
              <a:rPr lang="fr-CA" noProof="0" smtClean="0"/>
              <a:t>15</a:t>
            </a:fld>
            <a:endParaRPr lang="fr-CA" noProof="0" dirty="0"/>
          </a:p>
        </p:txBody>
      </p:sp>
    </p:spTree>
    <p:extLst>
      <p:ext uri="{BB962C8B-B14F-4D97-AF65-F5344CB8AC3E}">
        <p14:creationId xmlns:p14="http://schemas.microsoft.com/office/powerpoint/2010/main" val="188911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EF835-1FE1-5D11-5606-81BE2AA7A89B}"/>
              </a:ext>
            </a:extLst>
          </p:cNvPr>
          <p:cNvSpPr>
            <a:spLocks noGrp="1"/>
          </p:cNvSpPr>
          <p:nvPr>
            <p:ph type="title"/>
            <p:custDataLst>
              <p:tags r:id="rId1"/>
            </p:custDataLst>
          </p:nvPr>
        </p:nvSpPr>
        <p:spPr/>
        <p:txBody>
          <a:bodyPr/>
          <a:lstStyle/>
          <a:p>
            <a:r>
              <a:t>The Stigma Dilemma</a:t>
            </a:r>
          </a:p>
        </p:txBody>
      </p:sp>
      <p:sp>
        <p:nvSpPr>
          <p:cNvPr id="3" name="Content Placeholder 2">
            <a:extLst>
              <a:ext uri="{FF2B5EF4-FFF2-40B4-BE49-F238E27FC236}">
                <a16:creationId xmlns:a16="http://schemas.microsoft.com/office/drawing/2014/main" id="{1A8FAD1F-38EA-F7AE-916D-C9C2A088D098}"/>
              </a:ext>
            </a:extLst>
          </p:cNvPr>
          <p:cNvSpPr>
            <a:spLocks noGrp="1"/>
          </p:cNvSpPr>
          <p:nvPr>
            <p:ph idx="1"/>
            <p:custDataLst>
              <p:tags r:id="rId2"/>
            </p:custDataLst>
          </p:nvPr>
        </p:nvSpPr>
        <p:spPr>
          <a:xfrm>
            <a:off x="838200" y="1825625"/>
            <a:ext cx="10515600" cy="3691255"/>
          </a:xfrm>
        </p:spPr>
        <p:txBody>
          <a:bodyPr>
            <a:normAutofit/>
          </a:bodyPr>
          <a:lstStyle/>
          <a:p>
            <a:r>
              <a:rPr sz="2800" noProof="0" dirty="0">
                <a:effectLst/>
                <a:latin typeface="Aptos" panose="020B0004020202020204" pitchFamily="34" charset="0"/>
                <a:ea typeface="Calibri" panose="020F0502020204030204" pitchFamily="34" charset="0"/>
                <a:cs typeface="Aptos" panose="020B0004020202020204" pitchFamily="34" charset="0"/>
              </a:rPr>
              <a:t>However, the courts are divided as to the application of these principles:</a:t>
            </a:r>
            <a:endParaRPr lang="fr-CA" sz="2000" noProof="0" dirty="0">
              <a:effectLst/>
              <a:latin typeface="Aptos" panose="020B0004020202020204" pitchFamily="34" charset="0"/>
              <a:ea typeface="Calibri" panose="020F0502020204030204" pitchFamily="34" charset="0"/>
              <a:cs typeface="Aptos" panose="020B0004020202020204" pitchFamily="34" charset="0"/>
            </a:endParaRPr>
          </a:p>
          <a:p>
            <a:pPr marL="1028700" lvl="1" indent="-342900"/>
            <a:r>
              <a:rPr lang="en-CA" noProof="0" dirty="0">
                <a:effectLst/>
                <a:latin typeface="Aptos" panose="020B0004020202020204" pitchFamily="34" charset="0"/>
                <a:ea typeface="Calibri" panose="020F0502020204030204" pitchFamily="34" charset="0"/>
                <a:cs typeface="Aptos" panose="020B0004020202020204" pitchFamily="34" charset="0"/>
              </a:rPr>
              <a:t>“</a:t>
            </a:r>
            <a:r>
              <a:rPr noProof="0" dirty="0">
                <a:effectLst/>
                <a:latin typeface="Aptos" panose="020B0004020202020204" pitchFamily="34" charset="0"/>
                <a:ea typeface="Calibri" panose="020F0502020204030204" pitchFamily="34" charset="0"/>
                <a:cs typeface="Aptos" panose="020B0004020202020204" pitchFamily="34" charset="0"/>
              </a:rPr>
              <a:t>Being shamed and having a negative reputation because of a finding reached on a beyond reasonable doubt standard that a person has committed a sexual offence against a minor are </a:t>
            </a:r>
            <a:r>
              <a:rPr i="1" noProof="0" dirty="0">
                <a:effectLst/>
                <a:latin typeface="Aptos" panose="020B0004020202020204" pitchFamily="34" charset="0"/>
                <a:ea typeface="Calibri" panose="020F0502020204030204" pitchFamily="34" charset="0"/>
                <a:cs typeface="Aptos" panose="020B0004020202020204" pitchFamily="34" charset="0"/>
              </a:rPr>
              <a:t>deserved</a:t>
            </a:r>
            <a:r>
              <a:rPr lang="en-US" i="1" noProof="0" dirty="0">
                <a:effectLst/>
                <a:latin typeface="Aptos" panose="020B0004020202020204" pitchFamily="34" charset="0"/>
                <a:ea typeface="Calibri" panose="020F0502020204030204" pitchFamily="34" charset="0"/>
                <a:cs typeface="Aptos" panose="020B0004020202020204" pitchFamily="34" charset="0"/>
              </a:rPr>
              <a:t>.</a:t>
            </a:r>
            <a:r>
              <a:rPr lang="en-US" i="1" dirty="0">
                <a:latin typeface="Aptos" panose="020B0004020202020204" pitchFamily="34" charset="0"/>
                <a:ea typeface="Calibri" panose="020F0502020204030204" pitchFamily="34" charset="0"/>
                <a:cs typeface="Aptos" panose="020B0004020202020204" pitchFamily="34" charset="0"/>
              </a:rPr>
              <a:t>”</a:t>
            </a:r>
            <a:r>
              <a:rPr baseline="30000" noProof="0" dirty="0">
                <a:effectLst/>
                <a:latin typeface="Aptos" panose="020B0004020202020204" pitchFamily="34" charset="0"/>
                <a:ea typeface="Calibri" panose="020F0502020204030204" pitchFamily="34" charset="0"/>
                <a:cs typeface="Aptos" panose="020B0004020202020204" pitchFamily="34" charset="0"/>
              </a:rPr>
              <a:t>32</a:t>
            </a:r>
            <a:endParaRPr dirty="0"/>
          </a:p>
          <a:p>
            <a:pPr marL="1028700" lvl="1" indent="-342900"/>
            <a:r>
              <a:rPr noProof="0" dirty="0">
                <a:effectLst/>
                <a:latin typeface="Aptos" panose="020B0004020202020204" pitchFamily="34" charset="0"/>
                <a:ea typeface="Calibri" panose="020F0502020204030204" pitchFamily="34" charset="0"/>
                <a:cs typeface="Aptos" panose="020B0004020202020204" pitchFamily="34" charset="0"/>
              </a:rPr>
              <a:t>As one author noted: “The stigma that an offender</a:t>
            </a:r>
            <a:r>
              <a:rPr lang="en-US" noProof="0" dirty="0">
                <a:effectLst/>
                <a:latin typeface="Aptos" panose="020B0004020202020204" pitchFamily="34" charset="0"/>
                <a:ea typeface="Calibri" panose="020F0502020204030204" pitchFamily="34" charset="0"/>
                <a:cs typeface="Aptos" panose="020B0004020202020204" pitchFamily="34" charset="0"/>
              </a:rPr>
              <a:t> </a:t>
            </a:r>
            <a:r>
              <a:rPr noProof="0" dirty="0">
                <a:effectLst/>
                <a:latin typeface="Aptos" panose="020B0004020202020204" pitchFamily="34" charset="0"/>
                <a:ea typeface="Calibri" panose="020F0502020204030204" pitchFamily="34" charset="0"/>
                <a:cs typeface="Aptos" panose="020B0004020202020204" pitchFamily="34" charset="0"/>
              </a:rPr>
              <a:t>faces is a result of society's denunciation of his or her actions [...] the severity of sentence should reflect this stigma, not be mitigated by it.”</a:t>
            </a:r>
            <a:r>
              <a:rPr baseline="30000" dirty="0"/>
              <a:t>33</a:t>
            </a:r>
            <a:endParaRPr lang="fr-CA" noProof="0" dirty="0">
              <a:effectLst/>
              <a:latin typeface="Aptos" panose="020B0004020202020204" pitchFamily="34" charset="0"/>
              <a:ea typeface="Calibri" panose="020F0502020204030204" pitchFamily="34" charset="0"/>
              <a:cs typeface="Aptos" panose="020B0004020202020204" pitchFamily="34" charset="0"/>
            </a:endParaRPr>
          </a:p>
        </p:txBody>
      </p:sp>
      <p:sp>
        <p:nvSpPr>
          <p:cNvPr id="5" name="TextBox 4">
            <a:extLst>
              <a:ext uri="{FF2B5EF4-FFF2-40B4-BE49-F238E27FC236}">
                <a16:creationId xmlns:a16="http://schemas.microsoft.com/office/drawing/2014/main" id="{603C9435-1C34-5227-50FA-4F8216CA2F27}"/>
              </a:ext>
            </a:extLst>
          </p:cNvPr>
          <p:cNvSpPr txBox="1"/>
          <p:nvPr>
            <p:custDataLst>
              <p:tags r:id="rId3"/>
            </p:custDataLst>
          </p:nvPr>
        </p:nvSpPr>
        <p:spPr>
          <a:xfrm>
            <a:off x="838200" y="5982811"/>
            <a:ext cx="10080000" cy="738664"/>
          </a:xfrm>
          <a:prstGeom prst="rect">
            <a:avLst/>
          </a:prstGeom>
          <a:noFill/>
        </p:spPr>
        <p:txBody>
          <a:bodyPr wrap="square" rtlCol="0">
            <a:spAutoFit/>
          </a:bodyPr>
          <a:lstStyle/>
          <a:p>
            <a:pPr>
              <a:tabLst>
                <a:tab pos="270000" algn="l"/>
                <a:tab pos="450000" algn="l"/>
              </a:tabLst>
            </a:pPr>
            <a:r>
              <a:rPr sz="1400" baseline="30000" noProof="0" dirty="0">
                <a:solidFill>
                  <a:schemeClr val="tx1">
                    <a:lumMod val="50000"/>
                    <a:lumOff val="50000"/>
                  </a:schemeClr>
                </a:solidFill>
              </a:rPr>
              <a:t>32 </a:t>
            </a:r>
            <a:r>
              <a:rPr sz="1400" i="1" noProof="0" dirty="0">
                <a:solidFill>
                  <a:schemeClr val="tx1">
                    <a:lumMod val="50000"/>
                    <a:lumOff val="50000"/>
                  </a:schemeClr>
                </a:solidFill>
              </a:rPr>
              <a:t>R. v. Porcher</a:t>
            </a:r>
            <a:r>
              <a:rPr sz="1400" noProof="0" dirty="0">
                <a:solidFill>
                  <a:schemeClr val="tx1">
                    <a:lumMod val="50000"/>
                    <a:lumOff val="50000"/>
                  </a:schemeClr>
                </a:solidFill>
              </a:rPr>
              <a:t>, 2025 BCSC 669 at para 57; see also </a:t>
            </a:r>
            <a:r>
              <a:rPr sz="1400" i="1" noProof="0" dirty="0">
                <a:solidFill>
                  <a:schemeClr val="tx1">
                    <a:lumMod val="50000"/>
                    <a:lumOff val="50000"/>
                  </a:schemeClr>
                </a:solidFill>
              </a:rPr>
              <a:t>R. v. Walsh</a:t>
            </a:r>
            <a:r>
              <a:rPr sz="1400" noProof="0" dirty="0">
                <a:solidFill>
                  <a:schemeClr val="tx1">
                    <a:lumMod val="50000"/>
                    <a:lumOff val="50000"/>
                  </a:schemeClr>
                </a:solidFill>
              </a:rPr>
              <a:t>, 2019 ONSC 1286 at paras 39–40; </a:t>
            </a:r>
            <a:r>
              <a:rPr sz="1400" i="1" noProof="0" dirty="0">
                <a:solidFill>
                  <a:schemeClr val="tx1">
                    <a:lumMod val="50000"/>
                    <a:lumOff val="50000"/>
                  </a:schemeClr>
                </a:solidFill>
              </a:rPr>
              <a:t>R. v. Bellows</a:t>
            </a:r>
            <a:r>
              <a:rPr sz="1400" noProof="0" dirty="0">
                <a:solidFill>
                  <a:schemeClr val="tx1">
                    <a:lumMod val="50000"/>
                    <a:lumOff val="50000"/>
                  </a:schemeClr>
                </a:solidFill>
              </a:rPr>
              <a:t>, 2025 ABCA 100 at paras 106–08. </a:t>
            </a:r>
            <a:r>
              <a:rPr sz="1400" baseline="30000" noProof="0" dirty="0">
                <a:solidFill>
                  <a:schemeClr val="tx1">
                    <a:lumMod val="50000"/>
                    <a:lumOff val="50000"/>
                  </a:schemeClr>
                </a:solidFill>
              </a:rPr>
              <a:t>33</a:t>
            </a:r>
            <a:r>
              <a:rPr sz="1400" noProof="0" dirty="0">
                <a:solidFill>
                  <a:schemeClr val="tx1">
                    <a:lumMod val="50000"/>
                    <a:lumOff val="50000"/>
                  </a:schemeClr>
                </a:solidFill>
              </a:rPr>
              <a:t> E. Monkman, “A New Approach to the Consideration of Collateral Consequences in Criminal Sentencing” (2014) 72:2 UT Fac L Rev 38 at p</a:t>
            </a:r>
            <a:r>
              <a:rPr lang="en-US" sz="1400" noProof="0" dirty="0">
                <a:solidFill>
                  <a:schemeClr val="tx1">
                    <a:lumMod val="50000"/>
                    <a:lumOff val="50000"/>
                  </a:schemeClr>
                </a:solidFill>
              </a:rPr>
              <a:t>.</a:t>
            </a:r>
            <a:r>
              <a:rPr sz="1400" noProof="0" dirty="0">
                <a:solidFill>
                  <a:schemeClr val="tx1">
                    <a:lumMod val="50000"/>
                    <a:lumOff val="50000"/>
                  </a:schemeClr>
                </a:solidFill>
              </a:rPr>
              <a:t> 61.</a:t>
            </a:r>
          </a:p>
        </p:txBody>
      </p:sp>
      <p:sp>
        <p:nvSpPr>
          <p:cNvPr id="4" name="Slide Number Placeholder 3">
            <a:extLst>
              <a:ext uri="{FF2B5EF4-FFF2-40B4-BE49-F238E27FC236}">
                <a16:creationId xmlns:a16="http://schemas.microsoft.com/office/drawing/2014/main" id="{E68F7DB4-1A62-87DB-34C8-DD5EB8E3D0AA}"/>
              </a:ext>
            </a:extLst>
          </p:cNvPr>
          <p:cNvSpPr>
            <a:spLocks noGrp="1"/>
          </p:cNvSpPr>
          <p:nvPr>
            <p:ph type="sldNum" sz="quarter" idx="12"/>
            <p:custDataLst>
              <p:tags r:id="rId4"/>
            </p:custDataLst>
          </p:nvPr>
        </p:nvSpPr>
        <p:spPr/>
        <p:txBody>
          <a:bodyPr/>
          <a:lstStyle/>
          <a:p>
            <a:fld id="{68FECC57-6EFB-43F2-83C2-2A79D8CFE7B1}" type="slidenum">
              <a:rPr lang="fr-CA" noProof="0" smtClean="0"/>
              <a:t>16</a:t>
            </a:fld>
            <a:endParaRPr lang="fr-CA" noProof="0" dirty="0"/>
          </a:p>
        </p:txBody>
      </p:sp>
    </p:spTree>
    <p:extLst>
      <p:ext uri="{BB962C8B-B14F-4D97-AF65-F5344CB8AC3E}">
        <p14:creationId xmlns:p14="http://schemas.microsoft.com/office/powerpoint/2010/main" val="84339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3631F-8D7E-A0CF-C8AB-A34A641DB8CF}"/>
              </a:ext>
            </a:extLst>
          </p:cNvPr>
          <p:cNvSpPr>
            <a:spLocks noGrp="1"/>
          </p:cNvSpPr>
          <p:nvPr>
            <p:ph type="title"/>
            <p:custDataLst>
              <p:tags r:id="rId1"/>
            </p:custDataLst>
          </p:nvPr>
        </p:nvSpPr>
        <p:spPr/>
        <p:txBody>
          <a:bodyPr/>
          <a:lstStyle/>
          <a:p>
            <a:r>
              <a:t>The Stigma Dilemma</a:t>
            </a:r>
          </a:p>
        </p:txBody>
      </p:sp>
      <p:sp>
        <p:nvSpPr>
          <p:cNvPr id="3" name="Content Placeholder 2">
            <a:extLst>
              <a:ext uri="{FF2B5EF4-FFF2-40B4-BE49-F238E27FC236}">
                <a16:creationId xmlns:a16="http://schemas.microsoft.com/office/drawing/2014/main" id="{20C8748E-4F39-ADA4-3DB8-CAE598E2C1E2}"/>
              </a:ext>
            </a:extLst>
          </p:cNvPr>
          <p:cNvSpPr>
            <a:spLocks noGrp="1"/>
          </p:cNvSpPr>
          <p:nvPr>
            <p:ph idx="1"/>
            <p:custDataLst>
              <p:tags r:id="rId2"/>
            </p:custDataLst>
          </p:nvPr>
        </p:nvSpPr>
        <p:spPr>
          <a:xfrm>
            <a:off x="838200" y="1825625"/>
            <a:ext cx="10515600" cy="3232150"/>
          </a:xfrm>
        </p:spPr>
        <p:txBody>
          <a:bodyPr/>
          <a:lstStyle/>
          <a:p>
            <a:pPr marR="0" lvl="1" indent="0" algn="l" defTabSz="914400" rtl="0" eaLnBrk="1" fontAlgn="auto" latinLnBrk="0" hangingPunct="1">
              <a:lnSpc>
                <a:spcPct val="90000"/>
              </a:lnSpc>
              <a:spcBef>
                <a:spcPts val="500"/>
              </a:spcBef>
              <a:spcAft>
                <a:spcPts val="0"/>
              </a:spcAft>
              <a:buClrTx/>
              <a:buSzTx/>
              <a:buNone/>
              <a:tabLst/>
              <a:defRPr/>
            </a:pPr>
            <a:endParaRPr kumimoji="0" lang="fr-CA" sz="2200" b="0" i="1"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ptos" panose="020B0004020202020204" pitchFamily="34" charset="0"/>
            </a:endParaRPr>
          </a:p>
          <a:p>
            <a:pPr marL="1028700" lvl="1" indent="-342900">
              <a:defRPr/>
            </a:pPr>
            <a:r>
              <a:rPr kumimoji="0" strike="noStrike" kern="1200" cap="none" normalizeH="0" noProof="0" dirty="0">
                <a:ln>
                  <a:noFill/>
                </a:ln>
                <a:solidFill>
                  <a:prstClr val="black"/>
                </a:solidFill>
                <a:effectLst/>
                <a:uLnTx/>
                <a:uFillTx/>
                <a:latin typeface="Aptos" panose="020B0004020202020204" pitchFamily="34" charset="0"/>
                <a:ea typeface="Calibri" panose="020F0502020204030204" pitchFamily="34" charset="0"/>
                <a:cs typeface="Aptos" panose="020B0004020202020204" pitchFamily="34" charset="0"/>
              </a:rPr>
              <a:t>However, “the need for a sentence that conveys a strong message of general deterrence and denunciation has, to some extent, been attenuated by the public shaming of [the accused] in his community</a:t>
            </a:r>
            <a:r>
              <a:rPr lang="en-CA" dirty="0"/>
              <a:t>”</a:t>
            </a:r>
            <a:r>
              <a:rPr kumimoji="0" strike="noStrike" kern="1200" cap="none" normalizeH="0" noProof="0" dirty="0">
                <a:ln>
                  <a:noFill/>
                </a:ln>
                <a:solidFill>
                  <a:prstClr val="black"/>
                </a:solidFill>
                <a:effectLst/>
                <a:uLnTx/>
                <a:uFillTx/>
                <a:latin typeface="Aptos" panose="020B0004020202020204" pitchFamily="34" charset="0"/>
                <a:ea typeface="Calibri" panose="020F0502020204030204" pitchFamily="34" charset="0"/>
                <a:cs typeface="Aptos" panose="020B0004020202020204" pitchFamily="34" charset="0"/>
              </a:rPr>
              <a:t> </a:t>
            </a:r>
            <a:r>
              <a:rPr kumimoji="0" strike="noStrike" kern="1200" cap="none" normalizeH="0" baseline="30000" noProof="0" dirty="0">
                <a:ln>
                  <a:noFill/>
                </a:ln>
                <a:solidFill>
                  <a:prstClr val="black"/>
                </a:solidFill>
                <a:effectLst/>
                <a:uLnTx/>
                <a:uFillTx/>
                <a:latin typeface="Aptos" panose="020B0004020202020204" pitchFamily="34" charset="0"/>
                <a:ea typeface="Calibri" panose="020F0502020204030204" pitchFamily="34" charset="0"/>
                <a:cs typeface="Aptos" panose="020B0004020202020204" pitchFamily="34" charset="0"/>
              </a:rPr>
              <a:t>34</a:t>
            </a:r>
            <a:endParaRPr lang="fr-CA" noProof="0" dirty="0"/>
          </a:p>
        </p:txBody>
      </p:sp>
      <p:sp>
        <p:nvSpPr>
          <p:cNvPr id="5" name="TextBox 4">
            <a:extLst>
              <a:ext uri="{FF2B5EF4-FFF2-40B4-BE49-F238E27FC236}">
                <a16:creationId xmlns:a16="http://schemas.microsoft.com/office/drawing/2014/main" id="{4C5C533F-A515-C943-7D22-12B5CB8AF881}"/>
              </a:ext>
            </a:extLst>
          </p:cNvPr>
          <p:cNvSpPr txBox="1"/>
          <p:nvPr>
            <p:custDataLst>
              <p:tags r:id="rId3"/>
            </p:custDataLst>
          </p:nvPr>
        </p:nvSpPr>
        <p:spPr>
          <a:xfrm>
            <a:off x="838200" y="5551924"/>
            <a:ext cx="10080000" cy="1169551"/>
          </a:xfrm>
          <a:prstGeom prst="rect">
            <a:avLst/>
          </a:prstGeom>
          <a:noFill/>
        </p:spPr>
        <p:txBody>
          <a:bodyPr wrap="square" rtlCol="0">
            <a:spAutoFit/>
          </a:bodyPr>
          <a:lstStyle/>
          <a:p>
            <a:pPr>
              <a:tabLst>
                <a:tab pos="270000" algn="l"/>
                <a:tab pos="450000" algn="l"/>
              </a:tabLst>
            </a:pPr>
            <a:r>
              <a:rPr sz="1400" baseline="30000" noProof="0" dirty="0">
                <a:solidFill>
                  <a:schemeClr val="tx1">
                    <a:lumMod val="50000"/>
                    <a:lumOff val="50000"/>
                  </a:schemeClr>
                </a:solidFill>
              </a:rPr>
              <a:t>34</a:t>
            </a:r>
            <a:r>
              <a:rPr sz="1400" noProof="0" dirty="0">
                <a:solidFill>
                  <a:schemeClr val="tx1">
                    <a:lumMod val="50000"/>
                    <a:lumOff val="50000"/>
                  </a:schemeClr>
                </a:solidFill>
              </a:rPr>
              <a:t> R. v. </a:t>
            </a:r>
            <a:r>
              <a:rPr sz="1400" i="1" noProof="0" dirty="0">
                <a:solidFill>
                  <a:schemeClr val="tx1">
                    <a:lumMod val="50000"/>
                    <a:lumOff val="50000"/>
                  </a:schemeClr>
                </a:solidFill>
              </a:rPr>
              <a:t>Anthony</a:t>
            </a:r>
            <a:r>
              <a:rPr sz="1400" noProof="0" dirty="0">
                <a:solidFill>
                  <a:schemeClr val="tx1">
                    <a:lumMod val="50000"/>
                    <a:lumOff val="50000"/>
                  </a:schemeClr>
                </a:solidFill>
              </a:rPr>
              <a:t>, 2014 BCSC 2132 at para. 62</a:t>
            </a:r>
            <a:r>
              <a:rPr lang="en-US" sz="1400" noProof="0" dirty="0">
                <a:solidFill>
                  <a:schemeClr val="tx1">
                    <a:lumMod val="50000"/>
                    <a:lumOff val="50000"/>
                  </a:schemeClr>
                </a:solidFill>
              </a:rPr>
              <a:t>;</a:t>
            </a:r>
            <a:r>
              <a:rPr sz="1400" noProof="0" dirty="0">
                <a:solidFill>
                  <a:schemeClr val="tx1">
                    <a:lumMod val="50000"/>
                    <a:lumOff val="50000"/>
                  </a:schemeClr>
                </a:solidFill>
              </a:rPr>
              <a:t>  see also, R. v. </a:t>
            </a:r>
            <a:r>
              <a:rPr sz="1400" i="1" noProof="0" dirty="0">
                <a:solidFill>
                  <a:schemeClr val="tx1">
                    <a:lumMod val="50000"/>
                    <a:lumOff val="50000"/>
                  </a:schemeClr>
                </a:solidFill>
              </a:rPr>
              <a:t>Harry</a:t>
            </a:r>
            <a:r>
              <a:rPr sz="1400" noProof="0" dirty="0">
                <a:solidFill>
                  <a:schemeClr val="tx1">
                    <a:lumMod val="50000"/>
                    <a:lumOff val="50000"/>
                  </a:schemeClr>
                </a:solidFill>
              </a:rPr>
              <a:t>, 2018 BCSC 2069 at para. 41; R. v. </a:t>
            </a:r>
            <a:r>
              <a:rPr sz="1400" i="1" noProof="0" dirty="0">
                <a:solidFill>
                  <a:schemeClr val="tx1">
                    <a:lumMod val="50000"/>
                    <a:lumOff val="50000"/>
                  </a:schemeClr>
                </a:solidFill>
              </a:rPr>
              <a:t>Samson</a:t>
            </a:r>
            <a:r>
              <a:rPr sz="1400" noProof="0" dirty="0">
                <a:solidFill>
                  <a:schemeClr val="tx1">
                    <a:lumMod val="50000"/>
                    <a:lumOff val="50000"/>
                  </a:schemeClr>
                </a:solidFill>
              </a:rPr>
              <a:t>, 2015 YKCA 7 at para. 13; R. v. </a:t>
            </a:r>
            <a:r>
              <a:rPr sz="1400" i="1" noProof="0" dirty="0">
                <a:solidFill>
                  <a:schemeClr val="tx1">
                    <a:lumMod val="50000"/>
                    <a:lumOff val="50000"/>
                  </a:schemeClr>
                </a:solidFill>
              </a:rPr>
              <a:t>Siddiqui</a:t>
            </a:r>
            <a:r>
              <a:rPr sz="1400" noProof="0" dirty="0">
                <a:solidFill>
                  <a:schemeClr val="tx1">
                    <a:lumMod val="50000"/>
                    <a:lumOff val="50000"/>
                  </a:schemeClr>
                </a:solidFill>
              </a:rPr>
              <a:t>, 2021 ONSC 179 at paras. 27–28; R. v. </a:t>
            </a:r>
            <a:r>
              <a:rPr sz="1400" i="1" noProof="0" dirty="0">
                <a:solidFill>
                  <a:schemeClr val="tx1">
                    <a:lumMod val="50000"/>
                    <a:lumOff val="50000"/>
                  </a:schemeClr>
                </a:solidFill>
              </a:rPr>
              <a:t>Large</a:t>
            </a:r>
            <a:r>
              <a:rPr sz="1400" noProof="0" dirty="0">
                <a:solidFill>
                  <a:schemeClr val="tx1">
                    <a:lumMod val="50000"/>
                    <a:lumOff val="50000"/>
                  </a:schemeClr>
                </a:solidFill>
              </a:rPr>
              <a:t>, 2020 BCPC 216 at paras. 25–28; R. v. </a:t>
            </a:r>
            <a:r>
              <a:rPr sz="1400" i="1" noProof="0" dirty="0">
                <a:solidFill>
                  <a:schemeClr val="tx1">
                    <a:lumMod val="50000"/>
                    <a:lumOff val="50000"/>
                  </a:schemeClr>
                </a:solidFill>
              </a:rPr>
              <a:t>Dizon</a:t>
            </a:r>
            <a:r>
              <a:rPr sz="1400" noProof="0" dirty="0">
                <a:solidFill>
                  <a:schemeClr val="tx1">
                    <a:lumMod val="50000"/>
                    <a:lumOff val="50000"/>
                  </a:schemeClr>
                </a:solidFill>
              </a:rPr>
              <a:t>, 2018 BCPC 328 at para. 43; R. v. </a:t>
            </a:r>
            <a:r>
              <a:rPr sz="1400" i="1" noProof="0" dirty="0">
                <a:solidFill>
                  <a:schemeClr val="tx1">
                    <a:lumMod val="50000"/>
                    <a:lumOff val="50000"/>
                  </a:schemeClr>
                </a:solidFill>
              </a:rPr>
              <a:t>Finlan</a:t>
            </a:r>
            <a:r>
              <a:rPr sz="1400" noProof="0" dirty="0">
                <a:solidFill>
                  <a:schemeClr val="tx1">
                    <a:lumMod val="50000"/>
                    <a:lumOff val="50000"/>
                  </a:schemeClr>
                </a:solidFill>
              </a:rPr>
              <a:t>, 2007 </a:t>
            </a:r>
            <a:r>
              <a:rPr sz="1400" noProof="0" dirty="0" err="1">
                <a:solidFill>
                  <a:schemeClr val="tx1">
                    <a:lumMod val="50000"/>
                    <a:lumOff val="50000"/>
                  </a:schemeClr>
                </a:solidFill>
              </a:rPr>
              <a:t>CarswellOnt</a:t>
            </a:r>
            <a:r>
              <a:rPr sz="1400" noProof="0" dirty="0">
                <a:solidFill>
                  <a:schemeClr val="tx1">
                    <a:lumMod val="50000"/>
                    <a:lumOff val="50000"/>
                  </a:schemeClr>
                </a:solidFill>
              </a:rPr>
              <a:t> 9982, [2007] O.J. No. 5791 at para. 27, aff'd 2009 ONCA 203; R. v. </a:t>
            </a:r>
            <a:r>
              <a:rPr sz="1400" i="1" noProof="0" dirty="0">
                <a:solidFill>
                  <a:schemeClr val="tx1">
                    <a:lumMod val="50000"/>
                    <a:lumOff val="50000"/>
                  </a:schemeClr>
                </a:solidFill>
              </a:rPr>
              <a:t>Huston</a:t>
            </a:r>
            <a:r>
              <a:rPr sz="1400" noProof="0" dirty="0">
                <a:solidFill>
                  <a:schemeClr val="tx1">
                    <a:lumMod val="50000"/>
                    <a:lumOff val="50000"/>
                  </a:schemeClr>
                </a:solidFill>
              </a:rPr>
              <a:t>, 2021 ABPC 108 at paras. 33–37; Bagaric, at pp. 249, 267–69, 277 (similarly in Australia, but the trend is contrary in the United States in high-profile cases that are more severely punished); Monkman, at pp. 52–53.</a:t>
            </a:r>
          </a:p>
        </p:txBody>
      </p:sp>
      <p:sp>
        <p:nvSpPr>
          <p:cNvPr id="6" name="Slide Number Placeholder 5">
            <a:extLst>
              <a:ext uri="{FF2B5EF4-FFF2-40B4-BE49-F238E27FC236}">
                <a16:creationId xmlns:a16="http://schemas.microsoft.com/office/drawing/2014/main" id="{4B05883E-4542-EE28-53CC-14CAD8735C69}"/>
              </a:ext>
            </a:extLst>
          </p:cNvPr>
          <p:cNvSpPr>
            <a:spLocks noGrp="1"/>
          </p:cNvSpPr>
          <p:nvPr>
            <p:ph type="sldNum" sz="quarter" idx="12"/>
            <p:custDataLst>
              <p:tags r:id="rId4"/>
            </p:custDataLst>
          </p:nvPr>
        </p:nvSpPr>
        <p:spPr/>
        <p:txBody>
          <a:bodyPr/>
          <a:lstStyle/>
          <a:p>
            <a:fld id="{68FECC57-6EFB-43F2-83C2-2A79D8CFE7B1}" type="slidenum">
              <a:rPr lang="fr-CA" noProof="0" smtClean="0"/>
              <a:t>17</a:t>
            </a:fld>
            <a:endParaRPr lang="fr-CA" noProof="0" dirty="0"/>
          </a:p>
        </p:txBody>
      </p:sp>
    </p:spTree>
    <p:extLst>
      <p:ext uri="{BB962C8B-B14F-4D97-AF65-F5344CB8AC3E}">
        <p14:creationId xmlns:p14="http://schemas.microsoft.com/office/powerpoint/2010/main" val="231508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00A36-4BA2-8719-E63F-6CE9E0ACD311}"/>
              </a:ext>
            </a:extLst>
          </p:cNvPr>
          <p:cNvSpPr>
            <a:spLocks noGrp="1"/>
          </p:cNvSpPr>
          <p:nvPr>
            <p:ph type="title"/>
            <p:custDataLst>
              <p:tags r:id="rId1"/>
            </p:custDataLst>
          </p:nvPr>
        </p:nvSpPr>
        <p:spPr/>
        <p:txBody>
          <a:bodyPr/>
          <a:lstStyle/>
          <a:p>
            <a:r>
              <a:rPr dirty="0"/>
              <a:t>Indigenous </a:t>
            </a:r>
            <a:r>
              <a:rPr lang="en-US" dirty="0"/>
              <a:t>L</a:t>
            </a:r>
            <a:r>
              <a:rPr dirty="0"/>
              <a:t>aw </a:t>
            </a:r>
          </a:p>
        </p:txBody>
      </p:sp>
      <p:sp>
        <p:nvSpPr>
          <p:cNvPr id="3" name="Content Placeholder 2">
            <a:extLst>
              <a:ext uri="{FF2B5EF4-FFF2-40B4-BE49-F238E27FC236}">
                <a16:creationId xmlns:a16="http://schemas.microsoft.com/office/drawing/2014/main" id="{D38C2B37-E6BD-CFBF-B531-9300A53B6F1D}"/>
              </a:ext>
            </a:extLst>
          </p:cNvPr>
          <p:cNvSpPr>
            <a:spLocks noGrp="1"/>
          </p:cNvSpPr>
          <p:nvPr>
            <p:ph idx="1"/>
            <p:custDataLst>
              <p:tags r:id="rId2"/>
            </p:custDataLst>
          </p:nvPr>
        </p:nvSpPr>
        <p:spPr>
          <a:xfrm>
            <a:off x="681858" y="2796162"/>
            <a:ext cx="10828283" cy="3172723"/>
          </a:xfrm>
        </p:spPr>
        <p:txBody>
          <a:bodyPr>
            <a:normAutofit/>
          </a:bodyPr>
          <a:lstStyle/>
          <a:p>
            <a:pPr marL="457200" lvl="1" indent="0">
              <a:lnSpc>
                <a:spcPct val="100000"/>
              </a:lnSpc>
              <a:buNone/>
            </a:pPr>
            <a:r>
              <a:rPr sz="2000" noProof="0" dirty="0"/>
              <a:t>There is a ceremony called a Shame Feast [… ] facilitated and paid for by the house group [… ] and holds the offender accountable [… ]. Many offenders do not want to partake in this feast as it is a very public event where [… ] [the offender] is literally shamed in front of his community. However, the matter is not mentioned again after the ceremony is over  [...].</a:t>
            </a:r>
            <a:endParaRPr sz="2400" dirty="0">
              <a:solidFill>
                <a:prstClr val="black"/>
              </a:solidFill>
              <a:highlight>
                <a:srgbClr val="FFFF00"/>
              </a:highlight>
            </a:endParaRPr>
          </a:p>
          <a:p>
            <a:pPr marL="0" indent="0">
              <a:lnSpc>
                <a:spcPct val="100000"/>
              </a:lnSpc>
              <a:buNone/>
            </a:pPr>
            <a:endParaRPr lang="fr-CA" sz="2400" noProof="0" dirty="0"/>
          </a:p>
        </p:txBody>
      </p:sp>
      <p:sp>
        <p:nvSpPr>
          <p:cNvPr id="5" name="TextBox 4">
            <a:extLst>
              <a:ext uri="{FF2B5EF4-FFF2-40B4-BE49-F238E27FC236}">
                <a16:creationId xmlns:a16="http://schemas.microsoft.com/office/drawing/2014/main" id="{579A08CB-1182-A48A-D0C5-4B9D0E514642}"/>
              </a:ext>
            </a:extLst>
          </p:cNvPr>
          <p:cNvSpPr txBox="1"/>
          <p:nvPr>
            <p:custDataLst>
              <p:tags r:id="rId3"/>
            </p:custDataLst>
          </p:nvPr>
        </p:nvSpPr>
        <p:spPr>
          <a:xfrm>
            <a:off x="838200" y="5538768"/>
            <a:ext cx="10515600" cy="954107"/>
          </a:xfrm>
          <a:prstGeom prst="rect">
            <a:avLst/>
          </a:prstGeom>
          <a:noFill/>
        </p:spPr>
        <p:txBody>
          <a:bodyPr wrap="square" rtlCol="0">
            <a:spAutoFit/>
          </a:bodyPr>
          <a:lstStyle/>
          <a:p>
            <a:pPr>
              <a:tabLst>
                <a:tab pos="270000" algn="l"/>
                <a:tab pos="450000" algn="l"/>
              </a:tabLst>
            </a:pPr>
            <a:r>
              <a:rPr sz="1400" baseline="30000" noProof="0" dirty="0">
                <a:solidFill>
                  <a:schemeClr val="tx1">
                    <a:lumMod val="50000"/>
                    <a:lumOff val="50000"/>
                  </a:schemeClr>
                </a:solidFill>
              </a:rPr>
              <a:t>35 </a:t>
            </a:r>
            <a:r>
              <a:rPr sz="1400" i="1" noProof="0" dirty="0">
                <a:solidFill>
                  <a:schemeClr val="tx1">
                    <a:lumMod val="50000"/>
                    <a:lumOff val="50000"/>
                  </a:schemeClr>
                </a:solidFill>
              </a:rPr>
              <a:t>R. v. Casimir</a:t>
            </a:r>
            <a:r>
              <a:rPr sz="1400" noProof="0" dirty="0">
                <a:solidFill>
                  <a:schemeClr val="tx1">
                    <a:lumMod val="50000"/>
                    <a:lumOff val="50000"/>
                  </a:schemeClr>
                </a:solidFill>
              </a:rPr>
              <a:t>, 2016 BCSC 65 at para. 15; </a:t>
            </a:r>
            <a:r>
              <a:rPr lang="en-US" sz="1400" dirty="0">
                <a:solidFill>
                  <a:schemeClr val="tx1">
                    <a:lumMod val="50000"/>
                    <a:lumOff val="50000"/>
                  </a:schemeClr>
                </a:solidFill>
              </a:rPr>
              <a:t>These are so-called “non-stigmatizing practices”, see </a:t>
            </a:r>
            <a:r>
              <a:rPr sz="1400" dirty="0">
                <a:solidFill>
                  <a:schemeClr val="tx1">
                    <a:lumMod val="50000"/>
                    <a:lumOff val="50000"/>
                  </a:schemeClr>
                </a:solidFill>
              </a:rPr>
              <a:t>House of Commons, Standing Committee on Justice and Human Rights, </a:t>
            </a:r>
            <a:r>
              <a:rPr sz="1400" i="1" dirty="0">
                <a:solidFill>
                  <a:schemeClr val="tx1">
                    <a:lumMod val="50000"/>
                    <a:lumOff val="50000"/>
                  </a:schemeClr>
                </a:solidFill>
              </a:rPr>
              <a:t>Evidence</a:t>
            </a:r>
            <a:r>
              <a:rPr sz="1400" dirty="0">
                <a:solidFill>
                  <a:schemeClr val="tx1">
                    <a:lumMod val="50000"/>
                    <a:lumOff val="50000"/>
                  </a:schemeClr>
                </a:solidFill>
              </a:rPr>
              <a:t>, 36th Leg., 2nd Sess., No. 28 (March 1, 2000) at pp. 1620–1625 (Bev Poitras); Melanie Spiteri, </a:t>
            </a:r>
            <a:r>
              <a:rPr sz="1400" i="1" dirty="0">
                <a:solidFill>
                  <a:schemeClr val="tx1">
                    <a:lumMod val="50000"/>
                    <a:lumOff val="50000"/>
                  </a:schemeClr>
                </a:solidFill>
              </a:rPr>
              <a:t>Sentencing Circles for Aboriginal Offenders in Canada: Furthering the Idea of Aboriginal Justice within a Western Justice Framework</a:t>
            </a:r>
            <a:r>
              <a:rPr sz="1400" dirty="0">
                <a:solidFill>
                  <a:schemeClr val="tx1">
                    <a:lumMod val="50000"/>
                    <a:lumOff val="50000"/>
                  </a:schemeClr>
                </a:solidFill>
              </a:rPr>
              <a:t> (Master's thesis, University of Windsor, 2001) at paras. 3 and 9.</a:t>
            </a:r>
            <a:endParaRPr lang="fr-CA" sz="1400" noProof="0" dirty="0">
              <a:solidFill>
                <a:schemeClr val="tx1">
                  <a:lumMod val="50000"/>
                  <a:lumOff val="50000"/>
                </a:schemeClr>
              </a:solidFill>
            </a:endParaRPr>
          </a:p>
        </p:txBody>
      </p:sp>
      <p:sp>
        <p:nvSpPr>
          <p:cNvPr id="4" name="Slide Number Placeholder 3">
            <a:extLst>
              <a:ext uri="{FF2B5EF4-FFF2-40B4-BE49-F238E27FC236}">
                <a16:creationId xmlns:a16="http://schemas.microsoft.com/office/drawing/2014/main" id="{E2856A2F-C9F8-0604-D8B3-669056A943F0}"/>
              </a:ext>
            </a:extLst>
          </p:cNvPr>
          <p:cNvSpPr>
            <a:spLocks noGrp="1"/>
          </p:cNvSpPr>
          <p:nvPr>
            <p:ph type="sldNum" sz="quarter" idx="12"/>
            <p:custDataLst>
              <p:tags r:id="rId4"/>
            </p:custDataLst>
          </p:nvPr>
        </p:nvSpPr>
        <p:spPr/>
        <p:txBody>
          <a:bodyPr/>
          <a:lstStyle/>
          <a:p>
            <a:fld id="{68FECC57-6EFB-43F2-83C2-2A79D8CFE7B1}" type="slidenum">
              <a:rPr lang="fr-CA" noProof="0" smtClean="0"/>
              <a:t>18</a:t>
            </a:fld>
            <a:endParaRPr lang="fr-CA" noProof="0" dirty="0"/>
          </a:p>
        </p:txBody>
      </p:sp>
      <p:pic>
        <p:nvPicPr>
          <p:cNvPr id="7" name="Picture 6">
            <a:extLst>
              <a:ext uri="{FF2B5EF4-FFF2-40B4-BE49-F238E27FC236}">
                <a16:creationId xmlns:a16="http://schemas.microsoft.com/office/drawing/2014/main" id="{C9DEE388-0922-72C3-6D7D-7F5E1BB7E188}"/>
              </a:ext>
            </a:extLst>
          </p:cNvPr>
          <p:cNvPicPr>
            <a:picLocks noChangeAspect="1"/>
          </p:cNvPicPr>
          <p:nvPr>
            <p:custDataLst>
              <p:tags r:id="rId5"/>
            </p:custDataLst>
          </p:nvPr>
        </p:nvPicPr>
        <p:blipFill>
          <a:blip r:embed="rId7"/>
          <a:stretch>
            <a:fillRect/>
          </a:stretch>
        </p:blipFill>
        <p:spPr>
          <a:xfrm>
            <a:off x="7152000" y="-23793"/>
            <a:ext cx="5040000" cy="2535120"/>
          </a:xfrm>
          <a:prstGeom prst="rect">
            <a:avLst/>
          </a:prstGeom>
        </p:spPr>
      </p:pic>
      <p:sp>
        <p:nvSpPr>
          <p:cNvPr id="6" name="TextBox 5">
            <a:extLst>
              <a:ext uri="{FF2B5EF4-FFF2-40B4-BE49-F238E27FC236}">
                <a16:creationId xmlns:a16="http://schemas.microsoft.com/office/drawing/2014/main" id="{B21D08CF-9551-0CE2-46CB-3BDFC9461264}"/>
              </a:ext>
            </a:extLst>
          </p:cNvPr>
          <p:cNvSpPr txBox="1"/>
          <p:nvPr/>
        </p:nvSpPr>
        <p:spPr>
          <a:xfrm>
            <a:off x="838198" y="1318834"/>
            <a:ext cx="5919217" cy="1477328"/>
          </a:xfrm>
          <a:prstGeom prst="rect">
            <a:avLst/>
          </a:prstGeom>
          <a:noFill/>
        </p:spPr>
        <p:txBody>
          <a:bodyPr wrap="square" rtlCol="0">
            <a:spAutoFit/>
          </a:bodyPr>
          <a:lstStyle/>
          <a:p>
            <a:r>
              <a:rPr sz="2400" dirty="0"/>
              <a:t>In some Indigenous nations, the practice of </a:t>
            </a:r>
            <a:r>
              <a:rPr lang="en-CA" sz="2400" dirty="0"/>
              <a:t>a </a:t>
            </a:r>
            <a:r>
              <a:rPr sz="2400" dirty="0"/>
              <a:t>shame feast or circle</a:t>
            </a:r>
            <a:r>
              <a:rPr lang="en-CA" sz="2400" dirty="0"/>
              <a:t> exists,</a:t>
            </a:r>
            <a:r>
              <a:rPr sz="2400" dirty="0"/>
              <a:t> as a tool for social expression </a:t>
            </a:r>
            <a:r>
              <a:rPr sz="2400" baseline="30000" dirty="0"/>
              <a:t>35</a:t>
            </a:r>
          </a:p>
          <a:p>
            <a:endParaRPr lang="en-CA" dirty="0"/>
          </a:p>
        </p:txBody>
      </p:sp>
    </p:spTree>
    <p:extLst>
      <p:ext uri="{BB962C8B-B14F-4D97-AF65-F5344CB8AC3E}">
        <p14:creationId xmlns:p14="http://schemas.microsoft.com/office/powerpoint/2010/main" val="71108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75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Ducking stool - Wikipedia">
            <a:extLst>
              <a:ext uri="{FF2B5EF4-FFF2-40B4-BE49-F238E27FC236}">
                <a16:creationId xmlns:a16="http://schemas.microsoft.com/office/drawing/2014/main" id="{C8A56B93-C686-DDA7-AAFC-C361152D4931}"/>
              </a:ext>
            </a:extLst>
          </p:cNvPr>
          <p:cNvPicPr>
            <a:picLocks noChangeAspect="1" noChangeArrowheads="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flipH="1">
            <a:off x="3966074" y="4011574"/>
            <a:ext cx="3973724" cy="23114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8BFC0E0-6252-78CC-2BD8-2391D9027463}"/>
              </a:ext>
            </a:extLst>
          </p:cNvPr>
          <p:cNvSpPr>
            <a:spLocks noGrp="1"/>
          </p:cNvSpPr>
          <p:nvPr>
            <p:ph type="title"/>
            <p:custDataLst>
              <p:tags r:id="rId2"/>
            </p:custDataLst>
          </p:nvPr>
        </p:nvSpPr>
        <p:spPr/>
        <p:txBody>
          <a:bodyPr/>
          <a:lstStyle/>
          <a:p>
            <a:r>
              <a:rPr dirty="0"/>
              <a:t>Three Final Observations </a:t>
            </a:r>
          </a:p>
        </p:txBody>
      </p:sp>
      <p:sp>
        <p:nvSpPr>
          <p:cNvPr id="3" name="Content Placeholder 2">
            <a:extLst>
              <a:ext uri="{FF2B5EF4-FFF2-40B4-BE49-F238E27FC236}">
                <a16:creationId xmlns:a16="http://schemas.microsoft.com/office/drawing/2014/main" id="{1B45EFCF-7232-4931-53F9-46FB6FD5CE65}"/>
              </a:ext>
            </a:extLst>
          </p:cNvPr>
          <p:cNvSpPr>
            <a:spLocks noGrp="1"/>
          </p:cNvSpPr>
          <p:nvPr>
            <p:ph idx="1"/>
            <p:custDataLst>
              <p:tags r:id="rId3"/>
            </p:custDataLst>
          </p:nvPr>
        </p:nvSpPr>
        <p:spPr>
          <a:xfrm>
            <a:off x="838200" y="1690688"/>
            <a:ext cx="10891684" cy="3823305"/>
          </a:xfrm>
        </p:spPr>
        <p:txBody>
          <a:bodyPr>
            <a:normAutofit/>
          </a:bodyPr>
          <a:lstStyle/>
          <a:p>
            <a:r>
              <a:rPr sz="2400" dirty="0">
                <a:solidFill>
                  <a:prstClr val="black"/>
                </a:solidFill>
              </a:rPr>
              <a:t>Shame seems to be a universal principle of punishment; it is about finding the right balance between denunciation and reintegration of the offender</a:t>
            </a:r>
            <a:endParaRPr lang="fr-CA" sz="2400" noProof="0" dirty="0"/>
          </a:p>
          <a:p>
            <a:r>
              <a:rPr sz="2400" noProof="0" dirty="0"/>
              <a:t>a paradox – the shameless criminal</a:t>
            </a:r>
          </a:p>
          <a:p>
            <a:pPr lvl="1"/>
            <a:r>
              <a:rPr sz="2000" noProof="0" dirty="0"/>
              <a:t>those without honor to begin with</a:t>
            </a:r>
            <a:r>
              <a:rPr lang="en-CA" sz="2000" noProof="0" dirty="0"/>
              <a:t>, </a:t>
            </a:r>
            <a:r>
              <a:rPr sz="2000" noProof="0" dirty="0"/>
              <a:t>do not regret losing it</a:t>
            </a:r>
          </a:p>
          <a:p>
            <a:pPr lvl="1"/>
            <a:r>
              <a:rPr sz="2000" noProof="0" dirty="0"/>
              <a:t>thus, the shameful penalty is difficult to calibrate </a:t>
            </a:r>
            <a:r>
              <a:rPr lang="en-US" sz="2000" baseline="30000" noProof="0" dirty="0"/>
              <a:t>36</a:t>
            </a:r>
            <a:endParaRPr lang="fr-CA" sz="2000" noProof="0" dirty="0"/>
          </a:p>
          <a:p>
            <a:r>
              <a:rPr sz="2400" noProof="0" dirty="0"/>
              <a:t>we are not </a:t>
            </a:r>
            <a:r>
              <a:rPr lang="en-US" sz="2400" noProof="0" dirty="0"/>
              <a:t>too</a:t>
            </a:r>
            <a:r>
              <a:rPr sz="2400" noProof="0" dirty="0"/>
              <a:t> far from the medieval dilemma</a:t>
            </a:r>
          </a:p>
        </p:txBody>
      </p:sp>
      <p:sp>
        <p:nvSpPr>
          <p:cNvPr id="5" name="TextBox 4">
            <a:extLst>
              <a:ext uri="{FF2B5EF4-FFF2-40B4-BE49-F238E27FC236}">
                <a16:creationId xmlns:a16="http://schemas.microsoft.com/office/drawing/2014/main" id="{2CEF5B71-F621-894C-E807-8E6BF10CE308}"/>
              </a:ext>
            </a:extLst>
          </p:cNvPr>
          <p:cNvSpPr txBox="1"/>
          <p:nvPr>
            <p:custDataLst>
              <p:tags r:id="rId4"/>
            </p:custDataLst>
          </p:nvPr>
        </p:nvSpPr>
        <p:spPr>
          <a:xfrm>
            <a:off x="1056000" y="6413698"/>
            <a:ext cx="10080000" cy="307777"/>
          </a:xfrm>
          <a:prstGeom prst="rect">
            <a:avLst/>
          </a:prstGeom>
          <a:noFill/>
        </p:spPr>
        <p:txBody>
          <a:bodyPr wrap="square" rtlCol="0">
            <a:spAutoFit/>
          </a:bodyPr>
          <a:lstStyle/>
          <a:p>
            <a:pPr>
              <a:tabLst>
                <a:tab pos="270000" algn="l"/>
                <a:tab pos="450000" algn="l"/>
              </a:tabLst>
            </a:pPr>
            <a:r>
              <a:rPr lang="en-US" sz="1400" baseline="30000" noProof="0" dirty="0">
                <a:solidFill>
                  <a:schemeClr val="tx1">
                    <a:lumMod val="50000"/>
                    <a:lumOff val="50000"/>
                  </a:schemeClr>
                </a:solidFill>
              </a:rPr>
              <a:t>36</a:t>
            </a:r>
            <a:r>
              <a:rPr sz="1400" baseline="30000" noProof="0" dirty="0">
                <a:solidFill>
                  <a:schemeClr val="tx1">
                    <a:lumMod val="50000"/>
                    <a:lumOff val="50000"/>
                  </a:schemeClr>
                </a:solidFill>
              </a:rPr>
              <a:t> </a:t>
            </a:r>
            <a:r>
              <a:rPr sz="1400" noProof="0" dirty="0">
                <a:solidFill>
                  <a:schemeClr val="tx1">
                    <a:lumMod val="50000"/>
                    <a:lumOff val="50000"/>
                  </a:schemeClr>
                </a:solidFill>
              </a:rPr>
              <a:t>Simonin at p. 429; Bagaric at p. 284; Monkman at p. 60.</a:t>
            </a:r>
          </a:p>
        </p:txBody>
      </p:sp>
      <p:sp>
        <p:nvSpPr>
          <p:cNvPr id="4" name="Slide Number Placeholder 3">
            <a:extLst>
              <a:ext uri="{FF2B5EF4-FFF2-40B4-BE49-F238E27FC236}">
                <a16:creationId xmlns:a16="http://schemas.microsoft.com/office/drawing/2014/main" id="{14979D6D-3E44-8DC2-2925-5FEDC0DFD579}"/>
              </a:ext>
            </a:extLst>
          </p:cNvPr>
          <p:cNvSpPr>
            <a:spLocks noGrp="1"/>
          </p:cNvSpPr>
          <p:nvPr>
            <p:ph type="sldNum" sz="quarter" idx="12"/>
            <p:custDataLst>
              <p:tags r:id="rId5"/>
            </p:custDataLst>
          </p:nvPr>
        </p:nvSpPr>
        <p:spPr/>
        <p:txBody>
          <a:bodyPr/>
          <a:lstStyle/>
          <a:p>
            <a:fld id="{68FECC57-6EFB-43F2-83C2-2A79D8CFE7B1}" type="slidenum">
              <a:rPr lang="fr-CA" noProof="0" smtClean="0"/>
              <a:t>19</a:t>
            </a:fld>
            <a:endParaRPr lang="fr-CA" noProof="0" dirty="0"/>
          </a:p>
        </p:txBody>
      </p:sp>
      <p:pic>
        <p:nvPicPr>
          <p:cNvPr id="9220" name="Picture 4" descr="Find &amp; Share on GIPHY">
            <a:extLst>
              <a:ext uri="{FF2B5EF4-FFF2-40B4-BE49-F238E27FC236}">
                <a16:creationId xmlns:a16="http://schemas.microsoft.com/office/drawing/2014/main" id="{50F83C9E-3387-FBAB-453A-DA75172280C5}"/>
              </a:ext>
            </a:extLst>
          </p:cNvPr>
          <p:cNvPicPr>
            <a:picLocks noChangeAspect="1" noChangeArrowheads="1"/>
          </p:cNvPicPr>
          <p:nvPr>
            <p:custDataLst>
              <p:tags r:id="rId6"/>
            </p:custDataLst>
          </p:nvPr>
        </p:nvPicPr>
        <p:blipFill>
          <a:blip r:embed="rId9">
            <a:extLst>
              <a:ext uri="{28A0092B-C50C-407E-A947-70E740481C1C}">
                <a14:useLocalDpi xmlns:a14="http://schemas.microsoft.com/office/drawing/2010/main" val="0"/>
              </a:ext>
            </a:extLst>
          </a:blip>
          <a:srcRect/>
          <a:stretch>
            <a:fillRect/>
          </a:stretch>
        </p:blipFill>
        <p:spPr bwMode="auto">
          <a:xfrm>
            <a:off x="8964792" y="3788030"/>
            <a:ext cx="3227208" cy="2568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63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750"/>
                                        <p:tgtEl>
                                          <p:spTgt spid="5"/>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75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0" presetClass="entr" presetSubtype="0" fill="hold" nodeType="withEffect">
                                  <p:stCondLst>
                                    <p:cond delay="0"/>
                                  </p:stCondLst>
                                  <p:childTnLst>
                                    <p:set>
                                      <p:cBhvr>
                                        <p:cTn id="30" dur="1" fill="hold">
                                          <p:stCondLst>
                                            <p:cond delay="0"/>
                                          </p:stCondLst>
                                        </p:cTn>
                                        <p:tgtEl>
                                          <p:spTgt spid="9220"/>
                                        </p:tgtEl>
                                        <p:attrNameLst>
                                          <p:attrName>style.visibility</p:attrName>
                                        </p:attrNameLst>
                                      </p:cBhvr>
                                      <p:to>
                                        <p:strVal val="visible"/>
                                      </p:to>
                                    </p:set>
                                    <p:animEffect transition="in" filter="fade">
                                      <p:cBhvr>
                                        <p:cTn id="31" dur="75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7FEA6-BAD9-371A-2CA1-AA90F5D5187A}"/>
              </a:ext>
            </a:extLst>
          </p:cNvPr>
          <p:cNvSpPr>
            <a:spLocks noGrp="1"/>
          </p:cNvSpPr>
          <p:nvPr>
            <p:ph type="title"/>
            <p:custDataLst>
              <p:tags r:id="rId1"/>
            </p:custDataLst>
          </p:nvPr>
        </p:nvSpPr>
        <p:spPr/>
        <p:txBody>
          <a:bodyPr>
            <a:normAutofit/>
          </a:bodyPr>
          <a:lstStyle/>
          <a:p>
            <a:pPr lvl="1"/>
            <a:r>
              <a:rPr sz="4400" noProof="0"/>
              <a:t>Definitions</a:t>
            </a:r>
          </a:p>
        </p:txBody>
      </p:sp>
      <p:sp>
        <p:nvSpPr>
          <p:cNvPr id="3" name="Content Placeholder 2">
            <a:extLst>
              <a:ext uri="{FF2B5EF4-FFF2-40B4-BE49-F238E27FC236}">
                <a16:creationId xmlns:a16="http://schemas.microsoft.com/office/drawing/2014/main" id="{E77CD164-6F2E-72A1-6724-0D56CE51B816}"/>
              </a:ext>
            </a:extLst>
          </p:cNvPr>
          <p:cNvSpPr>
            <a:spLocks noGrp="1"/>
          </p:cNvSpPr>
          <p:nvPr>
            <p:ph idx="1"/>
            <p:custDataLst>
              <p:tags r:id="rId2"/>
            </p:custDataLst>
          </p:nvPr>
        </p:nvSpPr>
        <p:spPr/>
        <p:txBody>
          <a:bodyPr>
            <a:normAutofit/>
          </a:bodyPr>
          <a:lstStyle/>
          <a:p>
            <a:r>
              <a:rPr dirty="0"/>
              <a:t>All sentences involve a certain degree of shame</a:t>
            </a:r>
          </a:p>
          <a:p>
            <a:pPr lvl="1"/>
            <a:r>
              <a:rPr dirty="0"/>
              <a:t>no one is proud to go to jail (or almost)</a:t>
            </a:r>
          </a:p>
          <a:p>
            <a:pPr lvl="1"/>
            <a:r>
              <a:rPr dirty="0"/>
              <a:t>a sentence implies a social break</a:t>
            </a:r>
            <a:r>
              <a:rPr lang="en-CA" dirty="0"/>
              <a:t> with the offender</a:t>
            </a:r>
            <a:endParaRPr dirty="0"/>
          </a:p>
          <a:p>
            <a:pPr lvl="1"/>
            <a:endParaRPr lang="fr-CA" noProof="0" dirty="0"/>
          </a:p>
          <a:p>
            <a:r>
              <a:rPr dirty="0"/>
              <a:t>This presentation focuses on </a:t>
            </a:r>
            <a:r>
              <a:rPr lang="en-US" dirty="0"/>
              <a:t>sentences</a:t>
            </a:r>
            <a:r>
              <a:rPr dirty="0"/>
              <a:t> that:</a:t>
            </a:r>
          </a:p>
          <a:p>
            <a:pPr lvl="1"/>
            <a:r>
              <a:rPr lang="en-US" dirty="0"/>
              <a:t>have social stigmatization as their objective or</a:t>
            </a:r>
          </a:p>
          <a:p>
            <a:pPr lvl="1"/>
            <a:r>
              <a:rPr dirty="0"/>
              <a:t>have a desired collateral consequence that leads to the same social demotion</a:t>
            </a:r>
          </a:p>
          <a:p>
            <a:pPr lvl="1"/>
            <a:endParaRPr lang="fr-CA" noProof="0" dirty="0"/>
          </a:p>
          <a:p>
            <a:r>
              <a:rPr dirty="0"/>
              <a:t>We will discuss </a:t>
            </a:r>
            <a:r>
              <a:rPr lang="en-US" dirty="0"/>
              <a:t>shameful</a:t>
            </a:r>
            <a:r>
              <a:rPr dirty="0"/>
              <a:t>, stigmatizing, exemplary sentences</a:t>
            </a:r>
          </a:p>
          <a:p>
            <a:pPr marL="457200" lvl="1" indent="0">
              <a:buNone/>
            </a:pPr>
            <a:endParaRPr lang="fr-CA" noProof="0" dirty="0"/>
          </a:p>
          <a:p>
            <a:pPr lvl="1"/>
            <a:endParaRPr lang="fr-CA" noProof="0" dirty="0"/>
          </a:p>
        </p:txBody>
      </p:sp>
      <p:sp>
        <p:nvSpPr>
          <p:cNvPr id="4" name="Slide Number Placeholder 3">
            <a:extLst>
              <a:ext uri="{FF2B5EF4-FFF2-40B4-BE49-F238E27FC236}">
                <a16:creationId xmlns:a16="http://schemas.microsoft.com/office/drawing/2014/main" id="{49A4257E-F7BA-8C7A-566F-7B7289D2A56C}"/>
              </a:ext>
            </a:extLst>
          </p:cNvPr>
          <p:cNvSpPr>
            <a:spLocks noGrp="1"/>
          </p:cNvSpPr>
          <p:nvPr>
            <p:ph type="sldNum" sz="quarter" idx="12"/>
            <p:custDataLst>
              <p:tags r:id="rId3"/>
            </p:custDataLst>
          </p:nvPr>
        </p:nvSpPr>
        <p:spPr/>
        <p:txBody>
          <a:bodyPr/>
          <a:lstStyle/>
          <a:p>
            <a:fld id="{68FECC57-6EFB-43F2-83C2-2A79D8CFE7B1}" type="slidenum">
              <a:rPr lang="fr-CA" noProof="0" smtClean="0"/>
              <a:t>2</a:t>
            </a:fld>
            <a:endParaRPr lang="fr-CA" noProof="0" dirty="0"/>
          </a:p>
        </p:txBody>
      </p:sp>
    </p:spTree>
    <p:extLst>
      <p:ext uri="{BB962C8B-B14F-4D97-AF65-F5344CB8AC3E}">
        <p14:creationId xmlns:p14="http://schemas.microsoft.com/office/powerpoint/2010/main" val="143225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7FEA6-BAD9-371A-2CA1-AA90F5D5187A}"/>
              </a:ext>
            </a:extLst>
          </p:cNvPr>
          <p:cNvSpPr>
            <a:spLocks noGrp="1"/>
          </p:cNvSpPr>
          <p:nvPr>
            <p:ph type="title"/>
            <p:custDataLst>
              <p:tags r:id="rId1"/>
            </p:custDataLst>
          </p:nvPr>
        </p:nvSpPr>
        <p:spPr/>
        <p:txBody>
          <a:bodyPr>
            <a:normAutofit/>
          </a:bodyPr>
          <a:lstStyle/>
          <a:p>
            <a:pPr lvl="1"/>
            <a:r>
              <a:rPr lang="en-CA" sz="4400" noProof="0" dirty="0"/>
              <a:t>Concrete Examples</a:t>
            </a:r>
            <a:endParaRPr sz="4400" noProof="0" dirty="0"/>
          </a:p>
        </p:txBody>
      </p:sp>
      <p:sp>
        <p:nvSpPr>
          <p:cNvPr id="3" name="Content Placeholder 2">
            <a:extLst>
              <a:ext uri="{FF2B5EF4-FFF2-40B4-BE49-F238E27FC236}">
                <a16:creationId xmlns:a16="http://schemas.microsoft.com/office/drawing/2014/main" id="{E77CD164-6F2E-72A1-6724-0D56CE51B816}"/>
              </a:ext>
            </a:extLst>
          </p:cNvPr>
          <p:cNvSpPr>
            <a:spLocks noGrp="1"/>
          </p:cNvSpPr>
          <p:nvPr>
            <p:ph idx="1"/>
            <p:custDataLst>
              <p:tags r:id="rId2"/>
            </p:custDataLst>
          </p:nvPr>
        </p:nvSpPr>
        <p:spPr>
          <a:xfrm>
            <a:off x="838200" y="1825625"/>
            <a:ext cx="7761514" cy="4351338"/>
          </a:xfrm>
        </p:spPr>
        <p:txBody>
          <a:bodyPr>
            <a:normAutofit fontScale="92500" lnSpcReduction="10000"/>
          </a:bodyPr>
          <a:lstStyle/>
          <a:p>
            <a:r>
              <a:rPr lang="en-US" dirty="0"/>
              <a:t>Punishments that directly brought shame (the pillory of the Middle Ages)</a:t>
            </a:r>
          </a:p>
          <a:p>
            <a:endParaRPr lang="fr-CA" noProof="0" dirty="0"/>
          </a:p>
          <a:p>
            <a:r>
              <a:rPr dirty="0"/>
              <a:t>Declaratory punishments (</a:t>
            </a:r>
            <a:r>
              <a:rPr lang="en-US" dirty="0"/>
              <a:t>“</a:t>
            </a:r>
            <a:r>
              <a:rPr lang="en-US" i="1" dirty="0" err="1"/>
              <a:t>dégradation</a:t>
            </a:r>
            <a:r>
              <a:rPr lang="en-US" i="1" dirty="0"/>
              <a:t> </a:t>
            </a:r>
            <a:r>
              <a:rPr lang="en-US" i="1" dirty="0" err="1"/>
              <a:t>nationale</a:t>
            </a:r>
            <a:r>
              <a:rPr lang="en-US" dirty="0"/>
              <a:t>” —</a:t>
            </a:r>
            <a:r>
              <a:rPr dirty="0"/>
              <a:t>national </a:t>
            </a:r>
            <a:r>
              <a:rPr lang="en-US" dirty="0"/>
              <a:t>degradation— </a:t>
            </a:r>
            <a:r>
              <a:rPr dirty="0"/>
              <a:t>during the Liberation)</a:t>
            </a:r>
          </a:p>
          <a:p>
            <a:endParaRPr lang="fr-CA" noProof="0" dirty="0"/>
          </a:p>
          <a:p>
            <a:r>
              <a:rPr dirty="0"/>
              <a:t>Deprivation of social rights (loss of the right to vote)</a:t>
            </a:r>
          </a:p>
          <a:p>
            <a:endParaRPr lang="fr-CA" noProof="0" dirty="0"/>
          </a:p>
          <a:p>
            <a:r>
              <a:rPr lang="en-US" dirty="0"/>
              <a:t>Shameful</a:t>
            </a:r>
            <a:r>
              <a:rPr dirty="0"/>
              <a:t> aspects in the execution of the sentence (</a:t>
            </a:r>
            <a:r>
              <a:rPr lang="en-CA" dirty="0"/>
              <a:t>chain gang</a:t>
            </a:r>
            <a:r>
              <a:rPr dirty="0"/>
              <a:t>)</a:t>
            </a:r>
          </a:p>
          <a:p>
            <a:pPr lvl="1"/>
            <a:endParaRPr lang="fr-CA" noProof="0" dirty="0"/>
          </a:p>
        </p:txBody>
      </p:sp>
      <p:pic>
        <p:nvPicPr>
          <p:cNvPr id="1026" name="Picture 2" descr="Ufford Heritage Trail 2. Stocks and Whipping Post Have the stocks ...">
            <a:extLst>
              <a:ext uri="{FF2B5EF4-FFF2-40B4-BE49-F238E27FC236}">
                <a16:creationId xmlns:a16="http://schemas.microsoft.com/office/drawing/2014/main" id="{DF0E8458-D271-BF3A-2864-1C71594B8636}"/>
              </a:ext>
            </a:extLst>
          </p:cNvPr>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10610850" y="174905"/>
            <a:ext cx="1581150" cy="2238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Convict Leasing System: Slavery in its Worst Aspects | Inside Adams">
            <a:extLst>
              <a:ext uri="{FF2B5EF4-FFF2-40B4-BE49-F238E27FC236}">
                <a16:creationId xmlns:a16="http://schemas.microsoft.com/office/drawing/2014/main" id="{FC793C52-A8BC-1FD4-3530-B9EB71EDCFCE}"/>
              </a:ext>
            </a:extLst>
          </p:cNvPr>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9498208" y="4486956"/>
            <a:ext cx="2693792" cy="18703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w to cast a ballot early and on Ontario's election day in Hamilton and  area | CBC News">
            <a:extLst>
              <a:ext uri="{FF2B5EF4-FFF2-40B4-BE49-F238E27FC236}">
                <a16:creationId xmlns:a16="http://schemas.microsoft.com/office/drawing/2014/main" id="{46EFB309-0882-22CA-555D-7028A2627B76}"/>
              </a:ext>
            </a:extLst>
          </p:cNvPr>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9333895" y="2603500"/>
            <a:ext cx="2858105" cy="160768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48EE6CD-3A6F-0079-39EB-D11E2CA6A49A}"/>
              </a:ext>
            </a:extLst>
          </p:cNvPr>
          <p:cNvSpPr>
            <a:spLocks noGrp="1"/>
          </p:cNvSpPr>
          <p:nvPr>
            <p:ph type="sldNum" sz="quarter" idx="12"/>
            <p:custDataLst>
              <p:tags r:id="rId6"/>
            </p:custDataLst>
          </p:nvPr>
        </p:nvSpPr>
        <p:spPr/>
        <p:txBody>
          <a:bodyPr/>
          <a:lstStyle/>
          <a:p>
            <a:fld id="{68FECC57-6EFB-43F2-83C2-2A79D8CFE7B1}" type="slidenum">
              <a:rPr lang="fr-CA" noProof="0" smtClean="0"/>
              <a:t>3</a:t>
            </a:fld>
            <a:endParaRPr lang="fr-CA" noProof="0" dirty="0"/>
          </a:p>
        </p:txBody>
      </p:sp>
    </p:spTree>
    <p:extLst>
      <p:ext uri="{BB962C8B-B14F-4D97-AF65-F5344CB8AC3E}">
        <p14:creationId xmlns:p14="http://schemas.microsoft.com/office/powerpoint/2010/main" val="316389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fade">
                                      <p:cBhvr>
                                        <p:cTn id="9" dur="75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030"/>
                                        </p:tgtEl>
                                        <p:attrNameLst>
                                          <p:attrName>style.visibility</p:attrName>
                                        </p:attrNameLst>
                                      </p:cBhvr>
                                      <p:to>
                                        <p:strVal val="visible"/>
                                      </p:to>
                                    </p:set>
                                    <p:animEffect transition="in" filter="fade">
                                      <p:cBhvr>
                                        <p:cTn id="20" dur="750"/>
                                        <p:tgtEl>
                                          <p:spTgt spid="103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75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naissance painting depicting The Crucifixion at risk of leaving the UK -  GOV.UK">
            <a:extLst>
              <a:ext uri="{FF2B5EF4-FFF2-40B4-BE49-F238E27FC236}">
                <a16:creationId xmlns:a16="http://schemas.microsoft.com/office/drawing/2014/main" id="{84BBB1D7-02A9-D4A6-C083-CFA9BE2E4C9B}"/>
              </a:ext>
            </a:extLst>
          </p:cNvPr>
          <p:cNvPicPr>
            <a:picLocks noChangeAspect="1" noChangeArrowheads="1"/>
          </p:cNvPicPr>
          <p:nvPr>
            <p:custDataLst>
              <p:tags r:id="rId1"/>
            </p:custDataLst>
          </p:nvPr>
        </p:nvPicPr>
        <p:blipFill rotWithShape="1">
          <a:blip r:embed="rId7">
            <a:extLst>
              <a:ext uri="{28A0092B-C50C-407E-A947-70E740481C1C}">
                <a14:useLocalDpi xmlns:a14="http://schemas.microsoft.com/office/drawing/2010/main" val="0"/>
              </a:ext>
            </a:extLst>
          </a:blip>
          <a:srcRect l="30418" r="26026"/>
          <a:stretch>
            <a:fillRect/>
          </a:stretch>
        </p:blipFill>
        <p:spPr bwMode="auto">
          <a:xfrm>
            <a:off x="8971280" y="964123"/>
            <a:ext cx="3220720" cy="49297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BFDACB0-6892-2653-C2A5-6B08F43C7003}"/>
              </a:ext>
            </a:extLst>
          </p:cNvPr>
          <p:cNvSpPr>
            <a:spLocks noGrp="1"/>
          </p:cNvSpPr>
          <p:nvPr>
            <p:ph type="title"/>
            <p:custDataLst>
              <p:tags r:id="rId2"/>
            </p:custDataLst>
          </p:nvPr>
        </p:nvSpPr>
        <p:spPr/>
        <p:txBody>
          <a:bodyPr/>
          <a:lstStyle/>
          <a:p>
            <a:r>
              <a:rPr lang="en-US" dirty="0"/>
              <a:t>Justifying Shameful S</a:t>
            </a:r>
            <a:r>
              <a:rPr dirty="0"/>
              <a:t>entences</a:t>
            </a:r>
          </a:p>
        </p:txBody>
      </p:sp>
      <p:sp>
        <p:nvSpPr>
          <p:cNvPr id="3" name="Content Placeholder 2">
            <a:extLst>
              <a:ext uri="{FF2B5EF4-FFF2-40B4-BE49-F238E27FC236}">
                <a16:creationId xmlns:a16="http://schemas.microsoft.com/office/drawing/2014/main" id="{6BAD8261-F073-16FA-7122-12F2D518593B}"/>
              </a:ext>
            </a:extLst>
          </p:cNvPr>
          <p:cNvSpPr>
            <a:spLocks noGrp="1"/>
          </p:cNvSpPr>
          <p:nvPr>
            <p:ph idx="1"/>
            <p:custDataLst>
              <p:tags r:id="rId3"/>
            </p:custDataLst>
          </p:nvPr>
        </p:nvSpPr>
        <p:spPr>
          <a:xfrm>
            <a:off x="838200" y="1690688"/>
            <a:ext cx="8044543" cy="4292123"/>
          </a:xfrm>
        </p:spPr>
        <p:txBody>
          <a:bodyPr>
            <a:normAutofit fontScale="85000" lnSpcReduction="20000"/>
          </a:bodyPr>
          <a:lstStyle/>
          <a:p>
            <a:r>
              <a:rPr dirty="0"/>
              <a:t>Justifications overlap and fluctuate:</a:t>
            </a:r>
          </a:p>
          <a:p>
            <a:pPr lvl="1"/>
            <a:r>
              <a:rPr lang="en-CA" dirty="0"/>
              <a:t>a </a:t>
            </a:r>
            <a:r>
              <a:rPr dirty="0"/>
              <a:t>strong religious or chivalrous component </a:t>
            </a:r>
            <a:r>
              <a:rPr baseline="30000" dirty="0"/>
              <a:t>1</a:t>
            </a:r>
          </a:p>
          <a:p>
            <a:pPr lvl="1"/>
            <a:r>
              <a:rPr lang="en-CA" dirty="0"/>
              <a:t>s</a:t>
            </a:r>
            <a:r>
              <a:rPr dirty="0" err="1"/>
              <a:t>ocial</a:t>
            </a:r>
            <a:r>
              <a:rPr dirty="0"/>
              <a:t> marking as an immediate protective element</a:t>
            </a:r>
          </a:p>
          <a:p>
            <a:pPr lvl="1"/>
            <a:r>
              <a:rPr dirty="0"/>
              <a:t>shame as a specific and general deterrent</a:t>
            </a:r>
          </a:p>
          <a:p>
            <a:pPr lvl="1"/>
            <a:r>
              <a:rPr dirty="0"/>
              <a:t>denunciation of the criminal act as something bad</a:t>
            </a:r>
          </a:p>
          <a:p>
            <a:pPr lvl="1"/>
            <a:endParaRPr lang="fr-CA" noProof="0" dirty="0"/>
          </a:p>
          <a:p>
            <a:r>
              <a:rPr dirty="0"/>
              <a:t>The social context is paramount</a:t>
            </a:r>
          </a:p>
          <a:p>
            <a:pPr lvl="1"/>
            <a:r>
              <a:rPr dirty="0"/>
              <a:t>the effectiveness of the </a:t>
            </a:r>
            <a:r>
              <a:rPr lang="en-US" dirty="0"/>
              <a:t>shameful</a:t>
            </a:r>
            <a:r>
              <a:rPr dirty="0"/>
              <a:t> </a:t>
            </a:r>
            <a:r>
              <a:rPr lang="en-US" dirty="0"/>
              <a:t>penalty </a:t>
            </a:r>
            <a:r>
              <a:rPr dirty="0"/>
              <a:t>depends on the social reaction</a:t>
            </a:r>
          </a:p>
          <a:p>
            <a:pPr lvl="1"/>
            <a:r>
              <a:rPr dirty="0"/>
              <a:t>but these sentences can confirm or exacerbate racial and other biases </a:t>
            </a:r>
          </a:p>
          <a:p>
            <a:pPr lvl="1"/>
            <a:endParaRPr lang="fr-CA" noProof="0" dirty="0"/>
          </a:p>
          <a:p>
            <a:r>
              <a:rPr dirty="0"/>
              <a:t>Modern counter-justification</a:t>
            </a:r>
          </a:p>
          <a:p>
            <a:pPr lvl="1"/>
            <a:r>
              <a:rPr dirty="0"/>
              <a:t>Destigmatize and reintegrate the offender</a:t>
            </a:r>
          </a:p>
        </p:txBody>
      </p:sp>
      <p:sp>
        <p:nvSpPr>
          <p:cNvPr id="4" name="Slide Number Placeholder 3">
            <a:extLst>
              <a:ext uri="{FF2B5EF4-FFF2-40B4-BE49-F238E27FC236}">
                <a16:creationId xmlns:a16="http://schemas.microsoft.com/office/drawing/2014/main" id="{48235854-D78D-0DB7-ACB6-2498E3939006}"/>
              </a:ext>
            </a:extLst>
          </p:cNvPr>
          <p:cNvSpPr>
            <a:spLocks noGrp="1"/>
          </p:cNvSpPr>
          <p:nvPr>
            <p:ph type="sldNum" sz="quarter" idx="12"/>
            <p:custDataLst>
              <p:tags r:id="rId4"/>
            </p:custDataLst>
          </p:nvPr>
        </p:nvSpPr>
        <p:spPr/>
        <p:txBody>
          <a:bodyPr/>
          <a:lstStyle/>
          <a:p>
            <a:fld id="{68FECC57-6EFB-43F2-83C2-2A79D8CFE7B1}" type="slidenum">
              <a:rPr lang="fr-CA" noProof="0" smtClean="0"/>
              <a:t>4</a:t>
            </a:fld>
            <a:endParaRPr lang="fr-CA" noProof="0" dirty="0"/>
          </a:p>
        </p:txBody>
      </p:sp>
      <p:sp>
        <p:nvSpPr>
          <p:cNvPr id="6" name="TextBox 5">
            <a:extLst>
              <a:ext uri="{FF2B5EF4-FFF2-40B4-BE49-F238E27FC236}">
                <a16:creationId xmlns:a16="http://schemas.microsoft.com/office/drawing/2014/main" id="{920225F3-2AD3-F3B1-661F-53C0BBED8872}"/>
              </a:ext>
            </a:extLst>
          </p:cNvPr>
          <p:cNvSpPr txBox="1"/>
          <p:nvPr>
            <p:custDataLst>
              <p:tags r:id="rId5"/>
            </p:custDataLst>
          </p:nvPr>
        </p:nvSpPr>
        <p:spPr>
          <a:xfrm>
            <a:off x="838200" y="5987018"/>
            <a:ext cx="10080000" cy="523220"/>
          </a:xfrm>
          <a:prstGeom prst="rect">
            <a:avLst/>
          </a:prstGeom>
          <a:noFill/>
        </p:spPr>
        <p:txBody>
          <a:bodyPr wrap="square" rtlCol="0">
            <a:spAutoFit/>
          </a:bodyPr>
          <a:lstStyle/>
          <a:p>
            <a:pPr defTabSz="450000">
              <a:tabLst>
                <a:tab pos="270000" algn="l"/>
                <a:tab pos="450000" algn="l"/>
              </a:tabLst>
            </a:pPr>
            <a:r>
              <a:rPr sz="1400" baseline="30000" noProof="0" dirty="0">
                <a:solidFill>
                  <a:schemeClr val="tx1">
                    <a:lumMod val="50000"/>
                    <a:lumOff val="50000"/>
                  </a:schemeClr>
                </a:solidFill>
              </a:rPr>
              <a:t>1 </a:t>
            </a:r>
            <a:r>
              <a:rPr sz="1400" noProof="0" dirty="0">
                <a:solidFill>
                  <a:schemeClr val="tx1">
                    <a:lumMod val="50000"/>
                    <a:lumOff val="50000"/>
                  </a:schemeClr>
                </a:solidFill>
              </a:rPr>
              <a:t> H. Dumont, “</a:t>
            </a:r>
            <a:r>
              <a:rPr lang="fr-FR" sz="1400" dirty="0">
                <a:solidFill>
                  <a:schemeClr val="tx1">
                    <a:lumMod val="50000"/>
                    <a:lumOff val="50000"/>
                  </a:schemeClr>
                </a:solidFill>
              </a:rPr>
              <a:t>Le casier judiciaire : criminel un jour, criminel toujours ?</a:t>
            </a:r>
            <a:r>
              <a:rPr sz="1400" noProof="0" dirty="0">
                <a:solidFill>
                  <a:schemeClr val="tx1">
                    <a:lumMod val="50000"/>
                    <a:lumOff val="50000"/>
                  </a:schemeClr>
                </a:solidFill>
              </a:rPr>
              <a:t>”</a:t>
            </a:r>
            <a:r>
              <a:rPr lang="en-US" sz="1400" noProof="0" dirty="0">
                <a:solidFill>
                  <a:schemeClr val="tx1">
                    <a:lumMod val="50000"/>
                    <a:lumOff val="50000"/>
                  </a:schemeClr>
                </a:solidFill>
              </a:rPr>
              <a:t> </a:t>
            </a:r>
            <a:r>
              <a:rPr sz="1400" noProof="0" dirty="0">
                <a:solidFill>
                  <a:schemeClr val="tx1">
                    <a:lumMod val="50000"/>
                    <a:lumOff val="50000"/>
                  </a:schemeClr>
                </a:solidFill>
              </a:rPr>
              <a:t>in </a:t>
            </a:r>
            <a:r>
              <a:rPr lang="en-US" sz="1400" noProof="0" dirty="0" err="1">
                <a:solidFill>
                  <a:schemeClr val="tx1">
                    <a:lumMod val="50000"/>
                    <a:lumOff val="50000"/>
                  </a:schemeClr>
                </a:solidFill>
              </a:rPr>
              <a:t>Journées</a:t>
            </a:r>
            <a:r>
              <a:rPr lang="en-US" sz="1400" noProof="0" dirty="0">
                <a:solidFill>
                  <a:schemeClr val="tx1">
                    <a:lumMod val="50000"/>
                    <a:lumOff val="50000"/>
                  </a:schemeClr>
                </a:solidFill>
              </a:rPr>
              <a:t> </a:t>
            </a:r>
            <a:r>
              <a:rPr sz="1400" noProof="0" dirty="0">
                <a:solidFill>
                  <a:schemeClr val="tx1">
                    <a:lumMod val="50000"/>
                    <a:lumOff val="50000"/>
                  </a:schemeClr>
                </a:solidFill>
              </a:rPr>
              <a:t>Maximilien-Caro</a:t>
            </a:r>
            <a:r>
              <a:rPr lang="en-US" sz="1400" noProof="0" dirty="0">
                <a:solidFill>
                  <a:schemeClr val="tx1">
                    <a:lumMod val="50000"/>
                    <a:lumOff val="50000"/>
                  </a:schemeClr>
                </a:solidFill>
              </a:rPr>
              <a:t>n</a:t>
            </a:r>
            <a:r>
              <a:rPr sz="1400" noProof="0" dirty="0">
                <a:solidFill>
                  <a:schemeClr val="tx1">
                    <a:lumMod val="50000"/>
                    <a:lumOff val="50000"/>
                  </a:schemeClr>
                </a:solidFill>
              </a:rPr>
              <a:t>, </a:t>
            </a:r>
            <a:r>
              <a:rPr sz="1400" i="1" dirty="0">
                <a:solidFill>
                  <a:schemeClr val="tx1">
                    <a:lumMod val="50000"/>
                    <a:lumOff val="50000"/>
                  </a:schemeClr>
                </a:solidFill>
              </a:rPr>
              <a:t>Le respect de la vie </a:t>
            </a:r>
            <a:r>
              <a:rPr sz="1400" i="1" dirty="0" err="1">
                <a:solidFill>
                  <a:schemeClr val="tx1">
                    <a:lumMod val="50000"/>
                    <a:lumOff val="50000"/>
                  </a:schemeClr>
                </a:solidFill>
              </a:rPr>
              <a:t>privée</a:t>
            </a:r>
            <a:r>
              <a:rPr sz="1400" i="1" dirty="0">
                <a:solidFill>
                  <a:schemeClr val="tx1">
                    <a:lumMod val="50000"/>
                    <a:lumOff val="50000"/>
                  </a:schemeClr>
                </a:solidFill>
              </a:rPr>
              <a:t> dans </a:t>
            </a:r>
            <a:r>
              <a:rPr sz="1400" i="1" dirty="0" err="1">
                <a:solidFill>
                  <a:schemeClr val="tx1">
                    <a:lumMod val="50000"/>
                    <a:lumOff val="50000"/>
                  </a:schemeClr>
                </a:solidFill>
              </a:rPr>
              <a:t>l'entreprise</a:t>
            </a:r>
            <a:r>
              <a:rPr sz="1400" i="1" dirty="0">
                <a:solidFill>
                  <a:schemeClr val="tx1">
                    <a:lumMod val="50000"/>
                    <a:lumOff val="50000"/>
                  </a:schemeClr>
                </a:solidFill>
              </a:rPr>
              <a:t> : de </a:t>
            </a:r>
            <a:r>
              <a:rPr sz="1400" i="1" dirty="0" err="1">
                <a:solidFill>
                  <a:schemeClr val="tx1">
                    <a:lumMod val="50000"/>
                    <a:lumOff val="50000"/>
                  </a:schemeClr>
                </a:solidFill>
              </a:rPr>
              <a:t>l'affirmation</a:t>
            </a:r>
            <a:r>
              <a:rPr sz="1400" i="1" dirty="0">
                <a:solidFill>
                  <a:schemeClr val="tx1">
                    <a:lumMod val="50000"/>
                    <a:lumOff val="50000"/>
                  </a:schemeClr>
                </a:solidFill>
              </a:rPr>
              <a:t> à </a:t>
            </a:r>
            <a:r>
              <a:rPr sz="1400" i="1" dirty="0" err="1">
                <a:solidFill>
                  <a:schemeClr val="tx1">
                    <a:lumMod val="50000"/>
                    <a:lumOff val="50000"/>
                  </a:schemeClr>
                </a:solidFill>
              </a:rPr>
              <a:t>l'exercice</a:t>
            </a:r>
            <a:r>
              <a:rPr sz="1400" i="1" dirty="0">
                <a:solidFill>
                  <a:schemeClr val="tx1">
                    <a:lumMod val="50000"/>
                    <a:lumOff val="50000"/>
                  </a:schemeClr>
                </a:solidFill>
              </a:rPr>
              <a:t> d'un droit</a:t>
            </a:r>
            <a:r>
              <a:rPr sz="1400" dirty="0">
                <a:solidFill>
                  <a:schemeClr val="tx1">
                    <a:lumMod val="50000"/>
                    <a:lumOff val="50000"/>
                  </a:schemeClr>
                </a:solidFill>
              </a:rPr>
              <a:t>, 6th, Montreal, University of Montreal: </a:t>
            </a:r>
            <a:r>
              <a:rPr sz="1400" noProof="0" dirty="0" err="1">
                <a:solidFill>
                  <a:schemeClr val="tx1">
                    <a:lumMod val="50000"/>
                    <a:lumOff val="50000"/>
                  </a:schemeClr>
                </a:solidFill>
              </a:rPr>
              <a:t>Thémis</a:t>
            </a:r>
            <a:r>
              <a:rPr sz="1400" noProof="0" dirty="0">
                <a:solidFill>
                  <a:schemeClr val="tx1">
                    <a:lumMod val="50000"/>
                    <a:lumOff val="50000"/>
                  </a:schemeClr>
                </a:solidFill>
              </a:rPr>
              <a:t>, 1995, 103</a:t>
            </a:r>
            <a:r>
              <a:rPr sz="1400" dirty="0">
                <a:solidFill>
                  <a:schemeClr val="tx1">
                    <a:lumMod val="50000"/>
                    <a:lumOff val="50000"/>
                  </a:schemeClr>
                </a:solidFill>
              </a:rPr>
              <a:t> </a:t>
            </a:r>
            <a:r>
              <a:rPr sz="1400" noProof="0" dirty="0">
                <a:solidFill>
                  <a:schemeClr val="tx1">
                    <a:lumMod val="50000"/>
                    <a:lumOff val="50000"/>
                  </a:schemeClr>
                </a:solidFill>
              </a:rPr>
              <a:t>at pp. 109–110.</a:t>
            </a:r>
          </a:p>
        </p:txBody>
      </p:sp>
    </p:spTree>
    <p:extLst>
      <p:ext uri="{BB962C8B-B14F-4D97-AF65-F5344CB8AC3E}">
        <p14:creationId xmlns:p14="http://schemas.microsoft.com/office/powerpoint/2010/main" val="112221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750"/>
                                        <p:tgtEl>
                                          <p:spTgt spid="205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75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Ducking stool - Wikipedia">
            <a:extLst>
              <a:ext uri="{FF2B5EF4-FFF2-40B4-BE49-F238E27FC236}">
                <a16:creationId xmlns:a16="http://schemas.microsoft.com/office/drawing/2014/main" id="{5C40D38F-5C09-41E4-E8F7-5A1DF76761FC}"/>
              </a:ext>
            </a:extLst>
          </p:cNvPr>
          <p:cNvPicPr>
            <a:picLocks noChangeAspect="1" noChangeArrowheads="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flipH="1">
            <a:off x="6233119" y="1848783"/>
            <a:ext cx="5760000" cy="33505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1AA626E-ED67-8AF7-6F04-17A79AD2B6B6}"/>
              </a:ext>
            </a:extLst>
          </p:cNvPr>
          <p:cNvSpPr>
            <a:spLocks noGrp="1"/>
          </p:cNvSpPr>
          <p:nvPr>
            <p:ph type="title"/>
            <p:custDataLst>
              <p:tags r:id="rId2"/>
            </p:custDataLst>
          </p:nvPr>
        </p:nvSpPr>
        <p:spPr/>
        <p:txBody>
          <a:bodyPr/>
          <a:lstStyle/>
          <a:p>
            <a:r>
              <a:rPr dirty="0"/>
              <a:t>Medieval </a:t>
            </a:r>
            <a:r>
              <a:rPr lang="en-CA" dirty="0"/>
              <a:t>P</a:t>
            </a:r>
            <a:r>
              <a:rPr dirty="0" err="1"/>
              <a:t>eriod</a:t>
            </a:r>
            <a:r>
              <a:rPr dirty="0"/>
              <a:t> (physical punishments)</a:t>
            </a:r>
          </a:p>
        </p:txBody>
      </p:sp>
      <p:sp>
        <p:nvSpPr>
          <p:cNvPr id="3" name="Content Placeholder 2">
            <a:extLst>
              <a:ext uri="{FF2B5EF4-FFF2-40B4-BE49-F238E27FC236}">
                <a16:creationId xmlns:a16="http://schemas.microsoft.com/office/drawing/2014/main" id="{7E8CA9A0-823F-0A78-D13F-E53B9194B675}"/>
              </a:ext>
            </a:extLst>
          </p:cNvPr>
          <p:cNvSpPr>
            <a:spLocks noGrp="1"/>
          </p:cNvSpPr>
          <p:nvPr>
            <p:ph idx="1"/>
            <p:custDataLst>
              <p:tags r:id="rId3"/>
            </p:custDataLst>
          </p:nvPr>
        </p:nvSpPr>
        <p:spPr>
          <a:xfrm>
            <a:off x="838200" y="1581881"/>
            <a:ext cx="7333648" cy="3518440"/>
          </a:xfrm>
        </p:spPr>
        <p:txBody>
          <a:bodyPr>
            <a:normAutofit/>
          </a:bodyPr>
          <a:lstStyle/>
          <a:p>
            <a:r>
              <a:rPr dirty="0"/>
              <a:t>The height of </a:t>
            </a:r>
            <a:r>
              <a:rPr lang="en-US" dirty="0"/>
              <a:t>shameful</a:t>
            </a:r>
            <a:r>
              <a:rPr dirty="0"/>
              <a:t> sentencing</a:t>
            </a:r>
          </a:p>
          <a:p>
            <a:pPr lvl="1"/>
            <a:r>
              <a:rPr dirty="0"/>
              <a:t>Almost all sentences are carried out publicly in a spectacular and stigmatizing manner</a:t>
            </a:r>
          </a:p>
          <a:p>
            <a:pPr marL="457200" lvl="1" indent="0">
              <a:buNone/>
            </a:pPr>
            <a:endParaRPr lang="fr-CA" noProof="0" dirty="0"/>
          </a:p>
          <a:p>
            <a:pPr lvl="1"/>
            <a:r>
              <a:rPr dirty="0"/>
              <a:t>the pillory </a:t>
            </a:r>
            <a:r>
              <a:rPr baseline="30000" dirty="0"/>
              <a:t>2</a:t>
            </a:r>
            <a:endParaRPr lang="fr-CA" noProof="0" dirty="0"/>
          </a:p>
          <a:p>
            <a:pPr lvl="1"/>
            <a:r>
              <a:rPr dirty="0"/>
              <a:t>The </a:t>
            </a:r>
            <a:r>
              <a:rPr lang="en-CA" dirty="0"/>
              <a:t>ducking chair </a:t>
            </a:r>
            <a:r>
              <a:rPr baseline="30000" dirty="0"/>
              <a:t>3</a:t>
            </a:r>
            <a:endParaRPr lang="fr-CA" noProof="0" dirty="0"/>
          </a:p>
          <a:p>
            <a:pPr lvl="1"/>
            <a:r>
              <a:rPr dirty="0"/>
              <a:t>the exposure of persons who </a:t>
            </a:r>
            <a:br>
              <a:rPr lang="en-US" dirty="0"/>
            </a:br>
            <a:r>
              <a:rPr dirty="0"/>
              <a:t>died by suicide </a:t>
            </a:r>
            <a:r>
              <a:rPr baseline="30000" dirty="0"/>
              <a:t>4</a:t>
            </a:r>
            <a:endParaRPr lang="fr-CA" noProof="0" dirty="0"/>
          </a:p>
          <a:p>
            <a:pPr lvl="1"/>
            <a:endParaRPr lang="fr-CA" noProof="0" dirty="0"/>
          </a:p>
        </p:txBody>
      </p:sp>
      <p:sp>
        <p:nvSpPr>
          <p:cNvPr id="4" name="TextBox 3">
            <a:extLst>
              <a:ext uri="{FF2B5EF4-FFF2-40B4-BE49-F238E27FC236}">
                <a16:creationId xmlns:a16="http://schemas.microsoft.com/office/drawing/2014/main" id="{F201BA5B-F492-22D1-E0FE-E1EA42342081}"/>
              </a:ext>
            </a:extLst>
          </p:cNvPr>
          <p:cNvSpPr txBox="1"/>
          <p:nvPr>
            <p:custDataLst>
              <p:tags r:id="rId4"/>
            </p:custDataLst>
          </p:nvPr>
        </p:nvSpPr>
        <p:spPr>
          <a:xfrm>
            <a:off x="838200" y="6198255"/>
            <a:ext cx="10080000" cy="523220"/>
          </a:xfrm>
          <a:prstGeom prst="rect">
            <a:avLst/>
          </a:prstGeom>
          <a:noFill/>
        </p:spPr>
        <p:txBody>
          <a:bodyPr wrap="square" rtlCol="0">
            <a:spAutoFit/>
          </a:bodyPr>
          <a:lstStyle/>
          <a:p>
            <a:pPr defTabSz="450000">
              <a:tabLst>
                <a:tab pos="270000" algn="l"/>
                <a:tab pos="450000" algn="l"/>
              </a:tabLst>
            </a:pPr>
            <a:r>
              <a:rPr sz="1400" baseline="30000" noProof="0" dirty="0">
                <a:solidFill>
                  <a:schemeClr val="tx1">
                    <a:lumMod val="50000"/>
                    <a:lumOff val="50000"/>
                  </a:schemeClr>
                </a:solidFill>
              </a:rPr>
              <a:t>2 </a:t>
            </a:r>
            <a:r>
              <a:rPr sz="1400" dirty="0">
                <a:solidFill>
                  <a:schemeClr val="tx1">
                    <a:lumMod val="50000"/>
                    <a:lumOff val="50000"/>
                  </a:schemeClr>
                </a:solidFill>
              </a:rPr>
              <a:t>H.V. </a:t>
            </a:r>
            <a:r>
              <a:rPr sz="1400" dirty="0" err="1">
                <a:solidFill>
                  <a:schemeClr val="tx1">
                    <a:lumMod val="50000"/>
                    <a:lumOff val="50000"/>
                  </a:schemeClr>
                </a:solidFill>
              </a:rPr>
              <a:t>Hentig</a:t>
            </a:r>
            <a:r>
              <a:rPr sz="1400" dirty="0">
                <a:solidFill>
                  <a:schemeClr val="tx1">
                    <a:lumMod val="50000"/>
                    <a:lumOff val="50000"/>
                  </a:schemeClr>
                </a:solidFill>
              </a:rPr>
              <a:t>, “The Pillory: A Medieval Punishment” (1939) 11:3 U Colo L Rev 186. </a:t>
            </a:r>
            <a:r>
              <a:rPr sz="1400" baseline="30000" noProof="0" dirty="0">
                <a:solidFill>
                  <a:schemeClr val="tx1">
                    <a:lumMod val="50000"/>
                    <a:lumOff val="50000"/>
                  </a:schemeClr>
                </a:solidFill>
              </a:rPr>
              <a:t>3 </a:t>
            </a:r>
            <a:r>
              <a:rPr sz="1400" noProof="0" dirty="0">
                <a:solidFill>
                  <a:schemeClr val="tx1">
                    <a:lumMod val="50000"/>
                    <a:lumOff val="50000"/>
                  </a:schemeClr>
                </a:solidFill>
              </a:rPr>
              <a:t> </a:t>
            </a:r>
            <a:r>
              <a:rPr sz="1400" noProof="0" dirty="0" err="1">
                <a:solidFill>
                  <a:schemeClr val="tx1">
                    <a:lumMod val="50000"/>
                    <a:lumOff val="50000"/>
                  </a:schemeClr>
                </a:solidFill>
              </a:rPr>
              <a:t>Hentig</a:t>
            </a:r>
            <a:r>
              <a:rPr sz="1400" noProof="0" dirty="0">
                <a:solidFill>
                  <a:schemeClr val="tx1">
                    <a:lumMod val="50000"/>
                    <a:lumOff val="50000"/>
                  </a:schemeClr>
                </a:solidFill>
              </a:rPr>
              <a:t> </a:t>
            </a:r>
            <a:r>
              <a:rPr lang="en-US" sz="1400" noProof="0" dirty="0">
                <a:solidFill>
                  <a:schemeClr val="tx1">
                    <a:lumMod val="50000"/>
                    <a:lumOff val="50000"/>
                  </a:schemeClr>
                </a:solidFill>
              </a:rPr>
              <a:t>at</a:t>
            </a:r>
            <a:r>
              <a:rPr sz="1400" noProof="0" dirty="0">
                <a:solidFill>
                  <a:schemeClr val="tx1">
                    <a:lumMod val="50000"/>
                    <a:lumOff val="50000"/>
                  </a:schemeClr>
                </a:solidFill>
              </a:rPr>
              <a:t> p. 190.</a:t>
            </a:r>
            <a:r>
              <a:rPr sz="1400" baseline="30000" noProof="0" dirty="0">
                <a:solidFill>
                  <a:schemeClr val="tx1">
                    <a:lumMod val="50000"/>
                    <a:lumOff val="50000"/>
                  </a:schemeClr>
                </a:solidFill>
              </a:rPr>
              <a:t>4</a:t>
            </a:r>
            <a:r>
              <a:rPr sz="1400" noProof="0" dirty="0">
                <a:solidFill>
                  <a:schemeClr val="tx1">
                    <a:lumMod val="50000"/>
                    <a:lumOff val="50000"/>
                  </a:schemeClr>
                </a:solidFill>
              </a:rPr>
              <a:t> D. Godineau, </a:t>
            </a:r>
            <a:r>
              <a:rPr sz="1400" i="1" noProof="0" dirty="0" err="1">
                <a:solidFill>
                  <a:schemeClr val="tx1">
                    <a:lumMod val="50000"/>
                    <a:lumOff val="50000"/>
                  </a:schemeClr>
                </a:solidFill>
              </a:rPr>
              <a:t>S'abréger</a:t>
            </a:r>
            <a:r>
              <a:rPr sz="1400" i="1" noProof="0" dirty="0">
                <a:solidFill>
                  <a:schemeClr val="tx1">
                    <a:lumMod val="50000"/>
                    <a:lumOff val="50000"/>
                  </a:schemeClr>
                </a:solidFill>
              </a:rPr>
              <a:t> les </a:t>
            </a:r>
            <a:r>
              <a:rPr sz="1400" i="1" noProof="0" dirty="0" err="1">
                <a:solidFill>
                  <a:schemeClr val="tx1">
                    <a:lumMod val="50000"/>
                    <a:lumOff val="50000"/>
                  </a:schemeClr>
                </a:solidFill>
              </a:rPr>
              <a:t>jours</a:t>
            </a:r>
            <a:r>
              <a:rPr sz="1400" i="1" noProof="0" dirty="0">
                <a:solidFill>
                  <a:schemeClr val="tx1">
                    <a:lumMod val="50000"/>
                    <a:lumOff val="50000"/>
                  </a:schemeClr>
                </a:solidFill>
              </a:rPr>
              <a:t>: Le suicide au </a:t>
            </a:r>
            <a:r>
              <a:rPr sz="1400" i="1" noProof="0" dirty="0" err="1">
                <a:solidFill>
                  <a:schemeClr val="tx1">
                    <a:lumMod val="50000"/>
                    <a:lumOff val="50000"/>
                  </a:schemeClr>
                </a:solidFill>
              </a:rPr>
              <a:t>XVIII</a:t>
            </a:r>
            <a:r>
              <a:rPr sz="1400" i="1" baseline="30000" noProof="0" dirty="0" err="1">
                <a:solidFill>
                  <a:schemeClr val="tx1">
                    <a:lumMod val="50000"/>
                    <a:lumOff val="50000"/>
                  </a:schemeClr>
                </a:solidFill>
              </a:rPr>
              <a:t>e</a:t>
            </a:r>
            <a:r>
              <a:rPr sz="1400" i="1" noProof="0" dirty="0">
                <a:solidFill>
                  <a:schemeClr val="tx1">
                    <a:lumMod val="50000"/>
                    <a:lumOff val="50000"/>
                  </a:schemeClr>
                </a:solidFill>
              </a:rPr>
              <a:t> siècle, </a:t>
            </a:r>
            <a:r>
              <a:rPr sz="1400" noProof="0" dirty="0">
                <a:solidFill>
                  <a:schemeClr val="tx1">
                    <a:lumMod val="50000"/>
                    <a:lumOff val="50000"/>
                  </a:schemeClr>
                </a:solidFill>
              </a:rPr>
              <a:t>Paris, Armand Colin, 2012.</a:t>
            </a:r>
          </a:p>
        </p:txBody>
      </p:sp>
      <p:sp>
        <p:nvSpPr>
          <p:cNvPr id="5" name="Slide Number Placeholder 4">
            <a:extLst>
              <a:ext uri="{FF2B5EF4-FFF2-40B4-BE49-F238E27FC236}">
                <a16:creationId xmlns:a16="http://schemas.microsoft.com/office/drawing/2014/main" id="{F2DABA28-193C-0D18-CEC7-94D25E9E8F0D}"/>
              </a:ext>
            </a:extLst>
          </p:cNvPr>
          <p:cNvSpPr>
            <a:spLocks noGrp="1"/>
          </p:cNvSpPr>
          <p:nvPr>
            <p:ph type="sldNum" sz="quarter" idx="12"/>
            <p:custDataLst>
              <p:tags r:id="rId5"/>
            </p:custDataLst>
          </p:nvPr>
        </p:nvSpPr>
        <p:spPr/>
        <p:txBody>
          <a:bodyPr/>
          <a:lstStyle/>
          <a:p>
            <a:fld id="{68FECC57-6EFB-43F2-83C2-2A79D8CFE7B1}" type="slidenum">
              <a:rPr lang="fr-CA" noProof="0" smtClean="0"/>
              <a:t>5</a:t>
            </a:fld>
            <a:endParaRPr lang="fr-CA" noProof="0" dirty="0"/>
          </a:p>
        </p:txBody>
      </p:sp>
    </p:spTree>
    <p:extLst>
      <p:ext uri="{BB962C8B-B14F-4D97-AF65-F5344CB8AC3E}">
        <p14:creationId xmlns:p14="http://schemas.microsoft.com/office/powerpoint/2010/main" val="103756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3076"/>
                                        </p:tgtEl>
                                        <p:attrNameLst>
                                          <p:attrName>style.visibility</p:attrName>
                                        </p:attrNameLst>
                                      </p:cBhvr>
                                      <p:to>
                                        <p:strVal val="visible"/>
                                      </p:to>
                                    </p:set>
                                    <p:animEffect transition="in" filter="fade">
                                      <p:cBhvr>
                                        <p:cTn id="21" dur="750"/>
                                        <p:tgtEl>
                                          <p:spTgt spid="307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par>
                                <p:cTn id="26" presetID="10" presetClass="entr" presetSubtype="0" fill="hold" nodeType="with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A626E-ED67-8AF7-6F04-17A79AD2B6B6}"/>
              </a:ext>
            </a:extLst>
          </p:cNvPr>
          <p:cNvSpPr>
            <a:spLocks noGrp="1"/>
          </p:cNvSpPr>
          <p:nvPr>
            <p:ph type="title"/>
            <p:custDataLst>
              <p:tags r:id="rId1"/>
            </p:custDataLst>
          </p:nvPr>
        </p:nvSpPr>
        <p:spPr/>
        <p:txBody>
          <a:bodyPr/>
          <a:lstStyle/>
          <a:p>
            <a:r>
              <a:rPr dirty="0"/>
              <a:t>Medieval </a:t>
            </a:r>
            <a:r>
              <a:rPr lang="en-US" dirty="0"/>
              <a:t>P</a:t>
            </a:r>
            <a:r>
              <a:rPr dirty="0"/>
              <a:t>eriod (</a:t>
            </a:r>
            <a:r>
              <a:rPr lang="en-US" dirty="0"/>
              <a:t>C</a:t>
            </a:r>
            <a:r>
              <a:rPr dirty="0"/>
              <a:t>ontext)</a:t>
            </a:r>
          </a:p>
        </p:txBody>
      </p:sp>
      <p:sp>
        <p:nvSpPr>
          <p:cNvPr id="3" name="Content Placeholder 2">
            <a:extLst>
              <a:ext uri="{FF2B5EF4-FFF2-40B4-BE49-F238E27FC236}">
                <a16:creationId xmlns:a16="http://schemas.microsoft.com/office/drawing/2014/main" id="{7E8CA9A0-823F-0A78-D13F-E53B9194B675}"/>
              </a:ext>
            </a:extLst>
          </p:cNvPr>
          <p:cNvSpPr>
            <a:spLocks noGrp="1"/>
          </p:cNvSpPr>
          <p:nvPr>
            <p:ph idx="1"/>
            <p:custDataLst>
              <p:tags r:id="rId2"/>
            </p:custDataLst>
          </p:nvPr>
        </p:nvSpPr>
        <p:spPr>
          <a:xfrm>
            <a:off x="838200" y="1690688"/>
            <a:ext cx="10863943" cy="4351338"/>
          </a:xfrm>
        </p:spPr>
        <p:txBody>
          <a:bodyPr>
            <a:normAutofit fontScale="92500" lnSpcReduction="20000"/>
          </a:bodyPr>
          <a:lstStyle/>
          <a:p>
            <a:pPr lvl="2"/>
            <a:endParaRPr lang="fr-CA" noProof="0" dirty="0"/>
          </a:p>
          <a:p>
            <a:r>
              <a:rPr dirty="0"/>
              <a:t>The justification is</a:t>
            </a:r>
          </a:p>
          <a:p>
            <a:pPr lvl="1"/>
            <a:r>
              <a:rPr dirty="0"/>
              <a:t>public denunciation of </a:t>
            </a:r>
            <a:r>
              <a:rPr lang="en-CA" dirty="0"/>
              <a:t>wrongdoing </a:t>
            </a:r>
            <a:r>
              <a:rPr dirty="0"/>
              <a:t> and</a:t>
            </a:r>
          </a:p>
          <a:p>
            <a:pPr lvl="1"/>
            <a:r>
              <a:rPr dirty="0"/>
              <a:t>religious –public expiat</a:t>
            </a:r>
            <a:r>
              <a:rPr lang="en-US" dirty="0"/>
              <a:t>ion of</a:t>
            </a:r>
            <a:r>
              <a:rPr dirty="0"/>
              <a:t> sin before rejoining the community </a:t>
            </a:r>
            <a:r>
              <a:rPr baseline="30000" dirty="0"/>
              <a:t>5</a:t>
            </a:r>
          </a:p>
          <a:p>
            <a:endParaRPr lang="fr-CA" noProof="0" dirty="0"/>
          </a:p>
          <a:p>
            <a:r>
              <a:rPr lang="en-US" dirty="0"/>
              <a:t>A society without police or prisons as we understand them today</a:t>
            </a:r>
            <a:endParaRPr dirty="0"/>
          </a:p>
          <a:p>
            <a:pPr lvl="1"/>
            <a:r>
              <a:rPr lang="en-US" dirty="0"/>
              <a:t>few arrests – a strong need to set an example</a:t>
            </a:r>
          </a:p>
          <a:p>
            <a:pPr lvl="1"/>
            <a:r>
              <a:rPr lang="en-US" dirty="0"/>
              <a:t>no facilities in which to segregate a significant number of offenders </a:t>
            </a:r>
            <a:r>
              <a:rPr dirty="0"/>
              <a:t> </a:t>
            </a:r>
          </a:p>
          <a:p>
            <a:pPr lvl="1"/>
            <a:endParaRPr lang="fr-CA" noProof="0" dirty="0"/>
          </a:p>
          <a:p>
            <a:r>
              <a:rPr lang="en-US" dirty="0"/>
              <a:t>Dual contemporary perspective on punishment in the Middle Ages</a:t>
            </a:r>
            <a:endParaRPr dirty="0"/>
          </a:p>
          <a:p>
            <a:pPr lvl="1"/>
            <a:r>
              <a:rPr lang="en-US" dirty="0"/>
              <a:t>one of rejection and progress </a:t>
            </a:r>
            <a:endParaRPr dirty="0"/>
          </a:p>
          <a:p>
            <a:pPr lvl="1"/>
            <a:r>
              <a:rPr dirty="0"/>
              <a:t>despite this, an approach that remains </a:t>
            </a:r>
            <a:r>
              <a:rPr lang="en-US" dirty="0"/>
              <a:t>thought-provoking</a:t>
            </a:r>
            <a:endParaRPr dirty="0"/>
          </a:p>
        </p:txBody>
      </p:sp>
      <p:sp>
        <p:nvSpPr>
          <p:cNvPr id="4" name="TextBox 3">
            <a:extLst>
              <a:ext uri="{FF2B5EF4-FFF2-40B4-BE49-F238E27FC236}">
                <a16:creationId xmlns:a16="http://schemas.microsoft.com/office/drawing/2014/main" id="{C108077D-5498-83C7-B2EB-ACB61B67214C}"/>
              </a:ext>
            </a:extLst>
          </p:cNvPr>
          <p:cNvSpPr txBox="1"/>
          <p:nvPr>
            <p:custDataLst>
              <p:tags r:id="rId3"/>
            </p:custDataLst>
          </p:nvPr>
        </p:nvSpPr>
        <p:spPr>
          <a:xfrm>
            <a:off x="838200" y="6413698"/>
            <a:ext cx="10080000" cy="307777"/>
          </a:xfrm>
          <a:prstGeom prst="rect">
            <a:avLst/>
          </a:prstGeom>
          <a:noFill/>
        </p:spPr>
        <p:txBody>
          <a:bodyPr wrap="square" rtlCol="0">
            <a:spAutoFit/>
          </a:bodyPr>
          <a:lstStyle/>
          <a:p>
            <a:pPr>
              <a:tabLst>
                <a:tab pos="270000" algn="l"/>
                <a:tab pos="450000" algn="l"/>
              </a:tabLst>
            </a:pPr>
            <a:r>
              <a:rPr sz="1400" baseline="30000" noProof="0" dirty="0">
                <a:solidFill>
                  <a:schemeClr val="tx1">
                    <a:lumMod val="50000"/>
                    <a:lumOff val="50000"/>
                  </a:schemeClr>
                </a:solidFill>
              </a:rPr>
              <a:t>5</a:t>
            </a:r>
            <a:r>
              <a:rPr sz="1400" noProof="0" dirty="0">
                <a:solidFill>
                  <a:schemeClr val="tx1">
                    <a:lumMod val="50000"/>
                    <a:lumOff val="50000"/>
                  </a:schemeClr>
                </a:solidFill>
              </a:rPr>
              <a:t> </a:t>
            </a:r>
            <a:r>
              <a:rPr sz="1400" noProof="0" dirty="0" err="1">
                <a:solidFill>
                  <a:schemeClr val="tx1">
                    <a:lumMod val="50000"/>
                    <a:lumOff val="50000"/>
                  </a:schemeClr>
                </a:solidFill>
              </a:rPr>
              <a:t>Hentig</a:t>
            </a:r>
            <a:r>
              <a:rPr sz="1400" noProof="0" dirty="0">
                <a:solidFill>
                  <a:schemeClr val="tx1">
                    <a:lumMod val="50000"/>
                    <a:lumOff val="50000"/>
                  </a:schemeClr>
                </a:solidFill>
              </a:rPr>
              <a:t> </a:t>
            </a:r>
            <a:r>
              <a:rPr lang="en-US" sz="1400" noProof="0" dirty="0">
                <a:solidFill>
                  <a:schemeClr val="tx1">
                    <a:lumMod val="50000"/>
                    <a:lumOff val="50000"/>
                  </a:schemeClr>
                </a:solidFill>
              </a:rPr>
              <a:t>at</a:t>
            </a:r>
            <a:r>
              <a:rPr sz="1400" noProof="0" dirty="0">
                <a:solidFill>
                  <a:schemeClr val="tx1">
                    <a:lumMod val="50000"/>
                    <a:lumOff val="50000"/>
                  </a:schemeClr>
                </a:solidFill>
              </a:rPr>
              <a:t> pp. 189, 197.</a:t>
            </a:r>
          </a:p>
        </p:txBody>
      </p:sp>
      <p:sp>
        <p:nvSpPr>
          <p:cNvPr id="5" name="Slide Number Placeholder 4">
            <a:extLst>
              <a:ext uri="{FF2B5EF4-FFF2-40B4-BE49-F238E27FC236}">
                <a16:creationId xmlns:a16="http://schemas.microsoft.com/office/drawing/2014/main" id="{42A467C4-E8D2-DBFC-1F2E-0230F46981F9}"/>
              </a:ext>
            </a:extLst>
          </p:cNvPr>
          <p:cNvSpPr>
            <a:spLocks noGrp="1"/>
          </p:cNvSpPr>
          <p:nvPr>
            <p:ph type="sldNum" sz="quarter" idx="12"/>
            <p:custDataLst>
              <p:tags r:id="rId4"/>
            </p:custDataLst>
          </p:nvPr>
        </p:nvSpPr>
        <p:spPr/>
        <p:txBody>
          <a:bodyPr/>
          <a:lstStyle/>
          <a:p>
            <a:fld id="{68FECC57-6EFB-43F2-83C2-2A79D8CFE7B1}" type="slidenum">
              <a:rPr lang="fr-CA" noProof="0" smtClean="0"/>
              <a:t>6</a:t>
            </a:fld>
            <a:endParaRPr lang="fr-CA" noProof="0" dirty="0"/>
          </a:p>
        </p:txBody>
      </p:sp>
    </p:spTree>
    <p:extLst>
      <p:ext uri="{BB962C8B-B14F-4D97-AF65-F5344CB8AC3E}">
        <p14:creationId xmlns:p14="http://schemas.microsoft.com/office/powerpoint/2010/main" val="154626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75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DC683-2480-539E-BEDC-E8E432925C92}"/>
              </a:ext>
            </a:extLst>
          </p:cNvPr>
          <p:cNvSpPr>
            <a:spLocks noGrp="1"/>
          </p:cNvSpPr>
          <p:nvPr>
            <p:ph type="title"/>
            <p:custDataLst>
              <p:tags r:id="rId1"/>
            </p:custDataLst>
          </p:nvPr>
        </p:nvSpPr>
        <p:spPr/>
        <p:txBody>
          <a:bodyPr/>
          <a:lstStyle/>
          <a:p>
            <a:r>
              <a:rPr dirty="0"/>
              <a:t>The Liberation (1944) – </a:t>
            </a:r>
            <a:r>
              <a:rPr i="1" dirty="0" err="1"/>
              <a:t>Indignité</a:t>
            </a:r>
            <a:r>
              <a:rPr i="1" dirty="0"/>
              <a:t> </a:t>
            </a:r>
            <a:r>
              <a:rPr i="1" dirty="0" err="1"/>
              <a:t>nationale</a:t>
            </a:r>
            <a:r>
              <a:rPr dirty="0"/>
              <a:t> (National </a:t>
            </a:r>
            <a:r>
              <a:rPr lang="en-CA" dirty="0"/>
              <a:t>Indignity</a:t>
            </a:r>
            <a:r>
              <a:rPr dirty="0"/>
              <a:t>)</a:t>
            </a:r>
          </a:p>
        </p:txBody>
      </p:sp>
      <p:sp>
        <p:nvSpPr>
          <p:cNvPr id="3" name="Content Placeholder 2">
            <a:extLst>
              <a:ext uri="{FF2B5EF4-FFF2-40B4-BE49-F238E27FC236}">
                <a16:creationId xmlns:a16="http://schemas.microsoft.com/office/drawing/2014/main" id="{D524493D-FADD-87CA-8951-57B91370A6C7}"/>
              </a:ext>
            </a:extLst>
          </p:cNvPr>
          <p:cNvSpPr>
            <a:spLocks noGrp="1"/>
          </p:cNvSpPr>
          <p:nvPr>
            <p:ph idx="1"/>
            <p:custDataLst>
              <p:tags r:id="rId2"/>
            </p:custDataLst>
          </p:nvPr>
        </p:nvSpPr>
        <p:spPr>
          <a:xfrm>
            <a:off x="838200" y="1825625"/>
            <a:ext cx="7208520" cy="3447415"/>
          </a:xfrm>
        </p:spPr>
        <p:txBody>
          <a:bodyPr>
            <a:normAutofit/>
          </a:bodyPr>
          <a:lstStyle/>
          <a:p>
            <a:endParaRPr lang="fr-CA" noProof="0" dirty="0"/>
          </a:p>
          <a:p>
            <a:r>
              <a:rPr lang="en-US" dirty="0"/>
              <a:t>In 1944, France was emerging from a period of occupation and collaboration with </a:t>
            </a:r>
            <a:r>
              <a:rPr lang="en-US" dirty="0" err="1"/>
              <a:t>Pétain’s</a:t>
            </a:r>
            <a:r>
              <a:rPr lang="en-US" dirty="0"/>
              <a:t> regime, which had to be punished</a:t>
            </a:r>
            <a:endParaRPr dirty="0"/>
          </a:p>
          <a:p>
            <a:pPr marL="0" indent="0">
              <a:buNone/>
            </a:pPr>
            <a:endParaRPr lang="fr-CA" baseline="30000" noProof="0" dirty="0"/>
          </a:p>
          <a:p>
            <a:r>
              <a:rPr dirty="0"/>
              <a:t>New offence called “</a:t>
            </a:r>
            <a:r>
              <a:rPr i="1" dirty="0" err="1"/>
              <a:t>indignité</a:t>
            </a:r>
            <a:r>
              <a:rPr i="1" dirty="0"/>
              <a:t> </a:t>
            </a:r>
            <a:r>
              <a:rPr i="1" dirty="0" err="1"/>
              <a:t>nationale</a:t>
            </a:r>
            <a:r>
              <a:rPr dirty="0"/>
              <a:t>” (national </a:t>
            </a:r>
            <a:r>
              <a:rPr lang="en-CA" dirty="0"/>
              <a:t>indignity</a:t>
            </a:r>
            <a:r>
              <a:rPr dirty="0"/>
              <a:t>) is created</a:t>
            </a:r>
            <a:r>
              <a:rPr baseline="30000" dirty="0"/>
              <a:t> 6</a:t>
            </a:r>
          </a:p>
        </p:txBody>
      </p:sp>
      <p:sp>
        <p:nvSpPr>
          <p:cNvPr id="7" name="TextBox 6">
            <a:extLst>
              <a:ext uri="{FF2B5EF4-FFF2-40B4-BE49-F238E27FC236}">
                <a16:creationId xmlns:a16="http://schemas.microsoft.com/office/drawing/2014/main" id="{DCB03FAA-9320-AA0F-A46B-86F328F88C9B}"/>
              </a:ext>
            </a:extLst>
          </p:cNvPr>
          <p:cNvSpPr txBox="1"/>
          <p:nvPr>
            <p:custDataLst>
              <p:tags r:id="rId3"/>
            </p:custDataLst>
          </p:nvPr>
        </p:nvSpPr>
        <p:spPr>
          <a:xfrm>
            <a:off x="838200" y="6413698"/>
            <a:ext cx="10515600" cy="307777"/>
          </a:xfrm>
          <a:prstGeom prst="rect">
            <a:avLst/>
          </a:prstGeom>
          <a:noFill/>
        </p:spPr>
        <p:txBody>
          <a:bodyPr wrap="square" rtlCol="0">
            <a:spAutoFit/>
          </a:bodyPr>
          <a:lstStyle/>
          <a:p>
            <a:pPr>
              <a:tabLst>
                <a:tab pos="270000" algn="l"/>
                <a:tab pos="450000" algn="l"/>
              </a:tabLst>
            </a:pPr>
            <a:r>
              <a:rPr sz="1400" baseline="30000" noProof="0">
                <a:solidFill>
                  <a:schemeClr val="tx1">
                    <a:lumMod val="50000"/>
                    <a:lumOff val="50000"/>
                  </a:schemeClr>
                </a:solidFill>
              </a:rPr>
              <a:t>6</a:t>
            </a:r>
            <a:r>
              <a:rPr sz="1400" noProof="0">
                <a:solidFill>
                  <a:schemeClr val="tx1">
                    <a:lumMod val="50000"/>
                    <a:lumOff val="50000"/>
                  </a:schemeClr>
                </a:solidFill>
              </a:rPr>
              <a:t> A. Simonin, </a:t>
            </a:r>
            <a:r>
              <a:rPr sz="1400" i="1" noProof="0">
                <a:solidFill>
                  <a:schemeClr val="tx1">
                    <a:lumMod val="50000"/>
                    <a:lumOff val="50000"/>
                  </a:schemeClr>
                </a:solidFill>
              </a:rPr>
              <a:t>Le déshonneur dans la République, </a:t>
            </a:r>
            <a:r>
              <a:rPr sz="1400" noProof="0">
                <a:solidFill>
                  <a:schemeClr val="tx1">
                    <a:lumMod val="50000"/>
                    <a:lumOff val="50000"/>
                  </a:schemeClr>
                </a:solidFill>
              </a:rPr>
              <a:t>Paris, Grasset, 2008.</a:t>
            </a:r>
          </a:p>
        </p:txBody>
      </p:sp>
      <p:pic>
        <p:nvPicPr>
          <p:cNvPr id="5122" name="Picture 2" descr="Affiches guerre 1939-1945 (FranceArchives)">
            <a:extLst>
              <a:ext uri="{FF2B5EF4-FFF2-40B4-BE49-F238E27FC236}">
                <a16:creationId xmlns:a16="http://schemas.microsoft.com/office/drawing/2014/main" id="{91C51317-02A5-10B6-C939-FA3DC098BD38}"/>
              </a:ext>
            </a:extLst>
          </p:cNvPr>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8423909" y="1690688"/>
            <a:ext cx="3126157" cy="451275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68ED3F3-0725-3A8B-7BFE-741A7C9AD7DC}"/>
              </a:ext>
            </a:extLst>
          </p:cNvPr>
          <p:cNvSpPr>
            <a:spLocks noGrp="1"/>
          </p:cNvSpPr>
          <p:nvPr>
            <p:ph type="sldNum" sz="quarter" idx="12"/>
            <p:custDataLst>
              <p:tags r:id="rId5"/>
            </p:custDataLst>
          </p:nvPr>
        </p:nvSpPr>
        <p:spPr/>
        <p:txBody>
          <a:bodyPr/>
          <a:lstStyle/>
          <a:p>
            <a:fld id="{68FECC57-6EFB-43F2-83C2-2A79D8CFE7B1}" type="slidenum">
              <a:rPr lang="fr-CA" noProof="0" smtClean="0"/>
              <a:t>7</a:t>
            </a:fld>
            <a:endParaRPr lang="fr-CA" noProof="0" dirty="0"/>
          </a:p>
        </p:txBody>
      </p:sp>
    </p:spTree>
    <p:extLst>
      <p:ext uri="{BB962C8B-B14F-4D97-AF65-F5344CB8AC3E}">
        <p14:creationId xmlns:p14="http://schemas.microsoft.com/office/powerpoint/2010/main" val="91985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animEffect transition="in" filter="fade">
                                      <p:cBhvr>
                                        <p:cTn id="9" dur="75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DC683-2480-539E-BEDC-E8E432925C92}"/>
              </a:ext>
            </a:extLst>
          </p:cNvPr>
          <p:cNvSpPr>
            <a:spLocks noGrp="1"/>
          </p:cNvSpPr>
          <p:nvPr>
            <p:ph type="title"/>
            <p:custDataLst>
              <p:tags r:id="rId1"/>
            </p:custDataLst>
          </p:nvPr>
        </p:nvSpPr>
        <p:spPr/>
        <p:txBody>
          <a:bodyPr/>
          <a:lstStyle/>
          <a:p>
            <a:r>
              <a:rPr lang="en-CA" dirty="0"/>
              <a:t>The Liberation (1944) – </a:t>
            </a:r>
            <a:r>
              <a:rPr lang="en-CA" i="1" dirty="0" err="1"/>
              <a:t>Indignité</a:t>
            </a:r>
            <a:r>
              <a:rPr lang="en-CA" i="1" dirty="0"/>
              <a:t> </a:t>
            </a:r>
            <a:r>
              <a:rPr lang="en-CA" i="1" dirty="0" err="1"/>
              <a:t>nationale</a:t>
            </a:r>
            <a:r>
              <a:rPr lang="en-CA" dirty="0"/>
              <a:t> (National Indignity)</a:t>
            </a:r>
            <a:endParaRPr dirty="0"/>
          </a:p>
        </p:txBody>
      </p:sp>
      <p:sp>
        <p:nvSpPr>
          <p:cNvPr id="3" name="Content Placeholder 2">
            <a:extLst>
              <a:ext uri="{FF2B5EF4-FFF2-40B4-BE49-F238E27FC236}">
                <a16:creationId xmlns:a16="http://schemas.microsoft.com/office/drawing/2014/main" id="{D524493D-FADD-87CA-8951-57B91370A6C7}"/>
              </a:ext>
            </a:extLst>
          </p:cNvPr>
          <p:cNvSpPr>
            <a:spLocks noGrp="1"/>
          </p:cNvSpPr>
          <p:nvPr>
            <p:ph idx="1"/>
            <p:custDataLst>
              <p:tags r:id="rId2"/>
            </p:custDataLst>
          </p:nvPr>
        </p:nvSpPr>
        <p:spPr>
          <a:xfrm>
            <a:off x="838200" y="1825625"/>
            <a:ext cx="7400544" cy="3797935"/>
          </a:xfrm>
        </p:spPr>
        <p:txBody>
          <a:bodyPr>
            <a:normAutofit fontScale="85000" lnSpcReduction="10000"/>
          </a:bodyPr>
          <a:lstStyle/>
          <a:p>
            <a:r>
              <a:rPr sz="3300" noProof="0" dirty="0"/>
              <a:t>the penalty incurred is called “</a:t>
            </a:r>
            <a:r>
              <a:rPr sz="3300" i="1" dirty="0" err="1"/>
              <a:t>dégradation</a:t>
            </a:r>
            <a:r>
              <a:rPr sz="3300" i="1" dirty="0"/>
              <a:t> </a:t>
            </a:r>
            <a:r>
              <a:rPr sz="3300" i="1" dirty="0" err="1"/>
              <a:t>nationale</a:t>
            </a:r>
            <a:r>
              <a:rPr sz="3300" dirty="0"/>
              <a:t>” (national </a:t>
            </a:r>
            <a:r>
              <a:rPr lang="en-CA" sz="3300" dirty="0"/>
              <a:t>degradation</a:t>
            </a:r>
            <a:r>
              <a:rPr sz="3300" dirty="0"/>
              <a:t>)</a:t>
            </a:r>
          </a:p>
          <a:p>
            <a:pPr lvl="1"/>
            <a:r>
              <a:rPr noProof="0" dirty="0"/>
              <a:t>public </a:t>
            </a:r>
            <a:r>
              <a:rPr lang="en-CA" noProof="0" dirty="0"/>
              <a:t>designation</a:t>
            </a:r>
            <a:endParaRPr noProof="0" dirty="0"/>
          </a:p>
          <a:p>
            <a:pPr lvl="1"/>
            <a:r>
              <a:rPr noProof="0" dirty="0"/>
              <a:t>prohibition against practicing their profession</a:t>
            </a:r>
            <a:r>
              <a:rPr dirty="0"/>
              <a:t> </a:t>
            </a:r>
            <a:r>
              <a:rPr baseline="30000" dirty="0"/>
              <a:t>7</a:t>
            </a:r>
            <a:endParaRPr lang="fr-CA" baseline="30000" noProof="0" dirty="0"/>
          </a:p>
          <a:p>
            <a:pPr lvl="1"/>
            <a:r>
              <a:rPr noProof="0" dirty="0"/>
              <a:t>confiscation of property</a:t>
            </a:r>
            <a:r>
              <a:rPr baseline="30000" noProof="0" dirty="0"/>
              <a:t> 8</a:t>
            </a:r>
            <a:endParaRPr lang="fr-CA" noProof="0" dirty="0"/>
          </a:p>
          <a:p>
            <a:pPr lvl="1"/>
            <a:r>
              <a:rPr lang="en-CA" noProof="0" dirty="0"/>
              <a:t>l</a:t>
            </a:r>
            <a:r>
              <a:rPr noProof="0" dirty="0" err="1"/>
              <a:t>oss</a:t>
            </a:r>
            <a:r>
              <a:rPr noProof="0" dirty="0"/>
              <a:t> of the right to vote</a:t>
            </a:r>
            <a:r>
              <a:rPr baseline="30000" noProof="0" dirty="0"/>
              <a:t> 9</a:t>
            </a:r>
            <a:endParaRPr lang="fr-CA" noProof="0" dirty="0"/>
          </a:p>
          <a:p>
            <a:pPr lvl="1"/>
            <a:r>
              <a:rPr noProof="0" dirty="0"/>
              <a:t>ban on recovering the bodies of family members who had fallen victims of the war</a:t>
            </a:r>
            <a:r>
              <a:rPr baseline="30000" noProof="0" dirty="0"/>
              <a:t> 10</a:t>
            </a:r>
          </a:p>
          <a:p>
            <a:pPr lvl="1"/>
            <a:endParaRPr lang="fr-CA" sz="2800" noProof="0" dirty="0"/>
          </a:p>
          <a:p>
            <a:r>
              <a:rPr sz="3200" noProof="0" dirty="0"/>
              <a:t>the </a:t>
            </a:r>
            <a:r>
              <a:rPr lang="en-CA" sz="3200" noProof="0" dirty="0"/>
              <a:t>degradation</a:t>
            </a:r>
            <a:r>
              <a:rPr sz="3200" noProof="0" dirty="0"/>
              <a:t> can go as far as a form of "civil death"</a:t>
            </a:r>
            <a:r>
              <a:rPr sz="3200" baseline="30000" noProof="0" dirty="0"/>
              <a:t> 11</a:t>
            </a:r>
            <a:endParaRPr lang="fr-CA" sz="3200" noProof="0" dirty="0"/>
          </a:p>
        </p:txBody>
      </p:sp>
      <p:sp>
        <p:nvSpPr>
          <p:cNvPr id="7" name="TextBox 6">
            <a:extLst>
              <a:ext uri="{FF2B5EF4-FFF2-40B4-BE49-F238E27FC236}">
                <a16:creationId xmlns:a16="http://schemas.microsoft.com/office/drawing/2014/main" id="{DCB03FAA-9320-AA0F-A46B-86F328F88C9B}"/>
              </a:ext>
            </a:extLst>
          </p:cNvPr>
          <p:cNvSpPr txBox="1"/>
          <p:nvPr>
            <p:custDataLst>
              <p:tags r:id="rId3"/>
            </p:custDataLst>
          </p:nvPr>
        </p:nvSpPr>
        <p:spPr>
          <a:xfrm>
            <a:off x="838200" y="6413698"/>
            <a:ext cx="10515600" cy="307777"/>
          </a:xfrm>
          <a:prstGeom prst="rect">
            <a:avLst/>
          </a:prstGeom>
          <a:noFill/>
        </p:spPr>
        <p:txBody>
          <a:bodyPr wrap="square" rtlCol="0">
            <a:spAutoFit/>
          </a:bodyPr>
          <a:lstStyle/>
          <a:p>
            <a:pPr>
              <a:tabLst>
                <a:tab pos="270000" algn="l"/>
                <a:tab pos="450000" algn="l"/>
              </a:tabLst>
            </a:pPr>
            <a:r>
              <a:rPr sz="1400" baseline="30000" noProof="0">
                <a:solidFill>
                  <a:schemeClr val="tx1">
                    <a:lumMod val="50000"/>
                    <a:lumOff val="50000"/>
                  </a:schemeClr>
                </a:solidFill>
              </a:rPr>
              <a:t>7 </a:t>
            </a:r>
            <a:r>
              <a:rPr sz="1400" noProof="0">
                <a:solidFill>
                  <a:schemeClr val="tx1">
                    <a:lumMod val="50000"/>
                    <a:lumOff val="50000"/>
                  </a:schemeClr>
                </a:solidFill>
              </a:rPr>
              <a:t> Simonin, at pp. 410, 463.</a:t>
            </a:r>
            <a:r>
              <a:rPr sz="1400" baseline="30000" noProof="0">
                <a:solidFill>
                  <a:schemeClr val="tx1">
                    <a:lumMod val="50000"/>
                    <a:lumOff val="50000"/>
                  </a:schemeClr>
                </a:solidFill>
              </a:rPr>
              <a:t>8 </a:t>
            </a:r>
            <a:r>
              <a:rPr sz="1400" noProof="0">
                <a:solidFill>
                  <a:schemeClr val="tx1">
                    <a:lumMod val="50000"/>
                    <a:lumOff val="50000"/>
                  </a:schemeClr>
                </a:solidFill>
              </a:rPr>
              <a:t> Simonin, at p. 417.</a:t>
            </a:r>
            <a:r>
              <a:rPr sz="1400" baseline="30000" noProof="0">
                <a:solidFill>
                  <a:schemeClr val="tx1">
                    <a:lumMod val="50000"/>
                    <a:lumOff val="50000"/>
                  </a:schemeClr>
                </a:solidFill>
              </a:rPr>
              <a:t>9 </a:t>
            </a:r>
            <a:r>
              <a:rPr sz="1400" noProof="0">
                <a:solidFill>
                  <a:schemeClr val="tx1">
                    <a:lumMod val="50000"/>
                    <a:lumOff val="50000"/>
                  </a:schemeClr>
                </a:solidFill>
              </a:rPr>
              <a:t> Simonin, at p. 453.</a:t>
            </a:r>
            <a:r>
              <a:rPr sz="1400" baseline="30000" noProof="0">
                <a:solidFill>
                  <a:schemeClr val="tx1">
                    <a:lumMod val="50000"/>
                    <a:lumOff val="50000"/>
                  </a:schemeClr>
                </a:solidFill>
              </a:rPr>
              <a:t>10 </a:t>
            </a:r>
            <a:r>
              <a:rPr sz="1400" noProof="0">
                <a:solidFill>
                  <a:schemeClr val="tx1">
                    <a:lumMod val="50000"/>
                    <a:lumOff val="50000"/>
                  </a:schemeClr>
                </a:solidFill>
              </a:rPr>
              <a:t> Simonin, at p. 465.</a:t>
            </a:r>
            <a:r>
              <a:rPr sz="1400" baseline="30000" noProof="0">
                <a:solidFill>
                  <a:schemeClr val="tx1">
                    <a:lumMod val="50000"/>
                    <a:lumOff val="50000"/>
                  </a:schemeClr>
                </a:solidFill>
              </a:rPr>
              <a:t>11</a:t>
            </a:r>
            <a:r>
              <a:rPr sz="1400" noProof="0">
                <a:solidFill>
                  <a:schemeClr val="tx1">
                    <a:lumMod val="50000"/>
                    <a:lumOff val="50000"/>
                  </a:schemeClr>
                </a:solidFill>
              </a:rPr>
              <a:t> Simonin, at pp. 364, 421.</a:t>
            </a:r>
          </a:p>
        </p:txBody>
      </p:sp>
      <p:pic>
        <p:nvPicPr>
          <p:cNvPr id="6146" name="Picture 2" descr="Le procès de Pétain | France Culture">
            <a:extLst>
              <a:ext uri="{FF2B5EF4-FFF2-40B4-BE49-F238E27FC236}">
                <a16:creationId xmlns:a16="http://schemas.microsoft.com/office/drawing/2014/main" id="{8E7FA51D-5E55-435A-F023-E88B37C4FC29}"/>
              </a:ext>
            </a:extLst>
          </p:cNvPr>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8357616" y="1563624"/>
            <a:ext cx="3834384" cy="397535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B5F0C0F-7D48-72AC-AE90-8E99B2DC9E58}"/>
              </a:ext>
            </a:extLst>
          </p:cNvPr>
          <p:cNvSpPr>
            <a:spLocks noGrp="1"/>
          </p:cNvSpPr>
          <p:nvPr>
            <p:ph type="sldNum" sz="quarter" idx="12"/>
            <p:custDataLst>
              <p:tags r:id="rId5"/>
            </p:custDataLst>
          </p:nvPr>
        </p:nvSpPr>
        <p:spPr/>
        <p:txBody>
          <a:bodyPr/>
          <a:lstStyle/>
          <a:p>
            <a:fld id="{68FECC57-6EFB-43F2-83C2-2A79D8CFE7B1}" type="slidenum">
              <a:rPr lang="fr-CA" noProof="0" smtClean="0"/>
              <a:t>8</a:t>
            </a:fld>
            <a:endParaRPr lang="fr-CA" noProof="0" dirty="0"/>
          </a:p>
        </p:txBody>
      </p:sp>
    </p:spTree>
    <p:extLst>
      <p:ext uri="{BB962C8B-B14F-4D97-AF65-F5344CB8AC3E}">
        <p14:creationId xmlns:p14="http://schemas.microsoft.com/office/powerpoint/2010/main" val="222444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animEffect transition="in" filter="fade">
                                      <p:cBhvr>
                                        <p:cTn id="9" dur="75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childTnLst>
                                </p:cTn>
                              </p:par>
                              <p:par>
                                <p:cTn id="34" presetID="10"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DC683-2480-539E-BEDC-E8E432925C92}"/>
              </a:ext>
            </a:extLst>
          </p:cNvPr>
          <p:cNvSpPr>
            <a:spLocks noGrp="1"/>
          </p:cNvSpPr>
          <p:nvPr>
            <p:ph type="title"/>
            <p:custDataLst>
              <p:tags r:id="rId1"/>
            </p:custDataLst>
          </p:nvPr>
        </p:nvSpPr>
        <p:spPr/>
        <p:txBody>
          <a:bodyPr/>
          <a:lstStyle/>
          <a:p>
            <a:r>
              <a:rPr lang="en-CA" dirty="0"/>
              <a:t>The Liberation (1944) – </a:t>
            </a:r>
            <a:r>
              <a:rPr lang="en-CA" i="1" dirty="0" err="1"/>
              <a:t>Indignité</a:t>
            </a:r>
            <a:r>
              <a:rPr lang="en-CA" i="1" dirty="0"/>
              <a:t> </a:t>
            </a:r>
            <a:r>
              <a:rPr lang="en-CA" i="1" dirty="0" err="1"/>
              <a:t>nationale</a:t>
            </a:r>
            <a:r>
              <a:rPr lang="en-CA" dirty="0"/>
              <a:t> (National Indignity)</a:t>
            </a:r>
            <a:endParaRPr dirty="0"/>
          </a:p>
        </p:txBody>
      </p:sp>
      <p:sp>
        <p:nvSpPr>
          <p:cNvPr id="3" name="Content Placeholder 2">
            <a:extLst>
              <a:ext uri="{FF2B5EF4-FFF2-40B4-BE49-F238E27FC236}">
                <a16:creationId xmlns:a16="http://schemas.microsoft.com/office/drawing/2014/main" id="{D524493D-FADD-87CA-8951-57B91370A6C7}"/>
              </a:ext>
            </a:extLst>
          </p:cNvPr>
          <p:cNvSpPr>
            <a:spLocks noGrp="1"/>
          </p:cNvSpPr>
          <p:nvPr>
            <p:ph idx="1"/>
            <p:custDataLst>
              <p:tags r:id="rId2"/>
            </p:custDataLst>
          </p:nvPr>
        </p:nvSpPr>
        <p:spPr>
          <a:xfrm>
            <a:off x="838199" y="1795145"/>
            <a:ext cx="10876281" cy="4351338"/>
          </a:xfrm>
        </p:spPr>
        <p:txBody>
          <a:bodyPr>
            <a:normAutofit/>
          </a:bodyPr>
          <a:lstStyle/>
          <a:p>
            <a:r>
              <a:rPr dirty="0"/>
              <a:t>Application</a:t>
            </a:r>
          </a:p>
          <a:p>
            <a:pPr lvl="1"/>
            <a:r>
              <a:rPr lang="en-US" dirty="0"/>
              <a:t>relates to offences less serious than treason, etc.</a:t>
            </a:r>
            <a:endParaRPr dirty="0"/>
          </a:p>
          <a:p>
            <a:pPr lvl="1"/>
            <a:r>
              <a:rPr dirty="0"/>
              <a:t>95,000 people </a:t>
            </a:r>
            <a:r>
              <a:rPr lang="en-US" dirty="0"/>
              <a:t>subject to indignity </a:t>
            </a:r>
            <a:r>
              <a:rPr dirty="0"/>
              <a:t>(1946-51), including 10,000 significantly </a:t>
            </a:r>
            <a:r>
              <a:rPr baseline="30000" dirty="0"/>
              <a:t>12</a:t>
            </a:r>
            <a:endParaRPr lang="fr-CA" noProof="0" dirty="0"/>
          </a:p>
          <a:p>
            <a:pPr lvl="1"/>
            <a:r>
              <a:rPr dirty="0"/>
              <a:t>but few confiscation</a:t>
            </a:r>
            <a:r>
              <a:rPr lang="en-CA" dirty="0"/>
              <a:t>s</a:t>
            </a:r>
            <a:r>
              <a:rPr dirty="0"/>
              <a:t> (5%) and a high acquittal rate over time </a:t>
            </a:r>
            <a:r>
              <a:rPr baseline="30000" dirty="0"/>
              <a:t>13</a:t>
            </a:r>
          </a:p>
          <a:p>
            <a:pPr lvl="1"/>
            <a:r>
              <a:rPr dirty="0"/>
              <a:t>increasingly narrow legal interpretations</a:t>
            </a:r>
            <a:r>
              <a:rPr baseline="30000" dirty="0"/>
              <a:t> 14</a:t>
            </a:r>
            <a:endParaRPr lang="fr-CA" noProof="0" dirty="0"/>
          </a:p>
          <a:p>
            <a:pPr marL="457200" lvl="1" indent="0">
              <a:buNone/>
            </a:pPr>
            <a:endParaRPr lang="fr-CA" noProof="0" dirty="0"/>
          </a:p>
        </p:txBody>
      </p:sp>
      <p:sp>
        <p:nvSpPr>
          <p:cNvPr id="6" name="TextBox 5">
            <a:extLst>
              <a:ext uri="{FF2B5EF4-FFF2-40B4-BE49-F238E27FC236}">
                <a16:creationId xmlns:a16="http://schemas.microsoft.com/office/drawing/2014/main" id="{4CDDA6EA-EE82-6F49-9977-B5E65F74A3CF}"/>
              </a:ext>
            </a:extLst>
          </p:cNvPr>
          <p:cNvSpPr txBox="1"/>
          <p:nvPr>
            <p:custDataLst>
              <p:tags r:id="rId3"/>
            </p:custDataLst>
          </p:nvPr>
        </p:nvSpPr>
        <p:spPr>
          <a:xfrm>
            <a:off x="838200" y="6413698"/>
            <a:ext cx="10080000" cy="307777"/>
          </a:xfrm>
          <a:prstGeom prst="rect">
            <a:avLst/>
          </a:prstGeom>
          <a:noFill/>
        </p:spPr>
        <p:txBody>
          <a:bodyPr wrap="square" rtlCol="0">
            <a:spAutoFit/>
          </a:bodyPr>
          <a:lstStyle/>
          <a:p>
            <a:pPr>
              <a:tabLst>
                <a:tab pos="270000" algn="l"/>
                <a:tab pos="450000" algn="l"/>
              </a:tabLst>
            </a:pPr>
            <a:r>
              <a:rPr sz="1400" baseline="30000" noProof="0">
                <a:solidFill>
                  <a:schemeClr val="tx1">
                    <a:lumMod val="50000"/>
                    <a:lumOff val="50000"/>
                  </a:schemeClr>
                </a:solidFill>
              </a:rPr>
              <a:t>12 </a:t>
            </a:r>
            <a:r>
              <a:rPr sz="1400" noProof="0">
                <a:solidFill>
                  <a:schemeClr val="tx1">
                    <a:lumMod val="50000"/>
                    <a:lumOff val="50000"/>
                  </a:schemeClr>
                </a:solidFill>
              </a:rPr>
              <a:t> Simonin, at pp. 430, 476.</a:t>
            </a:r>
            <a:r>
              <a:rPr sz="1400" baseline="30000" noProof="0">
                <a:solidFill>
                  <a:schemeClr val="tx1">
                    <a:lumMod val="50000"/>
                    <a:lumOff val="50000"/>
                  </a:schemeClr>
                </a:solidFill>
              </a:rPr>
              <a:t>13 </a:t>
            </a:r>
            <a:r>
              <a:rPr sz="1400" noProof="0">
                <a:solidFill>
                  <a:schemeClr val="tx1">
                    <a:lumMod val="50000"/>
                    <a:lumOff val="50000"/>
                  </a:schemeClr>
                </a:solidFill>
              </a:rPr>
              <a:t> Simonin, at pp. 469, 493.</a:t>
            </a:r>
            <a:r>
              <a:rPr sz="1400" baseline="30000" noProof="0">
                <a:solidFill>
                  <a:schemeClr val="tx1">
                    <a:lumMod val="50000"/>
                    <a:lumOff val="50000"/>
                  </a:schemeClr>
                </a:solidFill>
              </a:rPr>
              <a:t>14</a:t>
            </a:r>
            <a:r>
              <a:rPr sz="1400" noProof="0">
                <a:solidFill>
                  <a:schemeClr val="tx1">
                    <a:lumMod val="50000"/>
                    <a:lumOff val="50000"/>
                  </a:schemeClr>
                </a:solidFill>
              </a:rPr>
              <a:t> Simonin, at pp. 477, 485, 492.</a:t>
            </a:r>
          </a:p>
        </p:txBody>
      </p:sp>
      <p:sp>
        <p:nvSpPr>
          <p:cNvPr id="4" name="Slide Number Placeholder 3">
            <a:extLst>
              <a:ext uri="{FF2B5EF4-FFF2-40B4-BE49-F238E27FC236}">
                <a16:creationId xmlns:a16="http://schemas.microsoft.com/office/drawing/2014/main" id="{C765FE8F-C622-E26B-E5BF-461AA5BE0194}"/>
              </a:ext>
            </a:extLst>
          </p:cNvPr>
          <p:cNvSpPr>
            <a:spLocks noGrp="1"/>
          </p:cNvSpPr>
          <p:nvPr>
            <p:ph type="sldNum" sz="quarter" idx="12"/>
            <p:custDataLst>
              <p:tags r:id="rId4"/>
            </p:custDataLst>
          </p:nvPr>
        </p:nvSpPr>
        <p:spPr/>
        <p:txBody>
          <a:bodyPr/>
          <a:lstStyle/>
          <a:p>
            <a:fld id="{68FECC57-6EFB-43F2-83C2-2A79D8CFE7B1}" type="slidenum">
              <a:rPr lang="fr-CA" noProof="0" smtClean="0"/>
              <a:t>9</a:t>
            </a:fld>
            <a:endParaRPr lang="fr-CA" noProof="0" dirty="0"/>
          </a:p>
        </p:txBody>
      </p:sp>
    </p:spTree>
    <p:extLst>
      <p:ext uri="{BB962C8B-B14F-4D97-AF65-F5344CB8AC3E}">
        <p14:creationId xmlns:p14="http://schemas.microsoft.com/office/powerpoint/2010/main" val="54159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5"/>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5"/>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4"/>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4"/>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4"/>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5"/>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5"/>
</p:tagLst>
</file>

<file path=ppt/tags/tag86.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c04b7af-31a3-4728-b548-c47963c8bf3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37F4702418BF44DB384221AF136D6B7" ma:contentTypeVersion="16" ma:contentTypeDescription="Create a new document." ma:contentTypeScope="" ma:versionID="6d2729a272449eecc5b735d9da3b6efc">
  <xsd:schema xmlns:xsd="http://www.w3.org/2001/XMLSchema" xmlns:xs="http://www.w3.org/2001/XMLSchema" xmlns:p="http://schemas.microsoft.com/office/2006/metadata/properties" xmlns:ns3="5c04b7af-31a3-4728-b548-c47963c8bf34" xmlns:ns4="1b6c2141-9e33-4ae2-9f52-b7acb7b717fe" targetNamespace="http://schemas.microsoft.com/office/2006/metadata/properties" ma:root="true" ma:fieldsID="6e216ea03b60bf85d3f7eae520cd0c44" ns3:_="" ns4:_="">
    <xsd:import namespace="5c04b7af-31a3-4728-b548-c47963c8bf34"/>
    <xsd:import namespace="1b6c2141-9e33-4ae2-9f52-b7acb7b717f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_activity" minOccurs="0"/>
                <xsd:element ref="ns3:MediaServiceObjectDetectorVersions" minOccurs="0"/>
                <xsd:element ref="ns3:MediaServiceSearchProperties" minOccurs="0"/>
                <xsd:element ref="ns3:MediaServiceDateTaken" minOccurs="0"/>
                <xsd:element ref="ns3:MediaServiceSystemTags" minOccurs="0"/>
                <xsd:element ref="ns3:MediaServiceGenerationTime" minOccurs="0"/>
                <xsd:element ref="ns3:MediaServiceEventHashCode"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04b7af-31a3-4728-b548-c47963c8bf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SystemTags" ma:index="19" nillable="true" ma:displayName="MediaServiceSystemTags" ma:hidden="true" ma:internalName="MediaServiceSystemTags" ma:readOnly="true">
      <xsd:simpleType>
        <xsd:restriction base="dms:Note"/>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b6c2141-9e33-4ae2-9f52-b7acb7b717f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582B4F-290B-4FF3-9101-1147AEC542F0}">
  <ds:schemaRefs>
    <ds:schemaRef ds:uri="http://www.w3.org/XML/1998/namespace"/>
    <ds:schemaRef ds:uri="http://purl.org/dc/elements/1.1/"/>
    <ds:schemaRef ds:uri="http://schemas.microsoft.com/office/2006/metadata/properties"/>
    <ds:schemaRef ds:uri="http://schemas.microsoft.com/office/2006/documentManagement/types"/>
    <ds:schemaRef ds:uri="http://purl.org/dc/dcmitype/"/>
    <ds:schemaRef ds:uri="5c04b7af-31a3-4728-b548-c47963c8bf34"/>
    <ds:schemaRef ds:uri="http://schemas.microsoft.com/office/infopath/2007/PartnerControls"/>
    <ds:schemaRef ds:uri="http://schemas.openxmlformats.org/package/2006/metadata/core-properties"/>
    <ds:schemaRef ds:uri="1b6c2141-9e33-4ae2-9f52-b7acb7b717fe"/>
    <ds:schemaRef ds:uri="http://purl.org/dc/terms/"/>
  </ds:schemaRefs>
</ds:datastoreItem>
</file>

<file path=customXml/itemProps2.xml><?xml version="1.0" encoding="utf-8"?>
<ds:datastoreItem xmlns:ds="http://schemas.openxmlformats.org/officeDocument/2006/customXml" ds:itemID="{8485670B-00D7-4746-925D-7090AB5EF512}">
  <ds:schemaRefs>
    <ds:schemaRef ds:uri="http://schemas.microsoft.com/sharepoint/v3/contenttype/forms"/>
  </ds:schemaRefs>
</ds:datastoreItem>
</file>

<file path=customXml/itemProps3.xml><?xml version="1.0" encoding="utf-8"?>
<ds:datastoreItem xmlns:ds="http://schemas.openxmlformats.org/officeDocument/2006/customXml" ds:itemID="{E6C8B285-038F-4C67-B0F6-D0ADBB792D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04b7af-31a3-4728-b548-c47963c8bf34"/>
    <ds:schemaRef ds:uri="1b6c2141-9e33-4ae2-9f52-b7acb7b717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2533</TotalTime>
  <Words>2196</Words>
  <Application>Microsoft Office PowerPoint</Application>
  <PresentationFormat>Widescreen</PresentationFormat>
  <Paragraphs>166</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Aptos</vt:lpstr>
      <vt:lpstr>Aptos Display</vt:lpstr>
      <vt:lpstr>Arial</vt:lpstr>
      <vt:lpstr>Office Theme</vt:lpstr>
      <vt:lpstr>Le déshonneur à l’honneur Shame on you! Shame on us!</vt:lpstr>
      <vt:lpstr>Definitions</vt:lpstr>
      <vt:lpstr>Concrete Examples</vt:lpstr>
      <vt:lpstr>Justifying Shameful Sentences</vt:lpstr>
      <vt:lpstr>Medieval Period (physical punishments)</vt:lpstr>
      <vt:lpstr>Medieval Period (Context)</vt:lpstr>
      <vt:lpstr>The Liberation (1944) – Indignité nationale (National Indignity)</vt:lpstr>
      <vt:lpstr>The Liberation (1944) – Indignité nationale (National Indignity)</vt:lpstr>
      <vt:lpstr>The Liberation (1944) – Indignité nationale (National Indignity)</vt:lpstr>
      <vt:lpstr>The Liberation (1944) – Indignité nationale (National Indignity)</vt:lpstr>
      <vt:lpstr>Shameful Sentences, American Style</vt:lpstr>
      <vt:lpstr>The Canadian Approach</vt:lpstr>
      <vt:lpstr>Stigma as Defining Factor </vt:lpstr>
      <vt:lpstr>Shaming, in Just Proportion</vt:lpstr>
      <vt:lpstr>Sentencing and Shame</vt:lpstr>
      <vt:lpstr>The Stigma Dilemma</vt:lpstr>
      <vt:lpstr>The Stigma Dilemma</vt:lpstr>
      <vt:lpstr>Indigenous Law </vt:lpstr>
      <vt:lpstr>Three Final Observations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Shaw, Trevor AG:EX</dc:creator>
  <cp:lastModifiedBy>Stephanie Louise</cp:lastModifiedBy>
  <cp:revision>46</cp:revision>
  <cp:lastPrinted>2026-07-10T16:47:41Z</cp:lastPrinted>
  <dcterms:created xsi:type="dcterms:W3CDTF">2026-07-03T18:33:02Z</dcterms:created>
  <dcterms:modified xsi:type="dcterms:W3CDTF">2026-07-10T16:54:58Z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0x010100C37F4702418BF44DB384221AF136D6B7</vt:lpwstr>
  </property>
</Properties>
</file>