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71" r:id="rId7"/>
    <p:sldId id="272" r:id="rId8"/>
    <p:sldId id="273" r:id="rId9"/>
    <p:sldId id="274" r:id="rId10"/>
    <p:sldId id="275" r:id="rId11"/>
    <p:sldId id="262" r:id="rId12"/>
    <p:sldId id="264" r:id="rId13"/>
    <p:sldId id="276" r:id="rId14"/>
    <p:sldId id="265" r:id="rId15"/>
    <p:sldId id="267" r:id="rId16"/>
    <p:sldId id="269" r:id="rId17"/>
    <p:sldId id="270" r:id="rId1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Logue" userId="02da2034-f62c-4aea-9fe6-ab524d086eff" providerId="ADAL" clId="{8EDA152A-10F5-4409-B12B-F1AC3726EF3E}"/>
    <pc:docChg chg="delSld">
      <pc:chgData name="John Logue" userId="02da2034-f62c-4aea-9fe6-ab524d086eff" providerId="ADAL" clId="{8EDA152A-10F5-4409-B12B-F1AC3726EF3E}" dt="2026-07-14T03:33:48.684" v="0" actId="2696"/>
      <pc:docMkLst>
        <pc:docMk/>
      </pc:docMkLst>
      <pc:sldChg chg="del">
        <pc:chgData name="John Logue" userId="02da2034-f62c-4aea-9fe6-ab524d086eff" providerId="ADAL" clId="{8EDA152A-10F5-4409-B12B-F1AC3726EF3E}" dt="2026-07-14T03:33:48.684" v="0" actId="2696"/>
        <pc:sldMkLst>
          <pc:docMk/>
          <pc:sldMk cId="0"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111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611188"/>
          </a:xfrm>
          <a:prstGeom prst="rect">
            <a:avLst/>
          </a:prstGeom>
        </p:spPr>
        <p:txBody>
          <a:bodyPr vert="horz" lIns="91440" tIns="45720" rIns="91440" bIns="45720" rtlCol="0"/>
          <a:lstStyle>
            <a:lvl1pPr algn="r">
              <a:defRPr sz="1200"/>
            </a:lvl1pPr>
          </a:lstStyle>
          <a:p>
            <a:fld id="{D8B46AF8-F5CD-414A-9C1F-3FD9089CC26A}" type="datetimeFigureOut">
              <a:rPr lang="en-US" smtClean="0"/>
              <a:t>7/13/26</a:t>
            </a:fld>
            <a:endParaRPr lang="en-US"/>
          </a:p>
        </p:txBody>
      </p:sp>
      <p:sp>
        <p:nvSpPr>
          <p:cNvPr id="4" name="Slide Image Placeholder 3"/>
          <p:cNvSpPr>
            <a:spLocks noGrp="1" noRot="1" noChangeAspect="1"/>
          </p:cNvSpPr>
          <p:nvPr>
            <p:ph type="sldImg" idx="2"/>
          </p:nvPr>
        </p:nvSpPr>
        <p:spPr>
          <a:xfrm>
            <a:off x="-228600" y="1524000"/>
            <a:ext cx="7315200" cy="41148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5867400"/>
            <a:ext cx="5486400" cy="48006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11580813"/>
            <a:ext cx="2971800" cy="6111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11580813"/>
            <a:ext cx="2971800" cy="611187"/>
          </a:xfrm>
          <a:prstGeom prst="rect">
            <a:avLst/>
          </a:prstGeom>
        </p:spPr>
        <p:txBody>
          <a:bodyPr vert="horz" lIns="91440" tIns="45720" rIns="91440" bIns="45720" rtlCol="0" anchor="b"/>
          <a:lstStyle>
            <a:lvl1pPr algn="r">
              <a:defRPr sz="1200"/>
            </a:lvl1pPr>
          </a:lstStyle>
          <a:p>
            <a:fld id="{737FBD88-322B-D74F-8EFB-C5AE017B69B4}" type="slidenum">
              <a:rPr lang="en-US" smtClean="0"/>
              <a:t>‹#›</a:t>
            </a:fld>
            <a:endParaRPr lang="en-US"/>
          </a:p>
        </p:txBody>
      </p:sp>
    </p:spTree>
    <p:extLst>
      <p:ext uri="{BB962C8B-B14F-4D97-AF65-F5344CB8AC3E}">
        <p14:creationId xmlns:p14="http://schemas.microsoft.com/office/powerpoint/2010/main" val="4172424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Presentation paper: &lt;File&gt;ISRCL Presentation 2026 - John Logue.docx&lt;/File&gt;, title and conference details from the document heading. Template style based on &lt;File&gt;COPFS template - Powerpoint.pptx&lt;/File&gt;.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Temporary guidance and Lord Advocate statements from L34-L43.</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Achievements and limits drawn from L47-L53.</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Future reform package from L54-L58.</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Discussion points drawn from L59-L65.</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Derived from the structure of the document: crisis context, causes, prosecution response, Article 3 analysis, temporary guidance, outcomes and future questions.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Section header based on the document section “Prison Overcrowding in Scotland”.</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CPT quotation and publication context from L2-L3. Framing question from L1.</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Figures and comparison from L13-L15.</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Figures and comparison from L13-L15.</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Causes summarised from L17-L18.</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Section header based on “The Prosecution Response” and L19-L20.</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Article 3 quotation from L21-L22. RC v HM Advocate discussion from L23-L32.</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9.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02B79"/>
        </a:solidFill>
        <a:effectLst/>
      </p:bgPr>
    </p:bg>
    <p:spTree>
      <p:nvGrpSpPr>
        <p:cNvPr id="1" name=""/>
        <p:cNvGrpSpPr/>
        <p:nvPr/>
      </p:nvGrpSpPr>
      <p:grpSpPr>
        <a:xfrm>
          <a:off x="0" y="0"/>
          <a:ext cx="0" cy="0"/>
          <a:chOff x="0" y="0"/>
          <a:chExt cx="0" cy="0"/>
        </a:xfrm>
      </p:grpSpPr>
      <p:sp>
        <p:nvSpPr>
          <p:cNvPr id="3" name="Text 0"/>
          <p:cNvSpPr/>
          <p:nvPr/>
        </p:nvSpPr>
        <p:spPr>
          <a:xfrm>
            <a:off x="932688" y="2788920"/>
            <a:ext cx="9784080" cy="438912"/>
          </a:xfrm>
          <a:prstGeom prst="rect">
            <a:avLst/>
          </a:prstGeom>
          <a:noFill/>
          <a:ln/>
        </p:spPr>
        <p:txBody>
          <a:bodyPr wrap="square" lIns="0" tIns="0" rIns="0" bIns="0" rtlCol="0" anchor="ctr"/>
          <a:lstStyle/>
          <a:p>
            <a:pPr marL="0" indent="0">
              <a:buNone/>
            </a:pPr>
            <a:r>
              <a:rPr lang="en-US" sz="3100" dirty="0">
                <a:solidFill>
                  <a:srgbClr val="FFFFFF"/>
                </a:solidFill>
                <a:latin typeface="Arial" pitchFamily="34" charset="0"/>
                <a:ea typeface="Arial" pitchFamily="34" charset="-122"/>
                <a:cs typeface="Arial" pitchFamily="34" charset="-120"/>
              </a:rPr>
              <a:t>Prisons in Crisis</a:t>
            </a:r>
            <a:endParaRPr lang="en-US" sz="3100" dirty="0"/>
          </a:p>
        </p:txBody>
      </p:sp>
      <p:sp>
        <p:nvSpPr>
          <p:cNvPr id="4" name="Text 1"/>
          <p:cNvSpPr/>
          <p:nvPr/>
        </p:nvSpPr>
        <p:spPr>
          <a:xfrm>
            <a:off x="932688" y="3310128"/>
            <a:ext cx="9966960" cy="347472"/>
          </a:xfrm>
          <a:prstGeom prst="rect">
            <a:avLst/>
          </a:prstGeom>
          <a:noFill/>
          <a:ln/>
        </p:spPr>
        <p:txBody>
          <a:bodyPr wrap="square" lIns="0" tIns="0" rIns="0" bIns="0" rtlCol="0" anchor="ctr"/>
          <a:lstStyle/>
          <a:p>
            <a:pPr marL="0" indent="0">
              <a:buNone/>
            </a:pPr>
            <a:r>
              <a:rPr lang="en-US" sz="1900" dirty="0">
                <a:solidFill>
                  <a:srgbClr val="FFFFFF"/>
                </a:solidFill>
                <a:latin typeface="Arial" pitchFamily="34" charset="0"/>
                <a:ea typeface="Arial" pitchFamily="34" charset="-122"/>
                <a:cs typeface="Arial" pitchFamily="34" charset="-120"/>
              </a:rPr>
              <a:t>The role of the independent public prosecutor</a:t>
            </a:r>
            <a:endParaRPr lang="en-US" sz="1900" dirty="0"/>
          </a:p>
        </p:txBody>
      </p:sp>
      <p:sp>
        <p:nvSpPr>
          <p:cNvPr id="5" name="Text 2"/>
          <p:cNvSpPr/>
          <p:nvPr/>
        </p:nvSpPr>
        <p:spPr>
          <a:xfrm>
            <a:off x="932688" y="3840480"/>
            <a:ext cx="9966960" cy="292608"/>
          </a:xfrm>
          <a:prstGeom prst="rect">
            <a:avLst/>
          </a:prstGeom>
          <a:noFill/>
          <a:ln/>
        </p:spPr>
        <p:txBody>
          <a:bodyPr wrap="square" lIns="0" tIns="0" rIns="0" bIns="0" rtlCol="0" anchor="ctr"/>
          <a:lstStyle/>
          <a:p>
            <a:pPr marL="0" indent="0">
              <a:buNone/>
            </a:pPr>
            <a:r>
              <a:rPr lang="en-US" sz="1500" dirty="0">
                <a:solidFill>
                  <a:srgbClr val="E7E7EF"/>
                </a:solidFill>
                <a:latin typeface="Arial" pitchFamily="34" charset="0"/>
                <a:ea typeface="Arial" pitchFamily="34" charset="-122"/>
                <a:cs typeface="Arial" pitchFamily="34" charset="-120"/>
              </a:rPr>
              <a:t>ISRCL Conference, Montreal | John Logue | July 2026</a:t>
            </a:r>
            <a:endParaRPr lang="en-US" sz="1500" dirty="0"/>
          </a:p>
        </p:txBody>
      </p:sp>
      <p:pic>
        <p:nvPicPr>
          <p:cNvPr id="8" name="Picture 7" descr="A black background with white text">
            <a:extLst>
              <a:ext uri="{FF2B5EF4-FFF2-40B4-BE49-F238E27FC236}">
                <a16:creationId xmlns:a16="http://schemas.microsoft.com/office/drawing/2014/main" id="{482FDD77-2FB0-2E1E-5CC7-59A12BC2D449}"/>
              </a:ext>
            </a:extLst>
          </p:cNvPr>
          <p:cNvPicPr/>
          <p:nvPr/>
        </p:nvPicPr>
        <p:blipFill>
          <a:blip r:embed="rId3">
            <a:extLst>
              <a:ext uri="{28A0092B-C50C-407E-A947-70E740481C1C}">
                <a14:useLocalDpi xmlns:a14="http://schemas.microsoft.com/office/drawing/2010/main" val="0"/>
              </a:ext>
            </a:extLst>
          </a:blip>
          <a:stretch>
            <a:fillRect/>
          </a:stretch>
        </p:blipFill>
        <p:spPr>
          <a:xfrm>
            <a:off x="932688" y="618014"/>
            <a:ext cx="3569646" cy="132473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What has driven the recent increase?</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Shape 2"/>
          <p:cNvSpPr/>
          <p:nvPr/>
        </p:nvSpPr>
        <p:spPr>
          <a:xfrm>
            <a:off x="960120" y="1170432"/>
            <a:ext cx="10058400" cy="768096"/>
          </a:xfrm>
          <a:prstGeom prst="roundRect">
            <a:avLst>
              <a:gd name="adj" fmla="val 5952"/>
            </a:avLst>
          </a:prstGeom>
          <a:solidFill>
            <a:srgbClr val="F7F7FA"/>
          </a:solidFill>
          <a:ln w="7620">
            <a:solidFill>
              <a:srgbClr val="D7D7DE"/>
            </a:solidFill>
            <a:prstDash val="solid"/>
          </a:ln>
        </p:spPr>
        <p:txBody>
          <a:bodyPr/>
          <a:lstStyle/>
          <a:p>
            <a:endParaRPr lang="en-US"/>
          </a:p>
        </p:txBody>
      </p:sp>
      <p:sp>
        <p:nvSpPr>
          <p:cNvPr id="6" name="Text 3"/>
          <p:cNvSpPr/>
          <p:nvPr/>
        </p:nvSpPr>
        <p:spPr>
          <a:xfrm>
            <a:off x="1143000" y="1335024"/>
            <a:ext cx="2926080" cy="292608"/>
          </a:xfrm>
          <a:prstGeom prst="rect">
            <a:avLst/>
          </a:prstGeom>
          <a:noFill/>
          <a:ln/>
        </p:spPr>
        <p:txBody>
          <a:bodyPr wrap="square" lIns="0" tIns="0" rIns="0" bIns="0" rtlCol="0" anchor="ctr">
            <a:normAutofit/>
          </a:bodyPr>
          <a:lstStyle/>
          <a:p>
            <a:pPr marL="0" indent="0">
              <a:buNone/>
            </a:pPr>
            <a:r>
              <a:rPr lang="en-US" sz="1800" b="1" dirty="0">
                <a:solidFill>
                  <a:srgbClr val="8A1E7B"/>
                </a:solidFill>
                <a:latin typeface="Arial" pitchFamily="34" charset="0"/>
                <a:ea typeface="Arial" pitchFamily="34" charset="-122"/>
                <a:cs typeface="Arial" pitchFamily="34" charset="-120"/>
              </a:rPr>
              <a:t>More serious</a:t>
            </a:r>
            <a:r>
              <a:rPr lang="en-GB" sz="1800" b="1" dirty="0">
                <a:solidFill>
                  <a:srgbClr val="8A1E7B"/>
                </a:solidFill>
                <a:latin typeface="Arial" pitchFamily="34" charset="0"/>
                <a:ea typeface="Arial" pitchFamily="34" charset="-122"/>
                <a:cs typeface="Arial" pitchFamily="34" charset="-120"/>
              </a:rPr>
              <a:t> case</a:t>
            </a:r>
            <a:r>
              <a:rPr lang="en-US" sz="1800" b="1" dirty="0">
                <a:solidFill>
                  <a:srgbClr val="8A1E7B"/>
                </a:solidFill>
                <a:latin typeface="Arial" pitchFamily="34" charset="0"/>
                <a:ea typeface="Arial" pitchFamily="34" charset="-122"/>
                <a:cs typeface="Arial" pitchFamily="34" charset="-120"/>
              </a:rPr>
              <a:t> mix</a:t>
            </a:r>
            <a:endParaRPr lang="en-US" sz="1800" dirty="0"/>
          </a:p>
        </p:txBody>
      </p:sp>
      <p:sp>
        <p:nvSpPr>
          <p:cNvPr id="7" name="Text 4"/>
          <p:cNvSpPr/>
          <p:nvPr/>
        </p:nvSpPr>
        <p:spPr>
          <a:xfrm>
            <a:off x="4023360" y="1325880"/>
            <a:ext cx="6675120" cy="320040"/>
          </a:xfrm>
          <a:prstGeom prst="rect">
            <a:avLst/>
          </a:prstGeom>
          <a:noFill/>
          <a:ln/>
        </p:spPr>
        <p:txBody>
          <a:bodyPr wrap="square" lIns="0" tIns="0" rIns="0" bIns="0" rtlCol="0" anchor="ctr">
            <a:normAutofit/>
          </a:bodyPr>
          <a:lstStyle/>
          <a:p>
            <a:pPr marL="0" indent="0">
              <a:buNone/>
            </a:pPr>
            <a:r>
              <a:rPr lang="en-US" sz="1800" dirty="0">
                <a:solidFill>
                  <a:srgbClr val="111111"/>
                </a:solidFill>
                <a:latin typeface="Arial" pitchFamily="34" charset="0"/>
                <a:ea typeface="Arial" pitchFamily="34" charset="-122"/>
                <a:cs typeface="Arial" pitchFamily="34" charset="-120"/>
              </a:rPr>
              <a:t>Lower overall volumes, but more complex and serious cases</a:t>
            </a:r>
            <a:endParaRPr lang="en-US" sz="1800" dirty="0"/>
          </a:p>
        </p:txBody>
      </p:sp>
      <p:sp>
        <p:nvSpPr>
          <p:cNvPr id="8" name="Shape 5"/>
          <p:cNvSpPr/>
          <p:nvPr/>
        </p:nvSpPr>
        <p:spPr>
          <a:xfrm>
            <a:off x="960120" y="1993392"/>
            <a:ext cx="10058400" cy="768096"/>
          </a:xfrm>
          <a:prstGeom prst="roundRect">
            <a:avLst>
              <a:gd name="adj" fmla="val 5952"/>
            </a:avLst>
          </a:prstGeom>
          <a:solidFill>
            <a:srgbClr val="FFFFFF"/>
          </a:solidFill>
          <a:ln w="7620">
            <a:solidFill>
              <a:srgbClr val="D7D7DE"/>
            </a:solidFill>
            <a:prstDash val="solid"/>
          </a:ln>
        </p:spPr>
        <p:txBody>
          <a:bodyPr/>
          <a:lstStyle/>
          <a:p>
            <a:endParaRPr lang="en-US"/>
          </a:p>
        </p:txBody>
      </p:sp>
      <p:sp>
        <p:nvSpPr>
          <p:cNvPr id="9" name="Text 6"/>
          <p:cNvSpPr/>
          <p:nvPr/>
        </p:nvSpPr>
        <p:spPr>
          <a:xfrm>
            <a:off x="1143000" y="2157984"/>
            <a:ext cx="2926080" cy="292608"/>
          </a:xfrm>
          <a:prstGeom prst="rect">
            <a:avLst/>
          </a:prstGeom>
          <a:noFill/>
          <a:ln/>
        </p:spPr>
        <p:txBody>
          <a:bodyPr wrap="square" lIns="0" tIns="0" rIns="0" bIns="0" rtlCol="0" anchor="ctr">
            <a:normAutofit/>
          </a:bodyPr>
          <a:lstStyle/>
          <a:p>
            <a:pPr marL="0" indent="0">
              <a:buNone/>
            </a:pPr>
            <a:r>
              <a:rPr lang="en-GB" b="1" dirty="0">
                <a:solidFill>
                  <a:srgbClr val="8A1E7B"/>
                </a:solidFill>
                <a:latin typeface="Arial" pitchFamily="34" charset="0"/>
                <a:ea typeface="Arial" pitchFamily="34" charset="-122"/>
                <a:cs typeface="Arial" pitchFamily="34" charset="-120"/>
              </a:rPr>
              <a:t>K</a:t>
            </a:r>
            <a:r>
              <a:rPr lang="en-US" sz="1800" b="1" dirty="0" err="1">
                <a:solidFill>
                  <a:srgbClr val="8A1E7B"/>
                </a:solidFill>
                <a:latin typeface="Arial" pitchFamily="34" charset="0"/>
                <a:ea typeface="Arial" pitchFamily="34" charset="-122"/>
                <a:cs typeface="Arial" pitchFamily="34" charset="-120"/>
              </a:rPr>
              <a:t>ey</a:t>
            </a:r>
            <a:r>
              <a:rPr lang="en-US" sz="1800" b="1" dirty="0">
                <a:solidFill>
                  <a:srgbClr val="8A1E7B"/>
                </a:solidFill>
                <a:latin typeface="Arial" pitchFamily="34" charset="0"/>
                <a:ea typeface="Arial" pitchFamily="34" charset="-122"/>
                <a:cs typeface="Arial" pitchFamily="34" charset="-120"/>
              </a:rPr>
              <a:t> offence types</a:t>
            </a:r>
            <a:endParaRPr lang="en-US" sz="1800" dirty="0"/>
          </a:p>
        </p:txBody>
      </p:sp>
      <p:sp>
        <p:nvSpPr>
          <p:cNvPr id="10" name="Text 7"/>
          <p:cNvSpPr/>
          <p:nvPr/>
        </p:nvSpPr>
        <p:spPr>
          <a:xfrm>
            <a:off x="4023360" y="2148840"/>
            <a:ext cx="6675120" cy="320040"/>
          </a:xfrm>
          <a:prstGeom prst="rect">
            <a:avLst/>
          </a:prstGeom>
          <a:noFill/>
          <a:ln/>
        </p:spPr>
        <p:txBody>
          <a:bodyPr wrap="square" lIns="0" tIns="0" rIns="0" bIns="0" rtlCol="0" anchor="ctr">
            <a:normAutofit fontScale="92500"/>
          </a:bodyPr>
          <a:lstStyle/>
          <a:p>
            <a:pPr marL="0" indent="0">
              <a:buNone/>
            </a:pPr>
            <a:r>
              <a:rPr lang="en-US" sz="1800" dirty="0">
                <a:solidFill>
                  <a:srgbClr val="111111"/>
                </a:solidFill>
                <a:latin typeface="Arial" pitchFamily="34" charset="0"/>
                <a:ea typeface="Arial" pitchFamily="34" charset="-122"/>
                <a:cs typeface="Arial" pitchFamily="34" charset="-120"/>
              </a:rPr>
              <a:t>Violence +4%; sexual crime +12%; domestic abuse and rape +19%</a:t>
            </a:r>
            <a:endParaRPr lang="en-US" sz="1800" dirty="0"/>
          </a:p>
        </p:txBody>
      </p:sp>
      <p:sp>
        <p:nvSpPr>
          <p:cNvPr id="11" name="Shape 8"/>
          <p:cNvSpPr/>
          <p:nvPr/>
        </p:nvSpPr>
        <p:spPr>
          <a:xfrm>
            <a:off x="960120" y="2816352"/>
            <a:ext cx="10058400" cy="768096"/>
          </a:xfrm>
          <a:prstGeom prst="roundRect">
            <a:avLst>
              <a:gd name="adj" fmla="val 5952"/>
            </a:avLst>
          </a:prstGeom>
          <a:solidFill>
            <a:srgbClr val="F7F7FA"/>
          </a:solidFill>
          <a:ln w="7620">
            <a:solidFill>
              <a:srgbClr val="D7D7DE"/>
            </a:solidFill>
            <a:prstDash val="solid"/>
          </a:ln>
        </p:spPr>
        <p:txBody>
          <a:bodyPr/>
          <a:lstStyle/>
          <a:p>
            <a:endParaRPr lang="en-US"/>
          </a:p>
        </p:txBody>
      </p:sp>
      <p:sp>
        <p:nvSpPr>
          <p:cNvPr id="12" name="Text 9"/>
          <p:cNvSpPr/>
          <p:nvPr/>
        </p:nvSpPr>
        <p:spPr>
          <a:xfrm>
            <a:off x="1143000" y="2980944"/>
            <a:ext cx="2926080" cy="292608"/>
          </a:xfrm>
          <a:prstGeom prst="rect">
            <a:avLst/>
          </a:prstGeom>
          <a:noFill/>
          <a:ln/>
        </p:spPr>
        <p:txBody>
          <a:bodyPr wrap="square" lIns="0" tIns="0" rIns="0" bIns="0" rtlCol="0" anchor="ctr">
            <a:normAutofit fontScale="92500"/>
          </a:bodyPr>
          <a:lstStyle/>
          <a:p>
            <a:pPr marL="0" indent="0">
              <a:buNone/>
            </a:pPr>
            <a:r>
              <a:rPr lang="en-US" sz="1800" b="1" dirty="0">
                <a:solidFill>
                  <a:srgbClr val="8A1E7B"/>
                </a:solidFill>
                <a:latin typeface="Arial" pitchFamily="34" charset="0"/>
                <a:ea typeface="Arial" pitchFamily="34" charset="-122"/>
                <a:cs typeface="Arial" pitchFamily="34" charset="-120"/>
              </a:rPr>
              <a:t>Longer custodial sentences</a:t>
            </a:r>
            <a:endParaRPr lang="en-US" sz="1800" dirty="0"/>
          </a:p>
        </p:txBody>
      </p:sp>
      <p:sp>
        <p:nvSpPr>
          <p:cNvPr id="13" name="Text 10"/>
          <p:cNvSpPr/>
          <p:nvPr/>
        </p:nvSpPr>
        <p:spPr>
          <a:xfrm>
            <a:off x="4023360" y="2971800"/>
            <a:ext cx="6675120" cy="320040"/>
          </a:xfrm>
          <a:prstGeom prst="rect">
            <a:avLst/>
          </a:prstGeom>
          <a:noFill/>
          <a:ln/>
        </p:spPr>
        <p:txBody>
          <a:bodyPr wrap="square" lIns="0" tIns="0" rIns="0" bIns="0" rtlCol="0" anchor="ctr">
            <a:normAutofit fontScale="92500"/>
          </a:bodyPr>
          <a:lstStyle/>
          <a:p>
            <a:pPr marL="0" indent="0">
              <a:buNone/>
            </a:pPr>
            <a:r>
              <a:rPr lang="en-US" sz="1800" dirty="0">
                <a:solidFill>
                  <a:srgbClr val="111111"/>
                </a:solidFill>
                <a:latin typeface="Arial" pitchFamily="34" charset="0"/>
                <a:ea typeface="Arial" pitchFamily="34" charset="-122"/>
                <a:cs typeface="Arial" pitchFamily="34" charset="-120"/>
              </a:rPr>
              <a:t>Average custodial sentence length at a record 393 days in 2023/24</a:t>
            </a:r>
            <a:endParaRPr lang="en-US" sz="1800" dirty="0"/>
          </a:p>
        </p:txBody>
      </p:sp>
      <p:sp>
        <p:nvSpPr>
          <p:cNvPr id="14" name="Shape 11"/>
          <p:cNvSpPr/>
          <p:nvPr/>
        </p:nvSpPr>
        <p:spPr>
          <a:xfrm>
            <a:off x="960120" y="3639312"/>
            <a:ext cx="10058400" cy="768096"/>
          </a:xfrm>
          <a:prstGeom prst="roundRect">
            <a:avLst>
              <a:gd name="adj" fmla="val 5952"/>
            </a:avLst>
          </a:prstGeom>
          <a:solidFill>
            <a:srgbClr val="FFFFFF"/>
          </a:solidFill>
          <a:ln w="7620">
            <a:solidFill>
              <a:srgbClr val="D7D7DE"/>
            </a:solidFill>
            <a:prstDash val="solid"/>
          </a:ln>
        </p:spPr>
        <p:txBody>
          <a:bodyPr/>
          <a:lstStyle/>
          <a:p>
            <a:endParaRPr lang="en-US"/>
          </a:p>
        </p:txBody>
      </p:sp>
      <p:sp>
        <p:nvSpPr>
          <p:cNvPr id="15" name="Text 12"/>
          <p:cNvSpPr/>
          <p:nvPr/>
        </p:nvSpPr>
        <p:spPr>
          <a:xfrm>
            <a:off x="1143000" y="3803904"/>
            <a:ext cx="2926080" cy="292608"/>
          </a:xfrm>
          <a:prstGeom prst="rect">
            <a:avLst/>
          </a:prstGeom>
          <a:noFill/>
          <a:ln/>
        </p:spPr>
        <p:txBody>
          <a:bodyPr wrap="square" lIns="0" tIns="0" rIns="0" bIns="0" rtlCol="0" anchor="ctr">
            <a:normAutofit/>
          </a:bodyPr>
          <a:lstStyle/>
          <a:p>
            <a:pPr marL="0" indent="0">
              <a:buNone/>
            </a:pPr>
            <a:r>
              <a:rPr lang="en-US" sz="1800" b="1" dirty="0">
                <a:solidFill>
                  <a:srgbClr val="8A1E7B"/>
                </a:solidFill>
                <a:latin typeface="Arial" pitchFamily="34" charset="0"/>
                <a:ea typeface="Arial" pitchFamily="34" charset="-122"/>
                <a:cs typeface="Arial" pitchFamily="34" charset="-120"/>
              </a:rPr>
              <a:t>Durability of sentences</a:t>
            </a:r>
            <a:endParaRPr lang="en-US" sz="1800" dirty="0"/>
          </a:p>
        </p:txBody>
      </p:sp>
      <p:sp>
        <p:nvSpPr>
          <p:cNvPr id="16" name="Text 13"/>
          <p:cNvSpPr/>
          <p:nvPr/>
        </p:nvSpPr>
        <p:spPr>
          <a:xfrm>
            <a:off x="4023360" y="3794760"/>
            <a:ext cx="6675120" cy="320040"/>
          </a:xfrm>
          <a:prstGeom prst="rect">
            <a:avLst/>
          </a:prstGeom>
          <a:noFill/>
          <a:ln/>
        </p:spPr>
        <p:txBody>
          <a:bodyPr wrap="square" lIns="0" tIns="0" rIns="0" bIns="0" rtlCol="0" anchor="ctr">
            <a:normAutofit/>
          </a:bodyPr>
          <a:lstStyle/>
          <a:p>
            <a:pPr marL="0" indent="0">
              <a:buNone/>
            </a:pPr>
            <a:r>
              <a:rPr lang="en-US" sz="1800" dirty="0">
                <a:solidFill>
                  <a:srgbClr val="111111"/>
                </a:solidFill>
                <a:latin typeface="Arial" pitchFamily="34" charset="0"/>
                <a:ea typeface="Arial" pitchFamily="34" charset="-122"/>
                <a:cs typeface="Arial" pitchFamily="34" charset="-120"/>
              </a:rPr>
              <a:t>Policy changes mean longer time before early release</a:t>
            </a:r>
            <a:endParaRPr lang="en-US" sz="1800" dirty="0"/>
          </a:p>
        </p:txBody>
      </p:sp>
      <p:sp>
        <p:nvSpPr>
          <p:cNvPr id="17" name="Shape 14"/>
          <p:cNvSpPr/>
          <p:nvPr/>
        </p:nvSpPr>
        <p:spPr>
          <a:xfrm>
            <a:off x="960120" y="4462272"/>
            <a:ext cx="10058400" cy="768096"/>
          </a:xfrm>
          <a:prstGeom prst="roundRect">
            <a:avLst>
              <a:gd name="adj" fmla="val 5952"/>
            </a:avLst>
          </a:prstGeom>
          <a:solidFill>
            <a:srgbClr val="F7F7FA"/>
          </a:solidFill>
          <a:ln w="7620">
            <a:solidFill>
              <a:srgbClr val="D7D7DE"/>
            </a:solidFill>
            <a:prstDash val="solid"/>
          </a:ln>
        </p:spPr>
        <p:txBody>
          <a:bodyPr/>
          <a:lstStyle/>
          <a:p>
            <a:endParaRPr lang="en-US"/>
          </a:p>
        </p:txBody>
      </p:sp>
      <p:sp>
        <p:nvSpPr>
          <p:cNvPr id="18" name="Text 15"/>
          <p:cNvSpPr/>
          <p:nvPr/>
        </p:nvSpPr>
        <p:spPr>
          <a:xfrm>
            <a:off x="1143000" y="4626864"/>
            <a:ext cx="2926080" cy="292608"/>
          </a:xfrm>
          <a:prstGeom prst="rect">
            <a:avLst/>
          </a:prstGeom>
          <a:noFill/>
          <a:ln/>
        </p:spPr>
        <p:txBody>
          <a:bodyPr wrap="square" lIns="0" tIns="0" rIns="0" bIns="0" rtlCol="0" anchor="ctr">
            <a:normAutofit/>
          </a:bodyPr>
          <a:lstStyle/>
          <a:p>
            <a:pPr marL="0" indent="0">
              <a:buNone/>
            </a:pPr>
            <a:r>
              <a:rPr lang="en-US" sz="1800" b="1" dirty="0">
                <a:solidFill>
                  <a:srgbClr val="8A1E7B"/>
                </a:solidFill>
                <a:latin typeface="Arial" pitchFamily="34" charset="0"/>
                <a:ea typeface="Arial" pitchFamily="34" charset="-122"/>
                <a:cs typeface="Arial" pitchFamily="34" charset="-120"/>
              </a:rPr>
              <a:t>Pandemic backlog</a:t>
            </a:r>
            <a:endParaRPr lang="en-US" sz="1800" dirty="0"/>
          </a:p>
        </p:txBody>
      </p:sp>
      <p:sp>
        <p:nvSpPr>
          <p:cNvPr id="19" name="Text 16"/>
          <p:cNvSpPr/>
          <p:nvPr/>
        </p:nvSpPr>
        <p:spPr>
          <a:xfrm>
            <a:off x="4023360" y="4617720"/>
            <a:ext cx="6675120" cy="320040"/>
          </a:xfrm>
          <a:prstGeom prst="rect">
            <a:avLst/>
          </a:prstGeom>
          <a:noFill/>
          <a:ln/>
        </p:spPr>
        <p:txBody>
          <a:bodyPr wrap="square" lIns="0" tIns="0" rIns="0" bIns="0" rtlCol="0" anchor="ctr">
            <a:normAutofit/>
          </a:bodyPr>
          <a:lstStyle/>
          <a:p>
            <a:pPr marL="0" indent="0">
              <a:buNone/>
            </a:pPr>
            <a:r>
              <a:rPr lang="en-US" sz="1800" dirty="0">
                <a:solidFill>
                  <a:srgbClr val="111111"/>
                </a:solidFill>
                <a:latin typeface="Arial" pitchFamily="34" charset="0"/>
                <a:ea typeface="Arial" pitchFamily="34" charset="-122"/>
                <a:cs typeface="Arial" pitchFamily="34" charset="-120"/>
              </a:rPr>
              <a:t>Remand pressures remain higher and longer-lasting</a:t>
            </a:r>
            <a:endParaRPr lang="en-US" sz="1800" dirty="0"/>
          </a:p>
        </p:txBody>
      </p:sp>
    </p:spTree>
    <p:extLst>
      <p:ext uri="{BB962C8B-B14F-4D97-AF65-F5344CB8AC3E}">
        <p14:creationId xmlns:p14="http://schemas.microsoft.com/office/powerpoint/2010/main" val="1073002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94360" y="2148840"/>
            <a:ext cx="0" cy="1417320"/>
          </a:xfrm>
          <a:prstGeom prst="line">
            <a:avLst/>
          </a:prstGeom>
          <a:noFill/>
          <a:ln w="17780">
            <a:solidFill>
              <a:srgbClr val="302B79"/>
            </a:solidFill>
            <a:prstDash val="solid"/>
          </a:ln>
        </p:spPr>
        <p:txBody>
          <a:bodyPr/>
          <a:lstStyle/>
          <a:p>
            <a:endParaRPr lang="en-US"/>
          </a:p>
        </p:txBody>
      </p:sp>
      <p:sp>
        <p:nvSpPr>
          <p:cNvPr id="3" name="Text 1"/>
          <p:cNvSpPr/>
          <p:nvPr/>
        </p:nvSpPr>
        <p:spPr>
          <a:xfrm>
            <a:off x="1170432" y="2267712"/>
            <a:ext cx="9784080" cy="475488"/>
          </a:xfrm>
          <a:prstGeom prst="rect">
            <a:avLst/>
          </a:prstGeom>
          <a:noFill/>
          <a:ln/>
        </p:spPr>
        <p:txBody>
          <a:bodyPr wrap="square" lIns="0" tIns="0" rIns="0" bIns="0" rtlCol="0" anchor="ctr"/>
          <a:lstStyle/>
          <a:p>
            <a:pPr marL="0" indent="0">
              <a:buNone/>
            </a:pPr>
            <a:r>
              <a:rPr lang="en-US" sz="3000" dirty="0">
                <a:solidFill>
                  <a:srgbClr val="111111"/>
                </a:solidFill>
                <a:latin typeface="Arial" pitchFamily="34" charset="0"/>
                <a:ea typeface="Arial" pitchFamily="34" charset="-122"/>
                <a:cs typeface="Arial" pitchFamily="34" charset="-120"/>
              </a:rPr>
              <a:t>The prosecution response</a:t>
            </a:r>
            <a:endParaRPr lang="en-US" sz="3000" dirty="0"/>
          </a:p>
        </p:txBody>
      </p:sp>
      <p:sp>
        <p:nvSpPr>
          <p:cNvPr id="4" name="Text 2"/>
          <p:cNvSpPr/>
          <p:nvPr/>
        </p:nvSpPr>
        <p:spPr>
          <a:xfrm>
            <a:off x="1170432" y="2816352"/>
            <a:ext cx="9784080" cy="320040"/>
          </a:xfrm>
          <a:prstGeom prst="rect">
            <a:avLst/>
          </a:prstGeom>
          <a:noFill/>
          <a:ln/>
        </p:spPr>
        <p:txBody>
          <a:bodyPr wrap="square" lIns="0" tIns="0" rIns="0" bIns="0" rtlCol="0" anchor="ctr"/>
          <a:lstStyle/>
          <a:p>
            <a:pPr marL="0" indent="0">
              <a:buNone/>
            </a:pP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Article 3</a:t>
            </a:r>
            <a:r>
              <a:rPr lang="en-GB" sz="2800" dirty="0">
                <a:solidFill>
                  <a:srgbClr val="111111"/>
                </a:solidFill>
                <a:latin typeface="Arial" pitchFamily="34" charset="0"/>
                <a:ea typeface="Arial" pitchFamily="34" charset="-122"/>
                <a:cs typeface="Arial" pitchFamily="34" charset="-120"/>
              </a:rPr>
              <a:t> ECHR</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Text 2"/>
          <p:cNvSpPr/>
          <p:nvPr/>
        </p:nvSpPr>
        <p:spPr>
          <a:xfrm>
            <a:off x="960120" y="1234440"/>
            <a:ext cx="9966960" cy="457200"/>
          </a:xfrm>
          <a:prstGeom prst="rect">
            <a:avLst/>
          </a:prstGeom>
          <a:noFill/>
          <a:ln/>
        </p:spPr>
        <p:txBody>
          <a:bodyPr wrap="square" lIns="0" tIns="0" rIns="0" bIns="0" rtlCol="0" anchor="ctr"/>
          <a:lstStyle/>
          <a:p>
            <a:pPr marL="0" indent="0" algn="ctr">
              <a:buNone/>
            </a:pPr>
            <a:r>
              <a:rPr lang="en-US" sz="2200" i="1" dirty="0">
                <a:solidFill>
                  <a:srgbClr val="8A1E7B"/>
                </a:solidFill>
                <a:latin typeface="Arial" pitchFamily="34" charset="0"/>
                <a:ea typeface="Arial" pitchFamily="34" charset="-122"/>
                <a:cs typeface="Arial" pitchFamily="34" charset="-120"/>
              </a:rPr>
              <a:t>“No one shall be subjected to … inhuman or degrading treatment or punishment.”</a:t>
            </a:r>
            <a:endParaRPr lang="en-US" sz="2200" dirty="0"/>
          </a:p>
        </p:txBody>
      </p:sp>
      <p:sp>
        <p:nvSpPr>
          <p:cNvPr id="6" name="Shape 3"/>
          <p:cNvSpPr/>
          <p:nvPr/>
        </p:nvSpPr>
        <p:spPr>
          <a:xfrm>
            <a:off x="960120" y="2057400"/>
            <a:ext cx="3063240" cy="2057400"/>
          </a:xfrm>
          <a:prstGeom prst="roundRect">
            <a:avLst>
              <a:gd name="adj" fmla="val 2222"/>
            </a:avLst>
          </a:prstGeom>
          <a:solidFill>
            <a:srgbClr val="F3F3F5"/>
          </a:solidFill>
          <a:ln w="12700">
            <a:solidFill>
              <a:srgbClr val="D7D7DE"/>
            </a:solidFill>
            <a:prstDash val="solid"/>
          </a:ln>
        </p:spPr>
        <p:txBody>
          <a:bodyPr/>
          <a:lstStyle/>
          <a:p>
            <a:endParaRPr lang="en-US"/>
          </a:p>
        </p:txBody>
      </p:sp>
      <p:sp>
        <p:nvSpPr>
          <p:cNvPr id="7" name="Shape 4"/>
          <p:cNvSpPr/>
          <p:nvPr/>
        </p:nvSpPr>
        <p:spPr>
          <a:xfrm>
            <a:off x="4572000" y="2057400"/>
            <a:ext cx="3063240" cy="2057400"/>
          </a:xfrm>
          <a:prstGeom prst="roundRect">
            <a:avLst>
              <a:gd name="adj" fmla="val 2222"/>
            </a:avLst>
          </a:prstGeom>
          <a:solidFill>
            <a:srgbClr val="F3F3F5"/>
          </a:solidFill>
          <a:ln w="12700">
            <a:solidFill>
              <a:srgbClr val="D7D7DE"/>
            </a:solidFill>
            <a:prstDash val="solid"/>
          </a:ln>
        </p:spPr>
        <p:txBody>
          <a:bodyPr/>
          <a:lstStyle/>
          <a:p>
            <a:endParaRPr lang="en-US"/>
          </a:p>
        </p:txBody>
      </p:sp>
      <p:sp>
        <p:nvSpPr>
          <p:cNvPr id="8" name="Shape 5"/>
          <p:cNvSpPr/>
          <p:nvPr/>
        </p:nvSpPr>
        <p:spPr>
          <a:xfrm>
            <a:off x="8183880" y="2057400"/>
            <a:ext cx="3063240" cy="2057400"/>
          </a:xfrm>
          <a:prstGeom prst="roundRect">
            <a:avLst>
              <a:gd name="adj" fmla="val 2222"/>
            </a:avLst>
          </a:prstGeom>
          <a:solidFill>
            <a:srgbClr val="F3F3F5"/>
          </a:solidFill>
          <a:ln w="12700">
            <a:solidFill>
              <a:srgbClr val="D7D7DE"/>
            </a:solidFill>
            <a:prstDash val="solid"/>
          </a:ln>
        </p:spPr>
        <p:txBody>
          <a:bodyPr/>
          <a:lstStyle/>
          <a:p>
            <a:endParaRPr lang="en-US"/>
          </a:p>
        </p:txBody>
      </p:sp>
      <p:sp>
        <p:nvSpPr>
          <p:cNvPr id="9" name="Text 6"/>
          <p:cNvSpPr/>
          <p:nvPr/>
        </p:nvSpPr>
        <p:spPr>
          <a:xfrm>
            <a:off x="1143000" y="2304288"/>
            <a:ext cx="2697480" cy="320040"/>
          </a:xfrm>
          <a:prstGeom prst="rect">
            <a:avLst/>
          </a:prstGeom>
          <a:noFill/>
          <a:ln/>
        </p:spPr>
        <p:txBody>
          <a:bodyPr wrap="square" lIns="0" tIns="0" rIns="0" bIns="0" rtlCol="0" anchor="ctr"/>
          <a:lstStyle/>
          <a:p>
            <a:pPr marL="0" indent="0" algn="ctr">
              <a:buNone/>
            </a:pPr>
            <a:r>
              <a:rPr lang="en-US" sz="1800" b="1" dirty="0">
                <a:solidFill>
                  <a:srgbClr val="302B79"/>
                </a:solidFill>
                <a:latin typeface="Arial" pitchFamily="34" charset="0"/>
                <a:ea typeface="Arial" pitchFamily="34" charset="-122"/>
                <a:cs typeface="Arial" pitchFamily="34" charset="-120"/>
              </a:rPr>
              <a:t>Court’s starting point</a:t>
            </a:r>
            <a:endParaRPr lang="en-US" sz="1800" dirty="0"/>
          </a:p>
        </p:txBody>
      </p:sp>
      <p:sp>
        <p:nvSpPr>
          <p:cNvPr id="10" name="Text 7"/>
          <p:cNvSpPr/>
          <p:nvPr/>
        </p:nvSpPr>
        <p:spPr>
          <a:xfrm>
            <a:off x="1143000" y="2788920"/>
            <a:ext cx="2697480" cy="822960"/>
          </a:xfrm>
          <a:prstGeom prst="rect">
            <a:avLst/>
          </a:prstGeom>
          <a:noFill/>
          <a:ln/>
        </p:spPr>
        <p:txBody>
          <a:bodyPr wrap="square" lIns="635" tIns="635" rIns="635" bIns="635" rtlCol="0" anchor="ctr">
            <a:normAutofit/>
          </a:bodyPr>
          <a:lstStyle/>
          <a:p>
            <a:pPr marL="0" indent="0" algn="ctr">
              <a:buNone/>
            </a:pPr>
            <a:r>
              <a:rPr lang="en-US" sz="1800" dirty="0">
                <a:solidFill>
                  <a:srgbClr val="111111"/>
                </a:solidFill>
                <a:latin typeface="Arial" pitchFamily="34" charset="0"/>
                <a:ea typeface="Arial" pitchFamily="34" charset="-122"/>
                <a:cs typeface="Arial" pitchFamily="34" charset="-120"/>
              </a:rPr>
              <a:t>Primary responsibility for Article 3 compliance rests with the state.</a:t>
            </a:r>
            <a:endParaRPr lang="en-US" sz="1800" dirty="0"/>
          </a:p>
        </p:txBody>
      </p:sp>
      <p:sp>
        <p:nvSpPr>
          <p:cNvPr id="11" name="Text 8"/>
          <p:cNvSpPr/>
          <p:nvPr/>
        </p:nvSpPr>
        <p:spPr>
          <a:xfrm>
            <a:off x="4754880" y="2304288"/>
            <a:ext cx="2697480" cy="320040"/>
          </a:xfrm>
          <a:prstGeom prst="rect">
            <a:avLst/>
          </a:prstGeom>
          <a:noFill/>
          <a:ln/>
        </p:spPr>
        <p:txBody>
          <a:bodyPr wrap="square" lIns="0" tIns="0" rIns="0" bIns="0" rtlCol="0" anchor="ctr"/>
          <a:lstStyle/>
          <a:p>
            <a:pPr marL="0" indent="0" algn="ctr">
              <a:buNone/>
            </a:pPr>
            <a:r>
              <a:rPr lang="en-US" sz="1800" b="1" dirty="0">
                <a:solidFill>
                  <a:srgbClr val="8A1E7B"/>
                </a:solidFill>
                <a:latin typeface="Arial" pitchFamily="34" charset="0"/>
                <a:ea typeface="Arial" pitchFamily="34" charset="-122"/>
                <a:cs typeface="Arial" pitchFamily="34" charset="-120"/>
              </a:rPr>
              <a:t>Exceptional intervention</a:t>
            </a:r>
            <a:endParaRPr lang="en-US" sz="1800" dirty="0"/>
          </a:p>
        </p:txBody>
      </p:sp>
      <p:sp>
        <p:nvSpPr>
          <p:cNvPr id="12" name="Text 9"/>
          <p:cNvSpPr/>
          <p:nvPr/>
        </p:nvSpPr>
        <p:spPr>
          <a:xfrm>
            <a:off x="4754880" y="2788920"/>
            <a:ext cx="2697480" cy="868680"/>
          </a:xfrm>
          <a:prstGeom prst="rect">
            <a:avLst/>
          </a:prstGeom>
          <a:noFill/>
          <a:ln/>
        </p:spPr>
        <p:txBody>
          <a:bodyPr wrap="square" lIns="635" tIns="635" rIns="635" bIns="635" rtlCol="0" anchor="ctr">
            <a:normAutofit/>
          </a:bodyPr>
          <a:lstStyle/>
          <a:p>
            <a:pPr marL="0" indent="0" algn="ctr">
              <a:buNone/>
            </a:pPr>
            <a:r>
              <a:rPr lang="en-US" sz="1800" dirty="0">
                <a:solidFill>
                  <a:srgbClr val="111111"/>
                </a:solidFill>
                <a:latin typeface="Arial" pitchFamily="34" charset="0"/>
                <a:ea typeface="Arial" pitchFamily="34" charset="-122"/>
                <a:cs typeface="Arial" pitchFamily="34" charset="-120"/>
              </a:rPr>
              <a:t>Only if imprisonment itself would inevitably expose the person to Article 3 breach.</a:t>
            </a:r>
            <a:endParaRPr lang="en-US" sz="1800" dirty="0"/>
          </a:p>
        </p:txBody>
      </p:sp>
      <p:sp>
        <p:nvSpPr>
          <p:cNvPr id="13" name="Text 10"/>
          <p:cNvSpPr/>
          <p:nvPr/>
        </p:nvSpPr>
        <p:spPr>
          <a:xfrm>
            <a:off x="8366760" y="2304288"/>
            <a:ext cx="2697480" cy="320040"/>
          </a:xfrm>
          <a:prstGeom prst="rect">
            <a:avLst/>
          </a:prstGeom>
          <a:noFill/>
          <a:ln/>
        </p:spPr>
        <p:txBody>
          <a:bodyPr wrap="square" lIns="0" tIns="0" rIns="0" bIns="0" rtlCol="0" anchor="ctr"/>
          <a:lstStyle/>
          <a:p>
            <a:pPr marL="0" indent="0" algn="ctr">
              <a:buNone/>
            </a:pPr>
            <a:r>
              <a:rPr lang="en-US" sz="1800" b="1" dirty="0">
                <a:solidFill>
                  <a:srgbClr val="007A3D"/>
                </a:solidFill>
                <a:latin typeface="Arial" pitchFamily="34" charset="0"/>
                <a:ea typeface="Arial" pitchFamily="34" charset="-122"/>
                <a:cs typeface="Arial" pitchFamily="34" charset="-120"/>
              </a:rPr>
              <a:t>Implication for prosecutors</a:t>
            </a:r>
            <a:endParaRPr lang="en-US" sz="1800" dirty="0"/>
          </a:p>
        </p:txBody>
      </p:sp>
      <p:sp>
        <p:nvSpPr>
          <p:cNvPr id="14" name="Text 11"/>
          <p:cNvSpPr/>
          <p:nvPr/>
        </p:nvSpPr>
        <p:spPr>
          <a:xfrm>
            <a:off x="8366760" y="2788920"/>
            <a:ext cx="2697480" cy="868680"/>
          </a:xfrm>
          <a:prstGeom prst="rect">
            <a:avLst/>
          </a:prstGeom>
          <a:noFill/>
          <a:ln/>
        </p:spPr>
        <p:txBody>
          <a:bodyPr wrap="square" lIns="635" tIns="635" rIns="635" bIns="635" rtlCol="0" anchor="ctr">
            <a:normAutofit/>
          </a:bodyPr>
          <a:lstStyle/>
          <a:p>
            <a:pPr marL="0" indent="0" algn="ctr">
              <a:buNone/>
            </a:pPr>
            <a:r>
              <a:rPr lang="en-US" sz="1800" dirty="0">
                <a:solidFill>
                  <a:srgbClr val="111111"/>
                </a:solidFill>
                <a:latin typeface="Arial" pitchFamily="34" charset="0"/>
                <a:ea typeface="Arial" pitchFamily="34" charset="-122"/>
                <a:cs typeface="Arial" pitchFamily="34" charset="-120"/>
              </a:rPr>
              <a:t>Proceed on the basis that the state will meet its obligations — but still consider mitigation.</a:t>
            </a:r>
            <a:endParaRPr lang="en-US" sz="1800" dirty="0"/>
          </a:p>
        </p:txBody>
      </p:sp>
      <p:sp>
        <p:nvSpPr>
          <p:cNvPr id="15" name="Text 12"/>
          <p:cNvSpPr/>
          <p:nvPr/>
        </p:nvSpPr>
        <p:spPr>
          <a:xfrm>
            <a:off x="1124712" y="4818888"/>
            <a:ext cx="9875520" cy="594360"/>
          </a:xfrm>
          <a:prstGeom prst="rect">
            <a:avLst/>
          </a:prstGeom>
          <a:noFill/>
          <a:ln/>
        </p:spPr>
        <p:txBody>
          <a:bodyPr wrap="square" lIns="0" tIns="0" rIns="0" bIns="0" rtlCol="0" anchor="ctr">
            <a:normAutofit/>
          </a:bodyPr>
          <a:lstStyle/>
          <a:p>
            <a:pPr marL="0" indent="0" algn="ctr">
              <a:buNone/>
            </a:pPr>
            <a:r>
              <a:rPr lang="en-GB" dirty="0">
                <a:solidFill>
                  <a:srgbClr val="111111"/>
                </a:solidFill>
                <a:latin typeface="Arial" pitchFamily="34" charset="0"/>
                <a:ea typeface="Arial" pitchFamily="34" charset="-122"/>
                <a:cs typeface="Arial" pitchFamily="34" charset="-120"/>
              </a:rPr>
              <a:t>Considered in RC v Her Majesty’s Advocate [2019] HCJAC 62</a:t>
            </a:r>
            <a:endParaRPr lang="en-GB" sz="1800" dirty="0">
              <a:solidFill>
                <a:srgbClr val="111111"/>
              </a:solidFill>
              <a:latin typeface="Arial" pitchFamily="34" charset="0"/>
              <a:ea typeface="Arial" pitchFamily="34" charset="-122"/>
              <a:cs typeface="Arial" pitchFamily="34"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EFE83B-41D8-EEE4-4371-6D0583A00B5E}"/>
              </a:ext>
            </a:extLst>
          </p:cNvPr>
          <p:cNvSpPr txBox="1"/>
          <p:nvPr/>
        </p:nvSpPr>
        <p:spPr>
          <a:xfrm>
            <a:off x="611909" y="2551837"/>
            <a:ext cx="10968182" cy="3385542"/>
          </a:xfrm>
          <a:prstGeom prst="rect">
            <a:avLst/>
          </a:prstGeom>
          <a:noFill/>
        </p:spPr>
        <p:txBody>
          <a:bodyPr wrap="square" rtlCol="0">
            <a:spAutoFit/>
          </a:bodyPr>
          <a:lstStyle/>
          <a:p>
            <a:r>
              <a:rPr lang="en-GB" sz="2800" i="1" dirty="0">
                <a:effectLst/>
                <a:latin typeface="Aptos" panose="020B0004020202020204" pitchFamily="34" charset="0"/>
                <a:ea typeface="Times New Roman" panose="02020603050405020304" pitchFamily="18" charset="0"/>
                <a:cs typeface="Times New Roman" panose="02020603050405020304" pitchFamily="18" charset="0"/>
              </a:rPr>
              <a:t>“[34] When sentencing an offender a court is bound to have regard to the provisions of the ECHR.  However, in doing so the court will bear in mind that the primary responsibility for meeting the United Kingdom’s obligations in respect of Art 3, in connection with prisoners, rests with the state (R v </a:t>
            </a:r>
            <a:r>
              <a:rPr lang="en-GB" sz="2800" i="1" dirty="0" err="1">
                <a:effectLst/>
                <a:latin typeface="Aptos" panose="020B0004020202020204" pitchFamily="34" charset="0"/>
                <a:ea typeface="Times New Roman" panose="02020603050405020304" pitchFamily="18" charset="0"/>
                <a:cs typeface="Times New Roman" panose="02020603050405020304" pitchFamily="18" charset="0"/>
              </a:rPr>
              <a:t>Qazi</a:t>
            </a:r>
            <a:r>
              <a:rPr lang="en-GB" sz="2800" i="1"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800" b="1" i="1" dirty="0">
                <a:effectLst/>
                <a:latin typeface="Aptos" panose="020B0004020202020204" pitchFamily="34" charset="0"/>
                <a:ea typeface="Times New Roman" panose="02020603050405020304" pitchFamily="18" charset="0"/>
                <a:cs typeface="Times New Roman" panose="02020603050405020304" pitchFamily="18" charset="0"/>
              </a:rPr>
              <a:t>The court is entitled to take into account that there is a statutory and practical machinery in existence designed</a:t>
            </a:r>
            <a:r>
              <a:rPr lang="en-GB" sz="2800" i="1"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800" b="1" i="1" dirty="0">
                <a:effectLst/>
                <a:latin typeface="Aptos" panose="020B0004020202020204" pitchFamily="34" charset="0"/>
                <a:ea typeface="Times New Roman" panose="02020603050405020304" pitchFamily="18" charset="0"/>
                <a:cs typeface="Times New Roman" panose="02020603050405020304" pitchFamily="18" charset="0"/>
              </a:rPr>
              <a:t>to</a:t>
            </a:r>
            <a:r>
              <a:rPr lang="en-GB" sz="2800" i="1"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800" b="1" i="1" dirty="0">
                <a:effectLst/>
                <a:latin typeface="Aptos" panose="020B0004020202020204" pitchFamily="34" charset="0"/>
                <a:ea typeface="Times New Roman" panose="02020603050405020304" pitchFamily="18" charset="0"/>
                <a:cs typeface="Times New Roman" panose="02020603050405020304" pitchFamily="18" charset="0"/>
              </a:rPr>
              <a:t>ensure</a:t>
            </a:r>
            <a:r>
              <a:rPr lang="en-GB" sz="2800" i="1" dirty="0">
                <a:effectLst/>
                <a:latin typeface="Aptos" panose="020B0004020202020204" pitchFamily="34" charset="0"/>
                <a:ea typeface="Times New Roman" panose="02020603050405020304" pitchFamily="18" charset="0"/>
                <a:cs typeface="Times New Roman" panose="02020603050405020304" pitchFamily="18" charset="0"/>
              </a:rPr>
              <a:t> the state’s compliance with its obligations under Art3….”</a:t>
            </a:r>
            <a:endParaRPr lang="en-GB" sz="2800" dirty="0">
              <a:effectLst/>
              <a:latin typeface="Aptos" panose="020B000402020202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D64DE284-9657-3A47-451D-429A28EE6EE3}"/>
              </a:ext>
            </a:extLst>
          </p:cNvPr>
          <p:cNvSpPr txBox="1"/>
          <p:nvPr/>
        </p:nvSpPr>
        <p:spPr>
          <a:xfrm>
            <a:off x="750454" y="1141385"/>
            <a:ext cx="7215909" cy="523220"/>
          </a:xfrm>
          <a:prstGeom prst="rect">
            <a:avLst/>
          </a:prstGeom>
          <a:noFill/>
        </p:spPr>
        <p:txBody>
          <a:bodyPr wrap="square" rtlCol="0">
            <a:spAutoFit/>
          </a:bodyPr>
          <a:lstStyle/>
          <a:p>
            <a:pPr algn="l"/>
            <a:r>
              <a:rPr lang="en-GB" sz="2800" dirty="0"/>
              <a:t>RC V HM Advocate [2019] HCJAC 62</a:t>
            </a:r>
            <a:endParaRPr lang="en-US" sz="2800" dirty="0"/>
          </a:p>
        </p:txBody>
      </p:sp>
    </p:spTree>
    <p:extLst>
      <p:ext uri="{BB962C8B-B14F-4D97-AF65-F5344CB8AC3E}">
        <p14:creationId xmlns:p14="http://schemas.microsoft.com/office/powerpoint/2010/main" val="4255598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Temporary </a:t>
            </a:r>
            <a:r>
              <a:rPr lang="en-GB" sz="2800" dirty="0">
                <a:solidFill>
                  <a:srgbClr val="111111"/>
                </a:solidFill>
                <a:latin typeface="Arial" pitchFamily="34" charset="0"/>
                <a:ea typeface="Arial" pitchFamily="34" charset="-122"/>
                <a:cs typeface="Arial" pitchFamily="34" charset="-120"/>
              </a:rPr>
              <a:t>G</a:t>
            </a:r>
            <a:r>
              <a:rPr lang="en-US" sz="2800" dirty="0" err="1">
                <a:solidFill>
                  <a:srgbClr val="111111"/>
                </a:solidFill>
                <a:latin typeface="Arial" pitchFamily="34" charset="0"/>
                <a:ea typeface="Arial" pitchFamily="34" charset="-122"/>
                <a:cs typeface="Arial" pitchFamily="34" charset="-120"/>
              </a:rPr>
              <a:t>uidance</a:t>
            </a:r>
            <a:r>
              <a:rPr lang="en-US" sz="2800" dirty="0">
                <a:solidFill>
                  <a:srgbClr val="111111"/>
                </a:solidFill>
                <a:latin typeface="Arial" pitchFamily="34" charset="0"/>
                <a:ea typeface="Arial" pitchFamily="34" charset="-122"/>
                <a:cs typeface="Arial" pitchFamily="34" charset="-120"/>
              </a:rPr>
              <a:t>: the public safety test</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Shape 2"/>
          <p:cNvSpPr/>
          <p:nvPr/>
        </p:nvSpPr>
        <p:spPr>
          <a:xfrm>
            <a:off x="960120" y="1325880"/>
            <a:ext cx="10058400" cy="960120"/>
          </a:xfrm>
          <a:prstGeom prst="roundRect">
            <a:avLst>
              <a:gd name="adj" fmla="val 6667"/>
            </a:avLst>
          </a:prstGeom>
          <a:solidFill>
            <a:srgbClr val="302B79"/>
          </a:solidFill>
          <a:ln w="12700">
            <a:solidFill>
              <a:srgbClr val="302B79"/>
            </a:solidFill>
            <a:prstDash val="solid"/>
          </a:ln>
        </p:spPr>
        <p:txBody>
          <a:bodyPr/>
          <a:lstStyle/>
          <a:p>
            <a:endParaRPr lang="en-US"/>
          </a:p>
        </p:txBody>
      </p:sp>
      <p:sp>
        <p:nvSpPr>
          <p:cNvPr id="6" name="Text 3"/>
          <p:cNvSpPr/>
          <p:nvPr/>
        </p:nvSpPr>
        <p:spPr>
          <a:xfrm>
            <a:off x="1234440" y="1563624"/>
            <a:ext cx="9509760" cy="411480"/>
          </a:xfrm>
          <a:prstGeom prst="rect">
            <a:avLst/>
          </a:prstGeom>
          <a:noFill/>
          <a:ln/>
        </p:spPr>
        <p:txBody>
          <a:bodyPr wrap="square" lIns="0" tIns="0" rIns="0" bIns="0" rtlCol="0" anchor="ctr">
            <a:normAutofit/>
          </a:bodyPr>
          <a:lstStyle/>
          <a:p>
            <a:pPr marL="0" indent="0" algn="ctr">
              <a:buNone/>
            </a:pPr>
            <a:r>
              <a:rPr lang="en-US" sz="2100" dirty="0">
                <a:solidFill>
                  <a:srgbClr val="FFFFFF"/>
                </a:solidFill>
                <a:latin typeface="Arial" pitchFamily="34" charset="0"/>
                <a:ea typeface="Arial" pitchFamily="34" charset="-122"/>
                <a:cs typeface="Arial" pitchFamily="34" charset="-120"/>
              </a:rPr>
              <a:t>Bail should not normally be opposed where individuals do not represent a risk to members of the public or to specific individuals.</a:t>
            </a:r>
            <a:endParaRPr lang="en-US" sz="2100" dirty="0"/>
          </a:p>
        </p:txBody>
      </p:sp>
      <p:pic>
        <p:nvPicPr>
          <p:cNvPr id="7" name="Image 1" descr="shield icon"/>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143000" y="2788920"/>
            <a:ext cx="594360" cy="594360"/>
          </a:xfrm>
          <a:prstGeom prst="rect">
            <a:avLst/>
          </a:prstGeom>
        </p:spPr>
      </p:pic>
      <p:sp>
        <p:nvSpPr>
          <p:cNvPr id="8" name="Text 4"/>
          <p:cNvSpPr/>
          <p:nvPr/>
        </p:nvSpPr>
        <p:spPr>
          <a:xfrm>
            <a:off x="1874520" y="2834640"/>
            <a:ext cx="4023360" cy="320040"/>
          </a:xfrm>
          <a:prstGeom prst="rect">
            <a:avLst/>
          </a:prstGeom>
          <a:noFill/>
          <a:ln/>
        </p:spPr>
        <p:txBody>
          <a:bodyPr wrap="square" lIns="0" tIns="0" rIns="0" bIns="0" rtlCol="0" anchor="ctr">
            <a:normAutofit/>
          </a:bodyPr>
          <a:lstStyle/>
          <a:p>
            <a:pPr marL="0" indent="0">
              <a:buNone/>
            </a:pPr>
            <a:r>
              <a:rPr lang="en-US" sz="1900" b="1" dirty="0">
                <a:solidFill>
                  <a:srgbClr val="111111"/>
                </a:solidFill>
                <a:latin typeface="Arial" pitchFamily="34" charset="0"/>
                <a:ea typeface="Arial" pitchFamily="34" charset="-122"/>
                <a:cs typeface="Arial" pitchFamily="34" charset="-120"/>
              </a:rPr>
              <a:t>Risk to public / specific individuals</a:t>
            </a:r>
            <a:endParaRPr lang="en-US" sz="1900" dirty="0"/>
          </a:p>
        </p:txBody>
      </p:sp>
      <p:sp>
        <p:nvSpPr>
          <p:cNvPr id="9" name="Text 5"/>
          <p:cNvSpPr/>
          <p:nvPr/>
        </p:nvSpPr>
        <p:spPr>
          <a:xfrm>
            <a:off x="1874520" y="3200400"/>
            <a:ext cx="4023360" cy="320040"/>
          </a:xfrm>
          <a:prstGeom prst="rect">
            <a:avLst/>
          </a:prstGeom>
          <a:noFill/>
          <a:ln/>
        </p:spPr>
        <p:txBody>
          <a:bodyPr wrap="square" lIns="0" tIns="0" rIns="0" bIns="0" rtlCol="0" anchor="ctr">
            <a:normAutofit/>
          </a:bodyPr>
          <a:lstStyle/>
          <a:p>
            <a:pPr marL="0" indent="0">
              <a:buNone/>
            </a:pPr>
            <a:r>
              <a:rPr lang="en-US" sz="1800" dirty="0">
                <a:solidFill>
                  <a:srgbClr val="58595B"/>
                </a:solidFill>
                <a:latin typeface="Arial" pitchFamily="34" charset="0"/>
                <a:ea typeface="Arial" pitchFamily="34" charset="-122"/>
                <a:cs typeface="Arial" pitchFamily="34" charset="-120"/>
              </a:rPr>
              <a:t>Opposition to bail remains available.</a:t>
            </a:r>
            <a:endParaRPr lang="en-US" sz="1800" dirty="0"/>
          </a:p>
        </p:txBody>
      </p:sp>
      <p:pic>
        <p:nvPicPr>
          <p:cNvPr id="10" name="Image 2" descr="clock icon"/>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565392" y="2788920"/>
            <a:ext cx="594360" cy="594360"/>
          </a:xfrm>
          <a:prstGeom prst="rect">
            <a:avLst/>
          </a:prstGeom>
        </p:spPr>
      </p:pic>
      <p:sp>
        <p:nvSpPr>
          <p:cNvPr id="11" name="Text 6"/>
          <p:cNvSpPr/>
          <p:nvPr/>
        </p:nvSpPr>
        <p:spPr>
          <a:xfrm>
            <a:off x="7296912" y="2834640"/>
            <a:ext cx="3657600" cy="320040"/>
          </a:xfrm>
          <a:prstGeom prst="rect">
            <a:avLst/>
          </a:prstGeom>
          <a:noFill/>
          <a:ln/>
        </p:spPr>
        <p:txBody>
          <a:bodyPr wrap="square" lIns="0" tIns="0" rIns="0" bIns="0" rtlCol="0" anchor="ctr">
            <a:normAutofit/>
          </a:bodyPr>
          <a:lstStyle/>
          <a:p>
            <a:pPr marL="0" indent="0">
              <a:buNone/>
            </a:pPr>
            <a:r>
              <a:rPr lang="en-US" sz="1900" b="1" dirty="0">
                <a:solidFill>
                  <a:srgbClr val="111111"/>
                </a:solidFill>
                <a:latin typeface="Arial" pitchFamily="34" charset="0"/>
                <a:ea typeface="Arial" pitchFamily="34" charset="-122"/>
                <a:cs typeface="Arial" pitchFamily="34" charset="-120"/>
              </a:rPr>
              <a:t>Risk </a:t>
            </a:r>
            <a:r>
              <a:rPr lang="en-US" sz="1900" b="1">
                <a:solidFill>
                  <a:srgbClr val="111111"/>
                </a:solidFill>
                <a:latin typeface="Arial" pitchFamily="34" charset="0"/>
                <a:ea typeface="Arial" pitchFamily="34" charset="-122"/>
                <a:cs typeface="Arial" pitchFamily="34" charset="-120"/>
              </a:rPr>
              <a:t>of reoffending</a:t>
            </a:r>
            <a:endParaRPr lang="en-US" sz="1900" dirty="0"/>
          </a:p>
        </p:txBody>
      </p:sp>
      <p:sp>
        <p:nvSpPr>
          <p:cNvPr id="12" name="Text 7"/>
          <p:cNvSpPr/>
          <p:nvPr/>
        </p:nvSpPr>
        <p:spPr>
          <a:xfrm>
            <a:off x="7296912" y="3200400"/>
            <a:ext cx="3657600" cy="320040"/>
          </a:xfrm>
          <a:prstGeom prst="rect">
            <a:avLst/>
          </a:prstGeom>
          <a:noFill/>
          <a:ln/>
        </p:spPr>
        <p:txBody>
          <a:bodyPr wrap="square" lIns="0" tIns="0" rIns="0" bIns="0" rtlCol="0" anchor="ctr">
            <a:normAutofit fontScale="70000" lnSpcReduction="20000"/>
          </a:bodyPr>
          <a:lstStyle/>
          <a:p>
            <a:pPr marL="0" indent="0">
              <a:buNone/>
            </a:pPr>
            <a:r>
              <a:rPr lang="en-US" sz="1800" dirty="0">
                <a:solidFill>
                  <a:srgbClr val="58595B"/>
                </a:solidFill>
                <a:latin typeface="Arial" pitchFamily="34" charset="0"/>
                <a:ea typeface="Arial" pitchFamily="34" charset="-122"/>
                <a:cs typeface="Arial" pitchFamily="34" charset="-120"/>
              </a:rPr>
              <a:t>No longer sufficient to seek remand</a:t>
            </a:r>
            <a:r>
              <a:rPr lang="en-GB" sz="1800" dirty="0">
                <a:solidFill>
                  <a:srgbClr val="58595B"/>
                </a:solidFill>
                <a:latin typeface="Arial" pitchFamily="34" charset="0"/>
                <a:ea typeface="Arial" pitchFamily="34" charset="-122"/>
                <a:cs typeface="Arial" pitchFamily="34" charset="-120"/>
              </a:rPr>
              <a:t> unless there is an identifiable risk</a:t>
            </a:r>
            <a:r>
              <a:rPr lang="en-US" sz="1800" dirty="0">
                <a:solidFill>
                  <a:srgbClr val="58595B"/>
                </a:solidFill>
                <a:latin typeface="Arial" pitchFamily="34" charset="0"/>
                <a:ea typeface="Arial" pitchFamily="34" charset="-122"/>
                <a:cs typeface="Arial" pitchFamily="34" charset="-120"/>
              </a:rPr>
              <a:t>.</a:t>
            </a:r>
            <a:endParaRPr lang="en-US" sz="1800" dirty="0"/>
          </a:p>
        </p:txBody>
      </p:sp>
      <p:pic>
        <p:nvPicPr>
          <p:cNvPr id="13" name="Image 3" descr="gavel icon"/>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143000" y="4297680"/>
            <a:ext cx="594360" cy="594360"/>
          </a:xfrm>
          <a:prstGeom prst="rect">
            <a:avLst/>
          </a:prstGeom>
        </p:spPr>
      </p:pic>
      <p:sp>
        <p:nvSpPr>
          <p:cNvPr id="14" name="Text 8"/>
          <p:cNvSpPr/>
          <p:nvPr/>
        </p:nvSpPr>
        <p:spPr>
          <a:xfrm>
            <a:off x="1874520" y="4343400"/>
            <a:ext cx="4023360" cy="320040"/>
          </a:xfrm>
          <a:prstGeom prst="rect">
            <a:avLst/>
          </a:prstGeom>
          <a:noFill/>
          <a:ln/>
        </p:spPr>
        <p:txBody>
          <a:bodyPr wrap="square" lIns="0" tIns="0" rIns="0" bIns="0" rtlCol="0" anchor="ctr">
            <a:normAutofit/>
          </a:bodyPr>
          <a:lstStyle/>
          <a:p>
            <a:pPr marL="0" indent="0">
              <a:buNone/>
            </a:pPr>
            <a:r>
              <a:rPr lang="en-US" sz="1900" b="1" dirty="0">
                <a:solidFill>
                  <a:srgbClr val="111111"/>
                </a:solidFill>
                <a:latin typeface="Arial" pitchFamily="34" charset="0"/>
                <a:ea typeface="Arial" pitchFamily="34" charset="-122"/>
                <a:cs typeface="Arial" pitchFamily="34" charset="-120"/>
              </a:rPr>
              <a:t>Failure to appear risk</a:t>
            </a:r>
            <a:endParaRPr lang="en-US" sz="1900" dirty="0"/>
          </a:p>
        </p:txBody>
      </p:sp>
      <p:sp>
        <p:nvSpPr>
          <p:cNvPr id="15" name="Text 9"/>
          <p:cNvSpPr/>
          <p:nvPr/>
        </p:nvSpPr>
        <p:spPr>
          <a:xfrm>
            <a:off x="1874520" y="4709160"/>
            <a:ext cx="4023360" cy="320040"/>
          </a:xfrm>
          <a:prstGeom prst="rect">
            <a:avLst/>
          </a:prstGeom>
          <a:noFill/>
          <a:ln/>
        </p:spPr>
        <p:txBody>
          <a:bodyPr wrap="square" lIns="0" tIns="0" rIns="0" bIns="0" rtlCol="0" anchor="ctr">
            <a:normAutofit/>
          </a:bodyPr>
          <a:lstStyle/>
          <a:p>
            <a:pPr marL="0" indent="0">
              <a:buNone/>
            </a:pPr>
            <a:r>
              <a:rPr lang="en-US" sz="1800" dirty="0">
                <a:solidFill>
                  <a:srgbClr val="58595B"/>
                </a:solidFill>
                <a:latin typeface="Arial" pitchFamily="34" charset="0"/>
                <a:ea typeface="Arial" pitchFamily="34" charset="-122"/>
                <a:cs typeface="Arial" pitchFamily="34" charset="-120"/>
              </a:rPr>
              <a:t>Not a standalone basis for seeking remand.</a:t>
            </a:r>
            <a:endParaRPr lang="en-US" sz="1800" dirty="0"/>
          </a:p>
        </p:txBody>
      </p:sp>
      <p:pic>
        <p:nvPicPr>
          <p:cNvPr id="16" name="Image 4" descr="system icon"/>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565392" y="4297680"/>
            <a:ext cx="594360" cy="594360"/>
          </a:xfrm>
          <a:prstGeom prst="rect">
            <a:avLst/>
          </a:prstGeom>
        </p:spPr>
      </p:pic>
      <p:sp>
        <p:nvSpPr>
          <p:cNvPr id="17" name="Text 10"/>
          <p:cNvSpPr/>
          <p:nvPr/>
        </p:nvSpPr>
        <p:spPr>
          <a:xfrm>
            <a:off x="7296912" y="4343400"/>
            <a:ext cx="3657600" cy="320040"/>
          </a:xfrm>
          <a:prstGeom prst="rect">
            <a:avLst/>
          </a:prstGeom>
          <a:noFill/>
          <a:ln/>
        </p:spPr>
        <p:txBody>
          <a:bodyPr wrap="square" lIns="0" tIns="0" rIns="0" bIns="0" rtlCol="0" anchor="ctr">
            <a:normAutofit/>
          </a:bodyPr>
          <a:lstStyle/>
          <a:p>
            <a:pPr marL="0" indent="0">
              <a:buNone/>
            </a:pPr>
            <a:r>
              <a:rPr lang="en-US" sz="1900" b="1" dirty="0">
                <a:solidFill>
                  <a:srgbClr val="111111"/>
                </a:solidFill>
                <a:latin typeface="Arial" pitchFamily="34" charset="0"/>
                <a:ea typeface="Arial" pitchFamily="34" charset="-122"/>
                <a:cs typeface="Arial" pitchFamily="34" charset="-120"/>
              </a:rPr>
              <a:t>Temporary and reviewed</a:t>
            </a:r>
            <a:endParaRPr lang="en-US" sz="1900" dirty="0"/>
          </a:p>
        </p:txBody>
      </p:sp>
      <p:sp>
        <p:nvSpPr>
          <p:cNvPr id="18" name="Text 11"/>
          <p:cNvSpPr/>
          <p:nvPr/>
        </p:nvSpPr>
        <p:spPr>
          <a:xfrm>
            <a:off x="7296912" y="4709160"/>
            <a:ext cx="3657600" cy="320040"/>
          </a:xfrm>
          <a:prstGeom prst="rect">
            <a:avLst/>
          </a:prstGeom>
          <a:noFill/>
          <a:ln/>
        </p:spPr>
        <p:txBody>
          <a:bodyPr wrap="square" lIns="0" tIns="0" rIns="0" bIns="0" rtlCol="0" anchor="ctr">
            <a:normAutofit/>
          </a:bodyPr>
          <a:lstStyle/>
          <a:p>
            <a:pPr marL="0" indent="0">
              <a:buNone/>
            </a:pPr>
            <a:r>
              <a:rPr lang="en-US" sz="1800" dirty="0">
                <a:solidFill>
                  <a:srgbClr val="58595B"/>
                </a:solidFill>
                <a:latin typeface="Arial" pitchFamily="34" charset="0"/>
                <a:ea typeface="Arial" pitchFamily="34" charset="-122"/>
                <a:cs typeface="Arial" pitchFamily="34" charset="-120"/>
              </a:rPr>
              <a:t>Applied while others pursue longer-term measures.</a:t>
            </a: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What has been achieved — and what has not</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Shape 2"/>
          <p:cNvSpPr/>
          <p:nvPr/>
        </p:nvSpPr>
        <p:spPr>
          <a:xfrm>
            <a:off x="960120" y="1325880"/>
            <a:ext cx="4754880" cy="3611880"/>
          </a:xfrm>
          <a:prstGeom prst="roundRect">
            <a:avLst>
              <a:gd name="adj" fmla="val 1266"/>
            </a:avLst>
          </a:prstGeom>
          <a:solidFill>
            <a:srgbClr val="F0F7F2"/>
          </a:solidFill>
          <a:ln w="12700">
            <a:solidFill>
              <a:srgbClr val="BFD7C5"/>
            </a:solidFill>
            <a:prstDash val="solid"/>
          </a:ln>
        </p:spPr>
        <p:txBody>
          <a:bodyPr/>
          <a:lstStyle/>
          <a:p>
            <a:endParaRPr lang="en-US"/>
          </a:p>
        </p:txBody>
      </p:sp>
      <p:sp>
        <p:nvSpPr>
          <p:cNvPr id="6" name="Shape 3"/>
          <p:cNvSpPr/>
          <p:nvPr/>
        </p:nvSpPr>
        <p:spPr>
          <a:xfrm>
            <a:off x="6446520" y="1325880"/>
            <a:ext cx="4754880" cy="3611880"/>
          </a:xfrm>
          <a:prstGeom prst="roundRect">
            <a:avLst>
              <a:gd name="adj" fmla="val 1266"/>
            </a:avLst>
          </a:prstGeom>
          <a:solidFill>
            <a:srgbClr val="FFF4ED"/>
          </a:solidFill>
          <a:ln w="12700">
            <a:solidFill>
              <a:srgbClr val="E6C1A5"/>
            </a:solidFill>
            <a:prstDash val="solid"/>
          </a:ln>
        </p:spPr>
        <p:txBody>
          <a:bodyPr/>
          <a:lstStyle/>
          <a:p>
            <a:endParaRPr lang="en-US"/>
          </a:p>
        </p:txBody>
      </p:sp>
      <p:sp>
        <p:nvSpPr>
          <p:cNvPr id="7" name="Text 4"/>
          <p:cNvSpPr/>
          <p:nvPr/>
        </p:nvSpPr>
        <p:spPr>
          <a:xfrm>
            <a:off x="1234440" y="1572768"/>
            <a:ext cx="4297680" cy="320040"/>
          </a:xfrm>
          <a:prstGeom prst="rect">
            <a:avLst/>
          </a:prstGeom>
          <a:noFill/>
          <a:ln/>
        </p:spPr>
        <p:txBody>
          <a:bodyPr wrap="square" lIns="0" tIns="0" rIns="0" bIns="0" rtlCol="0" anchor="ctr"/>
          <a:lstStyle/>
          <a:p>
            <a:pPr marL="0" indent="0" algn="ctr">
              <a:buNone/>
            </a:pPr>
            <a:r>
              <a:rPr lang="en-US" sz="2200" b="1" dirty="0">
                <a:solidFill>
                  <a:srgbClr val="007A3D"/>
                </a:solidFill>
                <a:latin typeface="Arial" pitchFamily="34" charset="0"/>
                <a:ea typeface="Arial" pitchFamily="34" charset="-122"/>
                <a:cs typeface="Arial" pitchFamily="34" charset="-120"/>
              </a:rPr>
              <a:t>Achieved</a:t>
            </a:r>
            <a:endParaRPr lang="en-US" sz="2200" dirty="0"/>
          </a:p>
        </p:txBody>
      </p:sp>
      <p:sp>
        <p:nvSpPr>
          <p:cNvPr id="8" name="Text 5"/>
          <p:cNvSpPr/>
          <p:nvPr/>
        </p:nvSpPr>
        <p:spPr>
          <a:xfrm>
            <a:off x="1353312" y="2057400"/>
            <a:ext cx="4069080" cy="2103120"/>
          </a:xfrm>
          <a:prstGeom prst="rect">
            <a:avLst/>
          </a:prstGeom>
          <a:noFill/>
          <a:ln/>
        </p:spPr>
        <p:txBody>
          <a:bodyPr wrap="square" lIns="508" tIns="508" rIns="508" bIns="508" rtlCol="0" anchor="ctr">
            <a:normAutofit/>
          </a:bodyPr>
          <a:lstStyle/>
          <a:p>
            <a:r>
              <a:rPr lang="en-US" sz="1800" dirty="0">
                <a:solidFill>
                  <a:srgbClr val="111111"/>
                </a:solidFill>
                <a:latin typeface="Arial" pitchFamily="34" charset="0"/>
                <a:ea typeface="Arial" pitchFamily="34" charset="-122"/>
                <a:cs typeface="Arial" pitchFamily="34" charset="-120"/>
              </a:rPr>
              <a:t>Reduced custody appearances and remand decisions
</a:t>
            </a:r>
            <a:endParaRPr lang="en-US" sz="1800" dirty="0"/>
          </a:p>
          <a:p>
            <a:r>
              <a:rPr lang="en-US" sz="1800" dirty="0">
                <a:solidFill>
                  <a:srgbClr val="111111"/>
                </a:solidFill>
                <a:latin typeface="Arial" pitchFamily="34" charset="0"/>
                <a:ea typeface="Arial" pitchFamily="34" charset="-122"/>
                <a:cs typeface="Arial" pitchFamily="34" charset="-120"/>
              </a:rPr>
              <a:t>Increased alternatives to prosecution
</a:t>
            </a:r>
            <a:endParaRPr lang="en-US" sz="1800" dirty="0"/>
          </a:p>
          <a:p>
            <a:r>
              <a:rPr lang="en-US" sz="1800" dirty="0">
                <a:solidFill>
                  <a:srgbClr val="111111"/>
                </a:solidFill>
                <a:latin typeface="Arial" pitchFamily="34" charset="0"/>
                <a:ea typeface="Arial" pitchFamily="34" charset="-122"/>
                <a:cs typeface="Arial" pitchFamily="34" charset="-120"/>
              </a:rPr>
              <a:t>Demonstrated that prosecution levers can mitigate short-term pressure</a:t>
            </a:r>
            <a:endParaRPr lang="en-US" sz="1800" dirty="0"/>
          </a:p>
        </p:txBody>
      </p:sp>
      <p:sp>
        <p:nvSpPr>
          <p:cNvPr id="9" name="Text 6"/>
          <p:cNvSpPr/>
          <p:nvPr/>
        </p:nvSpPr>
        <p:spPr>
          <a:xfrm>
            <a:off x="6720840" y="1572768"/>
            <a:ext cx="4297680" cy="320040"/>
          </a:xfrm>
          <a:prstGeom prst="rect">
            <a:avLst/>
          </a:prstGeom>
          <a:noFill/>
          <a:ln/>
        </p:spPr>
        <p:txBody>
          <a:bodyPr wrap="square" lIns="0" tIns="0" rIns="0" bIns="0" rtlCol="0" anchor="ctr"/>
          <a:lstStyle/>
          <a:p>
            <a:pPr marL="0" indent="0" algn="ctr">
              <a:buNone/>
            </a:pPr>
            <a:r>
              <a:rPr lang="en-US" sz="2200" b="1" dirty="0">
                <a:solidFill>
                  <a:srgbClr val="D96C06"/>
                </a:solidFill>
                <a:latin typeface="Arial" pitchFamily="34" charset="0"/>
                <a:ea typeface="Arial" pitchFamily="34" charset="-122"/>
                <a:cs typeface="Arial" pitchFamily="34" charset="-120"/>
              </a:rPr>
              <a:t>Not achieved</a:t>
            </a:r>
            <a:endParaRPr lang="en-US" sz="2200" dirty="0"/>
          </a:p>
        </p:txBody>
      </p:sp>
      <p:sp>
        <p:nvSpPr>
          <p:cNvPr id="10" name="Text 7"/>
          <p:cNvSpPr/>
          <p:nvPr/>
        </p:nvSpPr>
        <p:spPr>
          <a:xfrm>
            <a:off x="6839712" y="2057400"/>
            <a:ext cx="4069080" cy="2103120"/>
          </a:xfrm>
          <a:prstGeom prst="rect">
            <a:avLst/>
          </a:prstGeom>
          <a:noFill/>
          <a:ln/>
        </p:spPr>
        <p:txBody>
          <a:bodyPr wrap="square" lIns="508" tIns="508" rIns="508" bIns="508" rtlCol="0" anchor="ctr">
            <a:normAutofit/>
          </a:bodyPr>
          <a:lstStyle/>
          <a:p>
            <a:r>
              <a:rPr lang="en-US" sz="1800" dirty="0">
                <a:solidFill>
                  <a:srgbClr val="111111"/>
                </a:solidFill>
                <a:latin typeface="Arial" pitchFamily="34" charset="0"/>
                <a:ea typeface="Arial" pitchFamily="34" charset="-122"/>
                <a:cs typeface="Arial" pitchFamily="34" charset="-120"/>
              </a:rPr>
              <a:t>Reduced the overall prison population
</a:t>
            </a:r>
            <a:endParaRPr lang="en-US" sz="1800" dirty="0"/>
          </a:p>
          <a:p>
            <a:r>
              <a:rPr lang="en-US" sz="1800" dirty="0">
                <a:solidFill>
                  <a:srgbClr val="111111"/>
                </a:solidFill>
                <a:latin typeface="Arial" pitchFamily="34" charset="0"/>
                <a:ea typeface="Arial" pitchFamily="34" charset="-122"/>
                <a:cs typeface="Arial" pitchFamily="34" charset="-120"/>
              </a:rPr>
              <a:t>Created sustainable capacity
</a:t>
            </a:r>
            <a:endParaRPr lang="en-US" sz="1800" dirty="0"/>
          </a:p>
          <a:p>
            <a:r>
              <a:rPr lang="en-US" sz="1800" dirty="0">
                <a:solidFill>
                  <a:srgbClr val="111111"/>
                </a:solidFill>
                <a:latin typeface="Arial" pitchFamily="34" charset="0"/>
                <a:ea typeface="Arial" pitchFamily="34" charset="-122"/>
                <a:cs typeface="Arial" pitchFamily="34" charset="-120"/>
              </a:rPr>
              <a:t>Resolved what happens if prisons cannot accept new prisoners</a:t>
            </a:r>
            <a:endParaRPr lang="en-US" sz="1800" dirty="0"/>
          </a:p>
        </p:txBody>
      </p:sp>
      <p:sp>
        <p:nvSpPr>
          <p:cNvPr id="11" name="Text 8"/>
          <p:cNvSpPr/>
          <p:nvPr/>
        </p:nvSpPr>
        <p:spPr>
          <a:xfrm>
            <a:off x="1143000" y="5285232"/>
            <a:ext cx="9875520" cy="411480"/>
          </a:xfrm>
          <a:prstGeom prst="rect">
            <a:avLst/>
          </a:prstGeom>
          <a:noFill/>
          <a:ln/>
        </p:spPr>
        <p:txBody>
          <a:bodyPr wrap="square" lIns="0" tIns="0" rIns="0" bIns="0" rtlCol="0" anchor="ctr">
            <a:normAutofit/>
          </a:bodyPr>
          <a:lstStyle/>
          <a:p>
            <a:pPr marL="0" indent="0" algn="ctr">
              <a:buNone/>
            </a:pPr>
            <a:r>
              <a:rPr lang="en-US" sz="2100" b="1" dirty="0">
                <a:solidFill>
                  <a:srgbClr val="8A1E7B"/>
                </a:solidFill>
                <a:latin typeface="Arial" pitchFamily="34" charset="0"/>
                <a:ea typeface="Arial" pitchFamily="34" charset="-122"/>
                <a:cs typeface="Arial" pitchFamily="34" charset="-120"/>
              </a:rPr>
              <a:t>Bottom line: prosecutors can blunt the increase; they cannot substitute for system-wide capacity and sentencing reform.</a:t>
            </a:r>
            <a:endParaRPr lang="en-US" sz="2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The longer-term path</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Text 2"/>
          <p:cNvSpPr/>
          <p:nvPr/>
        </p:nvSpPr>
        <p:spPr>
          <a:xfrm>
            <a:off x="960120" y="1325880"/>
            <a:ext cx="6400800" cy="4206240"/>
          </a:xfrm>
          <a:prstGeom prst="rect">
            <a:avLst/>
          </a:prstGeom>
          <a:noFill/>
          <a:ln/>
        </p:spPr>
        <p:txBody>
          <a:bodyPr wrap="square" lIns="508" tIns="508" rIns="508" bIns="508" rtlCol="0" anchor="ctr">
            <a:normAutofit/>
          </a:bodyPr>
          <a:lstStyle/>
          <a:p>
            <a:r>
              <a:rPr lang="en-US" sz="1900" dirty="0">
                <a:solidFill>
                  <a:srgbClr val="111111"/>
                </a:solidFill>
                <a:latin typeface="Arial" pitchFamily="34" charset="0"/>
                <a:ea typeface="Arial" pitchFamily="34" charset="-122"/>
                <a:cs typeface="Arial" pitchFamily="34" charset="-120"/>
              </a:rPr>
              <a:t>Shift from short-term crisis management to structured system-wide stabilisation
</a:t>
            </a:r>
            <a:endParaRPr lang="en-US" sz="1900" dirty="0"/>
          </a:p>
          <a:p>
            <a:r>
              <a:rPr lang="en-US" sz="1900" dirty="0">
                <a:solidFill>
                  <a:srgbClr val="111111"/>
                </a:solidFill>
                <a:latin typeface="Arial" pitchFamily="34" charset="0"/>
                <a:ea typeface="Arial" pitchFamily="34" charset="-122"/>
                <a:cs typeface="Arial" pitchFamily="34" charset="-120"/>
              </a:rPr>
              <a:t>Coordinated reform across sentencing, bail, remand and release arrangements
</a:t>
            </a:r>
            <a:endParaRPr lang="en-US" sz="1900" dirty="0"/>
          </a:p>
          <a:p>
            <a:r>
              <a:rPr lang="en-US" sz="1900" dirty="0">
                <a:solidFill>
                  <a:srgbClr val="111111"/>
                </a:solidFill>
                <a:latin typeface="Arial" pitchFamily="34" charset="0"/>
                <a:ea typeface="Arial" pitchFamily="34" charset="-122"/>
                <a:cs typeface="Arial" pitchFamily="34" charset="-120"/>
              </a:rPr>
              <a:t>Demand reduction through earlier release, widened short-term sentence definition, extended presumption against short custody, stronger community sentences and bail-test changes
</a:t>
            </a:r>
            <a:endParaRPr lang="en-US" sz="1900" dirty="0"/>
          </a:p>
          <a:p>
            <a:r>
              <a:rPr lang="en-US" sz="1900" dirty="0">
                <a:solidFill>
                  <a:srgbClr val="111111"/>
                </a:solidFill>
                <a:latin typeface="Arial" pitchFamily="34" charset="0"/>
                <a:ea typeface="Arial" pitchFamily="34" charset="-122"/>
                <a:cs typeface="Arial" pitchFamily="34" charset="-120"/>
              </a:rPr>
              <a:t>Question remains whether there is sufficient political support</a:t>
            </a:r>
            <a:endParaRPr lang="en-US" sz="1900" dirty="0"/>
          </a:p>
        </p:txBody>
      </p:sp>
      <p:sp>
        <p:nvSpPr>
          <p:cNvPr id="6" name="Shape 3"/>
          <p:cNvSpPr/>
          <p:nvPr/>
        </p:nvSpPr>
        <p:spPr>
          <a:xfrm>
            <a:off x="7818120" y="1417320"/>
            <a:ext cx="3154680" cy="3474720"/>
          </a:xfrm>
          <a:prstGeom prst="roundRect">
            <a:avLst>
              <a:gd name="adj" fmla="val 2319"/>
            </a:avLst>
          </a:prstGeom>
          <a:solidFill>
            <a:srgbClr val="302B79"/>
          </a:solidFill>
          <a:ln w="12700">
            <a:solidFill>
              <a:srgbClr val="302B79"/>
            </a:solidFill>
            <a:prstDash val="solid"/>
          </a:ln>
        </p:spPr>
        <p:txBody>
          <a:bodyPr/>
          <a:lstStyle/>
          <a:p>
            <a:endParaRPr lang="en-US"/>
          </a:p>
        </p:txBody>
      </p:sp>
      <p:sp>
        <p:nvSpPr>
          <p:cNvPr id="7" name="Text 4"/>
          <p:cNvSpPr/>
          <p:nvPr/>
        </p:nvSpPr>
        <p:spPr>
          <a:xfrm>
            <a:off x="8092440" y="1783080"/>
            <a:ext cx="2606040" cy="320040"/>
          </a:xfrm>
          <a:prstGeom prst="rect">
            <a:avLst/>
          </a:prstGeom>
          <a:noFill/>
          <a:ln/>
        </p:spPr>
        <p:txBody>
          <a:bodyPr wrap="square" lIns="0" tIns="0" rIns="0" bIns="0"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The opportunity</a:t>
            </a:r>
            <a:endParaRPr lang="en-US" sz="2000" dirty="0"/>
          </a:p>
        </p:txBody>
      </p:sp>
      <p:sp>
        <p:nvSpPr>
          <p:cNvPr id="8" name="Text 5"/>
          <p:cNvSpPr/>
          <p:nvPr/>
        </p:nvSpPr>
        <p:spPr>
          <a:xfrm>
            <a:off x="8092440" y="2331720"/>
            <a:ext cx="2606040" cy="1737360"/>
          </a:xfrm>
          <a:prstGeom prst="rect">
            <a:avLst/>
          </a:prstGeom>
          <a:noFill/>
          <a:ln/>
        </p:spPr>
        <p:txBody>
          <a:bodyPr wrap="square" lIns="635" tIns="635" rIns="635" bIns="635" rtlCol="0" anchor="ctr">
            <a:normAutofit fontScale="92500" lnSpcReduction="10000"/>
          </a:bodyPr>
          <a:lstStyle/>
          <a:p>
            <a:pPr marL="0" indent="0" algn="ctr">
              <a:buNone/>
            </a:pPr>
            <a:r>
              <a:rPr lang="en-US" sz="1800" dirty="0">
                <a:solidFill>
                  <a:srgbClr val="FFFFFF"/>
                </a:solidFill>
                <a:latin typeface="Arial" pitchFamily="34" charset="0"/>
                <a:ea typeface="Arial" pitchFamily="34" charset="-122"/>
                <a:cs typeface="Arial" pitchFamily="34" charset="-120"/>
              </a:rPr>
              <a:t>The first response in fourteen years that recognises both the pressures driving population growth and the need for a wider range of solutions.</a:t>
            </a:r>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Points for discussion</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Text 2"/>
          <p:cNvSpPr/>
          <p:nvPr/>
        </p:nvSpPr>
        <p:spPr>
          <a:xfrm>
            <a:off x="960120" y="1234440"/>
            <a:ext cx="10058400" cy="4389120"/>
          </a:xfrm>
          <a:prstGeom prst="rect">
            <a:avLst/>
          </a:prstGeom>
          <a:noFill/>
          <a:ln/>
        </p:spPr>
        <p:txBody>
          <a:bodyPr wrap="square" lIns="508" tIns="508" rIns="508" bIns="508" rtlCol="0" anchor="ctr">
            <a:normAutofit/>
          </a:bodyPr>
          <a:lstStyle/>
          <a:p>
            <a:r>
              <a:rPr lang="en-US" sz="1900" dirty="0">
                <a:solidFill>
                  <a:srgbClr val="111111"/>
                </a:solidFill>
                <a:latin typeface="Arial" pitchFamily="34" charset="0"/>
                <a:ea typeface="Arial" pitchFamily="34" charset="-122"/>
                <a:cs typeface="Arial" pitchFamily="34" charset="-120"/>
              </a:rPr>
              <a:t>How far can prosecutors legitimately use existing levers to affect prison inflow?
</a:t>
            </a:r>
            <a:endParaRPr lang="en-US" sz="1900" dirty="0"/>
          </a:p>
          <a:p>
            <a:r>
              <a:rPr lang="en-US" sz="1900" dirty="0">
                <a:solidFill>
                  <a:srgbClr val="111111"/>
                </a:solidFill>
                <a:latin typeface="Arial" pitchFamily="34" charset="0"/>
                <a:ea typeface="Arial" pitchFamily="34" charset="-122"/>
                <a:cs typeface="Arial" pitchFamily="34" charset="-120"/>
              </a:rPr>
              <a:t>What safeguards are needed to ensure public-safety-led decision making remains consistent?
</a:t>
            </a:r>
            <a:endParaRPr lang="en-US" sz="1900" dirty="0"/>
          </a:p>
          <a:p>
            <a:r>
              <a:rPr lang="en-US" sz="1900" dirty="0">
                <a:solidFill>
                  <a:srgbClr val="111111"/>
                </a:solidFill>
                <a:latin typeface="Arial" pitchFamily="34" charset="0"/>
                <a:ea typeface="Arial" pitchFamily="34" charset="-122"/>
                <a:cs typeface="Arial" pitchFamily="34" charset="-120"/>
              </a:rPr>
              <a:t>If capacity failure occurs, who should authorise delay or prioritisation — prosecutors, courts, or government?
</a:t>
            </a:r>
            <a:endParaRPr lang="en-US" sz="1900" dirty="0"/>
          </a:p>
          <a:p>
            <a:r>
              <a:rPr lang="en-US" sz="1900" dirty="0">
                <a:solidFill>
                  <a:srgbClr val="111111"/>
                </a:solidFill>
                <a:latin typeface="Arial" pitchFamily="34" charset="0"/>
                <a:ea typeface="Arial" pitchFamily="34" charset="-122"/>
                <a:cs typeface="Arial" pitchFamily="34" charset="-120"/>
              </a:rPr>
              <a:t>What lessons should be drawn from extraordinary justice-system co-operation during Covid?
</a:t>
            </a:r>
            <a:endParaRPr lang="en-US" sz="1900" dirty="0"/>
          </a:p>
          <a:p>
            <a:r>
              <a:rPr lang="en-US" sz="1900" dirty="0">
                <a:solidFill>
                  <a:srgbClr val="111111"/>
                </a:solidFill>
                <a:latin typeface="Arial" pitchFamily="34" charset="0"/>
                <a:ea typeface="Arial" pitchFamily="34" charset="-122"/>
                <a:cs typeface="Arial" pitchFamily="34" charset="-120"/>
              </a:rPr>
              <a:t>How should prisoner welfare, prison officer safety and extradition risks be weighed in prosecutorial policy?</a:t>
            </a:r>
            <a:endParaRPr lang="en-US" sz="1900" dirty="0"/>
          </a:p>
        </p:txBody>
      </p:sp>
      <p:sp>
        <p:nvSpPr>
          <p:cNvPr id="6" name="Text 3"/>
          <p:cNvSpPr/>
          <p:nvPr/>
        </p:nvSpPr>
        <p:spPr>
          <a:xfrm>
            <a:off x="960120" y="5504688"/>
            <a:ext cx="2743200" cy="365760"/>
          </a:xfrm>
          <a:prstGeom prst="rect">
            <a:avLst/>
          </a:prstGeom>
          <a:noFill/>
          <a:ln/>
        </p:spPr>
        <p:txBody>
          <a:bodyPr wrap="square" lIns="0" tIns="0" rIns="0" bIns="0" rtlCol="0" anchor="ctr"/>
          <a:lstStyle/>
          <a:p>
            <a:pPr marL="0" indent="0">
              <a:buNone/>
            </a:pPr>
            <a:r>
              <a:rPr lang="en-US" sz="2400" b="1" dirty="0">
                <a:solidFill>
                  <a:srgbClr val="8A1E7B"/>
                </a:solidFill>
                <a:latin typeface="Arial" pitchFamily="34" charset="0"/>
                <a:ea typeface="Arial" pitchFamily="34" charset="-122"/>
                <a:cs typeface="Arial" pitchFamily="34" charset="-120"/>
              </a:rPr>
              <a:t>Thank you</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456246"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Pr</a:t>
            </a:r>
            <a:r>
              <a:rPr lang="en-GB" sz="2800" dirty="0" err="1">
                <a:solidFill>
                  <a:srgbClr val="111111"/>
                </a:solidFill>
                <a:latin typeface="Arial" pitchFamily="34" charset="0"/>
                <a:ea typeface="Arial" pitchFamily="34" charset="-122"/>
                <a:cs typeface="Arial" pitchFamily="34" charset="-120"/>
              </a:rPr>
              <a:t>isons</a:t>
            </a:r>
            <a:r>
              <a:rPr lang="en-GB" sz="2800" dirty="0">
                <a:solidFill>
                  <a:srgbClr val="111111"/>
                </a:solidFill>
                <a:latin typeface="Arial" pitchFamily="34" charset="0"/>
                <a:ea typeface="Arial" pitchFamily="34" charset="-122"/>
                <a:cs typeface="Arial" pitchFamily="34" charset="-120"/>
              </a:rPr>
              <a:t> in Crisis</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Text 2"/>
          <p:cNvSpPr/>
          <p:nvPr/>
        </p:nvSpPr>
        <p:spPr>
          <a:xfrm>
            <a:off x="914400" y="1417320"/>
            <a:ext cx="10058400" cy="4206240"/>
          </a:xfrm>
          <a:prstGeom prst="rect">
            <a:avLst/>
          </a:prstGeom>
          <a:noFill/>
          <a:ln/>
        </p:spPr>
        <p:txBody>
          <a:bodyPr wrap="square" lIns="508" tIns="508" rIns="508" bIns="508" rtlCol="0" anchor="ctr">
            <a:normAutofit/>
          </a:bodyPr>
          <a:lstStyle/>
          <a:p>
            <a:r>
              <a:rPr lang="en-US" sz="2100" dirty="0">
                <a:solidFill>
                  <a:srgbClr val="111111"/>
                </a:solidFill>
                <a:latin typeface="Arial" pitchFamily="34" charset="0"/>
                <a:ea typeface="Arial" pitchFamily="34" charset="-122"/>
                <a:cs typeface="Arial" pitchFamily="34" charset="-120"/>
              </a:rPr>
              <a:t>The overcrowding crisis: chronic pressure, acute risk
</a:t>
            </a:r>
            <a:endParaRPr lang="en-US" sz="2100" dirty="0"/>
          </a:p>
          <a:p>
            <a:r>
              <a:rPr lang="en-US" sz="2100" dirty="0">
                <a:solidFill>
                  <a:srgbClr val="111111"/>
                </a:solidFill>
                <a:latin typeface="Arial" pitchFamily="34" charset="0"/>
                <a:ea typeface="Arial" pitchFamily="34" charset="-122"/>
                <a:cs typeface="Arial" pitchFamily="34" charset="-120"/>
              </a:rPr>
              <a:t>What changed after 2023 — volume, seriousness, remand and sentence length
</a:t>
            </a:r>
            <a:endParaRPr lang="en-US" sz="2100" dirty="0"/>
          </a:p>
          <a:p>
            <a:r>
              <a:rPr lang="en-US" sz="2100" dirty="0">
                <a:solidFill>
                  <a:srgbClr val="111111"/>
                </a:solidFill>
                <a:latin typeface="Arial" pitchFamily="34" charset="0"/>
                <a:ea typeface="Arial" pitchFamily="34" charset="-122"/>
                <a:cs typeface="Arial" pitchFamily="34" charset="-120"/>
              </a:rPr>
              <a:t>Article 3</a:t>
            </a:r>
            <a:r>
              <a:rPr lang="en-GB" sz="2100" dirty="0">
                <a:solidFill>
                  <a:srgbClr val="111111"/>
                </a:solidFill>
                <a:latin typeface="Arial" pitchFamily="34" charset="0"/>
                <a:ea typeface="Arial" pitchFamily="34" charset="-122"/>
                <a:cs typeface="Arial" pitchFamily="34" charset="-120"/>
              </a:rPr>
              <a:t> ECHR</a:t>
            </a:r>
            <a:r>
              <a:rPr lang="en-US" sz="2100" dirty="0">
                <a:solidFill>
                  <a:srgbClr val="111111"/>
                </a:solidFill>
                <a:latin typeface="Arial" pitchFamily="34" charset="0"/>
                <a:ea typeface="Arial" pitchFamily="34" charset="-122"/>
                <a:cs typeface="Arial" pitchFamily="34" charset="-120"/>
              </a:rPr>
              <a:t>: where responsibility sits
</a:t>
            </a:r>
            <a:endParaRPr lang="en-US" sz="2100" dirty="0"/>
          </a:p>
          <a:p>
            <a:r>
              <a:rPr lang="en-US" sz="2100" dirty="0">
                <a:solidFill>
                  <a:srgbClr val="111111"/>
                </a:solidFill>
                <a:latin typeface="Arial" pitchFamily="34" charset="0"/>
                <a:ea typeface="Arial" pitchFamily="34" charset="-122"/>
                <a:cs typeface="Arial" pitchFamily="34" charset="-120"/>
              </a:rPr>
              <a:t>Temporary guidance: prosecutorial action
</a:t>
            </a:r>
            <a:endParaRPr lang="en-US" sz="2100" dirty="0"/>
          </a:p>
          <a:p>
            <a:r>
              <a:rPr lang="en-GB" sz="2100" dirty="0">
                <a:solidFill>
                  <a:srgbClr val="111111"/>
                </a:solidFill>
                <a:latin typeface="Arial" pitchFamily="34" charset="0"/>
                <a:cs typeface="Arial" pitchFamily="34" charset="-120"/>
              </a:rPr>
              <a:t>Options for the future</a:t>
            </a:r>
            <a:endParaRPr lang="en-US" sz="2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94360" y="2148840"/>
            <a:ext cx="0" cy="1417320"/>
          </a:xfrm>
          <a:prstGeom prst="line">
            <a:avLst/>
          </a:prstGeom>
          <a:noFill/>
          <a:ln w="17780">
            <a:solidFill>
              <a:srgbClr val="302B79"/>
            </a:solidFill>
            <a:prstDash val="solid"/>
          </a:ln>
        </p:spPr>
        <p:txBody>
          <a:bodyPr/>
          <a:lstStyle/>
          <a:p>
            <a:endParaRPr lang="en-US"/>
          </a:p>
        </p:txBody>
      </p:sp>
      <p:sp>
        <p:nvSpPr>
          <p:cNvPr id="3" name="Text 1"/>
          <p:cNvSpPr/>
          <p:nvPr/>
        </p:nvSpPr>
        <p:spPr>
          <a:xfrm>
            <a:off x="1170432" y="2267712"/>
            <a:ext cx="9784080" cy="475488"/>
          </a:xfrm>
          <a:prstGeom prst="rect">
            <a:avLst/>
          </a:prstGeom>
          <a:noFill/>
          <a:ln/>
        </p:spPr>
        <p:txBody>
          <a:bodyPr wrap="square" lIns="0" tIns="0" rIns="0" bIns="0" rtlCol="0" anchor="ctr"/>
          <a:lstStyle/>
          <a:p>
            <a:pPr marL="0" indent="0">
              <a:buNone/>
            </a:pPr>
            <a:r>
              <a:rPr lang="en-US" sz="3000" dirty="0">
                <a:solidFill>
                  <a:srgbClr val="111111"/>
                </a:solidFill>
                <a:latin typeface="Arial" pitchFamily="34" charset="0"/>
                <a:ea typeface="Arial" pitchFamily="34" charset="-122"/>
                <a:cs typeface="Arial" pitchFamily="34" charset="-120"/>
              </a:rPr>
              <a:t>Prison overcrowding in Scotland</a:t>
            </a:r>
            <a:endParaRPr lang="en-US" sz="3000" dirty="0"/>
          </a:p>
        </p:txBody>
      </p:sp>
      <p:sp>
        <p:nvSpPr>
          <p:cNvPr id="4" name="Text 2"/>
          <p:cNvSpPr/>
          <p:nvPr/>
        </p:nvSpPr>
        <p:spPr>
          <a:xfrm>
            <a:off x="1170432" y="2816352"/>
            <a:ext cx="9784080" cy="320040"/>
          </a:xfrm>
          <a:prstGeom prst="rect">
            <a:avLst/>
          </a:prstGeom>
          <a:noFill/>
          <a:ln/>
        </p:spPr>
        <p:txBody>
          <a:bodyPr wrap="square" lIns="0" tIns="0" rIns="0" bIns="0" rtlCol="0" anchor="ctr"/>
          <a:lstStyle/>
          <a:p>
            <a:pPr marL="0" indent="0">
              <a:buNone/>
            </a:pPr>
            <a:r>
              <a:rPr lang="en-US" sz="1800" dirty="0">
                <a:solidFill>
                  <a:srgbClr val="111111"/>
                </a:solidFill>
                <a:latin typeface="Arial" pitchFamily="34" charset="0"/>
                <a:ea typeface="Arial" pitchFamily="34" charset="-122"/>
                <a:cs typeface="Arial" pitchFamily="34" charset="-120"/>
              </a:rPr>
              <a:t>Chronic pressure, now acute operational risk</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The </a:t>
            </a:r>
            <a:r>
              <a:rPr lang="en-GB" sz="2800" dirty="0">
                <a:solidFill>
                  <a:srgbClr val="111111"/>
                </a:solidFill>
                <a:latin typeface="Arial" pitchFamily="34" charset="0"/>
                <a:ea typeface="Arial" pitchFamily="34" charset="-122"/>
                <a:cs typeface="Arial" pitchFamily="34" charset="-120"/>
              </a:rPr>
              <a:t>E</a:t>
            </a:r>
            <a:r>
              <a:rPr lang="en-US" sz="2800" dirty="0" err="1">
                <a:solidFill>
                  <a:srgbClr val="111111"/>
                </a:solidFill>
                <a:latin typeface="Arial" pitchFamily="34" charset="0"/>
                <a:ea typeface="Arial" pitchFamily="34" charset="-122"/>
                <a:cs typeface="Arial" pitchFamily="34" charset="-120"/>
              </a:rPr>
              <a:t>xternal</a:t>
            </a:r>
            <a:r>
              <a:rPr lang="en-US" sz="2800" dirty="0">
                <a:solidFill>
                  <a:srgbClr val="111111"/>
                </a:solidFill>
                <a:latin typeface="Arial" pitchFamily="34" charset="0"/>
                <a:ea typeface="Arial" pitchFamily="34" charset="-122"/>
                <a:cs typeface="Arial" pitchFamily="34" charset="-120"/>
              </a:rPr>
              <a:t> </a:t>
            </a:r>
            <a:r>
              <a:rPr lang="en-GB" sz="2800" dirty="0">
                <a:solidFill>
                  <a:srgbClr val="111111"/>
                </a:solidFill>
                <a:latin typeface="Arial" pitchFamily="34" charset="0"/>
                <a:ea typeface="Arial" pitchFamily="34" charset="-122"/>
                <a:cs typeface="Arial" pitchFamily="34" charset="-120"/>
              </a:rPr>
              <a:t>W</a:t>
            </a:r>
            <a:r>
              <a:rPr lang="en-US" sz="2800" dirty="0" err="1">
                <a:solidFill>
                  <a:srgbClr val="111111"/>
                </a:solidFill>
                <a:latin typeface="Arial" pitchFamily="34" charset="0"/>
                <a:ea typeface="Arial" pitchFamily="34" charset="-122"/>
                <a:cs typeface="Arial" pitchFamily="34" charset="-120"/>
              </a:rPr>
              <a:t>arning</a:t>
            </a:r>
            <a:r>
              <a:rPr lang="en-GB" sz="2800" dirty="0">
                <a:solidFill>
                  <a:srgbClr val="111111"/>
                </a:solidFill>
                <a:latin typeface="Arial" pitchFamily="34" charset="0"/>
                <a:ea typeface="Arial" pitchFamily="34" charset="-122"/>
                <a:cs typeface="Arial" pitchFamily="34" charset="-120"/>
              </a:rPr>
              <a:t> - CPT</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Shape 2"/>
          <p:cNvSpPr/>
          <p:nvPr/>
        </p:nvSpPr>
        <p:spPr>
          <a:xfrm>
            <a:off x="960120" y="1417320"/>
            <a:ext cx="9966960" cy="1828800"/>
          </a:xfrm>
          <a:prstGeom prst="roundRect">
            <a:avLst>
              <a:gd name="adj" fmla="val 4000"/>
            </a:avLst>
          </a:prstGeom>
          <a:solidFill>
            <a:srgbClr val="302B79"/>
          </a:solidFill>
          <a:ln w="12700">
            <a:solidFill>
              <a:srgbClr val="302B79"/>
            </a:solidFill>
            <a:prstDash val="solid"/>
          </a:ln>
        </p:spPr>
        <p:txBody>
          <a:bodyPr/>
          <a:lstStyle/>
          <a:p>
            <a:endParaRPr lang="en-US"/>
          </a:p>
        </p:txBody>
      </p:sp>
      <p:sp>
        <p:nvSpPr>
          <p:cNvPr id="6" name="Text 3"/>
          <p:cNvSpPr/>
          <p:nvPr/>
        </p:nvSpPr>
        <p:spPr>
          <a:xfrm>
            <a:off x="1234440" y="1709928"/>
            <a:ext cx="9418320" cy="1143000"/>
          </a:xfrm>
          <a:prstGeom prst="rect">
            <a:avLst/>
          </a:prstGeom>
          <a:noFill/>
          <a:ln/>
        </p:spPr>
        <p:txBody>
          <a:bodyPr wrap="square" lIns="635" tIns="635" rIns="635" bIns="635" rtlCol="0" anchor="ctr">
            <a:normAutofit/>
          </a:bodyPr>
          <a:lstStyle/>
          <a:p>
            <a:pPr marL="0" indent="0">
              <a:buNone/>
            </a:pPr>
            <a:r>
              <a:rPr lang="en-US" sz="2400" i="1" dirty="0">
                <a:solidFill>
                  <a:srgbClr val="FFFFFF"/>
                </a:solidFill>
                <a:latin typeface="Arial" pitchFamily="34" charset="0"/>
                <a:ea typeface="Arial" pitchFamily="34" charset="-122"/>
                <a:cs typeface="Arial" pitchFamily="34" charset="-120"/>
              </a:rPr>
              <a:t>“Overcrowding remained a worrying feature… a coherent strategy, covering both admission to and release from prison is required. The emergency measures taken to date are insufficient.”</a:t>
            </a:r>
            <a:endParaRPr lang="en-US" sz="2400" dirty="0"/>
          </a:p>
        </p:txBody>
      </p:sp>
      <p:pic>
        <p:nvPicPr>
          <p:cNvPr id="7" name="Image 1" descr="system icon"/>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05840" y="3730752"/>
            <a:ext cx="548640" cy="548640"/>
          </a:xfrm>
          <a:prstGeom prst="rect">
            <a:avLst/>
          </a:prstGeom>
        </p:spPr>
      </p:pic>
      <p:sp>
        <p:nvSpPr>
          <p:cNvPr id="8" name="Text 4"/>
          <p:cNvSpPr/>
          <p:nvPr/>
        </p:nvSpPr>
        <p:spPr>
          <a:xfrm>
            <a:off x="1691640" y="3749040"/>
            <a:ext cx="8778240" cy="411480"/>
          </a:xfrm>
          <a:prstGeom prst="rect">
            <a:avLst/>
          </a:prstGeom>
          <a:noFill/>
          <a:ln/>
        </p:spPr>
        <p:txBody>
          <a:bodyPr wrap="square" lIns="0" tIns="0" rIns="0" bIns="0" rtlCol="0" anchor="ctr">
            <a:normAutofit/>
          </a:bodyPr>
          <a:lstStyle/>
          <a:p>
            <a:pPr marL="0" indent="0">
              <a:buNone/>
            </a:pPr>
            <a:r>
              <a:rPr lang="en-US" sz="1900" dirty="0">
                <a:solidFill>
                  <a:srgbClr val="111111"/>
                </a:solidFill>
                <a:latin typeface="Arial" pitchFamily="34" charset="0"/>
                <a:ea typeface="Arial" pitchFamily="34" charset="-122"/>
                <a:cs typeface="Arial" pitchFamily="34" charset="-120"/>
              </a:rPr>
              <a:t>CPT report published 2 July 2026, drawing on its 2025 ad hoc visit to Scottish prisons.</a:t>
            </a:r>
            <a:endParaRPr lang="en-US" sz="1900" dirty="0"/>
          </a:p>
        </p:txBody>
      </p:sp>
      <p:sp>
        <p:nvSpPr>
          <p:cNvPr id="9" name="Text 5"/>
          <p:cNvSpPr/>
          <p:nvPr/>
        </p:nvSpPr>
        <p:spPr>
          <a:xfrm>
            <a:off x="1691640" y="4389120"/>
            <a:ext cx="8595360" cy="640080"/>
          </a:xfrm>
          <a:prstGeom prst="rect">
            <a:avLst/>
          </a:prstGeom>
          <a:noFill/>
          <a:ln/>
        </p:spPr>
        <p:txBody>
          <a:bodyPr wrap="square" lIns="0" tIns="0" rIns="0" bIns="0" rtlCol="0" anchor="ctr">
            <a:normAutofit/>
          </a:bodyPr>
          <a:lstStyle/>
          <a:p>
            <a:pPr marL="0" indent="0">
              <a:buNone/>
            </a:pPr>
            <a:r>
              <a:rPr lang="en-GB" sz="2000" b="1" dirty="0">
                <a:solidFill>
                  <a:srgbClr val="8A1E7B"/>
                </a:solidFill>
                <a:latin typeface="Arial" pitchFamily="34" charset="0"/>
                <a:ea typeface="Arial" pitchFamily="34" charset="-122"/>
                <a:cs typeface="Arial" pitchFamily="34" charset="-120"/>
              </a:rPr>
              <a:t>W</a:t>
            </a:r>
            <a:r>
              <a:rPr lang="en-US" sz="2000" b="1" dirty="0">
                <a:solidFill>
                  <a:srgbClr val="8A1E7B"/>
                </a:solidFill>
                <a:latin typeface="Arial" pitchFamily="34" charset="0"/>
                <a:ea typeface="Arial" pitchFamily="34" charset="-122"/>
                <a:cs typeface="Arial" pitchFamily="34" charset="-120"/>
              </a:rPr>
              <a:t>hat role should an independent prosecutor play when prisons are in crisis?</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The </a:t>
            </a:r>
            <a:r>
              <a:rPr lang="en-GB" sz="2800" dirty="0">
                <a:solidFill>
                  <a:srgbClr val="111111"/>
                </a:solidFill>
                <a:latin typeface="Arial" pitchFamily="34" charset="0"/>
                <a:ea typeface="Arial" pitchFamily="34" charset="-122"/>
                <a:cs typeface="Arial" pitchFamily="34" charset="-120"/>
              </a:rPr>
              <a:t>L</a:t>
            </a:r>
            <a:r>
              <a:rPr lang="en-US" sz="2800" dirty="0" err="1">
                <a:solidFill>
                  <a:srgbClr val="111111"/>
                </a:solidFill>
                <a:latin typeface="Arial" pitchFamily="34" charset="0"/>
                <a:ea typeface="Arial" pitchFamily="34" charset="-122"/>
                <a:cs typeface="Arial" pitchFamily="34" charset="-120"/>
              </a:rPr>
              <a:t>ong</a:t>
            </a:r>
            <a:r>
              <a:rPr lang="en-US" sz="2800" dirty="0">
                <a:solidFill>
                  <a:srgbClr val="111111"/>
                </a:solidFill>
                <a:latin typeface="Arial" pitchFamily="34" charset="0"/>
                <a:ea typeface="Arial" pitchFamily="34" charset="-122"/>
                <a:cs typeface="Arial" pitchFamily="34" charset="-120"/>
              </a:rPr>
              <a:t> </a:t>
            </a:r>
            <a:r>
              <a:rPr lang="en-GB" sz="2800" dirty="0">
                <a:solidFill>
                  <a:srgbClr val="111111"/>
                </a:solidFill>
                <a:latin typeface="Arial" pitchFamily="34" charset="0"/>
                <a:ea typeface="Arial" pitchFamily="34" charset="-122"/>
                <a:cs typeface="Arial" pitchFamily="34" charset="-120"/>
              </a:rPr>
              <a:t>V</a:t>
            </a:r>
            <a:r>
              <a:rPr lang="en-US" sz="2800" dirty="0" err="1">
                <a:solidFill>
                  <a:srgbClr val="111111"/>
                </a:solidFill>
                <a:latin typeface="Arial" pitchFamily="34" charset="0"/>
                <a:ea typeface="Arial" pitchFamily="34" charset="-122"/>
                <a:cs typeface="Arial" pitchFamily="34" charset="-120"/>
              </a:rPr>
              <a:t>iew</a:t>
            </a:r>
            <a:r>
              <a:rPr lang="en-US" sz="2800" dirty="0">
                <a:solidFill>
                  <a:srgbClr val="111111"/>
                </a:solidFill>
                <a:latin typeface="Arial" pitchFamily="34" charset="0"/>
                <a:ea typeface="Arial" pitchFamily="34" charset="-122"/>
                <a:cs typeface="Arial" pitchFamily="34" charset="-120"/>
              </a:rPr>
              <a:t>: chronic overcrowding, limited capacity </a:t>
            </a:r>
            <a:r>
              <a:rPr lang="en-GB" sz="2800" dirty="0" err="1">
                <a:solidFill>
                  <a:srgbClr val="111111"/>
                </a:solidFill>
                <a:latin typeface="Arial" pitchFamily="34" charset="0"/>
                <a:ea typeface="Arial" pitchFamily="34" charset="-122"/>
                <a:cs typeface="Arial" pitchFamily="34" charset="-120"/>
              </a:rPr>
              <a:t>gr</a:t>
            </a:r>
            <a:r>
              <a:rPr lang="en-US" sz="2800" dirty="0" err="1">
                <a:solidFill>
                  <a:srgbClr val="111111"/>
                </a:solidFill>
                <a:latin typeface="Arial" pitchFamily="34" charset="0"/>
                <a:ea typeface="Arial" pitchFamily="34" charset="-122"/>
                <a:cs typeface="Arial" pitchFamily="34" charset="-120"/>
              </a:rPr>
              <a:t>owth</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Shape 2"/>
          <p:cNvSpPr/>
          <p:nvPr/>
        </p:nvSpPr>
        <p:spPr>
          <a:xfrm>
            <a:off x="960120" y="1298448"/>
            <a:ext cx="3017520" cy="1417320"/>
          </a:xfrm>
          <a:prstGeom prst="roundRect">
            <a:avLst>
              <a:gd name="adj" fmla="val 5161"/>
            </a:avLst>
          </a:prstGeom>
          <a:solidFill>
            <a:srgbClr val="F3F3F5"/>
          </a:solidFill>
          <a:ln w="10160">
            <a:solidFill>
              <a:srgbClr val="D7D7DE"/>
            </a:solidFill>
            <a:prstDash val="solid"/>
          </a:ln>
        </p:spPr>
        <p:txBody>
          <a:bodyPr/>
          <a:lstStyle/>
          <a:p>
            <a:endParaRPr lang="en-US"/>
          </a:p>
        </p:txBody>
      </p:sp>
      <p:sp>
        <p:nvSpPr>
          <p:cNvPr id="6" name="Text 3"/>
          <p:cNvSpPr/>
          <p:nvPr/>
        </p:nvSpPr>
        <p:spPr>
          <a:xfrm>
            <a:off x="1097280" y="1417320"/>
            <a:ext cx="2743200" cy="457200"/>
          </a:xfrm>
          <a:prstGeom prst="rect">
            <a:avLst/>
          </a:prstGeom>
          <a:noFill/>
          <a:ln/>
        </p:spPr>
        <p:txBody>
          <a:bodyPr wrap="square" lIns="0" tIns="0" rIns="0" bIns="0" rtlCol="0" anchor="ctr">
            <a:normAutofit/>
          </a:bodyPr>
          <a:lstStyle/>
          <a:p>
            <a:pPr marL="0" indent="0" algn="ctr">
              <a:buNone/>
            </a:pPr>
            <a:r>
              <a:rPr lang="en-US" sz="2300" b="1" dirty="0">
                <a:solidFill>
                  <a:srgbClr val="302B79"/>
                </a:solidFill>
                <a:latin typeface="Arial" pitchFamily="34" charset="0"/>
                <a:ea typeface="Arial" pitchFamily="34" charset="-122"/>
                <a:cs typeface="Arial" pitchFamily="34" charset="-120"/>
              </a:rPr>
              <a:t>8,134</a:t>
            </a:r>
            <a:endParaRPr lang="en-US" sz="2300" dirty="0"/>
          </a:p>
        </p:txBody>
      </p:sp>
      <p:sp>
        <p:nvSpPr>
          <p:cNvPr id="7" name="Text 4"/>
          <p:cNvSpPr/>
          <p:nvPr/>
        </p:nvSpPr>
        <p:spPr>
          <a:xfrm>
            <a:off x="1097280" y="1956816"/>
            <a:ext cx="2743200" cy="576072"/>
          </a:xfrm>
          <a:prstGeom prst="rect">
            <a:avLst/>
          </a:prstGeom>
          <a:noFill/>
          <a:ln/>
        </p:spPr>
        <p:txBody>
          <a:bodyPr wrap="square" lIns="0" tIns="0" rIns="0" bIns="0" rtlCol="0" anchor="ctr">
            <a:normAutofit/>
          </a:bodyPr>
          <a:lstStyle/>
          <a:p>
            <a:pPr marL="0" indent="0" algn="ctr">
              <a:buNone/>
            </a:pPr>
            <a:r>
              <a:rPr lang="en-US" sz="1400" dirty="0">
                <a:solidFill>
                  <a:srgbClr val="111111"/>
                </a:solidFill>
                <a:latin typeface="Arial" pitchFamily="34" charset="0"/>
                <a:ea typeface="Arial" pitchFamily="34" charset="-122"/>
                <a:cs typeface="Arial" pitchFamily="34" charset="-120"/>
              </a:rPr>
              <a:t>prisoners in 2012; design capacity 7,840</a:t>
            </a:r>
            <a:endParaRPr lang="en-US" sz="1400" dirty="0"/>
          </a:p>
        </p:txBody>
      </p:sp>
      <p:sp>
        <p:nvSpPr>
          <p:cNvPr id="8" name="Shape 5"/>
          <p:cNvSpPr/>
          <p:nvPr/>
        </p:nvSpPr>
        <p:spPr>
          <a:xfrm>
            <a:off x="4590288" y="1298448"/>
            <a:ext cx="3017520" cy="1417320"/>
          </a:xfrm>
          <a:prstGeom prst="roundRect">
            <a:avLst>
              <a:gd name="adj" fmla="val 5161"/>
            </a:avLst>
          </a:prstGeom>
          <a:solidFill>
            <a:srgbClr val="F3F3F5"/>
          </a:solidFill>
          <a:ln w="10160">
            <a:solidFill>
              <a:srgbClr val="D7D7DE"/>
            </a:solidFill>
            <a:prstDash val="solid"/>
          </a:ln>
        </p:spPr>
        <p:txBody>
          <a:bodyPr/>
          <a:lstStyle/>
          <a:p>
            <a:endParaRPr lang="en-US"/>
          </a:p>
        </p:txBody>
      </p:sp>
      <p:sp>
        <p:nvSpPr>
          <p:cNvPr id="9" name="Text 6"/>
          <p:cNvSpPr/>
          <p:nvPr/>
        </p:nvSpPr>
        <p:spPr>
          <a:xfrm>
            <a:off x="4727448" y="1417320"/>
            <a:ext cx="2743200" cy="457200"/>
          </a:xfrm>
          <a:prstGeom prst="rect">
            <a:avLst/>
          </a:prstGeom>
          <a:noFill/>
          <a:ln/>
        </p:spPr>
        <p:txBody>
          <a:bodyPr wrap="square" lIns="0" tIns="0" rIns="0" bIns="0" rtlCol="0" anchor="ctr">
            <a:normAutofit/>
          </a:bodyPr>
          <a:lstStyle/>
          <a:p>
            <a:pPr marL="0" indent="0" algn="ctr">
              <a:buNone/>
            </a:pPr>
            <a:r>
              <a:rPr lang="en-US" sz="2300" b="1" dirty="0">
                <a:solidFill>
                  <a:srgbClr val="302B79"/>
                </a:solidFill>
                <a:latin typeface="Arial" pitchFamily="34" charset="0"/>
                <a:ea typeface="Arial" pitchFamily="34" charset="-122"/>
                <a:cs typeface="Arial" pitchFamily="34" charset="-120"/>
              </a:rPr>
              <a:t>8,4</a:t>
            </a:r>
            <a:r>
              <a:rPr lang="en-GB" sz="2300" b="1" dirty="0">
                <a:solidFill>
                  <a:srgbClr val="302B79"/>
                </a:solidFill>
                <a:latin typeface="Arial" pitchFamily="34" charset="0"/>
                <a:ea typeface="Arial" pitchFamily="34" charset="-122"/>
                <a:cs typeface="Arial" pitchFamily="34" charset="-120"/>
              </a:rPr>
              <a:t>74</a:t>
            </a:r>
            <a:endParaRPr lang="en-US" sz="2300" dirty="0"/>
          </a:p>
        </p:txBody>
      </p:sp>
      <p:sp>
        <p:nvSpPr>
          <p:cNvPr id="10" name="Text 7"/>
          <p:cNvSpPr/>
          <p:nvPr/>
        </p:nvSpPr>
        <p:spPr>
          <a:xfrm>
            <a:off x="4727448" y="1956816"/>
            <a:ext cx="2743200" cy="576072"/>
          </a:xfrm>
          <a:prstGeom prst="rect">
            <a:avLst/>
          </a:prstGeom>
          <a:noFill/>
          <a:ln/>
        </p:spPr>
        <p:txBody>
          <a:bodyPr wrap="square" lIns="0" tIns="0" rIns="0" bIns="0" rtlCol="0" anchor="ctr">
            <a:normAutofit/>
          </a:bodyPr>
          <a:lstStyle/>
          <a:p>
            <a:pPr marL="0" indent="0" algn="ctr">
              <a:buNone/>
            </a:pPr>
            <a:r>
              <a:rPr lang="en-US" sz="1400" dirty="0">
                <a:solidFill>
                  <a:srgbClr val="111111"/>
                </a:solidFill>
                <a:latin typeface="Arial" pitchFamily="34" charset="0"/>
                <a:ea typeface="Arial" pitchFamily="34" charset="-122"/>
                <a:cs typeface="Arial" pitchFamily="34" charset="-120"/>
              </a:rPr>
              <a:t>prisoners on </a:t>
            </a:r>
            <a:r>
              <a:rPr lang="en-GB" sz="1400" dirty="0">
                <a:solidFill>
                  <a:srgbClr val="111111"/>
                </a:solidFill>
                <a:latin typeface="Arial" pitchFamily="34" charset="0"/>
                <a:ea typeface="Arial" pitchFamily="34" charset="-122"/>
                <a:cs typeface="Arial" pitchFamily="34" charset="-120"/>
              </a:rPr>
              <a:t>13</a:t>
            </a:r>
            <a:r>
              <a:rPr lang="en-US" sz="1400" dirty="0">
                <a:solidFill>
                  <a:srgbClr val="111111"/>
                </a:solidFill>
                <a:latin typeface="Arial" pitchFamily="34" charset="0"/>
                <a:ea typeface="Arial" pitchFamily="34" charset="-122"/>
                <a:cs typeface="Arial" pitchFamily="34" charset="-120"/>
              </a:rPr>
              <a:t> July 2026; capacity 8,007</a:t>
            </a:r>
            <a:endParaRPr lang="en-US" sz="1400" dirty="0"/>
          </a:p>
        </p:txBody>
      </p:sp>
      <p:sp>
        <p:nvSpPr>
          <p:cNvPr id="11" name="Shape 8"/>
          <p:cNvSpPr/>
          <p:nvPr/>
        </p:nvSpPr>
        <p:spPr>
          <a:xfrm>
            <a:off x="8211312" y="1298448"/>
            <a:ext cx="3017520" cy="1417320"/>
          </a:xfrm>
          <a:prstGeom prst="roundRect">
            <a:avLst>
              <a:gd name="adj" fmla="val 5161"/>
            </a:avLst>
          </a:prstGeom>
          <a:solidFill>
            <a:srgbClr val="F3F3F5"/>
          </a:solidFill>
          <a:ln w="10160">
            <a:solidFill>
              <a:srgbClr val="D7D7DE"/>
            </a:solidFill>
            <a:prstDash val="solid"/>
          </a:ln>
        </p:spPr>
        <p:txBody>
          <a:bodyPr/>
          <a:lstStyle/>
          <a:p>
            <a:endParaRPr lang="en-US" dirty="0"/>
          </a:p>
        </p:txBody>
      </p:sp>
      <p:sp>
        <p:nvSpPr>
          <p:cNvPr id="12" name="Text 9"/>
          <p:cNvSpPr/>
          <p:nvPr/>
        </p:nvSpPr>
        <p:spPr>
          <a:xfrm>
            <a:off x="8348472" y="1417320"/>
            <a:ext cx="2743200" cy="457200"/>
          </a:xfrm>
          <a:prstGeom prst="rect">
            <a:avLst/>
          </a:prstGeom>
          <a:noFill/>
          <a:ln/>
        </p:spPr>
        <p:txBody>
          <a:bodyPr wrap="square" lIns="0" tIns="0" rIns="0" bIns="0" rtlCol="0" anchor="ctr">
            <a:normAutofit/>
          </a:bodyPr>
          <a:lstStyle/>
          <a:p>
            <a:pPr marL="0" indent="0" algn="ctr">
              <a:buNone/>
            </a:pPr>
            <a:r>
              <a:rPr lang="en-US" sz="2300" b="1" dirty="0">
                <a:solidFill>
                  <a:srgbClr val="8A1E7B"/>
                </a:solidFill>
                <a:latin typeface="Arial" pitchFamily="34" charset="0"/>
                <a:ea typeface="Arial" pitchFamily="34" charset="-122"/>
                <a:cs typeface="Arial" pitchFamily="34" charset="-120"/>
              </a:rPr>
              <a:t>2</a:t>
            </a:r>
            <a:r>
              <a:rPr lang="en-GB" sz="2300" b="1" dirty="0">
                <a:solidFill>
                  <a:srgbClr val="8A1E7B"/>
                </a:solidFill>
                <a:latin typeface="Arial" pitchFamily="34" charset="0"/>
                <a:ea typeface="Arial" pitchFamily="34" charset="-122"/>
                <a:cs typeface="Arial" pitchFamily="34" charset="-120"/>
              </a:rPr>
              <a:t>1</a:t>
            </a:r>
            <a:r>
              <a:rPr lang="en-US" sz="2300" b="1" dirty="0">
                <a:solidFill>
                  <a:srgbClr val="8A1E7B"/>
                </a:solidFill>
                <a:latin typeface="Arial" pitchFamily="34" charset="0"/>
                <a:ea typeface="Arial" pitchFamily="34" charset="-122"/>
                <a:cs typeface="Arial" pitchFamily="34" charset="-120"/>
              </a:rPr>
              <a:t>%</a:t>
            </a:r>
            <a:endParaRPr lang="en-US" sz="2300" dirty="0"/>
          </a:p>
        </p:txBody>
      </p:sp>
      <p:sp>
        <p:nvSpPr>
          <p:cNvPr id="13" name="Text 10"/>
          <p:cNvSpPr/>
          <p:nvPr/>
        </p:nvSpPr>
        <p:spPr>
          <a:xfrm>
            <a:off x="8348472" y="1956816"/>
            <a:ext cx="2743200" cy="576072"/>
          </a:xfrm>
          <a:prstGeom prst="rect">
            <a:avLst/>
          </a:prstGeom>
          <a:noFill/>
          <a:ln/>
        </p:spPr>
        <p:txBody>
          <a:bodyPr wrap="square" lIns="0" tIns="0" rIns="0" bIns="0" rtlCol="0" anchor="ctr">
            <a:normAutofit/>
          </a:bodyPr>
          <a:lstStyle/>
          <a:p>
            <a:pPr marL="0" indent="0" algn="ctr">
              <a:buNone/>
            </a:pPr>
            <a:r>
              <a:rPr lang="en-US" sz="1400" dirty="0">
                <a:solidFill>
                  <a:srgbClr val="111111"/>
                </a:solidFill>
                <a:latin typeface="Arial" pitchFamily="34" charset="0"/>
                <a:ea typeface="Arial" pitchFamily="34" charset="-122"/>
                <a:cs typeface="Arial" pitchFamily="34" charset="-120"/>
              </a:rPr>
              <a:t>awaiting trial</a:t>
            </a:r>
            <a:r>
              <a:rPr lang="en-GB" sz="1400" dirty="0">
                <a:solidFill>
                  <a:srgbClr val="111111"/>
                </a:solidFill>
                <a:latin typeface="Arial" pitchFamily="34" charset="0"/>
                <a:ea typeface="Arial" pitchFamily="34" charset="-122"/>
                <a:cs typeface="Arial" pitchFamily="34" charset="-120"/>
              </a:rPr>
              <a:t> in July 2026</a:t>
            </a:r>
            <a:endParaRPr lang="en-US" sz="1400" dirty="0"/>
          </a:p>
        </p:txBody>
      </p:sp>
      <p:sp>
        <p:nvSpPr>
          <p:cNvPr id="14" name="Shape 11"/>
          <p:cNvSpPr/>
          <p:nvPr/>
        </p:nvSpPr>
        <p:spPr>
          <a:xfrm>
            <a:off x="2514600" y="3246120"/>
            <a:ext cx="7223760" cy="0"/>
          </a:xfrm>
          <a:prstGeom prst="line">
            <a:avLst/>
          </a:prstGeom>
          <a:noFill/>
          <a:ln w="25400">
            <a:solidFill>
              <a:srgbClr val="D7D7DE"/>
            </a:solidFill>
            <a:prstDash val="solid"/>
            <a:headEnd type="none"/>
            <a:tailEnd type="triangle"/>
          </a:ln>
        </p:spPr>
        <p:txBody>
          <a:bodyPr/>
          <a:lstStyle/>
          <a:p>
            <a:endParaRPr lang="en-US"/>
          </a:p>
        </p:txBody>
      </p:sp>
      <p:sp>
        <p:nvSpPr>
          <p:cNvPr id="15" name="Shape 12"/>
          <p:cNvSpPr/>
          <p:nvPr/>
        </p:nvSpPr>
        <p:spPr>
          <a:xfrm>
            <a:off x="2304288" y="3081528"/>
            <a:ext cx="329184" cy="329184"/>
          </a:xfrm>
          <a:prstGeom prst="ellipse">
            <a:avLst/>
          </a:prstGeom>
          <a:solidFill>
            <a:srgbClr val="302B79"/>
          </a:solidFill>
          <a:ln w="12700">
            <a:solidFill>
              <a:srgbClr val="302B79"/>
            </a:solidFill>
            <a:prstDash val="solid"/>
          </a:ln>
        </p:spPr>
        <p:txBody>
          <a:bodyPr/>
          <a:lstStyle/>
          <a:p>
            <a:endParaRPr lang="en-US"/>
          </a:p>
        </p:txBody>
      </p:sp>
      <p:sp>
        <p:nvSpPr>
          <p:cNvPr id="16" name="Shape 13"/>
          <p:cNvSpPr/>
          <p:nvPr/>
        </p:nvSpPr>
        <p:spPr>
          <a:xfrm>
            <a:off x="9537192" y="3081528"/>
            <a:ext cx="329184" cy="329184"/>
          </a:xfrm>
          <a:prstGeom prst="ellipse">
            <a:avLst/>
          </a:prstGeom>
          <a:solidFill>
            <a:srgbClr val="8A1E7B"/>
          </a:solidFill>
          <a:ln w="12700">
            <a:solidFill>
              <a:srgbClr val="8A1E7B"/>
            </a:solidFill>
            <a:prstDash val="solid"/>
          </a:ln>
        </p:spPr>
        <p:txBody>
          <a:bodyPr/>
          <a:lstStyle/>
          <a:p>
            <a:endParaRPr lang="en-US"/>
          </a:p>
        </p:txBody>
      </p:sp>
      <p:sp>
        <p:nvSpPr>
          <p:cNvPr id="17" name="Text 14"/>
          <p:cNvSpPr/>
          <p:nvPr/>
        </p:nvSpPr>
        <p:spPr>
          <a:xfrm>
            <a:off x="2011680" y="3502152"/>
            <a:ext cx="914400" cy="256032"/>
          </a:xfrm>
          <a:prstGeom prst="rect">
            <a:avLst/>
          </a:prstGeom>
          <a:noFill/>
          <a:ln/>
        </p:spPr>
        <p:txBody>
          <a:bodyPr wrap="square" lIns="0" tIns="0" rIns="0" bIns="0" rtlCol="0" anchor="ctr"/>
          <a:lstStyle/>
          <a:p>
            <a:pPr marL="0" indent="0" algn="ctr">
              <a:buNone/>
            </a:pPr>
            <a:r>
              <a:rPr lang="en-US" sz="1600" dirty="0">
                <a:solidFill>
                  <a:srgbClr val="58595B"/>
                </a:solidFill>
                <a:latin typeface="Arial" pitchFamily="34" charset="0"/>
                <a:ea typeface="Arial" pitchFamily="34" charset="-122"/>
                <a:cs typeface="Arial" pitchFamily="34" charset="-120"/>
              </a:rPr>
              <a:t>2012</a:t>
            </a:r>
            <a:endParaRPr lang="en-US" sz="1600" dirty="0"/>
          </a:p>
        </p:txBody>
      </p:sp>
      <p:sp>
        <p:nvSpPr>
          <p:cNvPr id="18" name="Text 15"/>
          <p:cNvSpPr/>
          <p:nvPr/>
        </p:nvSpPr>
        <p:spPr>
          <a:xfrm>
            <a:off x="9272016" y="3502152"/>
            <a:ext cx="914400" cy="256032"/>
          </a:xfrm>
          <a:prstGeom prst="rect">
            <a:avLst/>
          </a:prstGeom>
          <a:noFill/>
          <a:ln/>
        </p:spPr>
        <p:txBody>
          <a:bodyPr wrap="square" lIns="0" tIns="0" rIns="0" bIns="0" rtlCol="0" anchor="ctr"/>
          <a:lstStyle/>
          <a:p>
            <a:pPr marL="0" indent="0" algn="ctr">
              <a:buNone/>
            </a:pPr>
            <a:r>
              <a:rPr lang="en-US" sz="1600" dirty="0">
                <a:solidFill>
                  <a:srgbClr val="58595B"/>
                </a:solidFill>
                <a:latin typeface="Arial" pitchFamily="34" charset="0"/>
                <a:ea typeface="Arial" pitchFamily="34" charset="-122"/>
                <a:cs typeface="Arial" pitchFamily="34" charset="-120"/>
              </a:rPr>
              <a:t>2026</a:t>
            </a:r>
            <a:endParaRPr lang="en-US" sz="1600" dirty="0"/>
          </a:p>
        </p:txBody>
      </p:sp>
      <p:sp>
        <p:nvSpPr>
          <p:cNvPr id="19" name="Text 16"/>
          <p:cNvSpPr/>
          <p:nvPr/>
        </p:nvSpPr>
        <p:spPr>
          <a:xfrm>
            <a:off x="3337560" y="3931920"/>
            <a:ext cx="5852160" cy="502920"/>
          </a:xfrm>
          <a:prstGeom prst="rect">
            <a:avLst/>
          </a:prstGeom>
          <a:noFill/>
          <a:ln/>
        </p:spPr>
        <p:txBody>
          <a:bodyPr wrap="square" lIns="0" tIns="0" rIns="0" bIns="0" rtlCol="0" anchor="ctr"/>
          <a:lstStyle/>
          <a:p>
            <a:pPr marL="0" indent="0" algn="ctr">
              <a:buNone/>
            </a:pPr>
            <a:r>
              <a:rPr lang="en-US" sz="2400" b="1" dirty="0">
                <a:solidFill>
                  <a:srgbClr val="8A1E7B"/>
                </a:solidFill>
                <a:latin typeface="Arial" pitchFamily="34" charset="0"/>
                <a:ea typeface="Arial" pitchFamily="34" charset="-122"/>
                <a:cs typeface="Arial" pitchFamily="34" charset="-120"/>
              </a:rPr>
              <a:t>Population +4% against capacity +2%</a:t>
            </a:r>
            <a:endParaRPr lang="en-US" sz="2400" dirty="0"/>
          </a:p>
        </p:txBody>
      </p:sp>
      <p:sp>
        <p:nvSpPr>
          <p:cNvPr id="20" name="Text 17"/>
          <p:cNvSpPr/>
          <p:nvPr/>
        </p:nvSpPr>
        <p:spPr>
          <a:xfrm>
            <a:off x="1234440" y="4892040"/>
            <a:ext cx="9646920" cy="658368"/>
          </a:xfrm>
          <a:prstGeom prst="rect">
            <a:avLst/>
          </a:prstGeom>
          <a:noFill/>
          <a:ln/>
        </p:spPr>
        <p:txBody>
          <a:bodyPr wrap="square" lIns="0" tIns="0" rIns="0" bIns="0" rtlCol="0" anchor="ctr">
            <a:normAutofit/>
          </a:bodyPr>
          <a:lstStyle/>
          <a:p>
            <a:pPr marL="0" indent="0" algn="ctr">
              <a:buNone/>
            </a:pPr>
            <a:r>
              <a:rPr lang="en-US" sz="2000" dirty="0">
                <a:solidFill>
                  <a:srgbClr val="111111"/>
                </a:solidFill>
                <a:latin typeface="Arial" pitchFamily="34" charset="0"/>
                <a:ea typeface="Arial" pitchFamily="34" charset="-122"/>
                <a:cs typeface="Arial" pitchFamily="34" charset="-120"/>
              </a:rPr>
              <a:t>The crisis lies less in the 14-year increase than in the rapid, sustained rise since 2023 and the lack of timely additional capacity.</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611E4AA-DCD3-A178-D5C2-CE6C645CE953}"/>
              </a:ext>
            </a:extLst>
          </p:cNvPr>
          <p:cNvPicPr>
            <a:picLocks noChangeAspect="1"/>
          </p:cNvPicPr>
          <p:nvPr/>
        </p:nvPicPr>
        <p:blipFill>
          <a:blip r:embed="rId2"/>
          <a:stretch>
            <a:fillRect/>
          </a:stretch>
        </p:blipFill>
        <p:spPr>
          <a:xfrm>
            <a:off x="1456668" y="548486"/>
            <a:ext cx="9278664" cy="5761028"/>
          </a:xfrm>
          <a:prstGeom prst="rect">
            <a:avLst/>
          </a:prstGeom>
        </p:spPr>
      </p:pic>
    </p:spTree>
    <p:extLst>
      <p:ext uri="{BB962C8B-B14F-4D97-AF65-F5344CB8AC3E}">
        <p14:creationId xmlns:p14="http://schemas.microsoft.com/office/powerpoint/2010/main" val="1480985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93AD658-E8D9-4711-C08E-D45B269DABAB}"/>
              </a:ext>
            </a:extLst>
          </p:cNvPr>
          <p:cNvPicPr>
            <a:picLocks noChangeAspect="1"/>
          </p:cNvPicPr>
          <p:nvPr/>
        </p:nvPicPr>
        <p:blipFill>
          <a:blip r:embed="rId2"/>
          <a:stretch>
            <a:fillRect/>
          </a:stretch>
        </p:blipFill>
        <p:spPr>
          <a:xfrm>
            <a:off x="1101087" y="398473"/>
            <a:ext cx="9989825" cy="6061053"/>
          </a:xfrm>
          <a:prstGeom prst="rect">
            <a:avLst/>
          </a:prstGeom>
        </p:spPr>
      </p:pic>
    </p:spTree>
    <p:extLst>
      <p:ext uri="{BB962C8B-B14F-4D97-AF65-F5344CB8AC3E}">
        <p14:creationId xmlns:p14="http://schemas.microsoft.com/office/powerpoint/2010/main" val="387755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475488" y="347472"/>
            <a:ext cx="10881360" cy="502920"/>
          </a:xfrm>
          <a:prstGeom prst="rect">
            <a:avLst/>
          </a:prstGeom>
          <a:noFill/>
          <a:ln/>
        </p:spPr>
        <p:txBody>
          <a:bodyPr wrap="square" lIns="0" tIns="0" rIns="0" bIns="0" rtlCol="0" anchor="ctr"/>
          <a:lstStyle/>
          <a:p>
            <a:pPr marL="0" indent="0">
              <a:buNone/>
            </a:pPr>
            <a:r>
              <a:rPr lang="en-US" sz="2800" dirty="0">
                <a:solidFill>
                  <a:srgbClr val="111111"/>
                </a:solidFill>
                <a:latin typeface="Arial" pitchFamily="34" charset="0"/>
                <a:ea typeface="Arial" pitchFamily="34" charset="-122"/>
                <a:cs typeface="Arial" pitchFamily="34" charset="-120"/>
              </a:rPr>
              <a:t>The </a:t>
            </a:r>
            <a:r>
              <a:rPr lang="en-GB" sz="2800" dirty="0">
                <a:solidFill>
                  <a:srgbClr val="111111"/>
                </a:solidFill>
                <a:latin typeface="Arial" pitchFamily="34" charset="0"/>
                <a:ea typeface="Arial" pitchFamily="34" charset="-122"/>
                <a:cs typeface="Arial" pitchFamily="34" charset="-120"/>
              </a:rPr>
              <a:t>L</a:t>
            </a:r>
            <a:r>
              <a:rPr lang="en-US" sz="2800" dirty="0" err="1">
                <a:solidFill>
                  <a:srgbClr val="111111"/>
                </a:solidFill>
                <a:latin typeface="Arial" pitchFamily="34" charset="0"/>
                <a:ea typeface="Arial" pitchFamily="34" charset="-122"/>
                <a:cs typeface="Arial" pitchFamily="34" charset="-120"/>
              </a:rPr>
              <a:t>ong</a:t>
            </a:r>
            <a:r>
              <a:rPr lang="en-US" sz="2800" dirty="0">
                <a:solidFill>
                  <a:srgbClr val="111111"/>
                </a:solidFill>
                <a:latin typeface="Arial" pitchFamily="34" charset="0"/>
                <a:ea typeface="Arial" pitchFamily="34" charset="-122"/>
                <a:cs typeface="Arial" pitchFamily="34" charset="-120"/>
              </a:rPr>
              <a:t> </a:t>
            </a:r>
            <a:r>
              <a:rPr lang="en-GB" sz="2800" dirty="0">
                <a:solidFill>
                  <a:srgbClr val="111111"/>
                </a:solidFill>
                <a:latin typeface="Arial" pitchFamily="34" charset="0"/>
                <a:ea typeface="Arial" pitchFamily="34" charset="-122"/>
                <a:cs typeface="Arial" pitchFamily="34" charset="-120"/>
              </a:rPr>
              <a:t>V</a:t>
            </a:r>
            <a:r>
              <a:rPr lang="en-US" sz="2800" dirty="0" err="1">
                <a:solidFill>
                  <a:srgbClr val="111111"/>
                </a:solidFill>
                <a:latin typeface="Arial" pitchFamily="34" charset="0"/>
                <a:ea typeface="Arial" pitchFamily="34" charset="-122"/>
                <a:cs typeface="Arial" pitchFamily="34" charset="-120"/>
              </a:rPr>
              <a:t>iew</a:t>
            </a:r>
            <a:r>
              <a:rPr lang="en-US" sz="2800" dirty="0">
                <a:solidFill>
                  <a:srgbClr val="111111"/>
                </a:solidFill>
                <a:latin typeface="Arial" pitchFamily="34" charset="0"/>
                <a:ea typeface="Arial" pitchFamily="34" charset="-122"/>
                <a:cs typeface="Arial" pitchFamily="34" charset="-120"/>
              </a:rPr>
              <a:t>: chronic overcrowding, limited capacity </a:t>
            </a:r>
            <a:r>
              <a:rPr lang="en-GB" sz="2800" dirty="0" err="1">
                <a:solidFill>
                  <a:srgbClr val="111111"/>
                </a:solidFill>
                <a:latin typeface="Arial" pitchFamily="34" charset="0"/>
                <a:ea typeface="Arial" pitchFamily="34" charset="-122"/>
                <a:cs typeface="Arial" pitchFamily="34" charset="-120"/>
              </a:rPr>
              <a:t>gr</a:t>
            </a:r>
            <a:r>
              <a:rPr lang="en-US" sz="2800" dirty="0" err="1">
                <a:solidFill>
                  <a:srgbClr val="111111"/>
                </a:solidFill>
                <a:latin typeface="Arial" pitchFamily="34" charset="0"/>
                <a:ea typeface="Arial" pitchFamily="34" charset="-122"/>
                <a:cs typeface="Arial" pitchFamily="34" charset="-120"/>
              </a:rPr>
              <a:t>owth</a:t>
            </a:r>
            <a:endParaRPr lang="en-US" sz="2800" dirty="0"/>
          </a:p>
        </p:txBody>
      </p:sp>
      <p:sp>
        <p:nvSpPr>
          <p:cNvPr id="3" name="Shape 1"/>
          <p:cNvSpPr/>
          <p:nvPr/>
        </p:nvSpPr>
        <p:spPr>
          <a:xfrm>
            <a:off x="493776" y="1115568"/>
            <a:ext cx="0" cy="5074920"/>
          </a:xfrm>
          <a:prstGeom prst="line">
            <a:avLst/>
          </a:prstGeom>
          <a:noFill/>
          <a:ln w="15240">
            <a:solidFill>
              <a:srgbClr val="302B79"/>
            </a:solidFill>
            <a:prstDash val="solid"/>
          </a:ln>
        </p:spPr>
        <p:txBody>
          <a:bodyPr/>
          <a:lstStyle/>
          <a:p>
            <a:endParaRPr lang="en-US"/>
          </a:p>
        </p:txBody>
      </p:sp>
      <p:pic>
        <p:nvPicPr>
          <p:cNvPr id="4" name="Image 0" descr="COPFS logo"/>
          <p:cNvPicPr>
            <a:picLocks noChangeAspect="1"/>
          </p:cNvPicPr>
          <p:nvPr/>
        </p:nvPicPr>
        <p:blipFill>
          <a:blip r:embed="rId3"/>
          <a:stretch>
            <a:fillRect/>
          </a:stretch>
        </p:blipFill>
        <p:spPr>
          <a:xfrm>
            <a:off x="9622871" y="5784129"/>
            <a:ext cx="2150029" cy="785652"/>
          </a:xfrm>
          <a:prstGeom prst="rect">
            <a:avLst/>
          </a:prstGeom>
        </p:spPr>
      </p:pic>
      <p:sp>
        <p:nvSpPr>
          <p:cNvPr id="5" name="Shape 2"/>
          <p:cNvSpPr/>
          <p:nvPr/>
        </p:nvSpPr>
        <p:spPr>
          <a:xfrm>
            <a:off x="960120" y="1298448"/>
            <a:ext cx="3017520" cy="1417320"/>
          </a:xfrm>
          <a:prstGeom prst="roundRect">
            <a:avLst>
              <a:gd name="adj" fmla="val 5161"/>
            </a:avLst>
          </a:prstGeom>
          <a:solidFill>
            <a:srgbClr val="F3F3F5"/>
          </a:solidFill>
          <a:ln w="10160">
            <a:solidFill>
              <a:srgbClr val="D7D7DE"/>
            </a:solidFill>
            <a:prstDash val="solid"/>
          </a:ln>
        </p:spPr>
        <p:txBody>
          <a:bodyPr/>
          <a:lstStyle/>
          <a:p>
            <a:endParaRPr lang="en-US"/>
          </a:p>
        </p:txBody>
      </p:sp>
      <p:sp>
        <p:nvSpPr>
          <p:cNvPr id="6" name="Text 3"/>
          <p:cNvSpPr/>
          <p:nvPr/>
        </p:nvSpPr>
        <p:spPr>
          <a:xfrm>
            <a:off x="1097280" y="1417320"/>
            <a:ext cx="2743200" cy="457200"/>
          </a:xfrm>
          <a:prstGeom prst="rect">
            <a:avLst/>
          </a:prstGeom>
          <a:noFill/>
          <a:ln/>
        </p:spPr>
        <p:txBody>
          <a:bodyPr wrap="square" lIns="0" tIns="0" rIns="0" bIns="0" rtlCol="0" anchor="ctr">
            <a:normAutofit/>
          </a:bodyPr>
          <a:lstStyle/>
          <a:p>
            <a:pPr marL="0" indent="0" algn="ctr">
              <a:buNone/>
            </a:pPr>
            <a:r>
              <a:rPr lang="en-US" sz="2300" b="1" dirty="0">
                <a:solidFill>
                  <a:srgbClr val="302B79"/>
                </a:solidFill>
                <a:latin typeface="Arial" pitchFamily="34" charset="0"/>
                <a:ea typeface="Arial" pitchFamily="34" charset="-122"/>
                <a:cs typeface="Arial" pitchFamily="34" charset="-120"/>
              </a:rPr>
              <a:t>8,134</a:t>
            </a:r>
            <a:endParaRPr lang="en-US" sz="2300" dirty="0"/>
          </a:p>
        </p:txBody>
      </p:sp>
      <p:sp>
        <p:nvSpPr>
          <p:cNvPr id="7" name="Text 4"/>
          <p:cNvSpPr/>
          <p:nvPr/>
        </p:nvSpPr>
        <p:spPr>
          <a:xfrm>
            <a:off x="1097280" y="1956816"/>
            <a:ext cx="2743200" cy="576072"/>
          </a:xfrm>
          <a:prstGeom prst="rect">
            <a:avLst/>
          </a:prstGeom>
          <a:noFill/>
          <a:ln/>
        </p:spPr>
        <p:txBody>
          <a:bodyPr wrap="square" lIns="0" tIns="0" rIns="0" bIns="0" rtlCol="0" anchor="ctr">
            <a:normAutofit/>
          </a:bodyPr>
          <a:lstStyle/>
          <a:p>
            <a:pPr marL="0" indent="0" algn="ctr">
              <a:buNone/>
            </a:pPr>
            <a:r>
              <a:rPr lang="en-US" sz="1400" dirty="0">
                <a:solidFill>
                  <a:srgbClr val="111111"/>
                </a:solidFill>
                <a:latin typeface="Arial" pitchFamily="34" charset="0"/>
                <a:ea typeface="Arial" pitchFamily="34" charset="-122"/>
                <a:cs typeface="Arial" pitchFamily="34" charset="-120"/>
              </a:rPr>
              <a:t>prisoners in 2012; design capacity 7,840</a:t>
            </a:r>
            <a:endParaRPr lang="en-US" sz="1400" dirty="0"/>
          </a:p>
        </p:txBody>
      </p:sp>
      <p:sp>
        <p:nvSpPr>
          <p:cNvPr id="8" name="Shape 5"/>
          <p:cNvSpPr/>
          <p:nvPr/>
        </p:nvSpPr>
        <p:spPr>
          <a:xfrm>
            <a:off x="4590288" y="1298448"/>
            <a:ext cx="3017520" cy="1417320"/>
          </a:xfrm>
          <a:prstGeom prst="roundRect">
            <a:avLst>
              <a:gd name="adj" fmla="val 5161"/>
            </a:avLst>
          </a:prstGeom>
          <a:solidFill>
            <a:srgbClr val="F3F3F5"/>
          </a:solidFill>
          <a:ln w="10160">
            <a:solidFill>
              <a:srgbClr val="D7D7DE"/>
            </a:solidFill>
            <a:prstDash val="solid"/>
          </a:ln>
        </p:spPr>
        <p:txBody>
          <a:bodyPr/>
          <a:lstStyle/>
          <a:p>
            <a:endParaRPr lang="en-US"/>
          </a:p>
        </p:txBody>
      </p:sp>
      <p:sp>
        <p:nvSpPr>
          <p:cNvPr id="9" name="Text 6"/>
          <p:cNvSpPr/>
          <p:nvPr/>
        </p:nvSpPr>
        <p:spPr>
          <a:xfrm>
            <a:off x="4727448" y="1417320"/>
            <a:ext cx="2743200" cy="457200"/>
          </a:xfrm>
          <a:prstGeom prst="rect">
            <a:avLst/>
          </a:prstGeom>
          <a:noFill/>
          <a:ln/>
        </p:spPr>
        <p:txBody>
          <a:bodyPr wrap="square" lIns="0" tIns="0" rIns="0" bIns="0" rtlCol="0" anchor="ctr">
            <a:normAutofit/>
          </a:bodyPr>
          <a:lstStyle/>
          <a:p>
            <a:pPr marL="0" indent="0" algn="ctr">
              <a:buNone/>
            </a:pPr>
            <a:r>
              <a:rPr lang="en-US" sz="2300" b="1" dirty="0">
                <a:solidFill>
                  <a:srgbClr val="302B79"/>
                </a:solidFill>
                <a:latin typeface="Arial" pitchFamily="34" charset="0"/>
                <a:ea typeface="Arial" pitchFamily="34" charset="-122"/>
                <a:cs typeface="Arial" pitchFamily="34" charset="-120"/>
              </a:rPr>
              <a:t>8,4</a:t>
            </a:r>
            <a:r>
              <a:rPr lang="en-GB" sz="2300" b="1" dirty="0">
                <a:solidFill>
                  <a:srgbClr val="302B79"/>
                </a:solidFill>
                <a:latin typeface="Arial" pitchFamily="34" charset="0"/>
                <a:ea typeface="Arial" pitchFamily="34" charset="-122"/>
                <a:cs typeface="Arial" pitchFamily="34" charset="-120"/>
              </a:rPr>
              <a:t>74</a:t>
            </a:r>
            <a:endParaRPr lang="en-US" sz="2300" dirty="0"/>
          </a:p>
        </p:txBody>
      </p:sp>
      <p:sp>
        <p:nvSpPr>
          <p:cNvPr id="10" name="Text 7"/>
          <p:cNvSpPr/>
          <p:nvPr/>
        </p:nvSpPr>
        <p:spPr>
          <a:xfrm>
            <a:off x="4727448" y="1956816"/>
            <a:ext cx="2743200" cy="576072"/>
          </a:xfrm>
          <a:prstGeom prst="rect">
            <a:avLst/>
          </a:prstGeom>
          <a:noFill/>
          <a:ln/>
        </p:spPr>
        <p:txBody>
          <a:bodyPr wrap="square" lIns="0" tIns="0" rIns="0" bIns="0" rtlCol="0" anchor="ctr">
            <a:normAutofit/>
          </a:bodyPr>
          <a:lstStyle/>
          <a:p>
            <a:pPr marL="0" indent="0" algn="ctr">
              <a:buNone/>
            </a:pPr>
            <a:r>
              <a:rPr lang="en-US" sz="1400" dirty="0">
                <a:solidFill>
                  <a:srgbClr val="111111"/>
                </a:solidFill>
                <a:latin typeface="Arial" pitchFamily="34" charset="0"/>
                <a:ea typeface="Arial" pitchFamily="34" charset="-122"/>
                <a:cs typeface="Arial" pitchFamily="34" charset="-120"/>
              </a:rPr>
              <a:t>prisoners on </a:t>
            </a:r>
            <a:r>
              <a:rPr lang="en-GB" sz="1400" dirty="0">
                <a:solidFill>
                  <a:srgbClr val="111111"/>
                </a:solidFill>
                <a:latin typeface="Arial" pitchFamily="34" charset="0"/>
                <a:ea typeface="Arial" pitchFamily="34" charset="-122"/>
                <a:cs typeface="Arial" pitchFamily="34" charset="-120"/>
              </a:rPr>
              <a:t>13</a:t>
            </a:r>
            <a:r>
              <a:rPr lang="en-US" sz="1400" dirty="0">
                <a:solidFill>
                  <a:srgbClr val="111111"/>
                </a:solidFill>
                <a:latin typeface="Arial" pitchFamily="34" charset="0"/>
                <a:ea typeface="Arial" pitchFamily="34" charset="-122"/>
                <a:cs typeface="Arial" pitchFamily="34" charset="-120"/>
              </a:rPr>
              <a:t> July 2026; capacity 8,007</a:t>
            </a:r>
            <a:endParaRPr lang="en-US" sz="1400" dirty="0"/>
          </a:p>
        </p:txBody>
      </p:sp>
      <p:sp>
        <p:nvSpPr>
          <p:cNvPr id="11" name="Shape 8"/>
          <p:cNvSpPr/>
          <p:nvPr/>
        </p:nvSpPr>
        <p:spPr>
          <a:xfrm>
            <a:off x="8211312" y="1298448"/>
            <a:ext cx="3017520" cy="1417320"/>
          </a:xfrm>
          <a:prstGeom prst="roundRect">
            <a:avLst>
              <a:gd name="adj" fmla="val 5161"/>
            </a:avLst>
          </a:prstGeom>
          <a:solidFill>
            <a:srgbClr val="F3F3F5"/>
          </a:solidFill>
          <a:ln w="10160">
            <a:solidFill>
              <a:srgbClr val="D7D7DE"/>
            </a:solidFill>
            <a:prstDash val="solid"/>
          </a:ln>
        </p:spPr>
        <p:txBody>
          <a:bodyPr/>
          <a:lstStyle/>
          <a:p>
            <a:endParaRPr lang="en-US" dirty="0"/>
          </a:p>
        </p:txBody>
      </p:sp>
      <p:sp>
        <p:nvSpPr>
          <p:cNvPr id="12" name="Text 9"/>
          <p:cNvSpPr/>
          <p:nvPr/>
        </p:nvSpPr>
        <p:spPr>
          <a:xfrm>
            <a:off x="8348472" y="1417320"/>
            <a:ext cx="2743200" cy="457200"/>
          </a:xfrm>
          <a:prstGeom prst="rect">
            <a:avLst/>
          </a:prstGeom>
          <a:noFill/>
          <a:ln/>
        </p:spPr>
        <p:txBody>
          <a:bodyPr wrap="square" lIns="0" tIns="0" rIns="0" bIns="0" rtlCol="0" anchor="ctr">
            <a:normAutofit/>
          </a:bodyPr>
          <a:lstStyle/>
          <a:p>
            <a:pPr marL="0" indent="0" algn="ctr">
              <a:buNone/>
            </a:pPr>
            <a:r>
              <a:rPr lang="en-US" sz="2300" b="1" dirty="0">
                <a:solidFill>
                  <a:srgbClr val="8A1E7B"/>
                </a:solidFill>
                <a:latin typeface="Arial" pitchFamily="34" charset="0"/>
                <a:ea typeface="Arial" pitchFamily="34" charset="-122"/>
                <a:cs typeface="Arial" pitchFamily="34" charset="-120"/>
              </a:rPr>
              <a:t>2</a:t>
            </a:r>
            <a:r>
              <a:rPr lang="en-GB" sz="2300" b="1" dirty="0">
                <a:solidFill>
                  <a:srgbClr val="8A1E7B"/>
                </a:solidFill>
                <a:latin typeface="Arial" pitchFamily="34" charset="0"/>
                <a:ea typeface="Arial" pitchFamily="34" charset="-122"/>
                <a:cs typeface="Arial" pitchFamily="34" charset="-120"/>
              </a:rPr>
              <a:t>1</a:t>
            </a:r>
            <a:r>
              <a:rPr lang="en-US" sz="2300" b="1" dirty="0">
                <a:solidFill>
                  <a:srgbClr val="8A1E7B"/>
                </a:solidFill>
                <a:latin typeface="Arial" pitchFamily="34" charset="0"/>
                <a:ea typeface="Arial" pitchFamily="34" charset="-122"/>
                <a:cs typeface="Arial" pitchFamily="34" charset="-120"/>
              </a:rPr>
              <a:t>%</a:t>
            </a:r>
            <a:endParaRPr lang="en-US" sz="2300" dirty="0"/>
          </a:p>
        </p:txBody>
      </p:sp>
      <p:sp>
        <p:nvSpPr>
          <p:cNvPr id="13" name="Text 10"/>
          <p:cNvSpPr/>
          <p:nvPr/>
        </p:nvSpPr>
        <p:spPr>
          <a:xfrm>
            <a:off x="8348472" y="1956816"/>
            <a:ext cx="2743200" cy="576072"/>
          </a:xfrm>
          <a:prstGeom prst="rect">
            <a:avLst/>
          </a:prstGeom>
          <a:noFill/>
          <a:ln/>
        </p:spPr>
        <p:txBody>
          <a:bodyPr wrap="square" lIns="0" tIns="0" rIns="0" bIns="0" rtlCol="0" anchor="ctr">
            <a:normAutofit/>
          </a:bodyPr>
          <a:lstStyle/>
          <a:p>
            <a:pPr marL="0" indent="0" algn="ctr">
              <a:buNone/>
            </a:pPr>
            <a:r>
              <a:rPr lang="en-US" sz="1400" dirty="0">
                <a:solidFill>
                  <a:srgbClr val="111111"/>
                </a:solidFill>
                <a:latin typeface="Arial" pitchFamily="34" charset="0"/>
                <a:ea typeface="Arial" pitchFamily="34" charset="-122"/>
                <a:cs typeface="Arial" pitchFamily="34" charset="-120"/>
              </a:rPr>
              <a:t>awaiting trial</a:t>
            </a:r>
            <a:r>
              <a:rPr lang="en-GB" sz="1400" dirty="0">
                <a:solidFill>
                  <a:srgbClr val="111111"/>
                </a:solidFill>
                <a:latin typeface="Arial" pitchFamily="34" charset="0"/>
                <a:ea typeface="Arial" pitchFamily="34" charset="-122"/>
                <a:cs typeface="Arial" pitchFamily="34" charset="-120"/>
              </a:rPr>
              <a:t> in July 2026</a:t>
            </a:r>
            <a:endParaRPr lang="en-US" sz="1400" dirty="0"/>
          </a:p>
        </p:txBody>
      </p:sp>
      <p:sp>
        <p:nvSpPr>
          <p:cNvPr id="14" name="Shape 11"/>
          <p:cNvSpPr/>
          <p:nvPr/>
        </p:nvSpPr>
        <p:spPr>
          <a:xfrm>
            <a:off x="2514600" y="3246120"/>
            <a:ext cx="7223760" cy="0"/>
          </a:xfrm>
          <a:prstGeom prst="line">
            <a:avLst/>
          </a:prstGeom>
          <a:noFill/>
          <a:ln w="25400">
            <a:solidFill>
              <a:srgbClr val="D7D7DE"/>
            </a:solidFill>
            <a:prstDash val="solid"/>
            <a:headEnd type="none"/>
            <a:tailEnd type="triangle"/>
          </a:ln>
        </p:spPr>
        <p:txBody>
          <a:bodyPr/>
          <a:lstStyle/>
          <a:p>
            <a:endParaRPr lang="en-US"/>
          </a:p>
        </p:txBody>
      </p:sp>
      <p:sp>
        <p:nvSpPr>
          <p:cNvPr id="15" name="Shape 12"/>
          <p:cNvSpPr/>
          <p:nvPr/>
        </p:nvSpPr>
        <p:spPr>
          <a:xfrm>
            <a:off x="2304288" y="3081528"/>
            <a:ext cx="329184" cy="329184"/>
          </a:xfrm>
          <a:prstGeom prst="ellipse">
            <a:avLst/>
          </a:prstGeom>
          <a:solidFill>
            <a:srgbClr val="302B79"/>
          </a:solidFill>
          <a:ln w="12700">
            <a:solidFill>
              <a:srgbClr val="302B79"/>
            </a:solidFill>
            <a:prstDash val="solid"/>
          </a:ln>
        </p:spPr>
        <p:txBody>
          <a:bodyPr/>
          <a:lstStyle/>
          <a:p>
            <a:endParaRPr lang="en-US"/>
          </a:p>
        </p:txBody>
      </p:sp>
      <p:sp>
        <p:nvSpPr>
          <p:cNvPr id="16" name="Shape 13"/>
          <p:cNvSpPr/>
          <p:nvPr/>
        </p:nvSpPr>
        <p:spPr>
          <a:xfrm>
            <a:off x="9537192" y="3081528"/>
            <a:ext cx="329184" cy="329184"/>
          </a:xfrm>
          <a:prstGeom prst="ellipse">
            <a:avLst/>
          </a:prstGeom>
          <a:solidFill>
            <a:srgbClr val="8A1E7B"/>
          </a:solidFill>
          <a:ln w="12700">
            <a:solidFill>
              <a:srgbClr val="8A1E7B"/>
            </a:solidFill>
            <a:prstDash val="solid"/>
          </a:ln>
        </p:spPr>
        <p:txBody>
          <a:bodyPr/>
          <a:lstStyle/>
          <a:p>
            <a:endParaRPr lang="en-US"/>
          </a:p>
        </p:txBody>
      </p:sp>
      <p:sp>
        <p:nvSpPr>
          <p:cNvPr id="17" name="Text 14"/>
          <p:cNvSpPr/>
          <p:nvPr/>
        </p:nvSpPr>
        <p:spPr>
          <a:xfrm>
            <a:off x="2011680" y="3502152"/>
            <a:ext cx="914400" cy="256032"/>
          </a:xfrm>
          <a:prstGeom prst="rect">
            <a:avLst/>
          </a:prstGeom>
          <a:noFill/>
          <a:ln/>
        </p:spPr>
        <p:txBody>
          <a:bodyPr wrap="square" lIns="0" tIns="0" rIns="0" bIns="0" rtlCol="0" anchor="ctr"/>
          <a:lstStyle/>
          <a:p>
            <a:pPr marL="0" indent="0" algn="ctr">
              <a:buNone/>
            </a:pPr>
            <a:r>
              <a:rPr lang="en-US" sz="1600" dirty="0">
                <a:solidFill>
                  <a:srgbClr val="58595B"/>
                </a:solidFill>
                <a:latin typeface="Arial" pitchFamily="34" charset="0"/>
                <a:ea typeface="Arial" pitchFamily="34" charset="-122"/>
                <a:cs typeface="Arial" pitchFamily="34" charset="-120"/>
              </a:rPr>
              <a:t>2012</a:t>
            </a:r>
            <a:endParaRPr lang="en-US" sz="1600" dirty="0"/>
          </a:p>
        </p:txBody>
      </p:sp>
      <p:sp>
        <p:nvSpPr>
          <p:cNvPr id="18" name="Text 15"/>
          <p:cNvSpPr/>
          <p:nvPr/>
        </p:nvSpPr>
        <p:spPr>
          <a:xfrm>
            <a:off x="9272016" y="3502152"/>
            <a:ext cx="914400" cy="256032"/>
          </a:xfrm>
          <a:prstGeom prst="rect">
            <a:avLst/>
          </a:prstGeom>
          <a:noFill/>
          <a:ln/>
        </p:spPr>
        <p:txBody>
          <a:bodyPr wrap="square" lIns="0" tIns="0" rIns="0" bIns="0" rtlCol="0" anchor="ctr"/>
          <a:lstStyle/>
          <a:p>
            <a:pPr marL="0" indent="0" algn="ctr">
              <a:buNone/>
            </a:pPr>
            <a:r>
              <a:rPr lang="en-US" sz="1600" dirty="0">
                <a:solidFill>
                  <a:srgbClr val="58595B"/>
                </a:solidFill>
                <a:latin typeface="Arial" pitchFamily="34" charset="0"/>
                <a:ea typeface="Arial" pitchFamily="34" charset="-122"/>
                <a:cs typeface="Arial" pitchFamily="34" charset="-120"/>
              </a:rPr>
              <a:t>2026</a:t>
            </a:r>
            <a:endParaRPr lang="en-US" sz="1600" dirty="0"/>
          </a:p>
        </p:txBody>
      </p:sp>
      <p:sp>
        <p:nvSpPr>
          <p:cNvPr id="19" name="Text 16"/>
          <p:cNvSpPr/>
          <p:nvPr/>
        </p:nvSpPr>
        <p:spPr>
          <a:xfrm>
            <a:off x="3337560" y="3931920"/>
            <a:ext cx="5852160" cy="502920"/>
          </a:xfrm>
          <a:prstGeom prst="rect">
            <a:avLst/>
          </a:prstGeom>
          <a:noFill/>
          <a:ln/>
        </p:spPr>
        <p:txBody>
          <a:bodyPr wrap="square" lIns="0" tIns="0" rIns="0" bIns="0" rtlCol="0" anchor="ctr"/>
          <a:lstStyle/>
          <a:p>
            <a:pPr marL="0" indent="0" algn="ctr">
              <a:buNone/>
            </a:pPr>
            <a:r>
              <a:rPr lang="en-US" sz="2400" b="1" dirty="0">
                <a:solidFill>
                  <a:srgbClr val="8A1E7B"/>
                </a:solidFill>
                <a:latin typeface="Arial" pitchFamily="34" charset="0"/>
                <a:ea typeface="Arial" pitchFamily="34" charset="-122"/>
                <a:cs typeface="Arial" pitchFamily="34" charset="-120"/>
              </a:rPr>
              <a:t>Population +4% against capacity +2%</a:t>
            </a:r>
            <a:endParaRPr lang="en-US" sz="2400" dirty="0"/>
          </a:p>
        </p:txBody>
      </p:sp>
      <p:sp>
        <p:nvSpPr>
          <p:cNvPr id="20" name="Text 17"/>
          <p:cNvSpPr/>
          <p:nvPr/>
        </p:nvSpPr>
        <p:spPr>
          <a:xfrm>
            <a:off x="1234440" y="4892040"/>
            <a:ext cx="9646920" cy="658368"/>
          </a:xfrm>
          <a:prstGeom prst="rect">
            <a:avLst/>
          </a:prstGeom>
          <a:noFill/>
          <a:ln/>
        </p:spPr>
        <p:txBody>
          <a:bodyPr wrap="square" lIns="0" tIns="0" rIns="0" bIns="0" rtlCol="0" anchor="ctr">
            <a:normAutofit/>
          </a:bodyPr>
          <a:lstStyle/>
          <a:p>
            <a:pPr marL="0" indent="0" algn="ctr">
              <a:buNone/>
            </a:pPr>
            <a:r>
              <a:rPr lang="en-US" sz="2000" dirty="0">
                <a:solidFill>
                  <a:srgbClr val="111111"/>
                </a:solidFill>
                <a:latin typeface="Arial" pitchFamily="34" charset="0"/>
                <a:ea typeface="Arial" pitchFamily="34" charset="-122"/>
                <a:cs typeface="Arial" pitchFamily="34" charset="-120"/>
              </a:rPr>
              <a:t>The crisis lies less in the 14-year increase than in the rapid, sustained rise since 2023 and the lack of timely additional capacity.</a:t>
            </a:r>
            <a:endParaRPr lang="en-US" sz="2000" dirty="0"/>
          </a:p>
        </p:txBody>
      </p:sp>
    </p:spTree>
    <p:extLst>
      <p:ext uri="{BB962C8B-B14F-4D97-AF65-F5344CB8AC3E}">
        <p14:creationId xmlns:p14="http://schemas.microsoft.com/office/powerpoint/2010/main" val="4121437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4003BA3-AEC9-BFBA-2B13-A99DFA4D713E}"/>
              </a:ext>
            </a:extLst>
          </p:cNvPr>
          <p:cNvPicPr>
            <a:picLocks noChangeAspect="1"/>
          </p:cNvPicPr>
          <p:nvPr/>
        </p:nvPicPr>
        <p:blipFill>
          <a:blip r:embed="rId2"/>
          <a:stretch>
            <a:fillRect/>
          </a:stretch>
        </p:blipFill>
        <p:spPr>
          <a:xfrm>
            <a:off x="1410470" y="574870"/>
            <a:ext cx="9371060" cy="5708260"/>
          </a:xfrm>
          <a:prstGeom prst="rect">
            <a:avLst/>
          </a:prstGeom>
        </p:spPr>
      </p:pic>
    </p:spTree>
    <p:extLst>
      <p:ext uri="{BB962C8B-B14F-4D97-AF65-F5344CB8AC3E}">
        <p14:creationId xmlns:p14="http://schemas.microsoft.com/office/powerpoint/2010/main" val="1643286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ria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17</Slides>
  <Notes>13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COPFS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Prisons in Crisis: The Role of the Independent Public Prosecutor</dc:title>
  <dc:subject>ISRCL Presentation 2026 - Prisons in Crisis</dc:subject>
  <dc:creator>John Logue</dc:creator>
  <cp:lastModifiedBy>John Logue</cp:lastModifiedBy>
  <cp:revision>12</cp:revision>
  <dcterms:created xsi:type="dcterms:W3CDTF">2026-07-12T19:57:53Z</dcterms:created>
  <dcterms:modified xsi:type="dcterms:W3CDTF">2026-07-14T03:33:58Z</dcterms:modified>
</cp:coreProperties>
</file>