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1"/>
  </p:notesMasterIdLst>
  <p:sldIdLst>
    <p:sldId id="256" r:id="rId2"/>
    <p:sldId id="273" r:id="rId3"/>
    <p:sldId id="260" r:id="rId4"/>
    <p:sldId id="257" r:id="rId5"/>
    <p:sldId id="258" r:id="rId6"/>
    <p:sldId id="284" r:id="rId7"/>
    <p:sldId id="274" r:id="rId8"/>
    <p:sldId id="283" r:id="rId9"/>
    <p:sldId id="259" r:id="rId10"/>
    <p:sldId id="261" r:id="rId11"/>
    <p:sldId id="285" r:id="rId12"/>
    <p:sldId id="281" r:id="rId13"/>
    <p:sldId id="282" r:id="rId14"/>
    <p:sldId id="286" r:id="rId15"/>
    <p:sldId id="276" r:id="rId16"/>
    <p:sldId id="267" r:id="rId17"/>
    <p:sldId id="268" r:id="rId18"/>
    <p:sldId id="287" r:id="rId19"/>
    <p:sldId id="277" r:id="rId20"/>
    <p:sldId id="278" r:id="rId21"/>
    <p:sldId id="280" r:id="rId22"/>
    <p:sldId id="269" r:id="rId23"/>
    <p:sldId id="288" r:id="rId24"/>
    <p:sldId id="275" r:id="rId25"/>
    <p:sldId id="264" r:id="rId26"/>
    <p:sldId id="266" r:id="rId27"/>
    <p:sldId id="262" r:id="rId28"/>
    <p:sldId id="289" r:id="rId29"/>
    <p:sldId id="290"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078"/>
    <p:restoredTop sz="94658"/>
  </p:normalViewPr>
  <p:slideViewPr>
    <p:cSldViewPr snapToGrid="0">
      <p:cViewPr varScale="1">
        <p:scale>
          <a:sx n="120" d="100"/>
          <a:sy n="120" d="100"/>
        </p:scale>
        <p:origin x="288"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17FCF0C-612F-9B43-ABE2-0F61DBBDE5AD}" type="datetimeFigureOut">
              <a:rPr lang="en-US" smtClean="0"/>
              <a:t>7/7/26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CC3E9E5-87CE-9945-9EFF-0CEBDD0224B4}" type="slidenum">
              <a:rPr lang="en-US" smtClean="0"/>
              <a:t>‹#›</a:t>
            </a:fld>
            <a:endParaRPr lang="en-US"/>
          </a:p>
        </p:txBody>
      </p:sp>
    </p:spTree>
    <p:extLst>
      <p:ext uri="{BB962C8B-B14F-4D97-AF65-F5344CB8AC3E}">
        <p14:creationId xmlns:p14="http://schemas.microsoft.com/office/powerpoint/2010/main" val="39394921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CC3E9E5-87CE-9945-9EFF-0CEBDD0224B4}" type="slidenum">
              <a:rPr lang="en-US" smtClean="0"/>
              <a:t>14</a:t>
            </a:fld>
            <a:endParaRPr lang="en-US"/>
          </a:p>
        </p:txBody>
      </p:sp>
    </p:spTree>
    <p:extLst>
      <p:ext uri="{BB962C8B-B14F-4D97-AF65-F5344CB8AC3E}">
        <p14:creationId xmlns:p14="http://schemas.microsoft.com/office/powerpoint/2010/main" val="4952517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7B96D3-563F-0773-2A45-909EAE13828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32E6735-703B-296E-4305-C6CB8DE6153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76BFC5A-F901-68DD-C1B5-F7E356A57638}"/>
              </a:ext>
            </a:extLst>
          </p:cNvPr>
          <p:cNvSpPr>
            <a:spLocks noGrp="1"/>
          </p:cNvSpPr>
          <p:nvPr>
            <p:ph type="dt" sz="half" idx="10"/>
          </p:nvPr>
        </p:nvSpPr>
        <p:spPr/>
        <p:txBody>
          <a:bodyPr/>
          <a:lstStyle/>
          <a:p>
            <a:fld id="{2A1DBF3E-05A5-4742-8D3C-11DE9FF5A5B8}" type="datetimeFigureOut">
              <a:rPr lang="en-US" smtClean="0"/>
              <a:t>7/7/26</a:t>
            </a:fld>
            <a:endParaRPr lang="en-US"/>
          </a:p>
        </p:txBody>
      </p:sp>
      <p:sp>
        <p:nvSpPr>
          <p:cNvPr id="5" name="Footer Placeholder 4">
            <a:extLst>
              <a:ext uri="{FF2B5EF4-FFF2-40B4-BE49-F238E27FC236}">
                <a16:creationId xmlns:a16="http://schemas.microsoft.com/office/drawing/2014/main" id="{AF5E34C8-80FF-19EE-3AF4-1B369D124F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11DBB1F-1FF4-3638-12A8-5859CEAD5599}"/>
              </a:ext>
            </a:extLst>
          </p:cNvPr>
          <p:cNvSpPr>
            <a:spLocks noGrp="1"/>
          </p:cNvSpPr>
          <p:nvPr>
            <p:ph type="sldNum" sz="quarter" idx="12"/>
          </p:nvPr>
        </p:nvSpPr>
        <p:spPr/>
        <p:txBody>
          <a:bodyPr/>
          <a:lstStyle/>
          <a:p>
            <a:fld id="{506C1A8A-0805-2040-B4A2-D7C1E4BE5EB7}" type="slidenum">
              <a:rPr lang="en-US" smtClean="0"/>
              <a:t>‹#›</a:t>
            </a:fld>
            <a:endParaRPr lang="en-US"/>
          </a:p>
        </p:txBody>
      </p:sp>
    </p:spTree>
    <p:extLst>
      <p:ext uri="{BB962C8B-B14F-4D97-AF65-F5344CB8AC3E}">
        <p14:creationId xmlns:p14="http://schemas.microsoft.com/office/powerpoint/2010/main" val="8535475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AEC578-01AB-614F-6E38-BA90B9030F4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A10BFAF-A9A7-77EC-7A61-813C2EA44FE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6E6C915-3058-BBBE-6E95-395653129294}"/>
              </a:ext>
            </a:extLst>
          </p:cNvPr>
          <p:cNvSpPr>
            <a:spLocks noGrp="1"/>
          </p:cNvSpPr>
          <p:nvPr>
            <p:ph type="dt" sz="half" idx="10"/>
          </p:nvPr>
        </p:nvSpPr>
        <p:spPr/>
        <p:txBody>
          <a:bodyPr/>
          <a:lstStyle/>
          <a:p>
            <a:fld id="{2A1DBF3E-05A5-4742-8D3C-11DE9FF5A5B8}" type="datetimeFigureOut">
              <a:rPr lang="en-US" smtClean="0"/>
              <a:t>7/7/26</a:t>
            </a:fld>
            <a:endParaRPr lang="en-US"/>
          </a:p>
        </p:txBody>
      </p:sp>
      <p:sp>
        <p:nvSpPr>
          <p:cNvPr id="5" name="Footer Placeholder 4">
            <a:extLst>
              <a:ext uri="{FF2B5EF4-FFF2-40B4-BE49-F238E27FC236}">
                <a16:creationId xmlns:a16="http://schemas.microsoft.com/office/drawing/2014/main" id="{143483F4-D374-29A9-6FCA-DAF15392761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628436-5768-7B41-734D-4E40175DB981}"/>
              </a:ext>
            </a:extLst>
          </p:cNvPr>
          <p:cNvSpPr>
            <a:spLocks noGrp="1"/>
          </p:cNvSpPr>
          <p:nvPr>
            <p:ph type="sldNum" sz="quarter" idx="12"/>
          </p:nvPr>
        </p:nvSpPr>
        <p:spPr/>
        <p:txBody>
          <a:bodyPr/>
          <a:lstStyle/>
          <a:p>
            <a:fld id="{506C1A8A-0805-2040-B4A2-D7C1E4BE5EB7}" type="slidenum">
              <a:rPr lang="en-US" smtClean="0"/>
              <a:t>‹#›</a:t>
            </a:fld>
            <a:endParaRPr lang="en-US"/>
          </a:p>
        </p:txBody>
      </p:sp>
    </p:spTree>
    <p:extLst>
      <p:ext uri="{BB962C8B-B14F-4D97-AF65-F5344CB8AC3E}">
        <p14:creationId xmlns:p14="http://schemas.microsoft.com/office/powerpoint/2010/main" val="14492936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5673876-FDEC-C45B-ECD8-43E5359D82A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B25EFA9-A240-68E8-DBB6-9813CA2D5F7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40BFAAB-7FE4-F645-AEEA-737C171B0D29}"/>
              </a:ext>
            </a:extLst>
          </p:cNvPr>
          <p:cNvSpPr>
            <a:spLocks noGrp="1"/>
          </p:cNvSpPr>
          <p:nvPr>
            <p:ph type="dt" sz="half" idx="10"/>
          </p:nvPr>
        </p:nvSpPr>
        <p:spPr/>
        <p:txBody>
          <a:bodyPr/>
          <a:lstStyle/>
          <a:p>
            <a:fld id="{2A1DBF3E-05A5-4742-8D3C-11DE9FF5A5B8}" type="datetimeFigureOut">
              <a:rPr lang="en-US" smtClean="0"/>
              <a:t>7/7/26</a:t>
            </a:fld>
            <a:endParaRPr lang="en-US"/>
          </a:p>
        </p:txBody>
      </p:sp>
      <p:sp>
        <p:nvSpPr>
          <p:cNvPr id="5" name="Footer Placeholder 4">
            <a:extLst>
              <a:ext uri="{FF2B5EF4-FFF2-40B4-BE49-F238E27FC236}">
                <a16:creationId xmlns:a16="http://schemas.microsoft.com/office/drawing/2014/main" id="{39079D34-1A5E-F327-2AA8-156C797733C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EAFA353-A77C-250E-AFB6-65A344D17DE9}"/>
              </a:ext>
            </a:extLst>
          </p:cNvPr>
          <p:cNvSpPr>
            <a:spLocks noGrp="1"/>
          </p:cNvSpPr>
          <p:nvPr>
            <p:ph type="sldNum" sz="quarter" idx="12"/>
          </p:nvPr>
        </p:nvSpPr>
        <p:spPr/>
        <p:txBody>
          <a:bodyPr/>
          <a:lstStyle/>
          <a:p>
            <a:fld id="{506C1A8A-0805-2040-B4A2-D7C1E4BE5EB7}" type="slidenum">
              <a:rPr lang="en-US" smtClean="0"/>
              <a:t>‹#›</a:t>
            </a:fld>
            <a:endParaRPr lang="en-US"/>
          </a:p>
        </p:txBody>
      </p:sp>
    </p:spTree>
    <p:extLst>
      <p:ext uri="{BB962C8B-B14F-4D97-AF65-F5344CB8AC3E}">
        <p14:creationId xmlns:p14="http://schemas.microsoft.com/office/powerpoint/2010/main" val="727485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A5A8F8-3B26-8E79-FD7B-FF748F14754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C5C2A17-0244-2DC6-B2A2-D38D54C91B0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46863F6-17E3-68F8-6652-34636B902917}"/>
              </a:ext>
            </a:extLst>
          </p:cNvPr>
          <p:cNvSpPr>
            <a:spLocks noGrp="1"/>
          </p:cNvSpPr>
          <p:nvPr>
            <p:ph type="dt" sz="half" idx="10"/>
          </p:nvPr>
        </p:nvSpPr>
        <p:spPr/>
        <p:txBody>
          <a:bodyPr/>
          <a:lstStyle/>
          <a:p>
            <a:fld id="{2A1DBF3E-05A5-4742-8D3C-11DE9FF5A5B8}" type="datetimeFigureOut">
              <a:rPr lang="en-US" smtClean="0"/>
              <a:t>7/7/26</a:t>
            </a:fld>
            <a:endParaRPr lang="en-US"/>
          </a:p>
        </p:txBody>
      </p:sp>
      <p:sp>
        <p:nvSpPr>
          <p:cNvPr id="5" name="Footer Placeholder 4">
            <a:extLst>
              <a:ext uri="{FF2B5EF4-FFF2-40B4-BE49-F238E27FC236}">
                <a16:creationId xmlns:a16="http://schemas.microsoft.com/office/drawing/2014/main" id="{38C8F639-1871-865A-B7CA-CD91B699EEF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1507674-D880-6DE4-B31B-2AC2CC5A4498}"/>
              </a:ext>
            </a:extLst>
          </p:cNvPr>
          <p:cNvSpPr>
            <a:spLocks noGrp="1"/>
          </p:cNvSpPr>
          <p:nvPr>
            <p:ph type="sldNum" sz="quarter" idx="12"/>
          </p:nvPr>
        </p:nvSpPr>
        <p:spPr/>
        <p:txBody>
          <a:bodyPr/>
          <a:lstStyle/>
          <a:p>
            <a:fld id="{506C1A8A-0805-2040-B4A2-D7C1E4BE5EB7}" type="slidenum">
              <a:rPr lang="en-US" smtClean="0"/>
              <a:t>‹#›</a:t>
            </a:fld>
            <a:endParaRPr lang="en-US"/>
          </a:p>
        </p:txBody>
      </p:sp>
    </p:spTree>
    <p:extLst>
      <p:ext uri="{BB962C8B-B14F-4D97-AF65-F5344CB8AC3E}">
        <p14:creationId xmlns:p14="http://schemas.microsoft.com/office/powerpoint/2010/main" val="12055314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CC18D1-D548-762C-0744-6B1726A66AB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9FB43AA-7AE6-6319-1787-413DAA7FB1B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BF18510-216E-2051-6904-24E2D7C8AC82}"/>
              </a:ext>
            </a:extLst>
          </p:cNvPr>
          <p:cNvSpPr>
            <a:spLocks noGrp="1"/>
          </p:cNvSpPr>
          <p:nvPr>
            <p:ph type="dt" sz="half" idx="10"/>
          </p:nvPr>
        </p:nvSpPr>
        <p:spPr/>
        <p:txBody>
          <a:bodyPr/>
          <a:lstStyle/>
          <a:p>
            <a:fld id="{2A1DBF3E-05A5-4742-8D3C-11DE9FF5A5B8}" type="datetimeFigureOut">
              <a:rPr lang="en-US" smtClean="0"/>
              <a:t>7/7/26</a:t>
            </a:fld>
            <a:endParaRPr lang="en-US"/>
          </a:p>
        </p:txBody>
      </p:sp>
      <p:sp>
        <p:nvSpPr>
          <p:cNvPr id="5" name="Footer Placeholder 4">
            <a:extLst>
              <a:ext uri="{FF2B5EF4-FFF2-40B4-BE49-F238E27FC236}">
                <a16:creationId xmlns:a16="http://schemas.microsoft.com/office/drawing/2014/main" id="{4603E531-1B69-ECEA-198E-924AD43018E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2B5A1C5-B202-AC1B-A7DB-DD2821B580A2}"/>
              </a:ext>
            </a:extLst>
          </p:cNvPr>
          <p:cNvSpPr>
            <a:spLocks noGrp="1"/>
          </p:cNvSpPr>
          <p:nvPr>
            <p:ph type="sldNum" sz="quarter" idx="12"/>
          </p:nvPr>
        </p:nvSpPr>
        <p:spPr/>
        <p:txBody>
          <a:bodyPr/>
          <a:lstStyle/>
          <a:p>
            <a:fld id="{506C1A8A-0805-2040-B4A2-D7C1E4BE5EB7}" type="slidenum">
              <a:rPr lang="en-US" smtClean="0"/>
              <a:t>‹#›</a:t>
            </a:fld>
            <a:endParaRPr lang="en-US"/>
          </a:p>
        </p:txBody>
      </p:sp>
    </p:spTree>
    <p:extLst>
      <p:ext uri="{BB962C8B-B14F-4D97-AF65-F5344CB8AC3E}">
        <p14:creationId xmlns:p14="http://schemas.microsoft.com/office/powerpoint/2010/main" val="36060467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573A3D-D73B-9155-B7ED-9DF00DA78D9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4518DBD-02F5-43A1-E0E5-7FC70BF7C42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9835B98-85DD-80CC-3537-ABCD8C6EC14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3DC6AF0-2C06-D6A6-03FD-FE113D0B79DF}"/>
              </a:ext>
            </a:extLst>
          </p:cNvPr>
          <p:cNvSpPr>
            <a:spLocks noGrp="1"/>
          </p:cNvSpPr>
          <p:nvPr>
            <p:ph type="dt" sz="half" idx="10"/>
          </p:nvPr>
        </p:nvSpPr>
        <p:spPr/>
        <p:txBody>
          <a:bodyPr/>
          <a:lstStyle/>
          <a:p>
            <a:fld id="{2A1DBF3E-05A5-4742-8D3C-11DE9FF5A5B8}" type="datetimeFigureOut">
              <a:rPr lang="en-US" smtClean="0"/>
              <a:t>7/7/26</a:t>
            </a:fld>
            <a:endParaRPr lang="en-US"/>
          </a:p>
        </p:txBody>
      </p:sp>
      <p:sp>
        <p:nvSpPr>
          <p:cNvPr id="6" name="Footer Placeholder 5">
            <a:extLst>
              <a:ext uri="{FF2B5EF4-FFF2-40B4-BE49-F238E27FC236}">
                <a16:creationId xmlns:a16="http://schemas.microsoft.com/office/drawing/2014/main" id="{C82036A4-B78A-F430-4F9B-0DC4EE855BE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F366E39-87E8-84C1-C6B7-073C8388AFE2}"/>
              </a:ext>
            </a:extLst>
          </p:cNvPr>
          <p:cNvSpPr>
            <a:spLocks noGrp="1"/>
          </p:cNvSpPr>
          <p:nvPr>
            <p:ph type="sldNum" sz="quarter" idx="12"/>
          </p:nvPr>
        </p:nvSpPr>
        <p:spPr/>
        <p:txBody>
          <a:bodyPr/>
          <a:lstStyle/>
          <a:p>
            <a:fld id="{506C1A8A-0805-2040-B4A2-D7C1E4BE5EB7}" type="slidenum">
              <a:rPr lang="en-US" smtClean="0"/>
              <a:t>‹#›</a:t>
            </a:fld>
            <a:endParaRPr lang="en-US"/>
          </a:p>
        </p:txBody>
      </p:sp>
    </p:spTree>
    <p:extLst>
      <p:ext uri="{BB962C8B-B14F-4D97-AF65-F5344CB8AC3E}">
        <p14:creationId xmlns:p14="http://schemas.microsoft.com/office/powerpoint/2010/main" val="6377046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B9EFF6-3F8F-C308-93D0-ACA782525F1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5F5EE5E-D12C-DC9D-A8A3-049F695C20E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0A401F0-8BA9-7076-8745-3465B29EE17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18159CF-31CC-B2EC-2180-354FD6D6810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60FC06D-B572-3FFE-4C73-AF1B7DE7FB5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537B59A-2626-1B72-45F9-4F31739A64D4}"/>
              </a:ext>
            </a:extLst>
          </p:cNvPr>
          <p:cNvSpPr>
            <a:spLocks noGrp="1"/>
          </p:cNvSpPr>
          <p:nvPr>
            <p:ph type="dt" sz="half" idx="10"/>
          </p:nvPr>
        </p:nvSpPr>
        <p:spPr/>
        <p:txBody>
          <a:bodyPr/>
          <a:lstStyle/>
          <a:p>
            <a:fld id="{2A1DBF3E-05A5-4742-8D3C-11DE9FF5A5B8}" type="datetimeFigureOut">
              <a:rPr lang="en-US" smtClean="0"/>
              <a:t>7/7/26</a:t>
            </a:fld>
            <a:endParaRPr lang="en-US"/>
          </a:p>
        </p:txBody>
      </p:sp>
      <p:sp>
        <p:nvSpPr>
          <p:cNvPr id="8" name="Footer Placeholder 7">
            <a:extLst>
              <a:ext uri="{FF2B5EF4-FFF2-40B4-BE49-F238E27FC236}">
                <a16:creationId xmlns:a16="http://schemas.microsoft.com/office/drawing/2014/main" id="{B6AAB1E0-2F9A-E9DF-7DBD-016C3BA194E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8E49E29-C159-9D3E-1EC3-6E184A58023C}"/>
              </a:ext>
            </a:extLst>
          </p:cNvPr>
          <p:cNvSpPr>
            <a:spLocks noGrp="1"/>
          </p:cNvSpPr>
          <p:nvPr>
            <p:ph type="sldNum" sz="quarter" idx="12"/>
          </p:nvPr>
        </p:nvSpPr>
        <p:spPr/>
        <p:txBody>
          <a:bodyPr/>
          <a:lstStyle/>
          <a:p>
            <a:fld id="{506C1A8A-0805-2040-B4A2-D7C1E4BE5EB7}" type="slidenum">
              <a:rPr lang="en-US" smtClean="0"/>
              <a:t>‹#›</a:t>
            </a:fld>
            <a:endParaRPr lang="en-US"/>
          </a:p>
        </p:txBody>
      </p:sp>
    </p:spTree>
    <p:extLst>
      <p:ext uri="{BB962C8B-B14F-4D97-AF65-F5344CB8AC3E}">
        <p14:creationId xmlns:p14="http://schemas.microsoft.com/office/powerpoint/2010/main" val="32888647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53D497-C8C0-230F-BC83-EDC40A1AF9A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F6D5FA2-1E7B-EE7A-CCCA-1D4335F61BEF}"/>
              </a:ext>
            </a:extLst>
          </p:cNvPr>
          <p:cNvSpPr>
            <a:spLocks noGrp="1"/>
          </p:cNvSpPr>
          <p:nvPr>
            <p:ph type="dt" sz="half" idx="10"/>
          </p:nvPr>
        </p:nvSpPr>
        <p:spPr/>
        <p:txBody>
          <a:bodyPr/>
          <a:lstStyle/>
          <a:p>
            <a:fld id="{2A1DBF3E-05A5-4742-8D3C-11DE9FF5A5B8}" type="datetimeFigureOut">
              <a:rPr lang="en-US" smtClean="0"/>
              <a:t>7/7/26</a:t>
            </a:fld>
            <a:endParaRPr lang="en-US"/>
          </a:p>
        </p:txBody>
      </p:sp>
      <p:sp>
        <p:nvSpPr>
          <p:cNvPr id="4" name="Footer Placeholder 3">
            <a:extLst>
              <a:ext uri="{FF2B5EF4-FFF2-40B4-BE49-F238E27FC236}">
                <a16:creationId xmlns:a16="http://schemas.microsoft.com/office/drawing/2014/main" id="{8CD89FB6-2443-6FE6-66E1-A5075ECCBCE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C0A3CDA-C89D-DF0C-3A38-7427C26C2F95}"/>
              </a:ext>
            </a:extLst>
          </p:cNvPr>
          <p:cNvSpPr>
            <a:spLocks noGrp="1"/>
          </p:cNvSpPr>
          <p:nvPr>
            <p:ph type="sldNum" sz="quarter" idx="12"/>
          </p:nvPr>
        </p:nvSpPr>
        <p:spPr/>
        <p:txBody>
          <a:bodyPr/>
          <a:lstStyle/>
          <a:p>
            <a:fld id="{506C1A8A-0805-2040-B4A2-D7C1E4BE5EB7}" type="slidenum">
              <a:rPr lang="en-US" smtClean="0"/>
              <a:t>‹#›</a:t>
            </a:fld>
            <a:endParaRPr lang="en-US"/>
          </a:p>
        </p:txBody>
      </p:sp>
    </p:spTree>
    <p:extLst>
      <p:ext uri="{BB962C8B-B14F-4D97-AF65-F5344CB8AC3E}">
        <p14:creationId xmlns:p14="http://schemas.microsoft.com/office/powerpoint/2010/main" val="31211389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BDBF8AA-37F2-10FA-A2F0-E5A59D2F9012}"/>
              </a:ext>
            </a:extLst>
          </p:cNvPr>
          <p:cNvSpPr>
            <a:spLocks noGrp="1"/>
          </p:cNvSpPr>
          <p:nvPr>
            <p:ph type="dt" sz="half" idx="10"/>
          </p:nvPr>
        </p:nvSpPr>
        <p:spPr/>
        <p:txBody>
          <a:bodyPr/>
          <a:lstStyle/>
          <a:p>
            <a:fld id="{2A1DBF3E-05A5-4742-8D3C-11DE9FF5A5B8}" type="datetimeFigureOut">
              <a:rPr lang="en-US" smtClean="0"/>
              <a:t>7/7/26</a:t>
            </a:fld>
            <a:endParaRPr lang="en-US"/>
          </a:p>
        </p:txBody>
      </p:sp>
      <p:sp>
        <p:nvSpPr>
          <p:cNvPr id="3" name="Footer Placeholder 2">
            <a:extLst>
              <a:ext uri="{FF2B5EF4-FFF2-40B4-BE49-F238E27FC236}">
                <a16:creationId xmlns:a16="http://schemas.microsoft.com/office/drawing/2014/main" id="{4EB8ED84-1E06-ABDA-80CB-EB0A8534EA8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E4EB474-C30F-F762-FAD9-C091195594AB}"/>
              </a:ext>
            </a:extLst>
          </p:cNvPr>
          <p:cNvSpPr>
            <a:spLocks noGrp="1"/>
          </p:cNvSpPr>
          <p:nvPr>
            <p:ph type="sldNum" sz="quarter" idx="12"/>
          </p:nvPr>
        </p:nvSpPr>
        <p:spPr/>
        <p:txBody>
          <a:bodyPr/>
          <a:lstStyle/>
          <a:p>
            <a:fld id="{506C1A8A-0805-2040-B4A2-D7C1E4BE5EB7}" type="slidenum">
              <a:rPr lang="en-US" smtClean="0"/>
              <a:t>‹#›</a:t>
            </a:fld>
            <a:endParaRPr lang="en-US"/>
          </a:p>
        </p:txBody>
      </p:sp>
    </p:spTree>
    <p:extLst>
      <p:ext uri="{BB962C8B-B14F-4D97-AF65-F5344CB8AC3E}">
        <p14:creationId xmlns:p14="http://schemas.microsoft.com/office/powerpoint/2010/main" val="40542351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4405E-EB83-6325-9C01-C476E991F84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257E14B-0FD0-1CC5-6BEA-1B20F837198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7F3580C-4D05-879F-CE96-402B8C990BC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7449E34-5FE7-38B2-B9C8-3B64E7CD1050}"/>
              </a:ext>
            </a:extLst>
          </p:cNvPr>
          <p:cNvSpPr>
            <a:spLocks noGrp="1"/>
          </p:cNvSpPr>
          <p:nvPr>
            <p:ph type="dt" sz="half" idx="10"/>
          </p:nvPr>
        </p:nvSpPr>
        <p:spPr/>
        <p:txBody>
          <a:bodyPr/>
          <a:lstStyle/>
          <a:p>
            <a:fld id="{2A1DBF3E-05A5-4742-8D3C-11DE9FF5A5B8}" type="datetimeFigureOut">
              <a:rPr lang="en-US" smtClean="0"/>
              <a:t>7/7/26</a:t>
            </a:fld>
            <a:endParaRPr lang="en-US"/>
          </a:p>
        </p:txBody>
      </p:sp>
      <p:sp>
        <p:nvSpPr>
          <p:cNvPr id="6" name="Footer Placeholder 5">
            <a:extLst>
              <a:ext uri="{FF2B5EF4-FFF2-40B4-BE49-F238E27FC236}">
                <a16:creationId xmlns:a16="http://schemas.microsoft.com/office/drawing/2014/main" id="{1A805904-C233-6327-C5B6-4F5F98111DC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9AFC854-8DC2-A1CA-E44C-73DAC63E3D6E}"/>
              </a:ext>
            </a:extLst>
          </p:cNvPr>
          <p:cNvSpPr>
            <a:spLocks noGrp="1"/>
          </p:cNvSpPr>
          <p:nvPr>
            <p:ph type="sldNum" sz="quarter" idx="12"/>
          </p:nvPr>
        </p:nvSpPr>
        <p:spPr/>
        <p:txBody>
          <a:bodyPr/>
          <a:lstStyle/>
          <a:p>
            <a:fld id="{506C1A8A-0805-2040-B4A2-D7C1E4BE5EB7}" type="slidenum">
              <a:rPr lang="en-US" smtClean="0"/>
              <a:t>‹#›</a:t>
            </a:fld>
            <a:endParaRPr lang="en-US"/>
          </a:p>
        </p:txBody>
      </p:sp>
    </p:spTree>
    <p:extLst>
      <p:ext uri="{BB962C8B-B14F-4D97-AF65-F5344CB8AC3E}">
        <p14:creationId xmlns:p14="http://schemas.microsoft.com/office/powerpoint/2010/main" val="35673251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1D2FF6-4695-0A80-0441-6F0546C0B82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3FDB973-B49F-FB21-91B6-FC096196733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23E0E28-92F4-9171-CAC4-4838925AA26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1C65B3B-78F8-43FB-940E-C9C9D5933E66}"/>
              </a:ext>
            </a:extLst>
          </p:cNvPr>
          <p:cNvSpPr>
            <a:spLocks noGrp="1"/>
          </p:cNvSpPr>
          <p:nvPr>
            <p:ph type="dt" sz="half" idx="10"/>
          </p:nvPr>
        </p:nvSpPr>
        <p:spPr/>
        <p:txBody>
          <a:bodyPr/>
          <a:lstStyle/>
          <a:p>
            <a:fld id="{2A1DBF3E-05A5-4742-8D3C-11DE9FF5A5B8}" type="datetimeFigureOut">
              <a:rPr lang="en-US" smtClean="0"/>
              <a:t>7/7/26</a:t>
            </a:fld>
            <a:endParaRPr lang="en-US"/>
          </a:p>
        </p:txBody>
      </p:sp>
      <p:sp>
        <p:nvSpPr>
          <p:cNvPr id="6" name="Footer Placeholder 5">
            <a:extLst>
              <a:ext uri="{FF2B5EF4-FFF2-40B4-BE49-F238E27FC236}">
                <a16:creationId xmlns:a16="http://schemas.microsoft.com/office/drawing/2014/main" id="{097AD75D-AF3B-DDBE-949A-61DB2DCC889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DB1CA2B-10DB-6F69-2495-C94063F38DED}"/>
              </a:ext>
            </a:extLst>
          </p:cNvPr>
          <p:cNvSpPr>
            <a:spLocks noGrp="1"/>
          </p:cNvSpPr>
          <p:nvPr>
            <p:ph type="sldNum" sz="quarter" idx="12"/>
          </p:nvPr>
        </p:nvSpPr>
        <p:spPr/>
        <p:txBody>
          <a:bodyPr/>
          <a:lstStyle/>
          <a:p>
            <a:fld id="{506C1A8A-0805-2040-B4A2-D7C1E4BE5EB7}" type="slidenum">
              <a:rPr lang="en-US" smtClean="0"/>
              <a:t>‹#›</a:t>
            </a:fld>
            <a:endParaRPr lang="en-US"/>
          </a:p>
        </p:txBody>
      </p:sp>
    </p:spTree>
    <p:extLst>
      <p:ext uri="{BB962C8B-B14F-4D97-AF65-F5344CB8AC3E}">
        <p14:creationId xmlns:p14="http://schemas.microsoft.com/office/powerpoint/2010/main" val="33173993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948FA31-BABE-6286-64D0-CCF1CCBAE67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D409FB2-5B59-14B0-AC17-5E6CF2E9586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A9F3714-567C-6A7A-20C0-DC0A0AAA5C5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A1DBF3E-05A5-4742-8D3C-11DE9FF5A5B8}" type="datetimeFigureOut">
              <a:rPr lang="en-US" smtClean="0"/>
              <a:t>7/7/26</a:t>
            </a:fld>
            <a:endParaRPr lang="en-US"/>
          </a:p>
        </p:txBody>
      </p:sp>
      <p:sp>
        <p:nvSpPr>
          <p:cNvPr id="5" name="Footer Placeholder 4">
            <a:extLst>
              <a:ext uri="{FF2B5EF4-FFF2-40B4-BE49-F238E27FC236}">
                <a16:creationId xmlns:a16="http://schemas.microsoft.com/office/drawing/2014/main" id="{CB011A4A-92DD-414E-40B3-9D7A800170C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BF7EB600-CDCB-CC4E-9CEF-28B60CDF030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06C1A8A-0805-2040-B4A2-D7C1E4BE5EB7}" type="slidenum">
              <a:rPr lang="en-US" smtClean="0"/>
              <a:t>‹#›</a:t>
            </a:fld>
            <a:endParaRPr lang="en-US"/>
          </a:p>
        </p:txBody>
      </p:sp>
    </p:spTree>
    <p:extLst>
      <p:ext uri="{BB962C8B-B14F-4D97-AF65-F5344CB8AC3E}">
        <p14:creationId xmlns:p14="http://schemas.microsoft.com/office/powerpoint/2010/main" val="21067466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www.canlii.org/en/ca/scc/doc/2019/2019scc15/2019scc15.html#par153" TargetMode="External"/><Relationship Id="rId2" Type="http://schemas.openxmlformats.org/officeDocument/2006/relationships/hyperlink" Target="https://www.canlii.org/en/ca/scc/doc/2019/2019scc15/2019scc15.html"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www.canlii.org/en/bc/bcca/doc/2023/2023bcca232/2023bcca232.html"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www.canlii.org/en/ab/abca/doc/2010/2010abca319/2010abca319.html" TargetMode="External"/><Relationship Id="rId2" Type="http://schemas.openxmlformats.org/officeDocument/2006/relationships/hyperlink" Target="https://www.canlii.org/en/bc/bcca/doc/2019/2019bcca70/2019bcca70.html" TargetMode="External"/><Relationship Id="rId1" Type="http://schemas.openxmlformats.org/officeDocument/2006/relationships/slideLayout" Target="../slideLayouts/slideLayout2.xml"/><Relationship Id="rId6" Type="http://schemas.openxmlformats.org/officeDocument/2006/relationships/hyperlink" Target="https://www.canlii.org/en/on/onca/doc/2009/2009onca114/2009onca114.html#par38" TargetMode="External"/><Relationship Id="rId5" Type="http://schemas.openxmlformats.org/officeDocument/2006/relationships/hyperlink" Target="https://www.canlii.org/en/on/onca/doc/2009/2009onca114/2009onca114.html" TargetMode="External"/><Relationship Id="rId4" Type="http://schemas.openxmlformats.org/officeDocument/2006/relationships/hyperlink" Target="https://www.canlii.org/en/ab/abca/doc/2010/2010abca319/2010abca319.html#par8" TargetMode="Externa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s://sentencingcouncil.org.uk/about-us/about-the-sentencing-council/how-the-council-works/"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hyperlink" Target="https://canlii.ca/t/j64rn" TargetMode="External"/><Relationship Id="rId3" Type="http://schemas.openxmlformats.org/officeDocument/2006/relationships/hyperlink" Target="https://canlii.ca/t/j6bvr" TargetMode="External"/><Relationship Id="rId7" Type="http://schemas.openxmlformats.org/officeDocument/2006/relationships/hyperlink" Target="https://canlii.ca/t/kl884" TargetMode="External"/><Relationship Id="rId2" Type="http://schemas.openxmlformats.org/officeDocument/2006/relationships/hyperlink" Target="https://canlii.ca/t/hxq7z" TargetMode="External"/><Relationship Id="rId1" Type="http://schemas.openxmlformats.org/officeDocument/2006/relationships/slideLayout" Target="../slideLayouts/slideLayout2.xml"/><Relationship Id="rId6" Type="http://schemas.openxmlformats.org/officeDocument/2006/relationships/hyperlink" Target="https://canlii.ca/t/kl4m1" TargetMode="External"/><Relationship Id="rId5" Type="http://schemas.openxmlformats.org/officeDocument/2006/relationships/hyperlink" Target="https://canlii.ca/t/k7dmq" TargetMode="External"/><Relationship Id="rId4" Type="http://schemas.openxmlformats.org/officeDocument/2006/relationships/hyperlink" Target="https://canlii.ca/t/k38xz"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www.canlii.org/en/bc/bcca/doc/2019/2019bcca3/2019bcca3.html#par64" TargetMode="External"/><Relationship Id="rId2" Type="http://schemas.openxmlformats.org/officeDocument/2006/relationships/hyperlink" Target="https://www.canlii.org/en/bc/bcca/doc/2019/2019bcca3/2019bcca3.html" TargetMode="External"/><Relationship Id="rId1" Type="http://schemas.openxmlformats.org/officeDocument/2006/relationships/slideLayout" Target="../slideLayouts/slideLayout2.xml"/><Relationship Id="rId5" Type="http://schemas.openxmlformats.org/officeDocument/2006/relationships/hyperlink" Target="https://www.canlii.org/en/ns/nsca/doc/2018/2018nsca18/2018nsca18.html#par180" TargetMode="External"/><Relationship Id="rId4" Type="http://schemas.openxmlformats.org/officeDocument/2006/relationships/hyperlink" Target="https://www.canlii.org/en/ns/nsca/doc/2018/2018nsca18/2018nsca18.html"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B1F3E7-2C7B-9023-209C-30EF587C3328}"/>
              </a:ext>
            </a:extLst>
          </p:cNvPr>
          <p:cNvSpPr>
            <a:spLocks noGrp="1"/>
          </p:cNvSpPr>
          <p:nvPr>
            <p:ph type="ctrTitle"/>
          </p:nvPr>
        </p:nvSpPr>
        <p:spPr/>
        <p:txBody>
          <a:bodyPr>
            <a:normAutofit fontScale="90000"/>
          </a:bodyPr>
          <a:lstStyle/>
          <a:p>
            <a:r>
              <a:rPr lang="en-CA" i="1" dirty="0"/>
              <a:t>Mental Health Concerns and Punishment</a:t>
            </a:r>
            <a:br>
              <a:rPr lang="en-CA" dirty="0"/>
            </a:br>
            <a:endParaRPr lang="en-US" dirty="0"/>
          </a:p>
        </p:txBody>
      </p:sp>
      <p:sp>
        <p:nvSpPr>
          <p:cNvPr id="3" name="Subtitle 2">
            <a:extLst>
              <a:ext uri="{FF2B5EF4-FFF2-40B4-BE49-F238E27FC236}">
                <a16:creationId xmlns:a16="http://schemas.microsoft.com/office/drawing/2014/main" id="{02D00A0C-EB8B-3292-ED35-22544DAE02D9}"/>
              </a:ext>
            </a:extLst>
          </p:cNvPr>
          <p:cNvSpPr>
            <a:spLocks noGrp="1"/>
          </p:cNvSpPr>
          <p:nvPr>
            <p:ph type="subTitle" idx="1"/>
          </p:nvPr>
        </p:nvSpPr>
        <p:spPr/>
        <p:txBody>
          <a:bodyPr>
            <a:normAutofit fontScale="92500" lnSpcReduction="20000"/>
          </a:bodyPr>
          <a:lstStyle/>
          <a:p>
            <a:r>
              <a:rPr lang="en-CA" i="1" dirty="0"/>
              <a:t>How should moral blameworthiness/culpability in the</a:t>
            </a:r>
            <a:r>
              <a:rPr lang="en-CA" dirty="0"/>
              <a:t> </a:t>
            </a:r>
            <a:r>
              <a:rPr lang="en-CA" i="1" dirty="0"/>
              <a:t>context of mental health issues be</a:t>
            </a:r>
            <a:r>
              <a:rPr lang="en-CA" dirty="0"/>
              <a:t> </a:t>
            </a:r>
            <a:r>
              <a:rPr lang="en-CA" i="1" dirty="0"/>
              <a:t>addressed in assessing fitness of sentence?</a:t>
            </a:r>
          </a:p>
          <a:p>
            <a:endParaRPr lang="en-CA" i="1" dirty="0"/>
          </a:p>
          <a:p>
            <a:r>
              <a:rPr lang="en-CA" i="1" dirty="0"/>
              <a:t>Thomas Arbogast KC</a:t>
            </a:r>
          </a:p>
          <a:p>
            <a:r>
              <a:rPr lang="en-CA" i="1" dirty="0"/>
              <a:t>July 2026</a:t>
            </a:r>
            <a:endParaRPr lang="en-CA" dirty="0"/>
          </a:p>
          <a:p>
            <a:endParaRPr lang="en-US" dirty="0"/>
          </a:p>
        </p:txBody>
      </p:sp>
    </p:spTree>
    <p:extLst>
      <p:ext uri="{BB962C8B-B14F-4D97-AF65-F5344CB8AC3E}">
        <p14:creationId xmlns:p14="http://schemas.microsoft.com/office/powerpoint/2010/main" val="33981454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5485EE-C49A-B09A-C256-CB467D2C1FB0}"/>
              </a:ext>
            </a:extLst>
          </p:cNvPr>
          <p:cNvSpPr>
            <a:spLocks noGrp="1"/>
          </p:cNvSpPr>
          <p:nvPr>
            <p:ph type="title"/>
          </p:nvPr>
        </p:nvSpPr>
        <p:spPr/>
        <p:txBody>
          <a:bodyPr/>
          <a:lstStyle/>
          <a:p>
            <a:r>
              <a:rPr lang="en-US" i="1" dirty="0"/>
              <a:t>R. v. </a:t>
            </a:r>
            <a:r>
              <a:rPr lang="en-US" i="1" dirty="0" err="1"/>
              <a:t>Badhesa</a:t>
            </a:r>
            <a:r>
              <a:rPr lang="en-US" dirty="0"/>
              <a:t>, 2019 BCCA 70</a:t>
            </a:r>
          </a:p>
        </p:txBody>
      </p:sp>
      <p:sp>
        <p:nvSpPr>
          <p:cNvPr id="3" name="Content Placeholder 2">
            <a:extLst>
              <a:ext uri="{FF2B5EF4-FFF2-40B4-BE49-F238E27FC236}">
                <a16:creationId xmlns:a16="http://schemas.microsoft.com/office/drawing/2014/main" id="{A84BE196-920B-224A-0402-89C99B032AAC}"/>
              </a:ext>
            </a:extLst>
          </p:cNvPr>
          <p:cNvSpPr>
            <a:spLocks noGrp="1"/>
          </p:cNvSpPr>
          <p:nvPr>
            <p:ph idx="1"/>
          </p:nvPr>
        </p:nvSpPr>
        <p:spPr/>
        <p:txBody>
          <a:bodyPr>
            <a:normAutofit fontScale="92500" lnSpcReduction="20000"/>
          </a:bodyPr>
          <a:lstStyle/>
          <a:p>
            <a:pPr marL="0" indent="0">
              <a:buNone/>
            </a:pPr>
            <a:endParaRPr lang="en-CA" dirty="0"/>
          </a:p>
          <a:p>
            <a:r>
              <a:rPr lang="en-CA" dirty="0"/>
              <a:t>[42] When mental illness causes or contributes to the commission of an offence, it is a mitigating factor and a sentence may be reduced </a:t>
            </a:r>
            <a:r>
              <a:rPr lang="en-CA" u="sng" dirty="0"/>
              <a:t>because the offender’s moral culpability is attenuated</a:t>
            </a:r>
            <a:r>
              <a:rPr lang="en-CA" dirty="0"/>
              <a:t>. In these circumstances, general deterrence is a less weighty consideration because a mentally ill offender is not an appropriate medium for making an example to others: </a:t>
            </a:r>
            <a:r>
              <a:rPr lang="en-CA" i="1" dirty="0"/>
              <a:t>R. v. Belcourt</a:t>
            </a:r>
            <a:r>
              <a:rPr lang="en-CA" dirty="0"/>
              <a:t>, 2010 ABCA 319 at para. 8. Nor does specific deterrence or severe punishment play a significant role in the determination of a fit sentence. The former is meaningless when an offender is out of touch with reality and the latter may be disproportionate to the offender’s degree of responsibility: </a:t>
            </a:r>
            <a:r>
              <a:rPr lang="en-CA" i="1" dirty="0"/>
              <a:t>R. v. Batisse</a:t>
            </a:r>
            <a:r>
              <a:rPr lang="en-CA" dirty="0"/>
              <a:t>, 2009 ONCA 114 at para. 38. </a:t>
            </a:r>
          </a:p>
          <a:p>
            <a:pPr marL="0" indent="0">
              <a:buNone/>
            </a:pPr>
            <a:r>
              <a:rPr lang="en-CA" dirty="0"/>
              <a:t>	[underline added]</a:t>
            </a:r>
          </a:p>
          <a:p>
            <a:endParaRPr lang="en-US" dirty="0"/>
          </a:p>
        </p:txBody>
      </p:sp>
    </p:spTree>
    <p:extLst>
      <p:ext uri="{BB962C8B-B14F-4D97-AF65-F5344CB8AC3E}">
        <p14:creationId xmlns:p14="http://schemas.microsoft.com/office/powerpoint/2010/main" val="18963744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189840-842D-4840-5FF7-BA361B8E31E9}"/>
              </a:ext>
            </a:extLst>
          </p:cNvPr>
          <p:cNvSpPr>
            <a:spLocks noGrp="1"/>
          </p:cNvSpPr>
          <p:nvPr>
            <p:ph type="title"/>
          </p:nvPr>
        </p:nvSpPr>
        <p:spPr/>
        <p:txBody>
          <a:bodyPr/>
          <a:lstStyle/>
          <a:p>
            <a:r>
              <a:rPr lang="en-US" i="1" dirty="0" err="1"/>
              <a:t>Badhesa</a:t>
            </a:r>
            <a:r>
              <a:rPr lang="en-US" dirty="0"/>
              <a:t> outcome:</a:t>
            </a:r>
          </a:p>
        </p:txBody>
      </p:sp>
      <p:sp>
        <p:nvSpPr>
          <p:cNvPr id="3" name="Content Placeholder 2">
            <a:extLst>
              <a:ext uri="{FF2B5EF4-FFF2-40B4-BE49-F238E27FC236}">
                <a16:creationId xmlns:a16="http://schemas.microsoft.com/office/drawing/2014/main" id="{39D8A98C-527F-5DE0-4BB5-F9BDC3DBCDF6}"/>
              </a:ext>
            </a:extLst>
          </p:cNvPr>
          <p:cNvSpPr>
            <a:spLocks noGrp="1"/>
          </p:cNvSpPr>
          <p:nvPr>
            <p:ph idx="1"/>
          </p:nvPr>
        </p:nvSpPr>
        <p:spPr/>
        <p:txBody>
          <a:bodyPr/>
          <a:lstStyle/>
          <a:p>
            <a:r>
              <a:rPr lang="en-CA" i="1" dirty="0"/>
              <a:t>As a result, and despite the brutality of the offences and vulnerability of the victims, the sentence imposed did not reflect the appellant’s moral culpability and was unfit. It should be reduced to seven years for the manslaughter and one year for the assault causing bodily harm, to be served consecutively. </a:t>
            </a:r>
            <a:endParaRPr lang="en-CA" dirty="0"/>
          </a:p>
          <a:p>
            <a:endParaRPr lang="en-US" dirty="0"/>
          </a:p>
        </p:txBody>
      </p:sp>
    </p:spTree>
    <p:extLst>
      <p:ext uri="{BB962C8B-B14F-4D97-AF65-F5344CB8AC3E}">
        <p14:creationId xmlns:p14="http://schemas.microsoft.com/office/powerpoint/2010/main" val="42568162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F43F8F-D258-8857-6243-AFE337505D0A}"/>
              </a:ext>
            </a:extLst>
          </p:cNvPr>
          <p:cNvSpPr>
            <a:spLocks noGrp="1"/>
          </p:cNvSpPr>
          <p:nvPr>
            <p:ph type="title"/>
          </p:nvPr>
        </p:nvSpPr>
        <p:spPr/>
        <p:txBody>
          <a:bodyPr/>
          <a:lstStyle/>
          <a:p>
            <a:r>
              <a:rPr lang="en-CA" i="1" dirty="0"/>
              <a:t>R. v. Forner</a:t>
            </a:r>
            <a:r>
              <a:rPr lang="en-CA" dirty="0"/>
              <a:t>, 2020 BCCA 103</a:t>
            </a:r>
            <a:endParaRPr lang="en-US" dirty="0"/>
          </a:p>
        </p:txBody>
      </p:sp>
      <p:sp>
        <p:nvSpPr>
          <p:cNvPr id="3" name="Content Placeholder 2">
            <a:extLst>
              <a:ext uri="{FF2B5EF4-FFF2-40B4-BE49-F238E27FC236}">
                <a16:creationId xmlns:a16="http://schemas.microsoft.com/office/drawing/2014/main" id="{49ECEB6E-4A2E-C7F6-D486-0C91A8F3E2B5}"/>
              </a:ext>
            </a:extLst>
          </p:cNvPr>
          <p:cNvSpPr>
            <a:spLocks noGrp="1"/>
          </p:cNvSpPr>
          <p:nvPr>
            <p:ph idx="1"/>
          </p:nvPr>
        </p:nvSpPr>
        <p:spPr/>
        <p:txBody>
          <a:bodyPr>
            <a:normAutofit/>
          </a:bodyPr>
          <a:lstStyle/>
          <a:p>
            <a:pPr marL="0" indent="0">
              <a:buNone/>
            </a:pPr>
            <a:endParaRPr lang="en-US" dirty="0"/>
          </a:p>
          <a:p>
            <a:r>
              <a:rPr lang="en-CA" i="1" dirty="0"/>
              <a:t>The appellant appeals the custodial portion of her 40-month sentence, and a</a:t>
            </a:r>
            <a:r>
              <a:rPr lang="en-CA" dirty="0"/>
              <a:t> </a:t>
            </a:r>
            <a:r>
              <a:rPr lang="en-CA" i="1" dirty="0"/>
              <a:t>banishment term in her probation order. The appellant, who had a long history of depression and alcohol abuse disorder, appeared at the victim’s door visibly intoxicated, wearing a wig, and asking to see the victim’s baby. She then entered the victim’s home holding a large butcher knife. The incident ended when the victim successfully pushed the appellant back outside. She was sentenced to three years, four months and 11 days, less time served, plus three years’ probation.</a:t>
            </a:r>
            <a:endParaRPr lang="en-CA" dirty="0"/>
          </a:p>
          <a:p>
            <a:pPr marL="0" indent="0">
              <a:buNone/>
            </a:pPr>
            <a:endParaRPr lang="en-US" dirty="0"/>
          </a:p>
        </p:txBody>
      </p:sp>
    </p:spTree>
    <p:extLst>
      <p:ext uri="{BB962C8B-B14F-4D97-AF65-F5344CB8AC3E}">
        <p14:creationId xmlns:p14="http://schemas.microsoft.com/office/powerpoint/2010/main" val="10583202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171335-C101-6DB3-C57C-08232C3FCB9F}"/>
              </a:ext>
            </a:extLst>
          </p:cNvPr>
          <p:cNvSpPr>
            <a:spLocks noGrp="1"/>
          </p:cNvSpPr>
          <p:nvPr>
            <p:ph type="title"/>
          </p:nvPr>
        </p:nvSpPr>
        <p:spPr/>
        <p:txBody>
          <a:bodyPr/>
          <a:lstStyle/>
          <a:p>
            <a:r>
              <a:rPr lang="en-US" i="1" dirty="0"/>
              <a:t>Forner</a:t>
            </a:r>
            <a:r>
              <a:rPr lang="en-US" dirty="0"/>
              <a:t> cont.</a:t>
            </a:r>
          </a:p>
        </p:txBody>
      </p:sp>
      <p:sp>
        <p:nvSpPr>
          <p:cNvPr id="3" name="Content Placeholder 2">
            <a:extLst>
              <a:ext uri="{FF2B5EF4-FFF2-40B4-BE49-F238E27FC236}">
                <a16:creationId xmlns:a16="http://schemas.microsoft.com/office/drawing/2014/main" id="{5C249023-A2C2-AC3C-F5E4-ADCE64BD630F}"/>
              </a:ext>
            </a:extLst>
          </p:cNvPr>
          <p:cNvSpPr>
            <a:spLocks noGrp="1"/>
          </p:cNvSpPr>
          <p:nvPr>
            <p:ph idx="1"/>
          </p:nvPr>
        </p:nvSpPr>
        <p:spPr/>
        <p:txBody>
          <a:bodyPr>
            <a:normAutofit fontScale="92500" lnSpcReduction="10000"/>
          </a:bodyPr>
          <a:lstStyle/>
          <a:p>
            <a:pPr marL="0" indent="0">
              <a:buNone/>
            </a:pPr>
            <a:r>
              <a:rPr lang="en-CA" dirty="0"/>
              <a:t>[28] … in </a:t>
            </a:r>
            <a:r>
              <a:rPr lang="en-CA" i="1" dirty="0" err="1"/>
              <a:t>Badhesa</a:t>
            </a:r>
            <a:r>
              <a:rPr lang="en-CA" dirty="0"/>
              <a:t>, this Court recognized that mental illness in the form of depression may reduce moral culpability where it indirectly contributed to the commission of the offence. This is in contrast to the statement by the sentencing judge under para 17 that “the offender must show a causal link between the illness and the criminal conduct”. If the judge was referring to a direct causal link, I am respectfully of the view that he erred. </a:t>
            </a:r>
            <a:r>
              <a:rPr lang="en-CA" u="sng" dirty="0"/>
              <a:t>The link here is indirect but real</a:t>
            </a:r>
            <a:r>
              <a:rPr lang="en-CA" dirty="0"/>
              <a:t>: depression contributing to alcohol abuse and addiction, together contributing to the offence. In para 16 of his reasons, the judge recognized that a mental health issue was at play “that was exacerbated by her consumption of alcohol and prescription medication”, without considering the causal link between them.</a:t>
            </a:r>
          </a:p>
          <a:p>
            <a:pPr marL="0" indent="0">
              <a:buNone/>
            </a:pPr>
            <a:endParaRPr lang="en-US" dirty="0"/>
          </a:p>
        </p:txBody>
      </p:sp>
    </p:spTree>
    <p:extLst>
      <p:ext uri="{BB962C8B-B14F-4D97-AF65-F5344CB8AC3E}">
        <p14:creationId xmlns:p14="http://schemas.microsoft.com/office/powerpoint/2010/main" val="1602602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759FCD-B4F7-A8B7-AFE2-10ECD8F185C5}"/>
              </a:ext>
            </a:extLst>
          </p:cNvPr>
          <p:cNvSpPr>
            <a:spLocks noGrp="1"/>
          </p:cNvSpPr>
          <p:nvPr>
            <p:ph type="title"/>
          </p:nvPr>
        </p:nvSpPr>
        <p:spPr/>
        <p:txBody>
          <a:bodyPr/>
          <a:lstStyle/>
          <a:p>
            <a:r>
              <a:rPr lang="en-US" i="1" dirty="0"/>
              <a:t>Forner</a:t>
            </a:r>
            <a:r>
              <a:rPr lang="en-US" dirty="0"/>
              <a:t> outcome:</a:t>
            </a:r>
          </a:p>
        </p:txBody>
      </p:sp>
      <p:sp>
        <p:nvSpPr>
          <p:cNvPr id="3" name="Content Placeholder 2">
            <a:extLst>
              <a:ext uri="{FF2B5EF4-FFF2-40B4-BE49-F238E27FC236}">
                <a16:creationId xmlns:a16="http://schemas.microsoft.com/office/drawing/2014/main" id="{9A50330E-66AC-2D92-4FA6-E5BBBBCD5EBF}"/>
              </a:ext>
            </a:extLst>
          </p:cNvPr>
          <p:cNvSpPr>
            <a:spLocks noGrp="1"/>
          </p:cNvSpPr>
          <p:nvPr>
            <p:ph idx="1"/>
          </p:nvPr>
        </p:nvSpPr>
        <p:spPr/>
        <p:txBody>
          <a:bodyPr/>
          <a:lstStyle/>
          <a:p>
            <a:pPr marL="0" indent="0">
              <a:buNone/>
            </a:pPr>
            <a:r>
              <a:rPr lang="en-CA" i="1" dirty="0"/>
              <a:t>Held: Appeal allowed. The custodial sentence is reduced to 20 months. The judge erred in principle by failing to treat the appellant’s mental illness as a mitigating factor and by treating her addiction as significantly aggravating, where one contributed to the other, and both contributed to the offence. Moreover, there was no history of violence and no physical injury. The result was an unfit sentence. The banishment term was unreasonable. This was an isolated event, the term did not facilitate the offender’s rehabilitation, and the non-contact terms of the order adequately provide for the victim’s safety and security. </a:t>
            </a:r>
            <a:endParaRPr lang="en-CA" dirty="0"/>
          </a:p>
          <a:p>
            <a:endParaRPr lang="en-US" dirty="0"/>
          </a:p>
        </p:txBody>
      </p:sp>
    </p:spTree>
    <p:extLst>
      <p:ext uri="{BB962C8B-B14F-4D97-AF65-F5344CB8AC3E}">
        <p14:creationId xmlns:p14="http://schemas.microsoft.com/office/powerpoint/2010/main" val="34360192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82D39B-EB35-32CD-9610-0B7AA9593724}"/>
              </a:ext>
            </a:extLst>
          </p:cNvPr>
          <p:cNvSpPr>
            <a:spLocks noGrp="1"/>
          </p:cNvSpPr>
          <p:nvPr>
            <p:ph type="title"/>
          </p:nvPr>
        </p:nvSpPr>
        <p:spPr/>
        <p:txBody>
          <a:bodyPr/>
          <a:lstStyle/>
          <a:p>
            <a:r>
              <a:rPr lang="en-US" i="1" dirty="0"/>
              <a:t>R. v. G.J.M., </a:t>
            </a:r>
            <a:r>
              <a:rPr lang="en-US" dirty="0"/>
              <a:t>2024 BCCA 82</a:t>
            </a:r>
          </a:p>
        </p:txBody>
      </p:sp>
      <p:sp>
        <p:nvSpPr>
          <p:cNvPr id="3" name="Content Placeholder 2">
            <a:extLst>
              <a:ext uri="{FF2B5EF4-FFF2-40B4-BE49-F238E27FC236}">
                <a16:creationId xmlns:a16="http://schemas.microsoft.com/office/drawing/2014/main" id="{BB186402-CF48-10B4-8C41-967997F4DD75}"/>
              </a:ext>
            </a:extLst>
          </p:cNvPr>
          <p:cNvSpPr>
            <a:spLocks noGrp="1"/>
          </p:cNvSpPr>
          <p:nvPr>
            <p:ph idx="1"/>
          </p:nvPr>
        </p:nvSpPr>
        <p:spPr/>
        <p:txBody>
          <a:bodyPr>
            <a:normAutofit fontScale="85000" lnSpcReduction="20000"/>
          </a:bodyPr>
          <a:lstStyle/>
          <a:p>
            <a:pPr marL="0" indent="0">
              <a:buNone/>
            </a:pPr>
            <a:r>
              <a:rPr lang="en-CA" i="1" dirty="0"/>
              <a:t>The Crown appeals a total sentence of two-years-less-a-day of imprisonment plus three years of probation for the respondent’s repeated and prolonged sexual offending against his much younger half-sister, and possession of child pornography</a:t>
            </a:r>
            <a:r>
              <a:rPr lang="en-CA" dirty="0"/>
              <a:t>. </a:t>
            </a:r>
            <a:r>
              <a:rPr lang="en-CA" i="1" dirty="0"/>
              <a:t>According to the Crown, the judge made numerous errors in principle and imposed a sentence that is demonstrably unfit. </a:t>
            </a:r>
          </a:p>
          <a:p>
            <a:pPr marL="0" indent="0">
              <a:buNone/>
            </a:pPr>
            <a:endParaRPr lang="en-CA" i="1" dirty="0"/>
          </a:p>
          <a:p>
            <a:pPr marL="0" indent="0">
              <a:buNone/>
            </a:pPr>
            <a:r>
              <a:rPr lang="en-CA" i="1" dirty="0"/>
              <a:t>The judge erroneously found the respondent’s moral blameworthiness was diminished by his depression, placed him towards the lower end of the trust spectrum, and treated the disruption of his family unit as a mitigating collateral consequence. As a result, she skewed the balance of aggravating and mitigating factors unduly in his favour and failed to give proper effect to his high moral blameworthiness and the harmfulness of his offences. She also failed to impose a sentence that reflected the harm caused by the child pornography offence and misapprehended the evidence on how that offence came to light. In overall consequence, she imposed a sentence that is demonstrably unfit. </a:t>
            </a:r>
            <a:endParaRPr lang="en-CA" dirty="0"/>
          </a:p>
          <a:p>
            <a:pPr marL="0" indent="0">
              <a:buNone/>
            </a:pPr>
            <a:endParaRPr lang="en-CA" dirty="0"/>
          </a:p>
          <a:p>
            <a:pPr marL="0" indent="0">
              <a:buNone/>
            </a:pPr>
            <a:endParaRPr lang="en-US" dirty="0"/>
          </a:p>
        </p:txBody>
      </p:sp>
    </p:spTree>
    <p:extLst>
      <p:ext uri="{BB962C8B-B14F-4D97-AF65-F5344CB8AC3E}">
        <p14:creationId xmlns:p14="http://schemas.microsoft.com/office/powerpoint/2010/main" val="31020853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27EEAB-01FF-528F-91CC-8628B4D771C3}"/>
              </a:ext>
            </a:extLst>
          </p:cNvPr>
          <p:cNvSpPr>
            <a:spLocks noGrp="1"/>
          </p:cNvSpPr>
          <p:nvPr>
            <p:ph type="title"/>
          </p:nvPr>
        </p:nvSpPr>
        <p:spPr/>
        <p:txBody>
          <a:bodyPr/>
          <a:lstStyle/>
          <a:p>
            <a:r>
              <a:rPr lang="en-US" i="1" dirty="0"/>
              <a:t>R. v. G.J.M., </a:t>
            </a:r>
            <a:r>
              <a:rPr lang="en-US" dirty="0"/>
              <a:t>2024 BCCA 82</a:t>
            </a:r>
          </a:p>
        </p:txBody>
      </p:sp>
      <p:sp>
        <p:nvSpPr>
          <p:cNvPr id="3" name="Content Placeholder 2">
            <a:extLst>
              <a:ext uri="{FF2B5EF4-FFF2-40B4-BE49-F238E27FC236}">
                <a16:creationId xmlns:a16="http://schemas.microsoft.com/office/drawing/2014/main" id="{77865341-A9CE-7243-7C49-A2AD1F676AB5}"/>
              </a:ext>
            </a:extLst>
          </p:cNvPr>
          <p:cNvSpPr>
            <a:spLocks noGrp="1"/>
          </p:cNvSpPr>
          <p:nvPr>
            <p:ph idx="1"/>
          </p:nvPr>
        </p:nvSpPr>
        <p:spPr/>
        <p:txBody>
          <a:bodyPr>
            <a:normAutofit/>
          </a:bodyPr>
          <a:lstStyle/>
          <a:p>
            <a:endParaRPr lang="en-US" dirty="0"/>
          </a:p>
          <a:p>
            <a:r>
              <a:rPr lang="en-CA" b="1" i="1" dirty="0"/>
              <a:t>Moral Blameworthiness and Mental Health</a:t>
            </a:r>
          </a:p>
          <a:p>
            <a:r>
              <a:rPr lang="en-CA" dirty="0"/>
              <a:t>[90]      The fact that the victim is a child increases the offender’s degree of responsibility.  Put simply, the intentional sexual exploitation and objectification of children is highly morally blameworthy because children are so vulnerable (</a:t>
            </a:r>
            <a:r>
              <a:rPr lang="en-CA" i="1" dirty="0"/>
              <a:t>R. v. Morrison</a:t>
            </a:r>
            <a:r>
              <a:rPr lang="en-CA" dirty="0"/>
              <a:t>, </a:t>
            </a:r>
            <a:r>
              <a:rPr lang="en-CA" dirty="0">
                <a:hlinkClick r:id="rId2"/>
              </a:rPr>
              <a:t>2019 SCC 15</a:t>
            </a:r>
            <a:r>
              <a:rPr lang="en-CA" dirty="0"/>
              <a:t>, [2019] 2 S.C.R. 3, at para. </a:t>
            </a:r>
            <a:r>
              <a:rPr lang="en-CA" dirty="0">
                <a:hlinkClick r:id="rId3"/>
              </a:rPr>
              <a:t>153</a:t>
            </a:r>
            <a:r>
              <a:rPr lang="en-CA" dirty="0"/>
              <a:t>…</a:t>
            </a:r>
          </a:p>
          <a:p>
            <a:r>
              <a:rPr lang="en-CA" dirty="0"/>
              <a:t>[53]       Nevertheless, relevant factors that may reduce an offender’s moral culpability must be accounted for when crafting a sentence for child sexual violence.  …</a:t>
            </a:r>
          </a:p>
          <a:p>
            <a:pPr marL="0" indent="0">
              <a:buNone/>
            </a:pPr>
            <a:endParaRPr lang="en-US" dirty="0"/>
          </a:p>
        </p:txBody>
      </p:sp>
    </p:spTree>
    <p:extLst>
      <p:ext uri="{BB962C8B-B14F-4D97-AF65-F5344CB8AC3E}">
        <p14:creationId xmlns:p14="http://schemas.microsoft.com/office/powerpoint/2010/main" val="33313864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C501B6-FFEA-8CF6-DD11-3DC532BDC2BD}"/>
              </a:ext>
            </a:extLst>
          </p:cNvPr>
          <p:cNvSpPr>
            <a:spLocks noGrp="1"/>
          </p:cNvSpPr>
          <p:nvPr>
            <p:ph type="title"/>
          </p:nvPr>
        </p:nvSpPr>
        <p:spPr/>
        <p:txBody>
          <a:bodyPr/>
          <a:lstStyle/>
          <a:p>
            <a:r>
              <a:rPr lang="en-US" i="1" dirty="0"/>
              <a:t>GJM</a:t>
            </a:r>
            <a:r>
              <a:rPr lang="en-US" dirty="0"/>
              <a:t>: Continued</a:t>
            </a:r>
          </a:p>
        </p:txBody>
      </p:sp>
      <p:sp>
        <p:nvSpPr>
          <p:cNvPr id="3" name="Content Placeholder 2">
            <a:extLst>
              <a:ext uri="{FF2B5EF4-FFF2-40B4-BE49-F238E27FC236}">
                <a16:creationId xmlns:a16="http://schemas.microsoft.com/office/drawing/2014/main" id="{17BC0AAB-286D-7977-A449-3AA8563497E9}"/>
              </a:ext>
            </a:extLst>
          </p:cNvPr>
          <p:cNvSpPr>
            <a:spLocks noGrp="1"/>
          </p:cNvSpPr>
          <p:nvPr>
            <p:ph idx="1"/>
          </p:nvPr>
        </p:nvSpPr>
        <p:spPr/>
        <p:txBody>
          <a:bodyPr>
            <a:normAutofit fontScale="92500" lnSpcReduction="10000"/>
          </a:bodyPr>
          <a:lstStyle/>
          <a:p>
            <a:r>
              <a:rPr lang="en-CA" dirty="0"/>
              <a:t>[58]      In </a:t>
            </a:r>
            <a:r>
              <a:rPr lang="en-CA" i="1" dirty="0" err="1"/>
              <a:t>Badhesa</a:t>
            </a:r>
            <a:r>
              <a:rPr lang="en-CA" dirty="0"/>
              <a:t>, we emphasized that </a:t>
            </a:r>
            <a:r>
              <a:rPr lang="en-CA" u="sng" dirty="0"/>
              <a:t>“[g]</a:t>
            </a:r>
            <a:r>
              <a:rPr lang="en-CA" u="sng" dirty="0" err="1"/>
              <a:t>eneralizations</a:t>
            </a:r>
            <a:r>
              <a:rPr lang="en-CA" u="sng" dirty="0"/>
              <a:t> are insufficient”</a:t>
            </a:r>
            <a:r>
              <a:rPr lang="en-CA" dirty="0"/>
              <a:t> to establish a link between a mental illness or cognitive deficit and offending conduct that attenuates an offender’s moral culpability: at para. 43.  As repeated in </a:t>
            </a:r>
            <a:r>
              <a:rPr lang="en-CA" i="1" dirty="0"/>
              <a:t>R. v. Nystrom</a:t>
            </a:r>
            <a:r>
              <a:rPr lang="en-CA" dirty="0"/>
              <a:t>, </a:t>
            </a:r>
            <a:r>
              <a:rPr lang="en-CA" dirty="0">
                <a:hlinkClick r:id="rId2"/>
              </a:rPr>
              <a:t>2023 BCCA 232</a:t>
            </a:r>
            <a:r>
              <a:rPr lang="en-CA" dirty="0"/>
              <a:t>, detailed and specific evidence is necessary:</a:t>
            </a:r>
          </a:p>
          <a:p>
            <a:r>
              <a:rPr lang="en-CA" dirty="0"/>
              <a:t>[22]      Sentencing judges </a:t>
            </a:r>
            <a:r>
              <a:rPr lang="en-CA" u="sng" dirty="0"/>
              <a:t>must consider evidence of the nature and magnitude of the disorder</a:t>
            </a:r>
            <a:r>
              <a:rPr lang="en-CA" dirty="0"/>
              <a:t>, determine its overall role in the offending conduct, and be satisfied on a balance of probabilities that the disorder caused or contributed to the commission of the offence. Detailed and specific medical evidence is necessary to properly understand the relationship between the disorder and the offending conduct; generalized evidence is not sufficient [citations omitted].</a:t>
            </a:r>
          </a:p>
          <a:p>
            <a:endParaRPr lang="en-US" dirty="0"/>
          </a:p>
        </p:txBody>
      </p:sp>
    </p:spTree>
    <p:extLst>
      <p:ext uri="{BB962C8B-B14F-4D97-AF65-F5344CB8AC3E}">
        <p14:creationId xmlns:p14="http://schemas.microsoft.com/office/powerpoint/2010/main" val="14613835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0897A4-A052-8034-6D2E-F4B29BACA10B}"/>
              </a:ext>
            </a:extLst>
          </p:cNvPr>
          <p:cNvSpPr>
            <a:spLocks noGrp="1"/>
          </p:cNvSpPr>
          <p:nvPr>
            <p:ph type="title"/>
          </p:nvPr>
        </p:nvSpPr>
        <p:spPr/>
        <p:txBody>
          <a:bodyPr/>
          <a:lstStyle/>
          <a:p>
            <a:r>
              <a:rPr lang="en-US" i="1" dirty="0"/>
              <a:t>GJM</a:t>
            </a:r>
            <a:r>
              <a:rPr lang="en-US" dirty="0"/>
              <a:t> outcome:</a:t>
            </a:r>
          </a:p>
        </p:txBody>
      </p:sp>
      <p:sp>
        <p:nvSpPr>
          <p:cNvPr id="3" name="Content Placeholder 2">
            <a:extLst>
              <a:ext uri="{FF2B5EF4-FFF2-40B4-BE49-F238E27FC236}">
                <a16:creationId xmlns:a16="http://schemas.microsoft.com/office/drawing/2014/main" id="{4DCC5B4D-450E-6567-292B-F3CBAAC0191B}"/>
              </a:ext>
            </a:extLst>
          </p:cNvPr>
          <p:cNvSpPr>
            <a:spLocks noGrp="1"/>
          </p:cNvSpPr>
          <p:nvPr>
            <p:ph idx="1"/>
          </p:nvPr>
        </p:nvSpPr>
        <p:spPr/>
        <p:txBody>
          <a:bodyPr/>
          <a:lstStyle/>
          <a:p>
            <a:r>
              <a:rPr lang="en-CA" i="1" dirty="0"/>
              <a:t>HELD: Leave to appeal is granted; the appeal is allowed; and the sentence is increased to four-and-one-half-years’ imprisonment on the sexual interference counts and six months’ imprisonment consecutive on the possession of child pornography count</a:t>
            </a:r>
            <a:r>
              <a:rPr lang="en-CA" dirty="0"/>
              <a:t>. </a:t>
            </a:r>
            <a:r>
              <a:rPr lang="en-CA" i="1" dirty="0"/>
              <a:t>The judge erroneously found the respondent’s moral blameworthiness was diminished by his depression, placed him towards the lower end of the trust spectrum, and treated the disruption of his family unit as a mitigating collateral consequence. </a:t>
            </a:r>
            <a:endParaRPr lang="en-CA" dirty="0"/>
          </a:p>
          <a:p>
            <a:endParaRPr lang="en-US" dirty="0"/>
          </a:p>
        </p:txBody>
      </p:sp>
    </p:spTree>
    <p:extLst>
      <p:ext uri="{BB962C8B-B14F-4D97-AF65-F5344CB8AC3E}">
        <p14:creationId xmlns:p14="http://schemas.microsoft.com/office/powerpoint/2010/main" val="36076211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AC4152-AFE3-EFE7-C0A9-CCCF19485D28}"/>
              </a:ext>
            </a:extLst>
          </p:cNvPr>
          <p:cNvSpPr>
            <a:spLocks noGrp="1"/>
          </p:cNvSpPr>
          <p:nvPr>
            <p:ph type="title"/>
          </p:nvPr>
        </p:nvSpPr>
        <p:spPr/>
        <p:txBody>
          <a:bodyPr>
            <a:normAutofit fontScale="90000"/>
          </a:bodyPr>
          <a:lstStyle/>
          <a:p>
            <a:br>
              <a:rPr lang="en-CA" i="1" dirty="0"/>
            </a:br>
            <a:r>
              <a:rPr lang="en-CA" i="1" dirty="0"/>
              <a:t>R. v. Russell</a:t>
            </a:r>
            <a:r>
              <a:rPr lang="en-CA" dirty="0"/>
              <a:t>, 2024 BCCA 353</a:t>
            </a:r>
            <a:br>
              <a:rPr lang="en-CA" dirty="0"/>
            </a:br>
            <a:endParaRPr lang="en-US" dirty="0"/>
          </a:p>
        </p:txBody>
      </p:sp>
      <p:sp>
        <p:nvSpPr>
          <p:cNvPr id="3" name="Content Placeholder 2">
            <a:extLst>
              <a:ext uri="{FF2B5EF4-FFF2-40B4-BE49-F238E27FC236}">
                <a16:creationId xmlns:a16="http://schemas.microsoft.com/office/drawing/2014/main" id="{08317E41-59D7-B708-7E11-759F8E74E6ED}"/>
              </a:ext>
            </a:extLst>
          </p:cNvPr>
          <p:cNvSpPr>
            <a:spLocks noGrp="1"/>
          </p:cNvSpPr>
          <p:nvPr>
            <p:ph idx="1"/>
          </p:nvPr>
        </p:nvSpPr>
        <p:spPr/>
        <p:txBody>
          <a:bodyPr>
            <a:normAutofit fontScale="92500" lnSpcReduction="10000"/>
          </a:bodyPr>
          <a:lstStyle/>
          <a:p>
            <a:pPr marL="0" indent="0">
              <a:buNone/>
            </a:pPr>
            <a:endParaRPr lang="en-US" dirty="0"/>
          </a:p>
          <a:p>
            <a:r>
              <a:rPr lang="en-CA" i="1" dirty="0"/>
              <a:t>The appellant appeals a ten-year global sentence of imprisonment following </a:t>
            </a:r>
            <a:r>
              <a:rPr lang="en-CA" i="1" dirty="0" err="1"/>
              <a:t>hisconvictions</a:t>
            </a:r>
            <a:r>
              <a:rPr lang="en-CA" i="1" dirty="0"/>
              <a:t> for firearms-related offences including reckless discharge of a </a:t>
            </a:r>
            <a:r>
              <a:rPr lang="en-CA" i="1" dirty="0" err="1"/>
              <a:t>firearm,mischief</a:t>
            </a:r>
            <a:r>
              <a:rPr lang="en-CA" i="1" dirty="0"/>
              <a:t> endangering life, and flight from a police officer. The offences occurred</a:t>
            </a:r>
            <a:r>
              <a:rPr lang="en-CA" dirty="0"/>
              <a:t> </a:t>
            </a:r>
            <a:r>
              <a:rPr lang="en-CA" i="1" dirty="0"/>
              <a:t>when the appellant shot multiple rounds at the Vanderhoof RCMP detachment and</a:t>
            </a:r>
            <a:r>
              <a:rPr lang="en-CA" dirty="0"/>
              <a:t> </a:t>
            </a:r>
            <a:r>
              <a:rPr lang="en-CA" i="1" dirty="0"/>
              <a:t>vehicles and then left the scene. The appellant was a 36-year-old first-time offender</a:t>
            </a:r>
            <a:r>
              <a:rPr lang="en-CA" dirty="0"/>
              <a:t> </a:t>
            </a:r>
            <a:r>
              <a:rPr lang="en-CA" i="1" dirty="0"/>
              <a:t>when these offences were committed. Evidence was presented that the appellant</a:t>
            </a:r>
            <a:r>
              <a:rPr lang="en-CA" dirty="0"/>
              <a:t> </a:t>
            </a:r>
            <a:r>
              <a:rPr lang="en-CA" i="1" dirty="0"/>
              <a:t>had experienced psychotic episodes in the time leading up to the offences. The</a:t>
            </a:r>
            <a:r>
              <a:rPr lang="en-CA" dirty="0"/>
              <a:t> </a:t>
            </a:r>
            <a:r>
              <a:rPr lang="en-CA" i="1" dirty="0"/>
              <a:t>appellant contends the judge materially erred in the determination of a fit sentence in two ways:</a:t>
            </a:r>
          </a:p>
          <a:p>
            <a:pPr lvl="1"/>
            <a:r>
              <a:rPr lang="en-CA" i="1" dirty="0"/>
              <a:t>(1) by failing to afford sufficient weight to mitigating factors including the</a:t>
            </a:r>
            <a:r>
              <a:rPr lang="en-CA" dirty="0"/>
              <a:t> </a:t>
            </a:r>
            <a:r>
              <a:rPr lang="en-CA" i="1" dirty="0"/>
              <a:t>appellant’s mental illness; and </a:t>
            </a:r>
          </a:p>
          <a:p>
            <a:pPr lvl="1"/>
            <a:endParaRPr lang="en-US" dirty="0"/>
          </a:p>
        </p:txBody>
      </p:sp>
    </p:spTree>
    <p:extLst>
      <p:ext uri="{BB962C8B-B14F-4D97-AF65-F5344CB8AC3E}">
        <p14:creationId xmlns:p14="http://schemas.microsoft.com/office/powerpoint/2010/main" val="38130424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2D0360-F62F-4091-B56B-6B5FC7214A3E}"/>
              </a:ext>
            </a:extLst>
          </p:cNvPr>
          <p:cNvSpPr>
            <a:spLocks noGrp="1"/>
          </p:cNvSpPr>
          <p:nvPr>
            <p:ph type="title"/>
          </p:nvPr>
        </p:nvSpPr>
        <p:spPr/>
        <p:txBody>
          <a:bodyPr/>
          <a:lstStyle/>
          <a:p>
            <a:r>
              <a:rPr lang="en-US" dirty="0"/>
              <a:t>A Canadian Practitioner’s Perspective</a:t>
            </a:r>
          </a:p>
        </p:txBody>
      </p:sp>
      <p:sp>
        <p:nvSpPr>
          <p:cNvPr id="3" name="Content Placeholder 2">
            <a:extLst>
              <a:ext uri="{FF2B5EF4-FFF2-40B4-BE49-F238E27FC236}">
                <a16:creationId xmlns:a16="http://schemas.microsoft.com/office/drawing/2014/main" id="{050B5EB3-1AC7-BE27-2341-2605019C6EE9}"/>
              </a:ext>
            </a:extLst>
          </p:cNvPr>
          <p:cNvSpPr>
            <a:spLocks noGrp="1"/>
          </p:cNvSpPr>
          <p:nvPr>
            <p:ph idx="1"/>
          </p:nvPr>
        </p:nvSpPr>
        <p:spPr/>
        <p:txBody>
          <a:bodyPr>
            <a:normAutofit/>
          </a:bodyPr>
          <a:lstStyle/>
          <a:p>
            <a:r>
              <a:rPr lang="en-US" dirty="0"/>
              <a:t>Mental health concerns appear to be on the rise?</a:t>
            </a:r>
          </a:p>
          <a:p>
            <a:pPr lvl="1"/>
            <a:r>
              <a:rPr lang="en-US" dirty="0"/>
              <a:t>Or have they always been there?</a:t>
            </a:r>
          </a:p>
          <a:p>
            <a:pPr marL="457200" lvl="1" indent="0">
              <a:buNone/>
            </a:pPr>
            <a:endParaRPr lang="en-US" dirty="0"/>
          </a:p>
          <a:p>
            <a:r>
              <a:rPr lang="en-US" dirty="0"/>
              <a:t>The playing field:</a:t>
            </a:r>
          </a:p>
          <a:p>
            <a:pPr lvl="1"/>
            <a:r>
              <a:rPr lang="en-US" dirty="0"/>
              <a:t>What Guidance is there?</a:t>
            </a:r>
          </a:p>
          <a:p>
            <a:pPr lvl="1"/>
            <a:r>
              <a:rPr lang="en-US" dirty="0"/>
              <a:t>How can defence lawyers meaningfully deal with mental health issues in the context of busy practices?</a:t>
            </a:r>
          </a:p>
          <a:p>
            <a:pPr lvl="1"/>
            <a:endParaRPr lang="en-US" dirty="0"/>
          </a:p>
          <a:p>
            <a:r>
              <a:rPr lang="en-US" dirty="0"/>
              <a:t>Fitness and Proportionality are the guiding themes</a:t>
            </a:r>
          </a:p>
          <a:p>
            <a:pPr lvl="1"/>
            <a:endParaRPr lang="en-US" dirty="0"/>
          </a:p>
          <a:p>
            <a:pPr lvl="1"/>
            <a:endParaRPr lang="en-US" dirty="0"/>
          </a:p>
        </p:txBody>
      </p:sp>
    </p:spTree>
    <p:extLst>
      <p:ext uri="{BB962C8B-B14F-4D97-AF65-F5344CB8AC3E}">
        <p14:creationId xmlns:p14="http://schemas.microsoft.com/office/powerpoint/2010/main" val="22132074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44D234-50E1-2852-CFD3-7B2598710517}"/>
              </a:ext>
            </a:extLst>
          </p:cNvPr>
          <p:cNvSpPr>
            <a:spLocks noGrp="1"/>
          </p:cNvSpPr>
          <p:nvPr>
            <p:ph type="title"/>
          </p:nvPr>
        </p:nvSpPr>
        <p:spPr/>
        <p:txBody>
          <a:bodyPr/>
          <a:lstStyle/>
          <a:p>
            <a:r>
              <a:rPr lang="en-US" i="1" dirty="0"/>
              <a:t>Russell</a:t>
            </a:r>
            <a:r>
              <a:rPr lang="en-US" dirty="0"/>
              <a:t> cont.</a:t>
            </a:r>
          </a:p>
        </p:txBody>
      </p:sp>
      <p:sp>
        <p:nvSpPr>
          <p:cNvPr id="3" name="Content Placeholder 2">
            <a:extLst>
              <a:ext uri="{FF2B5EF4-FFF2-40B4-BE49-F238E27FC236}">
                <a16:creationId xmlns:a16="http://schemas.microsoft.com/office/drawing/2014/main" id="{C7213A90-8D5F-D0B1-AE44-C24E7FB41DC0}"/>
              </a:ext>
            </a:extLst>
          </p:cNvPr>
          <p:cNvSpPr>
            <a:spLocks noGrp="1"/>
          </p:cNvSpPr>
          <p:nvPr>
            <p:ph idx="1"/>
          </p:nvPr>
        </p:nvSpPr>
        <p:spPr/>
        <p:txBody>
          <a:bodyPr>
            <a:normAutofit fontScale="92500" lnSpcReduction="10000"/>
          </a:bodyPr>
          <a:lstStyle/>
          <a:p>
            <a:pPr marL="0" indent="0">
              <a:buNone/>
            </a:pPr>
            <a:r>
              <a:rPr lang="en-CA" dirty="0"/>
              <a:t>[74] In sum, and with respect, the judge made two errors when she determined the sentence in this case. First, having found that the appellant’s moral culpability was attenuated by mental illness, she failed to provide sufficient weight to this mitigating factor.</a:t>
            </a:r>
          </a:p>
          <a:p>
            <a:pPr marL="0" indent="0">
              <a:buNone/>
            </a:pPr>
            <a:endParaRPr lang="en-US" dirty="0"/>
          </a:p>
          <a:p>
            <a:pPr marL="0" indent="0">
              <a:buNone/>
            </a:pPr>
            <a:r>
              <a:rPr lang="en-US" dirty="0"/>
              <a:t>Outcome:</a:t>
            </a:r>
          </a:p>
          <a:p>
            <a:pPr marL="0" indent="0">
              <a:buNone/>
            </a:pPr>
            <a:r>
              <a:rPr lang="en-CA" i="1" dirty="0"/>
              <a:t>Held: Leave to appeal is granted and the appeal is allowed. The global sentence is reduced to five years imprisonment. The judge committed two errors in principle that impacted the sentence: (1) failing to afford sufficient weight to the appellant’s mental illness after finding the appellant’s mental illness attenuated his moral culpability; and (2) fixing an “upper range” based on an incorrect proportionality assessment. </a:t>
            </a:r>
            <a:endParaRPr lang="en-CA" dirty="0"/>
          </a:p>
          <a:p>
            <a:pPr marL="0" indent="0">
              <a:buNone/>
            </a:pPr>
            <a:endParaRPr lang="en-US" dirty="0"/>
          </a:p>
        </p:txBody>
      </p:sp>
    </p:spTree>
    <p:extLst>
      <p:ext uri="{BB962C8B-B14F-4D97-AF65-F5344CB8AC3E}">
        <p14:creationId xmlns:p14="http://schemas.microsoft.com/office/powerpoint/2010/main" val="5644985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68DD9A-937F-8D97-21EB-861A9EF6DD3C}"/>
              </a:ext>
            </a:extLst>
          </p:cNvPr>
          <p:cNvSpPr>
            <a:spLocks noGrp="1"/>
          </p:cNvSpPr>
          <p:nvPr>
            <p:ph type="title"/>
          </p:nvPr>
        </p:nvSpPr>
        <p:spPr/>
        <p:txBody>
          <a:bodyPr/>
          <a:lstStyle/>
          <a:p>
            <a:r>
              <a:rPr lang="en-CA" i="1" dirty="0"/>
              <a:t>R. v. Glossop</a:t>
            </a:r>
            <a:r>
              <a:rPr lang="en-CA" dirty="0"/>
              <a:t>, 2026 BCCA 225</a:t>
            </a:r>
            <a:endParaRPr lang="en-US" dirty="0"/>
          </a:p>
        </p:txBody>
      </p:sp>
      <p:sp>
        <p:nvSpPr>
          <p:cNvPr id="3" name="Content Placeholder 2">
            <a:extLst>
              <a:ext uri="{FF2B5EF4-FFF2-40B4-BE49-F238E27FC236}">
                <a16:creationId xmlns:a16="http://schemas.microsoft.com/office/drawing/2014/main" id="{D06CC3F9-5436-86A1-6E6B-F4CE82445854}"/>
              </a:ext>
            </a:extLst>
          </p:cNvPr>
          <p:cNvSpPr>
            <a:spLocks noGrp="1"/>
          </p:cNvSpPr>
          <p:nvPr>
            <p:ph idx="1"/>
          </p:nvPr>
        </p:nvSpPr>
        <p:spPr/>
        <p:txBody>
          <a:bodyPr/>
          <a:lstStyle/>
          <a:p>
            <a:pPr marL="0" indent="0">
              <a:buNone/>
            </a:pPr>
            <a:endParaRPr lang="en-US" dirty="0"/>
          </a:p>
          <a:p>
            <a:pPr marL="0" indent="0">
              <a:buNone/>
            </a:pPr>
            <a:r>
              <a:rPr lang="en-CA" i="1" dirty="0"/>
              <a:t>The Crown appeals a two-years-less-a-day conditional sentence order for an arson at a vacant residential condominium development, causing $4 million in property damage. The Crown argues the judge erred: (1) by concluding the respondent's PTSD reduced his moral culpability without sufficient evidence of a causal connection between the mental illness and the criminal act; </a:t>
            </a:r>
            <a:endParaRPr lang="en-CA" dirty="0"/>
          </a:p>
          <a:p>
            <a:pPr marL="0" indent="0">
              <a:buNone/>
            </a:pPr>
            <a:endParaRPr lang="en-US" dirty="0"/>
          </a:p>
        </p:txBody>
      </p:sp>
    </p:spTree>
    <p:extLst>
      <p:ext uri="{BB962C8B-B14F-4D97-AF65-F5344CB8AC3E}">
        <p14:creationId xmlns:p14="http://schemas.microsoft.com/office/powerpoint/2010/main" val="1123411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F5B852-325C-0B11-3AFB-C79166B9AB2F}"/>
              </a:ext>
            </a:extLst>
          </p:cNvPr>
          <p:cNvSpPr>
            <a:spLocks noGrp="1"/>
          </p:cNvSpPr>
          <p:nvPr>
            <p:ph type="title"/>
          </p:nvPr>
        </p:nvSpPr>
        <p:spPr/>
        <p:txBody>
          <a:bodyPr/>
          <a:lstStyle/>
          <a:p>
            <a:r>
              <a:rPr lang="en-CA" i="1" dirty="0"/>
              <a:t>R. v. Glossop</a:t>
            </a:r>
            <a:r>
              <a:rPr lang="en-CA" dirty="0"/>
              <a:t>, 2026 BCCA 225</a:t>
            </a:r>
            <a:endParaRPr lang="en-US" dirty="0"/>
          </a:p>
        </p:txBody>
      </p:sp>
      <p:sp>
        <p:nvSpPr>
          <p:cNvPr id="3" name="Content Placeholder 2">
            <a:extLst>
              <a:ext uri="{FF2B5EF4-FFF2-40B4-BE49-F238E27FC236}">
                <a16:creationId xmlns:a16="http://schemas.microsoft.com/office/drawing/2014/main" id="{064CF6D4-E767-12FD-4B6E-AD266E4F3A81}"/>
              </a:ext>
            </a:extLst>
          </p:cNvPr>
          <p:cNvSpPr>
            <a:spLocks noGrp="1"/>
          </p:cNvSpPr>
          <p:nvPr>
            <p:ph idx="1"/>
          </p:nvPr>
        </p:nvSpPr>
        <p:spPr/>
        <p:txBody>
          <a:bodyPr>
            <a:normAutofit fontScale="62500" lnSpcReduction="20000"/>
          </a:bodyPr>
          <a:lstStyle/>
          <a:p>
            <a:r>
              <a:rPr lang="en-CA" dirty="0"/>
              <a:t>[51]      The impact of mental health and addiction on moral culpability is a complicated question. In </a:t>
            </a:r>
            <a:r>
              <a:rPr lang="en-CA" i="1" dirty="0"/>
              <a:t>R. v. </a:t>
            </a:r>
            <a:r>
              <a:rPr lang="en-CA" i="1" dirty="0" err="1"/>
              <a:t>Badhesa</a:t>
            </a:r>
            <a:r>
              <a:rPr lang="en-CA" dirty="0"/>
              <a:t>, </a:t>
            </a:r>
            <a:r>
              <a:rPr lang="en-CA" dirty="0">
                <a:hlinkClick r:id="rId2"/>
              </a:rPr>
              <a:t>2019 BCCA 70</a:t>
            </a:r>
            <a:r>
              <a:rPr lang="en-CA" dirty="0"/>
              <a:t>, this Court explained the role of self-induced intoxication in sentencing, where the offender’s mental illness (depression) contributed to excessive consumption of alcohol:</a:t>
            </a:r>
          </a:p>
          <a:p>
            <a:r>
              <a:rPr lang="en-CA" dirty="0"/>
              <a:t>[42]      When mental illness causes or contributes to the commission of an offence, it is a mitigating factor and a sentence may be reduced because the offender’s moral culpability is attenuated. In these circumstances, general deterrence is a less weighty consideration because a mentally ill offender is not an appropriate medium for making an example to others:</a:t>
            </a:r>
            <a:r>
              <a:rPr lang="en-CA" i="1" dirty="0"/>
              <a:t> R. v. Belcourt</a:t>
            </a:r>
            <a:r>
              <a:rPr lang="en-CA" dirty="0"/>
              <a:t>, </a:t>
            </a:r>
            <a:r>
              <a:rPr lang="en-CA" dirty="0">
                <a:hlinkClick r:id="rId3"/>
              </a:rPr>
              <a:t>2010 ABCA 319</a:t>
            </a:r>
            <a:r>
              <a:rPr lang="en-CA" dirty="0"/>
              <a:t> at para. </a:t>
            </a:r>
            <a:r>
              <a:rPr lang="en-CA" dirty="0">
                <a:hlinkClick r:id="rId4"/>
              </a:rPr>
              <a:t>8</a:t>
            </a:r>
            <a:r>
              <a:rPr lang="en-CA" dirty="0"/>
              <a:t>. Nor does specific deterrence or severe punishment play a significant role in the determination of a fit sentence. The former is meaningless when an offender is out of touch with reality and the latter may be disproportionate to the offender’s degree of responsibility: </a:t>
            </a:r>
            <a:r>
              <a:rPr lang="en-CA" i="1" dirty="0"/>
              <a:t>R. v. Batisse</a:t>
            </a:r>
            <a:r>
              <a:rPr lang="en-CA" dirty="0"/>
              <a:t>, </a:t>
            </a:r>
            <a:r>
              <a:rPr lang="en-CA" dirty="0">
                <a:hlinkClick r:id="rId5"/>
              </a:rPr>
              <a:t>2009 ONCA 114</a:t>
            </a:r>
            <a:r>
              <a:rPr lang="en-CA" dirty="0"/>
              <a:t> at para. </a:t>
            </a:r>
            <a:r>
              <a:rPr lang="en-CA" dirty="0">
                <a:hlinkClick r:id="rId6"/>
              </a:rPr>
              <a:t>38</a:t>
            </a:r>
            <a:r>
              <a:rPr lang="en-CA" dirty="0"/>
              <a:t>.</a:t>
            </a:r>
          </a:p>
          <a:p>
            <a:r>
              <a:rPr lang="en-CA" dirty="0"/>
              <a:t>[52]       This Court has also made clear that mental illness may reduce moral culpability where it </a:t>
            </a:r>
            <a:r>
              <a:rPr lang="en-CA" u="sng" dirty="0"/>
              <a:t>indirectly contributed</a:t>
            </a:r>
            <a:r>
              <a:rPr lang="en-CA" dirty="0"/>
              <a:t> to the commission of the offence. In </a:t>
            </a:r>
            <a:r>
              <a:rPr lang="en-CA" i="1" dirty="0"/>
              <a:t>Forner</a:t>
            </a:r>
            <a:r>
              <a:rPr lang="en-CA" dirty="0"/>
              <a:t>, Justice Grauer, speaking for the Court, found the sentencing judge erred when he appeared to require a direct causal link between the illness and the criminal conduct. Rather, he wrote at para. 28 that “[t]he link here is indirect but real: depression contributing to alcohol abuse and addiction, together contributing to the offence”.</a:t>
            </a:r>
          </a:p>
          <a:p>
            <a:endParaRPr lang="en-US" dirty="0"/>
          </a:p>
        </p:txBody>
      </p:sp>
    </p:spTree>
    <p:extLst>
      <p:ext uri="{BB962C8B-B14F-4D97-AF65-F5344CB8AC3E}">
        <p14:creationId xmlns:p14="http://schemas.microsoft.com/office/powerpoint/2010/main" val="140243995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BB621A-4FE8-873E-7068-68ADBFC6C099}"/>
              </a:ext>
            </a:extLst>
          </p:cNvPr>
          <p:cNvSpPr>
            <a:spLocks noGrp="1"/>
          </p:cNvSpPr>
          <p:nvPr>
            <p:ph type="title"/>
          </p:nvPr>
        </p:nvSpPr>
        <p:spPr/>
        <p:txBody>
          <a:bodyPr/>
          <a:lstStyle/>
          <a:p>
            <a:r>
              <a:rPr lang="en-US" i="1" dirty="0"/>
              <a:t>Glossop</a:t>
            </a:r>
            <a:r>
              <a:rPr lang="en-US" dirty="0"/>
              <a:t> outcome:</a:t>
            </a:r>
          </a:p>
        </p:txBody>
      </p:sp>
      <p:sp>
        <p:nvSpPr>
          <p:cNvPr id="3" name="Content Placeholder 2">
            <a:extLst>
              <a:ext uri="{FF2B5EF4-FFF2-40B4-BE49-F238E27FC236}">
                <a16:creationId xmlns:a16="http://schemas.microsoft.com/office/drawing/2014/main" id="{E7EDF3C5-174E-4415-141E-02910710BDB7}"/>
              </a:ext>
            </a:extLst>
          </p:cNvPr>
          <p:cNvSpPr>
            <a:spLocks noGrp="1"/>
          </p:cNvSpPr>
          <p:nvPr>
            <p:ph idx="1"/>
          </p:nvPr>
        </p:nvSpPr>
        <p:spPr/>
        <p:txBody>
          <a:bodyPr>
            <a:normAutofit fontScale="92500" lnSpcReduction="10000"/>
          </a:bodyPr>
          <a:lstStyle/>
          <a:p>
            <a:r>
              <a:rPr lang="en-CA" i="1" dirty="0"/>
              <a:t>Held: Leave to appeal sentence allowed; appeal dismissed. The respondent was diagnosed with PTSD and substance use disorders ten years earlier. The only expert report in evidence linked the two mental illnesses and it was open to the judge to find that the mental illnesses went hand-in-hand with the crime. The judge, in her reasons, grappled with the issue of whether PTSD lessened the respondent's culpability and concluded on the evidence that it did. The judge also did not err in finding that the respondent had taken efforts to rehabilitate himself, even though his efforts were imperfect. The sentence imposed met the sentencing principles of denunciation and deterrence; the CSO prescribed comprehensive conditions to address the gravity of the offence. </a:t>
            </a:r>
            <a:endParaRPr lang="en-CA" dirty="0"/>
          </a:p>
          <a:p>
            <a:endParaRPr lang="en-US" dirty="0"/>
          </a:p>
        </p:txBody>
      </p:sp>
    </p:spTree>
    <p:extLst>
      <p:ext uri="{BB962C8B-B14F-4D97-AF65-F5344CB8AC3E}">
        <p14:creationId xmlns:p14="http://schemas.microsoft.com/office/powerpoint/2010/main" val="2476412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DADED6-E1D0-3C2F-20E9-80AF12A198C7}"/>
              </a:ext>
            </a:extLst>
          </p:cNvPr>
          <p:cNvSpPr>
            <a:spLocks noGrp="1"/>
          </p:cNvSpPr>
          <p:nvPr>
            <p:ph type="title"/>
          </p:nvPr>
        </p:nvSpPr>
        <p:spPr/>
        <p:txBody>
          <a:bodyPr/>
          <a:lstStyle/>
          <a:p>
            <a:r>
              <a:rPr lang="en-US" i="1" dirty="0"/>
              <a:t>R. v. McCrae, </a:t>
            </a:r>
            <a:r>
              <a:rPr lang="en-US" dirty="0"/>
              <a:t>2026 BCCA 236</a:t>
            </a:r>
          </a:p>
        </p:txBody>
      </p:sp>
      <p:sp>
        <p:nvSpPr>
          <p:cNvPr id="3" name="Content Placeholder 2">
            <a:extLst>
              <a:ext uri="{FF2B5EF4-FFF2-40B4-BE49-F238E27FC236}">
                <a16:creationId xmlns:a16="http://schemas.microsoft.com/office/drawing/2014/main" id="{BE351995-6E91-A06A-75DE-37EAAC760A05}"/>
              </a:ext>
            </a:extLst>
          </p:cNvPr>
          <p:cNvSpPr>
            <a:spLocks noGrp="1"/>
          </p:cNvSpPr>
          <p:nvPr>
            <p:ph idx="1"/>
          </p:nvPr>
        </p:nvSpPr>
        <p:spPr/>
        <p:txBody>
          <a:bodyPr>
            <a:normAutofit fontScale="77500" lnSpcReduction="20000"/>
          </a:bodyPr>
          <a:lstStyle/>
          <a:p>
            <a:pPr marL="0" indent="0">
              <a:buNone/>
            </a:pPr>
            <a:r>
              <a:rPr lang="en-CA" i="1" dirty="0"/>
              <a:t>The appellant was sentenced to six years’ imprisonment for the aggravated assault</a:t>
            </a:r>
            <a:r>
              <a:rPr lang="en-CA" dirty="0"/>
              <a:t> </a:t>
            </a:r>
            <a:r>
              <a:rPr lang="en-CA" i="1" dirty="0"/>
              <a:t>of a police officer. He appeals the sentence, arguing the judge placed insufficient</a:t>
            </a:r>
            <a:r>
              <a:rPr lang="en-CA" dirty="0"/>
              <a:t> </a:t>
            </a:r>
            <a:r>
              <a:rPr lang="en-CA" i="1" dirty="0"/>
              <a:t>weight on the extent to which his mental health conditions reduced his moral blameworthiness and the sentence was demonstrably unfit.</a:t>
            </a:r>
            <a:endParaRPr lang="en-CA" dirty="0"/>
          </a:p>
          <a:p>
            <a:pPr marL="0" indent="0">
              <a:buNone/>
            </a:pPr>
            <a:r>
              <a:rPr lang="en-CA" i="1" dirty="0"/>
              <a:t>Held: Appeal dismissed. The standard of review on a sentence appeal is deferential.</a:t>
            </a:r>
            <a:r>
              <a:rPr lang="en-CA" dirty="0"/>
              <a:t> </a:t>
            </a:r>
            <a:r>
              <a:rPr lang="en-CA" i="1" dirty="0"/>
              <a:t>The appellant has not shown the judge erred in principle with respect to his</a:t>
            </a:r>
            <a:r>
              <a:rPr lang="en-CA" dirty="0"/>
              <a:t> </a:t>
            </a:r>
            <a:r>
              <a:rPr lang="en-CA" i="1" dirty="0"/>
              <a:t>treatment of the appellant’s mental health conditions. Using a comparator case that</a:t>
            </a:r>
            <a:r>
              <a:rPr lang="en-CA" dirty="0"/>
              <a:t> </a:t>
            </a:r>
            <a:r>
              <a:rPr lang="en-CA" i="1" dirty="0"/>
              <a:t>does not involve a police officer does not necessarily make a sentence for an</a:t>
            </a:r>
            <a:r>
              <a:rPr lang="en-CA" dirty="0"/>
              <a:t> </a:t>
            </a:r>
            <a:r>
              <a:rPr lang="en-CA" i="1" dirty="0"/>
              <a:t>offence involving a police officer demonstrably unfit.</a:t>
            </a:r>
            <a:endParaRPr lang="en-CA" dirty="0"/>
          </a:p>
          <a:p>
            <a:pPr marL="0" indent="0">
              <a:buNone/>
            </a:pPr>
            <a:endParaRPr lang="en-CA" dirty="0"/>
          </a:p>
          <a:p>
            <a:r>
              <a:rPr lang="en-CA" dirty="0"/>
              <a:t>[29]       Cases like </a:t>
            </a:r>
            <a:r>
              <a:rPr lang="en-CA" i="1" dirty="0"/>
              <a:t>Russell </a:t>
            </a:r>
            <a:r>
              <a:rPr lang="en-CA" dirty="0"/>
              <a:t>and </a:t>
            </a:r>
            <a:r>
              <a:rPr lang="en-CA" i="1" dirty="0"/>
              <a:t>Badhesa</a:t>
            </a:r>
            <a:r>
              <a:rPr lang="en-CA" dirty="0"/>
              <a:t> direct sentencing judges to distinguish between offence-based considerations and factors relevant to moral culpability. Based on the evidence, the judge must determine the extent to which the accused’s mental health conditions contributed to the offending conduct. Both decisions recognize the intensely fact-driven nature of this determination and emphasize the need for detailed and specific medical evidence.</a:t>
            </a:r>
            <a:endParaRPr lang="en-US" dirty="0"/>
          </a:p>
        </p:txBody>
      </p:sp>
    </p:spTree>
    <p:extLst>
      <p:ext uri="{BB962C8B-B14F-4D97-AF65-F5344CB8AC3E}">
        <p14:creationId xmlns:p14="http://schemas.microsoft.com/office/powerpoint/2010/main" val="288346985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481B42-9A38-94FB-AE27-74B0AE037122}"/>
              </a:ext>
            </a:extLst>
          </p:cNvPr>
          <p:cNvSpPr>
            <a:spLocks noGrp="1"/>
          </p:cNvSpPr>
          <p:nvPr>
            <p:ph type="title"/>
          </p:nvPr>
        </p:nvSpPr>
        <p:spPr/>
        <p:txBody>
          <a:bodyPr/>
          <a:lstStyle/>
          <a:p>
            <a:r>
              <a:rPr lang="en-US" dirty="0"/>
              <a:t>What have other jurisdictions done?</a:t>
            </a:r>
          </a:p>
        </p:txBody>
      </p:sp>
      <p:sp>
        <p:nvSpPr>
          <p:cNvPr id="3" name="Content Placeholder 2">
            <a:extLst>
              <a:ext uri="{FF2B5EF4-FFF2-40B4-BE49-F238E27FC236}">
                <a16:creationId xmlns:a16="http://schemas.microsoft.com/office/drawing/2014/main" id="{6E79575D-0003-E351-43EE-49BBD822BE9A}"/>
              </a:ext>
            </a:extLst>
          </p:cNvPr>
          <p:cNvSpPr>
            <a:spLocks noGrp="1"/>
          </p:cNvSpPr>
          <p:nvPr>
            <p:ph idx="1"/>
          </p:nvPr>
        </p:nvSpPr>
        <p:spPr/>
        <p:txBody>
          <a:bodyPr>
            <a:normAutofit fontScale="92500" lnSpcReduction="10000"/>
          </a:bodyPr>
          <a:lstStyle/>
          <a:p>
            <a:r>
              <a:rPr lang="en-US" dirty="0"/>
              <a:t>UK: </a:t>
            </a:r>
            <a:r>
              <a:rPr lang="en-US" dirty="0" err="1"/>
              <a:t>Sentencingcouncil.org</a:t>
            </a:r>
            <a:r>
              <a:rPr lang="en-US" dirty="0"/>
              <a:t>: Guidelines</a:t>
            </a:r>
          </a:p>
          <a:p>
            <a:r>
              <a:rPr lang="en-US" dirty="0">
                <a:hlinkClick r:id="rId2"/>
              </a:rPr>
              <a:t>https://sentencingcouncil.org.uk/about-us/about-the-sentencing-council/how-the-council-works/</a:t>
            </a:r>
            <a:endParaRPr lang="en-US" dirty="0"/>
          </a:p>
          <a:p>
            <a:pPr marL="0" indent="0">
              <a:buNone/>
            </a:pPr>
            <a:endParaRPr lang="en-US" dirty="0"/>
          </a:p>
          <a:p>
            <a:pPr lvl="1"/>
            <a:r>
              <a:rPr lang="en-CA" i="1" u="sng" dirty="0"/>
              <a:t>Sentencing offenders with</a:t>
            </a:r>
            <a:r>
              <a:rPr lang="en-CA" u="sng" dirty="0"/>
              <a:t> </a:t>
            </a:r>
            <a:r>
              <a:rPr lang="en-CA" i="1" u="sng" dirty="0"/>
              <a:t>mental disorders, developmental</a:t>
            </a:r>
            <a:r>
              <a:rPr lang="en-CA" u="sng" dirty="0"/>
              <a:t> </a:t>
            </a:r>
            <a:r>
              <a:rPr lang="en-CA" i="1" u="sng" dirty="0"/>
              <a:t>disorders, or neurological</a:t>
            </a:r>
            <a:r>
              <a:rPr lang="en-CA" u="sng" dirty="0"/>
              <a:t> </a:t>
            </a:r>
            <a:r>
              <a:rPr lang="en-CA" i="1" u="sng" dirty="0"/>
              <a:t>impairments</a:t>
            </a:r>
          </a:p>
          <a:p>
            <a:pPr lvl="2"/>
            <a:r>
              <a:rPr lang="en-CA" i="1" dirty="0"/>
              <a:t>This guideline applies when sentencing offenders who at the time of the</a:t>
            </a:r>
            <a:r>
              <a:rPr lang="en-CA" dirty="0"/>
              <a:t> </a:t>
            </a:r>
            <a:r>
              <a:rPr lang="en-CA" i="1" dirty="0"/>
              <a:t>offence and/or at the time of sentencing have any mental disorder,</a:t>
            </a:r>
            <a:r>
              <a:rPr lang="en-CA" dirty="0"/>
              <a:t> </a:t>
            </a:r>
            <a:r>
              <a:rPr lang="en-CA" i="1" dirty="0"/>
              <a:t>neurological impairment or developmental disorder …</a:t>
            </a:r>
          </a:p>
          <a:p>
            <a:pPr lvl="2"/>
            <a:r>
              <a:rPr lang="en-CA" i="1" dirty="0"/>
              <a:t>Providing judges and magistrates with sentencing guidelines is the primary duty of the Council. We take a number of steps in the process of developing our guidelines from first draft, through the consultation stages and on to developing the definitive version that will be used by the judiciary.</a:t>
            </a:r>
          </a:p>
          <a:p>
            <a:pPr lvl="2"/>
            <a:endParaRPr lang="en-CA" i="1" dirty="0"/>
          </a:p>
          <a:p>
            <a:pPr lvl="1"/>
            <a:endParaRPr lang="en-CA" dirty="0"/>
          </a:p>
          <a:p>
            <a:pPr marL="0" indent="0">
              <a:buNone/>
            </a:pPr>
            <a:endParaRPr lang="en-US" dirty="0"/>
          </a:p>
        </p:txBody>
      </p:sp>
    </p:spTree>
    <p:extLst>
      <p:ext uri="{BB962C8B-B14F-4D97-AF65-F5344CB8AC3E}">
        <p14:creationId xmlns:p14="http://schemas.microsoft.com/office/powerpoint/2010/main" val="269921148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88D65F-0DC9-406E-107D-8725CB4CEC2C}"/>
              </a:ext>
            </a:extLst>
          </p:cNvPr>
          <p:cNvSpPr>
            <a:spLocks noGrp="1"/>
          </p:cNvSpPr>
          <p:nvPr>
            <p:ph type="title"/>
          </p:nvPr>
        </p:nvSpPr>
        <p:spPr/>
        <p:txBody>
          <a:bodyPr/>
          <a:lstStyle/>
          <a:p>
            <a:r>
              <a:rPr lang="en-US" dirty="0"/>
              <a:t>Getting the Issue before the Court</a:t>
            </a:r>
          </a:p>
        </p:txBody>
      </p:sp>
      <p:sp>
        <p:nvSpPr>
          <p:cNvPr id="3" name="Content Placeholder 2">
            <a:extLst>
              <a:ext uri="{FF2B5EF4-FFF2-40B4-BE49-F238E27FC236}">
                <a16:creationId xmlns:a16="http://schemas.microsoft.com/office/drawing/2014/main" id="{00F9B5EA-08D0-FF93-2CC7-0029F0EA3FFC}"/>
              </a:ext>
            </a:extLst>
          </p:cNvPr>
          <p:cNvSpPr>
            <a:spLocks noGrp="1"/>
          </p:cNvSpPr>
          <p:nvPr>
            <p:ph idx="1"/>
          </p:nvPr>
        </p:nvSpPr>
        <p:spPr/>
        <p:txBody>
          <a:bodyPr>
            <a:normAutofit/>
          </a:bodyPr>
          <a:lstStyle/>
          <a:p>
            <a:pPr marL="457200" lvl="1" indent="0">
              <a:buNone/>
            </a:pPr>
            <a:r>
              <a:rPr lang="en-US" b="1" dirty="0"/>
              <a:t>It must presented appropriately – can’t be generalized</a:t>
            </a:r>
            <a:endParaRPr lang="en-US" dirty="0"/>
          </a:p>
          <a:p>
            <a:pPr marL="457200" lvl="1" indent="0">
              <a:buNone/>
            </a:pPr>
            <a:endParaRPr lang="en-US" dirty="0"/>
          </a:p>
          <a:p>
            <a:r>
              <a:rPr lang="en-US" dirty="0"/>
              <a:t>Defence Counsel must take the lead</a:t>
            </a:r>
          </a:p>
          <a:p>
            <a:pPr lvl="1"/>
            <a:r>
              <a:rPr lang="en-US" dirty="0"/>
              <a:t>It must be addressed head-on</a:t>
            </a:r>
          </a:p>
          <a:p>
            <a:pPr lvl="1"/>
            <a:r>
              <a:rPr lang="en-US" dirty="0"/>
              <a:t>How?</a:t>
            </a:r>
          </a:p>
          <a:p>
            <a:pPr lvl="2"/>
            <a:r>
              <a:rPr lang="en-US" dirty="0"/>
              <a:t>Systemic barriers / legal aid funding </a:t>
            </a:r>
          </a:p>
          <a:p>
            <a:pPr lvl="2"/>
            <a:r>
              <a:rPr lang="en-US" dirty="0"/>
              <a:t>Client Needs vs. wishes …</a:t>
            </a:r>
          </a:p>
          <a:p>
            <a:pPr lvl="2"/>
            <a:r>
              <a:rPr lang="en-US" dirty="0"/>
              <a:t>Too many cases </a:t>
            </a:r>
          </a:p>
        </p:txBody>
      </p:sp>
    </p:spTree>
    <p:extLst>
      <p:ext uri="{BB962C8B-B14F-4D97-AF65-F5344CB8AC3E}">
        <p14:creationId xmlns:p14="http://schemas.microsoft.com/office/powerpoint/2010/main" val="9210910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990F1F-3110-188E-889C-69B26D0B846C}"/>
              </a:ext>
            </a:extLst>
          </p:cNvPr>
          <p:cNvSpPr>
            <a:spLocks noGrp="1"/>
          </p:cNvSpPr>
          <p:nvPr>
            <p:ph type="title"/>
          </p:nvPr>
        </p:nvSpPr>
        <p:spPr/>
        <p:txBody>
          <a:bodyPr>
            <a:normAutofit fontScale="90000"/>
          </a:bodyPr>
          <a:lstStyle/>
          <a:p>
            <a:br>
              <a:rPr lang="en-US" dirty="0"/>
            </a:br>
            <a:r>
              <a:rPr lang="en-US" dirty="0"/>
              <a:t>How do you demonstrate mental illness?</a:t>
            </a:r>
            <a:br>
              <a:rPr lang="en-US" dirty="0"/>
            </a:br>
            <a:endParaRPr lang="en-US" dirty="0"/>
          </a:p>
        </p:txBody>
      </p:sp>
      <p:sp>
        <p:nvSpPr>
          <p:cNvPr id="3" name="Content Placeholder 2">
            <a:extLst>
              <a:ext uri="{FF2B5EF4-FFF2-40B4-BE49-F238E27FC236}">
                <a16:creationId xmlns:a16="http://schemas.microsoft.com/office/drawing/2014/main" id="{A910AB9A-55F3-4D31-A97C-D996D7182699}"/>
              </a:ext>
            </a:extLst>
          </p:cNvPr>
          <p:cNvSpPr>
            <a:spLocks noGrp="1"/>
          </p:cNvSpPr>
          <p:nvPr>
            <p:ph idx="1"/>
          </p:nvPr>
        </p:nvSpPr>
        <p:spPr/>
        <p:txBody>
          <a:bodyPr>
            <a:normAutofit/>
          </a:bodyPr>
          <a:lstStyle/>
          <a:p>
            <a:endParaRPr lang="en-US" dirty="0"/>
          </a:p>
          <a:p>
            <a:r>
              <a:rPr lang="en-US" dirty="0"/>
              <a:t>It’s easy for mental health issues to fall between the cracks</a:t>
            </a:r>
          </a:p>
          <a:p>
            <a:pPr marL="0" indent="0">
              <a:buNone/>
            </a:pPr>
            <a:endParaRPr lang="en-US" dirty="0"/>
          </a:p>
          <a:p>
            <a:r>
              <a:rPr lang="en-US" dirty="0"/>
              <a:t>Client needs vs. wishes: defence lawyer as social worker</a:t>
            </a:r>
          </a:p>
          <a:p>
            <a:endParaRPr lang="en-US" dirty="0"/>
          </a:p>
          <a:p>
            <a:r>
              <a:rPr lang="en-US" b="1" dirty="0"/>
              <a:t>An expert must be engaged</a:t>
            </a:r>
          </a:p>
          <a:p>
            <a:endParaRPr lang="en-US" dirty="0"/>
          </a:p>
          <a:p>
            <a:endParaRPr lang="en-US" dirty="0"/>
          </a:p>
        </p:txBody>
      </p:sp>
    </p:spTree>
    <p:extLst>
      <p:ext uri="{BB962C8B-B14F-4D97-AF65-F5344CB8AC3E}">
        <p14:creationId xmlns:p14="http://schemas.microsoft.com/office/powerpoint/2010/main" val="417866590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869C3F-40B0-F336-9400-F75A33E0A36E}"/>
              </a:ext>
            </a:extLst>
          </p:cNvPr>
          <p:cNvSpPr>
            <a:spLocks noGrp="1"/>
          </p:cNvSpPr>
          <p:nvPr>
            <p:ph type="title"/>
          </p:nvPr>
        </p:nvSpPr>
        <p:spPr/>
        <p:txBody>
          <a:bodyPr/>
          <a:lstStyle/>
          <a:p>
            <a:r>
              <a:rPr lang="en-US" dirty="0"/>
              <a:t>Can a Judge Raise the Issue?</a:t>
            </a:r>
          </a:p>
        </p:txBody>
      </p:sp>
      <p:sp>
        <p:nvSpPr>
          <p:cNvPr id="3" name="Content Placeholder 2">
            <a:extLst>
              <a:ext uri="{FF2B5EF4-FFF2-40B4-BE49-F238E27FC236}">
                <a16:creationId xmlns:a16="http://schemas.microsoft.com/office/drawing/2014/main" id="{0AE75104-8E2D-3E37-851F-2CED9E105ABA}"/>
              </a:ext>
            </a:extLst>
          </p:cNvPr>
          <p:cNvSpPr>
            <a:spLocks noGrp="1"/>
          </p:cNvSpPr>
          <p:nvPr>
            <p:ph idx="1"/>
          </p:nvPr>
        </p:nvSpPr>
        <p:spPr/>
        <p:txBody>
          <a:bodyPr/>
          <a:lstStyle/>
          <a:p>
            <a:r>
              <a:rPr lang="en-US" dirty="0"/>
              <a:t>Is it akin to </a:t>
            </a:r>
            <a:r>
              <a:rPr lang="en-US" i="1" dirty="0" err="1"/>
              <a:t>Gladue</a:t>
            </a:r>
            <a:r>
              <a:rPr lang="en-US" dirty="0"/>
              <a:t> or racialized issues (</a:t>
            </a:r>
            <a:r>
              <a:rPr lang="en-US" i="1" dirty="0"/>
              <a:t>R. v. Le, </a:t>
            </a:r>
            <a:r>
              <a:rPr lang="en-US" dirty="0"/>
              <a:t>2019 SCC 34) where the court can take judicial notice? </a:t>
            </a:r>
          </a:p>
          <a:p>
            <a:pPr lvl="1"/>
            <a:r>
              <a:rPr lang="en-US" dirty="0" err="1"/>
              <a:t>ie</a:t>
            </a:r>
            <a:r>
              <a:rPr lang="en-US" dirty="0"/>
              <a:t>. where judges can take a more proactive stance?</a:t>
            </a:r>
          </a:p>
          <a:p>
            <a:pPr marL="457200" lvl="1" indent="0">
              <a:buNone/>
            </a:pPr>
            <a:endParaRPr lang="en-US" dirty="0"/>
          </a:p>
          <a:p>
            <a:r>
              <a:rPr lang="en-US" dirty="0"/>
              <a:t>If a judge can raise fitness, does it open the door?</a:t>
            </a:r>
          </a:p>
          <a:p>
            <a:endParaRPr lang="en-US" dirty="0"/>
          </a:p>
          <a:p>
            <a:r>
              <a:rPr lang="en-US" dirty="0"/>
              <a:t>Accused position must be accounted for.</a:t>
            </a:r>
          </a:p>
        </p:txBody>
      </p:sp>
    </p:spTree>
    <p:extLst>
      <p:ext uri="{BB962C8B-B14F-4D97-AF65-F5344CB8AC3E}">
        <p14:creationId xmlns:p14="http://schemas.microsoft.com/office/powerpoint/2010/main" val="384867645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175C1C-B888-40B0-6473-7A810E23EFFB}"/>
              </a:ext>
            </a:extLst>
          </p:cNvPr>
          <p:cNvSpPr>
            <a:spLocks noGrp="1"/>
          </p:cNvSpPr>
          <p:nvPr>
            <p:ph type="title"/>
          </p:nvPr>
        </p:nvSpPr>
        <p:spPr/>
        <p:txBody>
          <a:bodyPr/>
          <a:lstStyle/>
          <a:p>
            <a:r>
              <a:rPr lang="en-US" dirty="0"/>
              <a:t>Legal Aid BC 2022</a:t>
            </a:r>
          </a:p>
        </p:txBody>
      </p:sp>
      <p:sp>
        <p:nvSpPr>
          <p:cNvPr id="3" name="Content Placeholder 2">
            <a:extLst>
              <a:ext uri="{FF2B5EF4-FFF2-40B4-BE49-F238E27FC236}">
                <a16:creationId xmlns:a16="http://schemas.microsoft.com/office/drawing/2014/main" id="{4CD2B2A3-BC04-11ED-49E0-FD5958BB51E4}"/>
              </a:ext>
            </a:extLst>
          </p:cNvPr>
          <p:cNvSpPr>
            <a:spLocks noGrp="1"/>
          </p:cNvSpPr>
          <p:nvPr>
            <p:ph idx="1"/>
          </p:nvPr>
        </p:nvSpPr>
        <p:spPr/>
        <p:txBody>
          <a:bodyPr>
            <a:normAutofit/>
          </a:bodyPr>
          <a:lstStyle/>
          <a:p>
            <a:pPr marL="0" indent="0">
              <a:buNone/>
            </a:pPr>
            <a:r>
              <a:rPr lang="en-CA" b="1" dirty="0"/>
              <a:t>Expert Witnesses </a:t>
            </a:r>
          </a:p>
          <a:p>
            <a:pPr marL="0" indent="0">
              <a:buNone/>
            </a:pPr>
            <a:r>
              <a:rPr lang="en-CA" b="1" dirty="0"/>
              <a:t>Legal Aid BC </a:t>
            </a:r>
            <a:r>
              <a:rPr lang="en-CA" dirty="0"/>
              <a:t>(LABC) is introducing a new tariff item to the Disbursement Tariff.</a:t>
            </a:r>
          </a:p>
          <a:p>
            <a:pPr marL="0" indent="0">
              <a:buNone/>
            </a:pPr>
            <a:r>
              <a:rPr lang="en-CA" dirty="0"/>
              <a:t>The new tariff item allows lawyers to bill up to 5 hours, without prior authorization, for various expert witness preparation and/or testimony on Criminal Standard contracts. The pre-approval of expert witnesses is intended to ensure early assessment of issues in the case and to provide better information to guide authorizations when further assessments and reports are appropriate. </a:t>
            </a:r>
          </a:p>
          <a:p>
            <a:pPr marL="0" indent="0">
              <a:buNone/>
            </a:pPr>
            <a:endParaRPr lang="en-US" dirty="0"/>
          </a:p>
        </p:txBody>
      </p:sp>
    </p:spTree>
    <p:extLst>
      <p:ext uri="{BB962C8B-B14F-4D97-AF65-F5344CB8AC3E}">
        <p14:creationId xmlns:p14="http://schemas.microsoft.com/office/powerpoint/2010/main" val="39611075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698202-B76A-62A6-0ADB-A56693FA60E1}"/>
              </a:ext>
            </a:extLst>
          </p:cNvPr>
          <p:cNvSpPr>
            <a:spLocks noGrp="1"/>
          </p:cNvSpPr>
          <p:nvPr>
            <p:ph type="title"/>
          </p:nvPr>
        </p:nvSpPr>
        <p:spPr/>
        <p:txBody>
          <a:bodyPr/>
          <a:lstStyle/>
          <a:p>
            <a:r>
              <a:rPr lang="en-US" i="1" dirty="0" err="1"/>
              <a:t>Mens</a:t>
            </a:r>
            <a:r>
              <a:rPr lang="en-US" i="1" dirty="0"/>
              <a:t> Rea </a:t>
            </a:r>
            <a:r>
              <a:rPr lang="en-US" dirty="0"/>
              <a:t>and Moral Blameworthiness</a:t>
            </a:r>
          </a:p>
        </p:txBody>
      </p:sp>
      <p:sp>
        <p:nvSpPr>
          <p:cNvPr id="3" name="Content Placeholder 2">
            <a:extLst>
              <a:ext uri="{FF2B5EF4-FFF2-40B4-BE49-F238E27FC236}">
                <a16:creationId xmlns:a16="http://schemas.microsoft.com/office/drawing/2014/main" id="{F55B349D-0730-E4B4-DCF7-3909BF5D7875}"/>
              </a:ext>
            </a:extLst>
          </p:cNvPr>
          <p:cNvSpPr>
            <a:spLocks noGrp="1"/>
          </p:cNvSpPr>
          <p:nvPr>
            <p:ph idx="1"/>
          </p:nvPr>
        </p:nvSpPr>
        <p:spPr/>
        <p:txBody>
          <a:bodyPr/>
          <a:lstStyle/>
          <a:p>
            <a:r>
              <a:rPr lang="en-US" dirty="0"/>
              <a:t>What happens when an offender is “fit” to stand trial and “not criminally responsible by reason of mental disorder” (NCRMD), yet also suffering from mental illness?</a:t>
            </a:r>
          </a:p>
          <a:p>
            <a:pPr marL="0" indent="0">
              <a:buNone/>
            </a:pPr>
            <a:endParaRPr lang="en-US" dirty="0"/>
          </a:p>
          <a:p>
            <a:r>
              <a:rPr lang="en-US" dirty="0"/>
              <a:t>Assessing relative moral blameworthiness is a complex task</a:t>
            </a:r>
          </a:p>
          <a:p>
            <a:pPr marL="0" indent="0">
              <a:buNone/>
            </a:pPr>
            <a:endParaRPr lang="en-US" dirty="0"/>
          </a:p>
          <a:p>
            <a:r>
              <a:rPr lang="en-US" dirty="0"/>
              <a:t>Assessing a fit sentence is an intensely fact driven exercise</a:t>
            </a:r>
          </a:p>
          <a:p>
            <a:pPr lvl="1"/>
            <a:r>
              <a:rPr lang="en-US" dirty="0"/>
              <a:t>assessing mental health issues significantly exacerbates the task</a:t>
            </a:r>
          </a:p>
          <a:p>
            <a:pPr lvl="1"/>
            <a:endParaRPr lang="en-US" dirty="0"/>
          </a:p>
        </p:txBody>
      </p:sp>
    </p:spTree>
    <p:extLst>
      <p:ext uri="{BB962C8B-B14F-4D97-AF65-F5344CB8AC3E}">
        <p14:creationId xmlns:p14="http://schemas.microsoft.com/office/powerpoint/2010/main" val="4142932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A1267E-0C95-1A5B-526D-624DE9D0FD13}"/>
              </a:ext>
            </a:extLst>
          </p:cNvPr>
          <p:cNvSpPr>
            <a:spLocks noGrp="1"/>
          </p:cNvSpPr>
          <p:nvPr>
            <p:ph type="title"/>
          </p:nvPr>
        </p:nvSpPr>
        <p:spPr/>
        <p:txBody>
          <a:bodyPr/>
          <a:lstStyle/>
          <a:p>
            <a:pPr algn="ctr"/>
            <a:r>
              <a:rPr lang="en-US" dirty="0"/>
              <a:t>Canada: Purpose of Sentencing</a:t>
            </a:r>
          </a:p>
        </p:txBody>
      </p:sp>
      <p:sp>
        <p:nvSpPr>
          <p:cNvPr id="3" name="Content Placeholder 2">
            <a:extLst>
              <a:ext uri="{FF2B5EF4-FFF2-40B4-BE49-F238E27FC236}">
                <a16:creationId xmlns:a16="http://schemas.microsoft.com/office/drawing/2014/main" id="{B2F784C1-6B01-8D27-EF50-33BB05E9FF10}"/>
              </a:ext>
            </a:extLst>
          </p:cNvPr>
          <p:cNvSpPr>
            <a:spLocks noGrp="1"/>
          </p:cNvSpPr>
          <p:nvPr>
            <p:ph idx="1"/>
          </p:nvPr>
        </p:nvSpPr>
        <p:spPr/>
        <p:txBody>
          <a:bodyPr/>
          <a:lstStyle/>
          <a:p>
            <a:pPr algn="ctr"/>
            <a:endParaRPr lang="en-CA" i="1" dirty="0"/>
          </a:p>
          <a:p>
            <a:r>
              <a:rPr lang="en-CA" b="1" i="1" dirty="0"/>
              <a:t>718</a:t>
            </a:r>
            <a:r>
              <a:rPr lang="en-CA" i="1" dirty="0"/>
              <a:t> The fundamental purpose of sentencing is to </a:t>
            </a:r>
            <a:r>
              <a:rPr lang="en-CA" b="1" i="1" dirty="0"/>
              <a:t>protect</a:t>
            </a:r>
            <a:endParaRPr lang="en-CA" b="1" dirty="0"/>
          </a:p>
          <a:p>
            <a:pPr marL="0" indent="0">
              <a:buNone/>
            </a:pPr>
            <a:r>
              <a:rPr lang="en-CA" b="1" i="1" dirty="0"/>
              <a:t>society </a:t>
            </a:r>
            <a:r>
              <a:rPr lang="en-CA" i="1" dirty="0"/>
              <a:t>and to contribute, along with crime prevention</a:t>
            </a:r>
            <a:endParaRPr lang="en-CA" dirty="0"/>
          </a:p>
          <a:p>
            <a:pPr marL="0" indent="0">
              <a:buNone/>
            </a:pPr>
            <a:r>
              <a:rPr lang="en-CA" i="1" dirty="0"/>
              <a:t>initiatives, to respect for the law and the maintenance</a:t>
            </a:r>
            <a:endParaRPr lang="en-CA" dirty="0"/>
          </a:p>
          <a:p>
            <a:pPr marL="0" indent="0">
              <a:buNone/>
            </a:pPr>
            <a:r>
              <a:rPr lang="en-CA" i="1" dirty="0"/>
              <a:t>of a just, peaceful and safe society by imposing </a:t>
            </a:r>
            <a:r>
              <a:rPr lang="en-CA" b="1" i="1" dirty="0"/>
              <a:t>just</a:t>
            </a:r>
            <a:endParaRPr lang="en-CA" b="1" dirty="0"/>
          </a:p>
          <a:p>
            <a:pPr marL="0" indent="0">
              <a:buNone/>
            </a:pPr>
            <a:r>
              <a:rPr lang="en-CA" b="1" i="1" dirty="0"/>
              <a:t>sanctions</a:t>
            </a:r>
            <a:r>
              <a:rPr lang="en-CA" i="1" dirty="0"/>
              <a:t> that have one or more of the following objectives:</a:t>
            </a:r>
            <a:endParaRPr lang="en-CA" dirty="0"/>
          </a:p>
          <a:p>
            <a:endParaRPr lang="en-US" dirty="0"/>
          </a:p>
        </p:txBody>
      </p:sp>
    </p:spTree>
    <p:extLst>
      <p:ext uri="{BB962C8B-B14F-4D97-AF65-F5344CB8AC3E}">
        <p14:creationId xmlns:p14="http://schemas.microsoft.com/office/powerpoint/2010/main" val="25126215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22BDE3-938E-CC41-8401-DED83663A20F}"/>
              </a:ext>
            </a:extLst>
          </p:cNvPr>
          <p:cNvSpPr>
            <a:spLocks noGrp="1"/>
          </p:cNvSpPr>
          <p:nvPr>
            <p:ph type="title"/>
          </p:nvPr>
        </p:nvSpPr>
        <p:spPr/>
        <p:txBody>
          <a:bodyPr/>
          <a:lstStyle/>
          <a:p>
            <a:r>
              <a:rPr lang="en-US" dirty="0"/>
              <a:t>718 Objectives:</a:t>
            </a:r>
          </a:p>
        </p:txBody>
      </p:sp>
      <p:sp>
        <p:nvSpPr>
          <p:cNvPr id="3" name="Content Placeholder 2">
            <a:extLst>
              <a:ext uri="{FF2B5EF4-FFF2-40B4-BE49-F238E27FC236}">
                <a16:creationId xmlns:a16="http://schemas.microsoft.com/office/drawing/2014/main" id="{F218DE3C-9CFF-4B6B-3063-10F6BDE022DD}"/>
              </a:ext>
            </a:extLst>
          </p:cNvPr>
          <p:cNvSpPr>
            <a:spLocks noGrp="1"/>
          </p:cNvSpPr>
          <p:nvPr>
            <p:ph idx="1"/>
          </p:nvPr>
        </p:nvSpPr>
        <p:spPr/>
        <p:txBody>
          <a:bodyPr>
            <a:normAutofit lnSpcReduction="10000"/>
          </a:bodyPr>
          <a:lstStyle/>
          <a:p>
            <a:r>
              <a:rPr lang="en-CA" i="1" dirty="0"/>
              <a:t>a) to </a:t>
            </a:r>
            <a:r>
              <a:rPr lang="en-CA" b="1" i="1" dirty="0"/>
              <a:t>denounce</a:t>
            </a:r>
            <a:r>
              <a:rPr lang="en-CA" i="1" dirty="0"/>
              <a:t> unlawful conduct and the harm done</a:t>
            </a:r>
            <a:r>
              <a:rPr lang="en-CA" dirty="0"/>
              <a:t> </a:t>
            </a:r>
            <a:r>
              <a:rPr lang="en-CA" i="1" dirty="0"/>
              <a:t>to victims or to the community that is caused by unlawful conduct;</a:t>
            </a:r>
            <a:endParaRPr lang="en-CA" dirty="0"/>
          </a:p>
          <a:p>
            <a:r>
              <a:rPr lang="en-CA" i="1" dirty="0"/>
              <a:t>(b) to </a:t>
            </a:r>
            <a:r>
              <a:rPr lang="en-CA" b="1" i="1" dirty="0"/>
              <a:t>deter </a:t>
            </a:r>
            <a:r>
              <a:rPr lang="en-CA" i="1" dirty="0"/>
              <a:t>the offender and other persons from committing offences;</a:t>
            </a:r>
            <a:endParaRPr lang="en-CA" dirty="0"/>
          </a:p>
          <a:p>
            <a:r>
              <a:rPr lang="en-CA" i="1" dirty="0"/>
              <a:t>(c) to </a:t>
            </a:r>
            <a:r>
              <a:rPr lang="en-CA" b="1" i="1" dirty="0"/>
              <a:t>separate</a:t>
            </a:r>
            <a:r>
              <a:rPr lang="en-CA" i="1" dirty="0"/>
              <a:t> offenders from society, where necessary;</a:t>
            </a:r>
            <a:endParaRPr lang="en-CA" dirty="0"/>
          </a:p>
          <a:p>
            <a:r>
              <a:rPr lang="en-CA" i="1" dirty="0"/>
              <a:t>(d) to assist in </a:t>
            </a:r>
            <a:r>
              <a:rPr lang="en-CA" b="1" i="1" dirty="0"/>
              <a:t>rehabilitating</a:t>
            </a:r>
            <a:r>
              <a:rPr lang="en-CA" i="1" dirty="0"/>
              <a:t> offenders;</a:t>
            </a:r>
            <a:endParaRPr lang="en-CA" dirty="0"/>
          </a:p>
          <a:p>
            <a:r>
              <a:rPr lang="en-CA" i="1" dirty="0"/>
              <a:t>(e) to provide reparations for harm done to victims or to the community; and</a:t>
            </a:r>
          </a:p>
          <a:p>
            <a:r>
              <a:rPr lang="en-CA" i="1" dirty="0"/>
              <a:t>(f) to promote a </a:t>
            </a:r>
            <a:r>
              <a:rPr lang="en-CA" b="1" i="1" dirty="0"/>
              <a:t>sense of responsibility </a:t>
            </a:r>
            <a:r>
              <a:rPr lang="en-CA" i="1" dirty="0"/>
              <a:t>in offenders,</a:t>
            </a:r>
            <a:r>
              <a:rPr lang="en-CA" dirty="0"/>
              <a:t> </a:t>
            </a:r>
            <a:r>
              <a:rPr lang="en-CA" i="1" dirty="0"/>
              <a:t>and acknowledgment of the harm done to victims or to the community.</a:t>
            </a:r>
            <a:endParaRPr lang="en-CA" dirty="0"/>
          </a:p>
          <a:p>
            <a:endParaRPr lang="en-CA" i="1" dirty="0"/>
          </a:p>
          <a:p>
            <a:endParaRPr lang="en-CA" dirty="0"/>
          </a:p>
          <a:p>
            <a:endParaRPr lang="en-US" dirty="0"/>
          </a:p>
        </p:txBody>
      </p:sp>
    </p:spTree>
    <p:extLst>
      <p:ext uri="{BB962C8B-B14F-4D97-AF65-F5344CB8AC3E}">
        <p14:creationId xmlns:p14="http://schemas.microsoft.com/office/powerpoint/2010/main" val="12227424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0A7CF3-337F-4F6F-0C60-7D65F2EFDC2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AAFB0DB-89C5-79FC-43A2-C7BCA8E8168B}"/>
              </a:ext>
            </a:extLst>
          </p:cNvPr>
          <p:cNvSpPr>
            <a:spLocks noGrp="1"/>
          </p:cNvSpPr>
          <p:nvPr>
            <p:ph type="title"/>
          </p:nvPr>
        </p:nvSpPr>
        <p:spPr/>
        <p:txBody>
          <a:bodyPr/>
          <a:lstStyle/>
          <a:p>
            <a:r>
              <a:rPr lang="en-US" dirty="0"/>
              <a:t>Recent Cases In Canada</a:t>
            </a:r>
          </a:p>
        </p:txBody>
      </p:sp>
      <p:sp>
        <p:nvSpPr>
          <p:cNvPr id="3" name="Content Placeholder 2">
            <a:extLst>
              <a:ext uri="{FF2B5EF4-FFF2-40B4-BE49-F238E27FC236}">
                <a16:creationId xmlns:a16="http://schemas.microsoft.com/office/drawing/2014/main" id="{2F4556D2-3B75-3F72-5F06-76C2FD779298}"/>
              </a:ext>
            </a:extLst>
          </p:cNvPr>
          <p:cNvSpPr>
            <a:spLocks noGrp="1"/>
          </p:cNvSpPr>
          <p:nvPr>
            <p:ph idx="1"/>
          </p:nvPr>
        </p:nvSpPr>
        <p:spPr/>
        <p:txBody>
          <a:bodyPr>
            <a:normAutofit fontScale="92500" lnSpcReduction="20000"/>
          </a:bodyPr>
          <a:lstStyle/>
          <a:p>
            <a:pPr marL="0" indent="0">
              <a:buNone/>
            </a:pPr>
            <a:r>
              <a:rPr lang="en-CA" i="1" dirty="0"/>
              <a:t>BC: Recalibrating the Approach </a:t>
            </a:r>
          </a:p>
          <a:p>
            <a:pPr marL="0" indent="0">
              <a:buNone/>
            </a:pPr>
            <a:endParaRPr lang="en-CA" i="1" dirty="0"/>
          </a:p>
          <a:p>
            <a:r>
              <a:rPr lang="en-CA" b="1" i="1" dirty="0"/>
              <a:t>R. v.</a:t>
            </a:r>
            <a:r>
              <a:rPr lang="en-CA" b="1" dirty="0"/>
              <a:t> </a:t>
            </a:r>
            <a:r>
              <a:rPr lang="en-CA" b="1" i="1" dirty="0" err="1"/>
              <a:t>Badhesa</a:t>
            </a:r>
            <a:r>
              <a:rPr lang="en-CA" b="1" dirty="0"/>
              <a:t>, </a:t>
            </a:r>
            <a:r>
              <a:rPr lang="en-CA" dirty="0">
                <a:hlinkClick r:id="rId2"/>
              </a:rPr>
              <a:t>2019 BCCA 70 </a:t>
            </a:r>
            <a:r>
              <a:rPr lang="en-CA" dirty="0"/>
              <a:t>(mental illness is a mitigating factor)</a:t>
            </a:r>
          </a:p>
          <a:p>
            <a:r>
              <a:rPr lang="en-CA" b="1" dirty="0"/>
              <a:t>R. v. Forner</a:t>
            </a:r>
            <a:r>
              <a:rPr lang="en-CA" dirty="0"/>
              <a:t>, </a:t>
            </a:r>
            <a:r>
              <a:rPr lang="en-CA" dirty="0">
                <a:hlinkClick r:id="rId3"/>
              </a:rPr>
              <a:t>2020 BCCA 103 </a:t>
            </a:r>
            <a:r>
              <a:rPr lang="en-CA" dirty="0"/>
              <a:t>(causal vs indirect linkage)</a:t>
            </a:r>
            <a:endParaRPr lang="en-US" dirty="0"/>
          </a:p>
          <a:p>
            <a:r>
              <a:rPr lang="en-US" b="1" i="1" dirty="0"/>
              <a:t>R. v. G.J.M., </a:t>
            </a:r>
            <a:r>
              <a:rPr lang="en-US" dirty="0">
                <a:hlinkClick r:id="rId4"/>
              </a:rPr>
              <a:t>2024 BCCA 82 </a:t>
            </a:r>
            <a:r>
              <a:rPr lang="en-US" dirty="0"/>
              <a:t>(detailed and specific evidence needed)</a:t>
            </a:r>
          </a:p>
          <a:p>
            <a:r>
              <a:rPr lang="en-CA" b="1" i="1" dirty="0"/>
              <a:t>R. v. Russell</a:t>
            </a:r>
            <a:r>
              <a:rPr lang="en-CA" dirty="0"/>
              <a:t>, </a:t>
            </a:r>
            <a:r>
              <a:rPr lang="en-CA" dirty="0">
                <a:hlinkClick r:id="rId5"/>
              </a:rPr>
              <a:t>2024 BCCA 353 </a:t>
            </a:r>
            <a:r>
              <a:rPr lang="en-CA" dirty="0"/>
              <a:t>(must consider magnitude of illness)</a:t>
            </a:r>
          </a:p>
          <a:p>
            <a:r>
              <a:rPr lang="en-CA" i="1" dirty="0"/>
              <a:t>R. v. Glossop</a:t>
            </a:r>
            <a:r>
              <a:rPr lang="en-CA" dirty="0"/>
              <a:t>, </a:t>
            </a:r>
            <a:r>
              <a:rPr lang="en-CA" dirty="0">
                <a:hlinkClick r:id="rId6"/>
              </a:rPr>
              <a:t>2026 BCCA 225 </a:t>
            </a:r>
            <a:endParaRPr lang="en-CA" dirty="0"/>
          </a:p>
          <a:p>
            <a:r>
              <a:rPr lang="en-CA" i="1" dirty="0"/>
              <a:t>R. v. McCrae, </a:t>
            </a:r>
            <a:r>
              <a:rPr lang="en-CA" dirty="0">
                <a:hlinkClick r:id="rId7"/>
              </a:rPr>
              <a:t>2026 BCCA 236 </a:t>
            </a:r>
            <a:endParaRPr lang="en-CA" dirty="0"/>
          </a:p>
          <a:p>
            <a:endParaRPr lang="en-CA" dirty="0"/>
          </a:p>
          <a:p>
            <a:r>
              <a:rPr lang="en-CA" i="1" dirty="0"/>
              <a:t>R. v. Friesen</a:t>
            </a:r>
            <a:r>
              <a:rPr lang="en-CA" dirty="0"/>
              <a:t>, </a:t>
            </a:r>
            <a:r>
              <a:rPr lang="en-CA" dirty="0">
                <a:hlinkClick r:id="rId8"/>
              </a:rPr>
              <a:t>2020 SCC 9</a:t>
            </a:r>
            <a:endParaRPr lang="en-US" dirty="0"/>
          </a:p>
          <a:p>
            <a:endParaRPr lang="en-CA" dirty="0"/>
          </a:p>
        </p:txBody>
      </p:sp>
    </p:spTree>
    <p:extLst>
      <p:ext uri="{BB962C8B-B14F-4D97-AF65-F5344CB8AC3E}">
        <p14:creationId xmlns:p14="http://schemas.microsoft.com/office/powerpoint/2010/main" val="18019976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1AD4B9-0DE9-39DE-9FDF-628FD52D4ED3}"/>
              </a:ext>
            </a:extLst>
          </p:cNvPr>
          <p:cNvSpPr>
            <a:spLocks noGrp="1"/>
          </p:cNvSpPr>
          <p:nvPr>
            <p:ph type="title"/>
          </p:nvPr>
        </p:nvSpPr>
        <p:spPr/>
        <p:txBody>
          <a:bodyPr/>
          <a:lstStyle/>
          <a:p>
            <a:r>
              <a:rPr lang="en-US" i="1" dirty="0"/>
              <a:t>R. v. Friesen</a:t>
            </a:r>
            <a:r>
              <a:rPr lang="en-US" dirty="0"/>
              <a:t>, 2020 SCC 9</a:t>
            </a:r>
          </a:p>
        </p:txBody>
      </p:sp>
      <p:sp>
        <p:nvSpPr>
          <p:cNvPr id="3" name="Content Placeholder 2">
            <a:extLst>
              <a:ext uri="{FF2B5EF4-FFF2-40B4-BE49-F238E27FC236}">
                <a16:creationId xmlns:a16="http://schemas.microsoft.com/office/drawing/2014/main" id="{53C747E8-F432-671F-9614-2DA4F61E636A}"/>
              </a:ext>
            </a:extLst>
          </p:cNvPr>
          <p:cNvSpPr>
            <a:spLocks noGrp="1"/>
          </p:cNvSpPr>
          <p:nvPr>
            <p:ph idx="1"/>
          </p:nvPr>
        </p:nvSpPr>
        <p:spPr/>
        <p:txBody>
          <a:bodyPr/>
          <a:lstStyle/>
          <a:p>
            <a:r>
              <a:rPr lang="en-CA" dirty="0"/>
              <a:t>[91] … the personal circumstances of offenders can have a mitigating effect. </a:t>
            </a:r>
            <a:r>
              <a:rPr lang="en-CA" u="sng" dirty="0"/>
              <a:t>For instance, offenders who suffer from mental disabilities that impose serious cognitive limitations will likely have reduced moral culpability </a:t>
            </a:r>
            <a:r>
              <a:rPr lang="en-CA" dirty="0"/>
              <a:t>(</a:t>
            </a:r>
            <a:r>
              <a:rPr lang="en-CA" i="1" dirty="0"/>
              <a:t>R. v. Scofield</a:t>
            </a:r>
            <a:r>
              <a:rPr lang="en-CA" dirty="0"/>
              <a:t>, </a:t>
            </a:r>
            <a:r>
              <a:rPr lang="en-CA" dirty="0">
                <a:hlinkClick r:id="rId2"/>
              </a:rPr>
              <a:t>2019 BCCA 3</a:t>
            </a:r>
            <a:r>
              <a:rPr lang="en-CA" dirty="0"/>
              <a:t>, 52 C.R. (7th) 379, at para. </a:t>
            </a:r>
            <a:r>
              <a:rPr lang="en-CA" dirty="0">
                <a:hlinkClick r:id="rId3"/>
              </a:rPr>
              <a:t>64</a:t>
            </a:r>
            <a:r>
              <a:rPr lang="en-CA" dirty="0"/>
              <a:t>; </a:t>
            </a:r>
            <a:r>
              <a:rPr lang="en-CA" i="1" dirty="0"/>
              <a:t>R. v. Hood</a:t>
            </a:r>
            <a:r>
              <a:rPr lang="en-CA" dirty="0"/>
              <a:t>, </a:t>
            </a:r>
            <a:r>
              <a:rPr lang="en-CA" dirty="0">
                <a:hlinkClick r:id="rId4"/>
              </a:rPr>
              <a:t>2018 NSCA 18</a:t>
            </a:r>
            <a:r>
              <a:rPr lang="en-CA" dirty="0"/>
              <a:t>, 45 C.R. (7th) 269, at para. </a:t>
            </a:r>
            <a:r>
              <a:rPr lang="en-CA" dirty="0">
                <a:hlinkClick r:id="rId5"/>
              </a:rPr>
              <a:t>180</a:t>
            </a:r>
            <a:r>
              <a:rPr lang="en-CA" dirty="0"/>
              <a:t>).</a:t>
            </a:r>
            <a:endParaRPr lang="en-US" dirty="0"/>
          </a:p>
        </p:txBody>
      </p:sp>
    </p:spTree>
    <p:extLst>
      <p:ext uri="{BB962C8B-B14F-4D97-AF65-F5344CB8AC3E}">
        <p14:creationId xmlns:p14="http://schemas.microsoft.com/office/powerpoint/2010/main" val="3012477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993CA9-81AE-4F18-6095-7D7CAC0BF8B6}"/>
              </a:ext>
            </a:extLst>
          </p:cNvPr>
          <p:cNvSpPr>
            <a:spLocks noGrp="1"/>
          </p:cNvSpPr>
          <p:nvPr>
            <p:ph type="title"/>
          </p:nvPr>
        </p:nvSpPr>
        <p:spPr/>
        <p:txBody>
          <a:bodyPr/>
          <a:lstStyle/>
          <a:p>
            <a:r>
              <a:rPr lang="en-US" i="1" dirty="0"/>
              <a:t>R. v. </a:t>
            </a:r>
            <a:r>
              <a:rPr lang="en-US" i="1" dirty="0" err="1"/>
              <a:t>Badhesa</a:t>
            </a:r>
            <a:r>
              <a:rPr lang="en-US" dirty="0"/>
              <a:t>, 2019 BCCA 70</a:t>
            </a:r>
          </a:p>
        </p:txBody>
      </p:sp>
      <p:sp>
        <p:nvSpPr>
          <p:cNvPr id="3" name="Content Placeholder 2">
            <a:extLst>
              <a:ext uri="{FF2B5EF4-FFF2-40B4-BE49-F238E27FC236}">
                <a16:creationId xmlns:a16="http://schemas.microsoft.com/office/drawing/2014/main" id="{702CDF1D-E236-9A16-DF18-900DF1F5A310}"/>
              </a:ext>
            </a:extLst>
          </p:cNvPr>
          <p:cNvSpPr>
            <a:spLocks noGrp="1"/>
          </p:cNvSpPr>
          <p:nvPr>
            <p:ph idx="1"/>
          </p:nvPr>
        </p:nvSpPr>
        <p:spPr/>
        <p:txBody>
          <a:bodyPr/>
          <a:lstStyle/>
          <a:p>
            <a:pPr marL="0" indent="0">
              <a:buNone/>
            </a:pPr>
            <a:r>
              <a:rPr lang="en-CA" i="1" dirty="0"/>
              <a:t>Sentence appeal arising from guilty plea to manslaughter and assault causing bodily harm. While heavily intoxicated and suffering from severe psychotic depression, the appellant beat his mother to death and assaulted his wife. He was sentenced to ten years’ imprisonment for manslaughter and 18 months for assault causing bodily harm, consecutive. On appeal he submits that the judge erred by: failing to attach sufficient weight to his depressive mental illness in assessing moral culpability; </a:t>
            </a:r>
            <a:endParaRPr lang="en-CA" dirty="0"/>
          </a:p>
          <a:p>
            <a:pPr marL="0" indent="0">
              <a:buNone/>
            </a:pPr>
            <a:endParaRPr lang="en-US" dirty="0"/>
          </a:p>
        </p:txBody>
      </p:sp>
    </p:spTree>
    <p:extLst>
      <p:ext uri="{BB962C8B-B14F-4D97-AF65-F5344CB8AC3E}">
        <p14:creationId xmlns:p14="http://schemas.microsoft.com/office/powerpoint/2010/main" val="38811070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F7D9E7-21A2-12EB-34DE-4753B4FB02E9}"/>
              </a:ext>
            </a:extLst>
          </p:cNvPr>
          <p:cNvSpPr>
            <a:spLocks noGrp="1"/>
          </p:cNvSpPr>
          <p:nvPr>
            <p:ph type="title"/>
          </p:nvPr>
        </p:nvSpPr>
        <p:spPr/>
        <p:txBody>
          <a:bodyPr>
            <a:normAutofit/>
          </a:bodyPr>
          <a:lstStyle/>
          <a:p>
            <a:r>
              <a:rPr lang="en-US" sz="3600" i="1" dirty="0"/>
              <a:t>R. v. </a:t>
            </a:r>
            <a:r>
              <a:rPr lang="en-US" sz="3600" i="1" dirty="0" err="1"/>
              <a:t>Badhesa</a:t>
            </a:r>
            <a:r>
              <a:rPr lang="en-US" sz="3600" dirty="0"/>
              <a:t>, 2019 BCCA 70</a:t>
            </a:r>
          </a:p>
        </p:txBody>
      </p:sp>
      <p:sp>
        <p:nvSpPr>
          <p:cNvPr id="3" name="Content Placeholder 2">
            <a:extLst>
              <a:ext uri="{FF2B5EF4-FFF2-40B4-BE49-F238E27FC236}">
                <a16:creationId xmlns:a16="http://schemas.microsoft.com/office/drawing/2014/main" id="{B5C60DD3-6C3E-1483-E9AE-496C23AB80B2}"/>
              </a:ext>
            </a:extLst>
          </p:cNvPr>
          <p:cNvSpPr>
            <a:spLocks noGrp="1"/>
          </p:cNvSpPr>
          <p:nvPr>
            <p:ph idx="1"/>
          </p:nvPr>
        </p:nvSpPr>
        <p:spPr/>
        <p:txBody>
          <a:bodyPr>
            <a:normAutofit lnSpcReduction="10000"/>
          </a:bodyPr>
          <a:lstStyle/>
          <a:p>
            <a:r>
              <a:rPr lang="en-CA" dirty="0"/>
              <a:t>[25] The purpose of the balancing exercise is to ensure that the sentence fits the degree of the offender’s moral fault for the harm done by the unlawful act underlying the offence of manslaughter. </a:t>
            </a:r>
            <a:r>
              <a:rPr lang="en-CA" u="sng" dirty="0"/>
              <a:t>The measure of the fitness of a sentence lies in the principle of proportionality: a sentence must be proportionate to the seriousness of the offence and the moral blameworthiness of the offender</a:t>
            </a:r>
            <a:r>
              <a:rPr lang="en-CA" dirty="0"/>
              <a:t>. If a sentence for manslaughter passes this fundamental test it is a fit sentence. If it does not, it is unfit: </a:t>
            </a:r>
            <a:r>
              <a:rPr lang="en-CA" i="1" dirty="0"/>
              <a:t>Stone </a:t>
            </a:r>
            <a:r>
              <a:rPr lang="en-CA" dirty="0"/>
              <a:t>at para. 233; </a:t>
            </a:r>
            <a:r>
              <a:rPr lang="en-CA" i="1" dirty="0"/>
              <a:t>R. v. LaBerge, </a:t>
            </a:r>
            <a:r>
              <a:rPr lang="en-CA" dirty="0"/>
              <a:t>1995 ABCA 196 at paras. 6–11; </a:t>
            </a:r>
            <a:r>
              <a:rPr lang="en-CA" i="1" dirty="0"/>
              <a:t>R. v. Draper</a:t>
            </a:r>
            <a:r>
              <a:rPr lang="en-CA" dirty="0"/>
              <a:t>, 2010 MBCA 35 at para. 7. </a:t>
            </a:r>
          </a:p>
          <a:p>
            <a:pPr marL="0" indent="0">
              <a:buNone/>
            </a:pPr>
            <a:r>
              <a:rPr lang="en-US" dirty="0"/>
              <a:t>	[underline added]</a:t>
            </a:r>
          </a:p>
        </p:txBody>
      </p:sp>
    </p:spTree>
    <p:extLst>
      <p:ext uri="{BB962C8B-B14F-4D97-AF65-F5344CB8AC3E}">
        <p14:creationId xmlns:p14="http://schemas.microsoft.com/office/powerpoint/2010/main" val="35175028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3013</TotalTime>
  <Words>3153</Words>
  <Application>Microsoft Macintosh PowerPoint</Application>
  <PresentationFormat>Widescreen</PresentationFormat>
  <Paragraphs>140</Paragraphs>
  <Slides>29</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29</vt:i4>
      </vt:variant>
    </vt:vector>
  </HeadingPairs>
  <TitlesOfParts>
    <vt:vector size="33" baseType="lpstr">
      <vt:lpstr>Aptos</vt:lpstr>
      <vt:lpstr>Aptos Display</vt:lpstr>
      <vt:lpstr>Arial</vt:lpstr>
      <vt:lpstr>Office Theme</vt:lpstr>
      <vt:lpstr>Mental Health Concerns and Punishment </vt:lpstr>
      <vt:lpstr>A Canadian Practitioner’s Perspective</vt:lpstr>
      <vt:lpstr>Mens Rea and Moral Blameworthiness</vt:lpstr>
      <vt:lpstr>Canada: Purpose of Sentencing</vt:lpstr>
      <vt:lpstr>718 Objectives:</vt:lpstr>
      <vt:lpstr>Recent Cases In Canada</vt:lpstr>
      <vt:lpstr>R. v. Friesen, 2020 SCC 9</vt:lpstr>
      <vt:lpstr>R. v. Badhesa, 2019 BCCA 70</vt:lpstr>
      <vt:lpstr>R. v. Badhesa, 2019 BCCA 70</vt:lpstr>
      <vt:lpstr>R. v. Badhesa, 2019 BCCA 70</vt:lpstr>
      <vt:lpstr>Badhesa outcome:</vt:lpstr>
      <vt:lpstr>R. v. Forner, 2020 BCCA 103</vt:lpstr>
      <vt:lpstr>Forner cont.</vt:lpstr>
      <vt:lpstr>Forner outcome:</vt:lpstr>
      <vt:lpstr>R. v. G.J.M., 2024 BCCA 82</vt:lpstr>
      <vt:lpstr>R. v. G.J.M., 2024 BCCA 82</vt:lpstr>
      <vt:lpstr>GJM: Continued</vt:lpstr>
      <vt:lpstr>GJM outcome:</vt:lpstr>
      <vt:lpstr> R. v. Russell, 2024 BCCA 353 </vt:lpstr>
      <vt:lpstr>Russell cont.</vt:lpstr>
      <vt:lpstr>R. v. Glossop, 2026 BCCA 225</vt:lpstr>
      <vt:lpstr>R. v. Glossop, 2026 BCCA 225</vt:lpstr>
      <vt:lpstr>Glossop outcome:</vt:lpstr>
      <vt:lpstr>R. v. McCrae, 2026 BCCA 236</vt:lpstr>
      <vt:lpstr>What have other jurisdictions done?</vt:lpstr>
      <vt:lpstr>Getting the Issue before the Court</vt:lpstr>
      <vt:lpstr> How do you demonstrate mental illness? </vt:lpstr>
      <vt:lpstr>Can a Judge Raise the Issue?</vt:lpstr>
      <vt:lpstr>Legal Aid BC 2022</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tom arbogast</dc:creator>
  <cp:lastModifiedBy>tom arbogast</cp:lastModifiedBy>
  <cp:revision>33</cp:revision>
  <dcterms:created xsi:type="dcterms:W3CDTF">2026-06-24T17:34:13Z</dcterms:created>
  <dcterms:modified xsi:type="dcterms:W3CDTF">2026-07-07T22:55:32Z</dcterms:modified>
</cp:coreProperties>
</file>