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sldIdLst>
    <p:sldId id="256" r:id="rId2"/>
    <p:sldId id="258" r:id="rId3"/>
    <p:sldId id="259" r:id="rId4"/>
    <p:sldId id="261" r:id="rId5"/>
    <p:sldId id="262" r:id="rId6"/>
    <p:sldId id="265" r:id="rId7"/>
    <p:sldId id="264"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SimpleTimelineColorVariant1">
  <dgm:title val="Simple Timeline Color Variant 1"/>
  <dgm:desc val="Simple Timeline Color Variant 1"/>
  <dgm:catLst>
    <dgm:cat type="Other" pri="2"/>
  </dgm:catLst>
  <dgm:styleLbl name="node0">
    <dgm:fillClrLst meth="repeat">
      <a:schemeClr val="dk1"/>
    </dgm:fillClrLst>
    <dgm:linClrLst meth="repeat">
      <a:schemeClr val="lt1"/>
    </dgm:linClrLst>
    <dgm:effectClrLst/>
    <dgm:txLinClrLst/>
    <dgm:txFillClrLst/>
    <dgm:txEffectClrLst/>
  </dgm:styleLbl>
  <dgm:styleLbl name="node1">
    <dgm:fillClrLst meth="repeat">
      <a:schemeClr val="dk1"/>
    </dgm:fillClrLst>
    <dgm:linClrLst meth="repeat">
      <a:schemeClr val="lt1"/>
    </dgm:linClrLst>
    <dgm:effectClrLst/>
    <dgm:txLinClrLst/>
    <dgm:txFillClrLst/>
    <dgm:txEffectClrLst/>
  </dgm:styleLbl>
  <dgm:styleLbl name="alignNode1">
    <dgm:fillClrLst meth="repeat">
      <a:schemeClr val="dk1"/>
    </dgm:fillClrLst>
    <dgm:linClrLst meth="repeat">
      <a:schemeClr val="dk1"/>
    </dgm:linClrLst>
    <dgm:effectClrLst/>
    <dgm:txLinClrLst/>
    <dgm:txFillClrLst/>
    <dgm:txEffectClrLst/>
  </dgm:styleLbl>
  <dgm:styleLbl name="lnNode1">
    <dgm:fillClrLst meth="repeat">
      <a:schemeClr val="dk1"/>
    </dgm:fillClrLst>
    <dgm:linClrLst meth="repeat">
      <a:schemeClr val="lt1"/>
    </dgm:linClrLst>
    <dgm:effectClrLst/>
    <dgm:txLinClrLst/>
    <dgm:txFillClrLst/>
    <dgm:txEffectClrLst/>
  </dgm:styleLbl>
  <dgm:styleLbl name="vennNode1">
    <dgm:fillClrLst meth="repeat">
      <a:schemeClr val="dk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dk1"/>
    </dgm:fillClrLst>
    <dgm:linClrLst meth="repeat">
      <a:schemeClr val="lt1"/>
    </dgm:linClrLst>
    <dgm:effectClrLst/>
    <dgm:txLinClrLst/>
    <dgm:txFillClrLst/>
    <dgm:txEffectClrLst/>
  </dgm:styleLbl>
  <dgm:styleLbl name="node4">
    <dgm:fillClrLst meth="repeat">
      <a:schemeClr val="dk1"/>
    </dgm:fillClrLst>
    <dgm:linClrLst meth="repeat">
      <a:schemeClr val="lt1"/>
    </dgm:linClrLst>
    <dgm:effectClrLst/>
    <dgm:txLinClrLst/>
    <dgm:txFillClrLst/>
    <dgm:txEffectClrLst/>
  </dgm:styleLbl>
  <dgm:styleLbl name="f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1"/>
    </dgm:fillClrLst>
    <dgm:linClrLst meth="repeat">
      <a:schemeClr val="dk1">
        <a:tint val="50000"/>
      </a:schemeClr>
    </dgm:linClrLst>
    <dgm:effectClrLst/>
    <dgm:txLinClrLst/>
    <dgm:txFillClrLst meth="repeat">
      <a:schemeClr val="tx1"/>
    </dgm:txFillClrLst>
    <dgm:txEffectClrLst/>
  </dgm:styleLbl>
  <dgm:styleLbl name="asst0">
    <dgm:fillClrLst meth="repeat">
      <a:schemeClr val="dk1"/>
    </dgm:fillClrLst>
    <dgm:linClrLst meth="repeat">
      <a:schemeClr val="lt1"/>
    </dgm:linClrLst>
    <dgm:effectClrLst/>
    <dgm:txLinClrLst/>
    <dgm:txFillClrLst/>
    <dgm:txEffectClrLst/>
  </dgm:styleLbl>
  <dgm:styleLbl name="asst1">
    <dgm:fillClrLst meth="repeat">
      <a:schemeClr val="dk1"/>
    </dgm:fillClrLst>
    <dgm:linClrLst meth="repeat">
      <a:schemeClr val="lt1"/>
    </dgm:linClrLst>
    <dgm:effectClrLst/>
    <dgm:txLinClrLst/>
    <dgm:txFillClrLst/>
    <dgm:txEffectClrLst/>
  </dgm:styleLbl>
  <dgm:styleLbl name="asst2">
    <dgm:fillClrLst meth="repeat">
      <a:schemeClr val="dk1"/>
    </dgm:fillClrLst>
    <dgm:linClrLst meth="repeat">
      <a:schemeClr val="lt1"/>
    </dgm:linClrLst>
    <dgm:effectClrLst/>
    <dgm:txLinClrLst/>
    <dgm:txFillClrLst/>
    <dgm:txEffectClrLst/>
  </dgm:styleLbl>
  <dgm:styleLbl name="asst3">
    <dgm:fillClrLst meth="repeat">
      <a:schemeClr val="dk1"/>
    </dgm:fillClrLst>
    <dgm:linClrLst meth="repeat">
      <a:schemeClr val="lt1"/>
    </dgm:linClrLst>
    <dgm:effectClrLst/>
    <dgm:txLinClrLst/>
    <dgm:txFillClrLst/>
    <dgm:txEffectClrLst/>
  </dgm:styleLbl>
  <dgm:styleLbl name="asst4">
    <dgm:fillClrLst meth="repeat">
      <a:schemeClr val="dk1"/>
    </dgm:fillClrLst>
    <dgm:linClrLst meth="repeat">
      <a:schemeClr val="lt1"/>
    </dgm:linClrLst>
    <dgm:effectClrLst/>
    <dgm:txLinClrLst/>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meth="repeat">
      <a:schemeClr val="lt1"/>
    </dgm:txFillClrLst>
    <dgm:txEffectClrLst/>
  </dgm:styleLbl>
  <dgm:styleLbl name="parChTrans2D2">
    <dgm:fillClrLst meth="repeat">
      <a:schemeClr val="dk1"/>
    </dgm:fillClrLst>
    <dgm:linClrLst meth="repeat">
      <a:schemeClr val="dk1"/>
    </dgm:linClrLst>
    <dgm:effectClrLst/>
    <dgm:txLinClrLst/>
    <dgm:txFillClrLst meth="repeat">
      <a:schemeClr val="lt1"/>
    </dgm:txFillClrLst>
    <dgm:txEffectClrLst/>
  </dgm:styleLbl>
  <dgm:styleLbl name="parChTrans2D3">
    <dgm:fillClrLst meth="repeat">
      <a:schemeClr val="dk1"/>
    </dgm:fillClrLst>
    <dgm:linClrLst meth="repeat">
      <a:schemeClr val="dk1"/>
    </dgm:linClrLst>
    <dgm:effectClrLst/>
    <dgm:txLinClrLst/>
    <dgm:txFillClrLst meth="repeat">
      <a:schemeClr val="lt1"/>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align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b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CFEE4-0795-7241-BF2A-6F06206E9F28}" type="doc">
      <dgm:prSet loTypeId="urn:microsoft.com/office/officeart/2024/3/layout/SimpleTimelineVariant1" loCatId="Timeline" qsTypeId="urn:microsoft.com/office/officeart/2005/8/quickstyle/simple1" qsCatId="simple" csTypeId="urn:microsoft.com/office/officeart/2005/8/colors/SimpleTimelineColorVariant1" csCatId="other" phldr="1"/>
      <dgm:spPr/>
      <dgm:t>
        <a:bodyPr/>
        <a:lstStyle/>
        <a:p>
          <a:endParaRPr lang="en-GB"/>
        </a:p>
      </dgm:t>
    </dgm:pt>
    <dgm:pt modelId="{A4777CA6-3837-004C-97AB-5D1BC08189C0}">
      <dgm:prSet/>
      <dgm:spPr/>
      <dgm:t>
        <a:bodyPr/>
        <a:lstStyle/>
        <a:p>
          <a:pPr>
            <a:defRPr b="1"/>
          </a:pPr>
          <a:r>
            <a:rPr lang="en-AU"/>
            <a:t>Social Perspective Shift</a:t>
          </a:r>
        </a:p>
      </dgm:t>
    </dgm:pt>
    <dgm:pt modelId="{1D147FF2-29E2-974B-B3B4-D08FB8906729}" type="parTrans" cxnId="{94F03139-3D3A-6E4F-A6CC-7518CBCF486C}">
      <dgm:prSet/>
      <dgm:spPr/>
      <dgm:t>
        <a:bodyPr/>
        <a:lstStyle/>
        <a:p>
          <a:endParaRPr lang="en-GB"/>
        </a:p>
      </dgm:t>
    </dgm:pt>
    <dgm:pt modelId="{DF3CA9B1-C5F5-7F45-BAC7-9F6BC953118C}" type="sibTrans" cxnId="{94F03139-3D3A-6E4F-A6CC-7518CBCF486C}">
      <dgm:prSet/>
      <dgm:spPr/>
      <dgm:t>
        <a:bodyPr/>
        <a:lstStyle/>
        <a:p>
          <a:endParaRPr lang="en-GB"/>
        </a:p>
      </dgm:t>
    </dgm:pt>
    <dgm:pt modelId="{B34D8A20-2919-6041-B4C4-445A9729F203}">
      <dgm:prSet/>
      <dgm:spPr/>
      <dgm:t>
        <a:bodyPr/>
        <a:lstStyle/>
        <a:p>
          <a:r>
            <a:rPr lang="en-AU"/>
            <a:t>Many young people no longer define adulthood by age or traditional milestones like marriage or parenthood. Instead, they emphasize autonomy markers such as financial independence and independent decision-making.</a:t>
          </a:r>
        </a:p>
      </dgm:t>
    </dgm:pt>
    <dgm:pt modelId="{478037C5-2BBF-CE46-9A74-B96366B49F1F}" type="parTrans" cxnId="{E3C0FCE6-639C-9647-9D64-F557B47FB1F5}">
      <dgm:prSet/>
      <dgm:spPr/>
      <dgm:t>
        <a:bodyPr/>
        <a:lstStyle/>
        <a:p>
          <a:endParaRPr lang="en-GB"/>
        </a:p>
      </dgm:t>
    </dgm:pt>
    <dgm:pt modelId="{BB84B55D-2F8D-6A42-8382-6D1E76C80D26}" type="sibTrans" cxnId="{E3C0FCE6-639C-9647-9D64-F557B47FB1F5}">
      <dgm:prSet/>
      <dgm:spPr/>
      <dgm:t>
        <a:bodyPr/>
        <a:lstStyle/>
        <a:p>
          <a:endParaRPr lang="en-GB"/>
        </a:p>
      </dgm:t>
    </dgm:pt>
    <dgm:pt modelId="{DF52A87A-D285-7B46-A1A1-FEFDF76D929A}">
      <dgm:prSet/>
      <dgm:spPr/>
      <dgm:t>
        <a:bodyPr/>
        <a:lstStyle/>
        <a:p>
          <a:pPr>
            <a:defRPr b="1"/>
          </a:pPr>
          <a:r>
            <a:rPr lang="en-AU"/>
            <a:t>Broader Transition Reconfiguration</a:t>
          </a:r>
        </a:p>
      </dgm:t>
    </dgm:pt>
    <dgm:pt modelId="{BD397A87-13F1-2F4E-85CE-DE9F3E771906}" type="parTrans" cxnId="{57643304-8269-884B-A4A6-C9F25D9094DE}">
      <dgm:prSet/>
      <dgm:spPr/>
      <dgm:t>
        <a:bodyPr/>
        <a:lstStyle/>
        <a:p>
          <a:endParaRPr lang="en-GB"/>
        </a:p>
      </dgm:t>
    </dgm:pt>
    <dgm:pt modelId="{B49E9C11-6224-E547-BA61-CEF4B37D9571}" type="sibTrans" cxnId="{57643304-8269-884B-A4A6-C9F25D9094DE}">
      <dgm:prSet/>
      <dgm:spPr/>
      <dgm:t>
        <a:bodyPr/>
        <a:lstStyle/>
        <a:p>
          <a:endParaRPr lang="en-GB"/>
        </a:p>
      </dgm:t>
    </dgm:pt>
    <dgm:pt modelId="{03FD2B74-8B42-E24D-8086-66B4F1E50654}">
      <dgm:prSet/>
      <dgm:spPr/>
      <dgm:t>
        <a:bodyPr/>
        <a:lstStyle/>
        <a:p>
          <a:r>
            <a:rPr lang="en-AU"/>
            <a:t>Carbone highlights this shift as part of a broader reconfiguration of how the transition to adulthood is understood in contemporary society.</a:t>
          </a:r>
        </a:p>
      </dgm:t>
    </dgm:pt>
    <dgm:pt modelId="{0763BF0E-F8B3-3D4D-A19E-D85ECBA457DD}" type="parTrans" cxnId="{DBB320EF-9109-B54F-885A-D156A5BFD812}">
      <dgm:prSet/>
      <dgm:spPr/>
      <dgm:t>
        <a:bodyPr/>
        <a:lstStyle/>
        <a:p>
          <a:endParaRPr lang="en-GB"/>
        </a:p>
      </dgm:t>
    </dgm:pt>
    <dgm:pt modelId="{DB2423EB-6297-9244-85D2-33CB020E43A5}" type="sibTrans" cxnId="{DBB320EF-9109-B54F-885A-D156A5BFD812}">
      <dgm:prSet/>
      <dgm:spPr/>
      <dgm:t>
        <a:bodyPr/>
        <a:lstStyle/>
        <a:p>
          <a:endParaRPr lang="en-GB"/>
        </a:p>
      </dgm:t>
    </dgm:pt>
    <dgm:pt modelId="{821F1728-10B1-DC46-BC3D-ED9FB50144AF}">
      <dgm:prSet/>
      <dgm:spPr/>
      <dgm:t>
        <a:bodyPr/>
        <a:lstStyle/>
        <a:p>
          <a:pPr>
            <a:defRPr b="1"/>
          </a:pPr>
          <a:r>
            <a:rPr lang="en-AU"/>
            <a:t>Neuroscientific and Psychological Insights</a:t>
          </a:r>
        </a:p>
      </dgm:t>
    </dgm:pt>
    <dgm:pt modelId="{77366950-90C1-C040-9FCC-F3BC53A06D2A}" type="parTrans" cxnId="{3AEF8A1B-6337-004B-9AE6-3E4389F83198}">
      <dgm:prSet/>
      <dgm:spPr/>
      <dgm:t>
        <a:bodyPr/>
        <a:lstStyle/>
        <a:p>
          <a:endParaRPr lang="en-GB"/>
        </a:p>
      </dgm:t>
    </dgm:pt>
    <dgm:pt modelId="{F8EA093B-49B0-D74E-8A8E-30B9D8FE9D95}" type="sibTrans" cxnId="{3AEF8A1B-6337-004B-9AE6-3E4389F83198}">
      <dgm:prSet/>
      <dgm:spPr/>
      <dgm:t>
        <a:bodyPr/>
        <a:lstStyle/>
        <a:p>
          <a:endParaRPr lang="en-GB"/>
        </a:p>
      </dgm:t>
    </dgm:pt>
    <dgm:pt modelId="{568AF3B8-43C1-6140-8A42-405B318A28E8}">
      <dgm:prSet/>
      <dgm:spPr/>
      <dgm:t>
        <a:bodyPr/>
        <a:lstStyle/>
        <a:p>
          <a:r>
            <a:rPr lang="en-AU"/>
            <a:t>Research shows that the transition beyond 18 involves ongoing cognitive and neurobiological development, affecting impulse control, future orientation, emotional regulation, and peer influence resistance.</a:t>
          </a:r>
        </a:p>
      </dgm:t>
    </dgm:pt>
    <dgm:pt modelId="{BC91BF9E-7D5A-A04B-87E0-7720FA7A4B65}" type="parTrans" cxnId="{F1210BBD-7715-8848-B20B-32C7B4C4E534}">
      <dgm:prSet/>
      <dgm:spPr/>
      <dgm:t>
        <a:bodyPr/>
        <a:lstStyle/>
        <a:p>
          <a:endParaRPr lang="en-GB"/>
        </a:p>
      </dgm:t>
    </dgm:pt>
    <dgm:pt modelId="{B5762D87-809C-3849-8745-8EB89C362FF7}" type="sibTrans" cxnId="{F1210BBD-7715-8848-B20B-32C7B4C4E534}">
      <dgm:prSet/>
      <dgm:spPr/>
      <dgm:t>
        <a:bodyPr/>
        <a:lstStyle/>
        <a:p>
          <a:endParaRPr lang="en-GB"/>
        </a:p>
      </dgm:t>
    </dgm:pt>
    <dgm:pt modelId="{C7DBD6B3-5C09-2149-AA88-A6BC7F8BF1FE}" type="pres">
      <dgm:prSet presAssocID="{0D6CFEE4-0795-7241-BF2A-6F06206E9F28}" presName="root" presStyleCnt="0">
        <dgm:presLayoutVars>
          <dgm:chMax/>
          <dgm:chPref/>
          <dgm:animLvl val="lvl"/>
        </dgm:presLayoutVars>
      </dgm:prSet>
      <dgm:spPr/>
    </dgm:pt>
    <dgm:pt modelId="{B2FED37E-88F6-AA47-BF63-2F86CFA1B8E9}" type="pres">
      <dgm:prSet presAssocID="{0D6CFEE4-0795-7241-BF2A-6F06206E9F28}" presName="divider" presStyleLbl="alignAcc1" presStyleIdx="0" presStyleCnt="1"/>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835B486B-73F8-E044-B5C1-72D2F2E1353A}" type="pres">
      <dgm:prSet presAssocID="{0D6CFEE4-0795-7241-BF2A-6F06206E9F28}" presName="nodes" presStyleCnt="0">
        <dgm:presLayoutVars>
          <dgm:chMax/>
          <dgm:chPref/>
          <dgm:animLvl val="lvl"/>
        </dgm:presLayoutVars>
      </dgm:prSet>
      <dgm:spPr/>
    </dgm:pt>
    <dgm:pt modelId="{38E419FA-7457-2640-94AF-375F44FF5EBA}" type="pres">
      <dgm:prSet presAssocID="{A4777CA6-3837-004C-97AB-5D1BC08189C0}" presName="composite" presStyleCnt="0"/>
      <dgm:spPr/>
    </dgm:pt>
    <dgm:pt modelId="{B776C316-D356-C94A-96EF-2FE0F9027F73}" type="pres">
      <dgm:prSet presAssocID="{A4777CA6-3837-004C-97AB-5D1BC08189C0}" presName="ConnectorPoint" presStyleLbl="lnNode1" presStyleIdx="0" presStyleCnt="3"/>
      <dgm:spPr>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565C92C-46F5-8340-9E65-A55257B40250}" type="pres">
      <dgm:prSet presAssocID="{A4777CA6-3837-004C-97AB-5D1BC08189C0}" presName="DropPinPlaceHolder" presStyleCnt="0"/>
      <dgm:spPr/>
    </dgm:pt>
    <dgm:pt modelId="{5F1022B5-F40A-D14F-A915-4047D2F43847}" type="pres">
      <dgm:prSet presAssocID="{A4777CA6-3837-004C-97AB-5D1BC08189C0}" presName="DropPin" presStyleLbl="alignNode1" presStyleIdx="0" presStyleCnt="3"/>
      <dgm:spPr/>
    </dgm:pt>
    <dgm:pt modelId="{D70C8730-46F5-FB4D-9298-5D31E721C2F6}" type="pres">
      <dgm:prSet presAssocID="{A4777CA6-3837-004C-97AB-5D1BC08189C0}" presName="Ellipse"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6EF1D484-D69F-834B-817B-B9C453FF93B8}" type="pres">
      <dgm:prSet presAssocID="{A4777CA6-3837-004C-97AB-5D1BC08189C0}" presName="L2TextContainer" presStyleLbl="revTx" presStyleIdx="0" presStyleCnt="6">
        <dgm:presLayoutVars>
          <dgm:bulletEnabled val="1"/>
        </dgm:presLayoutVars>
      </dgm:prSet>
      <dgm:spPr/>
    </dgm:pt>
    <dgm:pt modelId="{1585CAD7-7019-A147-A22B-08CB407468FB}" type="pres">
      <dgm:prSet presAssocID="{A4777CA6-3837-004C-97AB-5D1BC08189C0}" presName="L1TextContainer" presStyleLbl="revTx" presStyleIdx="1" presStyleCnt="6">
        <dgm:presLayoutVars>
          <dgm:chMax val="1"/>
          <dgm:chPref val="1"/>
          <dgm:bulletEnabled val="1"/>
        </dgm:presLayoutVars>
      </dgm:prSet>
      <dgm:spPr/>
    </dgm:pt>
    <dgm:pt modelId="{AF299024-DA24-0C42-A228-D6741B912F72}" type="pres">
      <dgm:prSet presAssocID="{A4777CA6-3837-004C-97AB-5D1BC08189C0}" presName="ConnectLine" presStyleLbl="sibTrans1D1" presStyleIdx="0" presStyleCnt="3"/>
      <dgm:spPr/>
    </dgm:pt>
    <dgm:pt modelId="{A71D7F73-4574-5F42-8C35-9F4D5908628A}" type="pres">
      <dgm:prSet presAssocID="{A4777CA6-3837-004C-97AB-5D1BC08189C0}" presName="EmptyPlaceHolder" presStyleCnt="0"/>
      <dgm:spPr/>
    </dgm:pt>
    <dgm:pt modelId="{7961E937-6C97-E747-A87C-F0523296E5AB}" type="pres">
      <dgm:prSet presAssocID="{DF3CA9B1-C5F5-7F45-BAC7-9F6BC953118C}" presName="spaceBetweenRectangles" presStyleCnt="0"/>
      <dgm:spPr/>
    </dgm:pt>
    <dgm:pt modelId="{1843B1F5-BFB9-184B-8F48-2A218AFF22EC}" type="pres">
      <dgm:prSet presAssocID="{DF52A87A-D285-7B46-A1A1-FEFDF76D929A}" presName="composite" presStyleCnt="0"/>
      <dgm:spPr/>
    </dgm:pt>
    <dgm:pt modelId="{8C2AA3DF-664C-B544-9DD3-C06B71FDA0DC}" type="pres">
      <dgm:prSet presAssocID="{DF52A87A-D285-7B46-A1A1-FEFDF76D929A}" presName="ConnectorPoint" presStyleLbl="lnNode1" presStyleIdx="1" presStyleCnt="3"/>
      <dgm:spPr>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04EC0F3-2B9A-1A4C-B735-49426BDDDCB0}" type="pres">
      <dgm:prSet presAssocID="{DF52A87A-D285-7B46-A1A1-FEFDF76D929A}" presName="DropPinPlaceHolder" presStyleCnt="0"/>
      <dgm:spPr/>
    </dgm:pt>
    <dgm:pt modelId="{D5A37EDA-5803-4A47-BB7D-176B4F766C74}" type="pres">
      <dgm:prSet presAssocID="{DF52A87A-D285-7B46-A1A1-FEFDF76D929A}" presName="DropPin" presStyleLbl="alignNode1" presStyleIdx="1" presStyleCnt="3"/>
      <dgm:spPr/>
    </dgm:pt>
    <dgm:pt modelId="{2D6474A3-9CD1-A947-A844-64EDC8125EDE}" type="pres">
      <dgm:prSet presAssocID="{DF52A87A-D285-7B46-A1A1-FEFDF76D929A}" presName="Ellipse"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35CC4590-2C05-9C47-ADC2-BBBB0C00E53C}" type="pres">
      <dgm:prSet presAssocID="{DF52A87A-D285-7B46-A1A1-FEFDF76D929A}" presName="L2TextContainer" presStyleLbl="revTx" presStyleIdx="2" presStyleCnt="6">
        <dgm:presLayoutVars>
          <dgm:bulletEnabled val="1"/>
        </dgm:presLayoutVars>
      </dgm:prSet>
      <dgm:spPr/>
    </dgm:pt>
    <dgm:pt modelId="{2289AA8D-4079-C846-97EA-C03E12C31F8C}" type="pres">
      <dgm:prSet presAssocID="{DF52A87A-D285-7B46-A1A1-FEFDF76D929A}" presName="L1TextContainer" presStyleLbl="revTx" presStyleIdx="3" presStyleCnt="6">
        <dgm:presLayoutVars>
          <dgm:chMax val="1"/>
          <dgm:chPref val="1"/>
          <dgm:bulletEnabled val="1"/>
        </dgm:presLayoutVars>
      </dgm:prSet>
      <dgm:spPr/>
    </dgm:pt>
    <dgm:pt modelId="{063A93D9-3D50-7441-AB6E-6A5AB61E6229}" type="pres">
      <dgm:prSet presAssocID="{DF52A87A-D285-7B46-A1A1-FEFDF76D929A}" presName="ConnectLine" presStyleLbl="sibTrans1D1" presStyleIdx="1" presStyleCnt="3"/>
      <dgm:spPr/>
    </dgm:pt>
    <dgm:pt modelId="{21F9D4F7-49B5-B549-9A49-BF4A4FAC86A5}" type="pres">
      <dgm:prSet presAssocID="{DF52A87A-D285-7B46-A1A1-FEFDF76D929A}" presName="EmptyPlaceHolder" presStyleCnt="0"/>
      <dgm:spPr/>
    </dgm:pt>
    <dgm:pt modelId="{4AA4CC71-1800-874D-9D66-D9ADF472019B}" type="pres">
      <dgm:prSet presAssocID="{B49E9C11-6224-E547-BA61-CEF4B37D9571}" presName="spaceBetweenRectangles" presStyleCnt="0"/>
      <dgm:spPr/>
    </dgm:pt>
    <dgm:pt modelId="{771F02D4-8574-9148-91BD-77FE1092DBFE}" type="pres">
      <dgm:prSet presAssocID="{821F1728-10B1-DC46-BC3D-ED9FB50144AF}" presName="composite" presStyleCnt="0"/>
      <dgm:spPr/>
    </dgm:pt>
    <dgm:pt modelId="{E52E061E-183C-2F41-A3FF-20B59FFA942F}" type="pres">
      <dgm:prSet presAssocID="{821F1728-10B1-DC46-BC3D-ED9FB50144AF}" presName="ConnectorPoint" presStyleLbl="lnNode1" presStyleIdx="2" presStyleCnt="3"/>
      <dgm:spPr>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F9EEB52-3760-1841-8ECF-0E7E75B21A0B}" type="pres">
      <dgm:prSet presAssocID="{821F1728-10B1-DC46-BC3D-ED9FB50144AF}" presName="DropPinPlaceHolder" presStyleCnt="0"/>
      <dgm:spPr/>
    </dgm:pt>
    <dgm:pt modelId="{6CEAEBE2-B0C2-8542-A913-4C9B757B0F01}" type="pres">
      <dgm:prSet presAssocID="{821F1728-10B1-DC46-BC3D-ED9FB50144AF}" presName="DropPin" presStyleLbl="alignNode1" presStyleIdx="2" presStyleCnt="3"/>
      <dgm:spPr/>
    </dgm:pt>
    <dgm:pt modelId="{74BB2155-3127-7C45-932A-C9B981B17FCB}" type="pres">
      <dgm:prSet presAssocID="{821F1728-10B1-DC46-BC3D-ED9FB50144AF}" presName="Ellipse"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EA893E49-4072-9942-B75C-7B8F927AE292}" type="pres">
      <dgm:prSet presAssocID="{821F1728-10B1-DC46-BC3D-ED9FB50144AF}" presName="L2TextContainer" presStyleLbl="revTx" presStyleIdx="4" presStyleCnt="6">
        <dgm:presLayoutVars>
          <dgm:bulletEnabled val="1"/>
        </dgm:presLayoutVars>
      </dgm:prSet>
      <dgm:spPr/>
    </dgm:pt>
    <dgm:pt modelId="{DC63EE3B-4EF4-4542-B8AC-064D8FE6A887}" type="pres">
      <dgm:prSet presAssocID="{821F1728-10B1-DC46-BC3D-ED9FB50144AF}" presName="L1TextContainer" presStyleLbl="revTx" presStyleIdx="5" presStyleCnt="6">
        <dgm:presLayoutVars>
          <dgm:chMax val="1"/>
          <dgm:chPref val="1"/>
          <dgm:bulletEnabled val="1"/>
        </dgm:presLayoutVars>
      </dgm:prSet>
      <dgm:spPr/>
    </dgm:pt>
    <dgm:pt modelId="{090751E2-0D6C-4944-9A4C-5E0D24AB8558}" type="pres">
      <dgm:prSet presAssocID="{821F1728-10B1-DC46-BC3D-ED9FB50144AF}" presName="ConnectLine" presStyleLbl="sibTrans1D1" presStyleIdx="2" presStyleCnt="3"/>
      <dgm:spPr/>
    </dgm:pt>
    <dgm:pt modelId="{7990C258-7012-7A4A-8A78-6AD9670A2DE8}" type="pres">
      <dgm:prSet presAssocID="{821F1728-10B1-DC46-BC3D-ED9FB50144AF}" presName="EmptyPlaceHolder" presStyleCnt="0"/>
      <dgm:spPr/>
    </dgm:pt>
  </dgm:ptLst>
  <dgm:cxnLst>
    <dgm:cxn modelId="{57643304-8269-884B-A4A6-C9F25D9094DE}" srcId="{0D6CFEE4-0795-7241-BF2A-6F06206E9F28}" destId="{DF52A87A-D285-7B46-A1A1-FEFDF76D929A}" srcOrd="1" destOrd="0" parTransId="{BD397A87-13F1-2F4E-85CE-DE9F3E771906}" sibTransId="{B49E9C11-6224-E547-BA61-CEF4B37D9571}"/>
    <dgm:cxn modelId="{3AEF8A1B-6337-004B-9AE6-3E4389F83198}" srcId="{0D6CFEE4-0795-7241-BF2A-6F06206E9F28}" destId="{821F1728-10B1-DC46-BC3D-ED9FB50144AF}" srcOrd="2" destOrd="0" parTransId="{77366950-90C1-C040-9FCC-F3BC53A06D2A}" sibTransId="{F8EA093B-49B0-D74E-8A8E-30B9D8FE9D95}"/>
    <dgm:cxn modelId="{94F03139-3D3A-6E4F-A6CC-7518CBCF486C}" srcId="{0D6CFEE4-0795-7241-BF2A-6F06206E9F28}" destId="{A4777CA6-3837-004C-97AB-5D1BC08189C0}" srcOrd="0" destOrd="0" parTransId="{1D147FF2-29E2-974B-B3B4-D08FB8906729}" sibTransId="{DF3CA9B1-C5F5-7F45-BAC7-9F6BC953118C}"/>
    <dgm:cxn modelId="{0E8A6150-CFA5-E646-B942-AD07807B28ED}" type="presOf" srcId="{A4777CA6-3837-004C-97AB-5D1BC08189C0}" destId="{1585CAD7-7019-A147-A22B-08CB407468FB}" srcOrd="0" destOrd="0" presId="urn:microsoft.com/office/officeart/2024/3/layout/SimpleTimelineVariant1"/>
    <dgm:cxn modelId="{204B459E-A485-444F-B4C7-7A15F82D642E}" type="presOf" srcId="{B34D8A20-2919-6041-B4C4-445A9729F203}" destId="{6EF1D484-D69F-834B-817B-B9C453FF93B8}" srcOrd="0" destOrd="0" presId="urn:microsoft.com/office/officeart/2024/3/layout/SimpleTimelineVariant1"/>
    <dgm:cxn modelId="{A0C697AB-2340-D040-AFCC-0148E0EBB3FD}" type="presOf" srcId="{568AF3B8-43C1-6140-8A42-405B318A28E8}" destId="{EA893E49-4072-9942-B75C-7B8F927AE292}" srcOrd="0" destOrd="0" presId="urn:microsoft.com/office/officeart/2024/3/layout/SimpleTimelineVariant1"/>
    <dgm:cxn modelId="{1A3BE7AE-7365-064D-AB41-BEA492C595BA}" type="presOf" srcId="{DF52A87A-D285-7B46-A1A1-FEFDF76D929A}" destId="{2289AA8D-4079-C846-97EA-C03E12C31F8C}" srcOrd="0" destOrd="0" presId="urn:microsoft.com/office/officeart/2024/3/layout/SimpleTimelineVariant1"/>
    <dgm:cxn modelId="{7D7DF2AF-25AE-4245-B0CE-0C3F14531DA5}" type="presOf" srcId="{0D6CFEE4-0795-7241-BF2A-6F06206E9F28}" destId="{C7DBD6B3-5C09-2149-AA88-A6BC7F8BF1FE}" srcOrd="0" destOrd="0" presId="urn:microsoft.com/office/officeart/2024/3/layout/SimpleTimelineVariant1"/>
    <dgm:cxn modelId="{F1210BBD-7715-8848-B20B-32C7B4C4E534}" srcId="{821F1728-10B1-DC46-BC3D-ED9FB50144AF}" destId="{568AF3B8-43C1-6140-8A42-405B318A28E8}" srcOrd="0" destOrd="0" parTransId="{BC91BF9E-7D5A-A04B-87E0-7720FA7A4B65}" sibTransId="{B5762D87-809C-3849-8745-8EB89C362FF7}"/>
    <dgm:cxn modelId="{73F634C3-DB5A-154B-AEF7-9671507E95E4}" type="presOf" srcId="{03FD2B74-8B42-E24D-8086-66B4F1E50654}" destId="{35CC4590-2C05-9C47-ADC2-BBBB0C00E53C}" srcOrd="0" destOrd="0" presId="urn:microsoft.com/office/officeart/2024/3/layout/SimpleTimelineVariant1"/>
    <dgm:cxn modelId="{E3C0FCE6-639C-9647-9D64-F557B47FB1F5}" srcId="{A4777CA6-3837-004C-97AB-5D1BC08189C0}" destId="{B34D8A20-2919-6041-B4C4-445A9729F203}" srcOrd="0" destOrd="0" parTransId="{478037C5-2BBF-CE46-9A74-B96366B49F1F}" sibTransId="{BB84B55D-2F8D-6A42-8382-6D1E76C80D26}"/>
    <dgm:cxn modelId="{DBB320EF-9109-B54F-885A-D156A5BFD812}" srcId="{DF52A87A-D285-7B46-A1A1-FEFDF76D929A}" destId="{03FD2B74-8B42-E24D-8086-66B4F1E50654}" srcOrd="0" destOrd="0" parTransId="{0763BF0E-F8B3-3D4D-A19E-D85ECBA457DD}" sibTransId="{DB2423EB-6297-9244-85D2-33CB020E43A5}"/>
    <dgm:cxn modelId="{A87574FF-1C1B-EC4E-AA39-96E6827D26E9}" type="presOf" srcId="{821F1728-10B1-DC46-BC3D-ED9FB50144AF}" destId="{DC63EE3B-4EF4-4542-B8AC-064D8FE6A887}" srcOrd="0" destOrd="0" presId="urn:microsoft.com/office/officeart/2024/3/layout/SimpleTimelineVariant1"/>
    <dgm:cxn modelId="{73F52DD4-9CB3-C54C-800D-34B14D3C9C15}" type="presParOf" srcId="{C7DBD6B3-5C09-2149-AA88-A6BC7F8BF1FE}" destId="{B2FED37E-88F6-AA47-BF63-2F86CFA1B8E9}" srcOrd="0" destOrd="0" presId="urn:microsoft.com/office/officeart/2024/3/layout/SimpleTimelineVariant1"/>
    <dgm:cxn modelId="{DAE0A097-F6C6-684F-902D-BBA02FF32F9D}" type="presParOf" srcId="{C7DBD6B3-5C09-2149-AA88-A6BC7F8BF1FE}" destId="{835B486B-73F8-E044-B5C1-72D2F2E1353A}" srcOrd="1" destOrd="0" presId="urn:microsoft.com/office/officeart/2024/3/layout/SimpleTimelineVariant1"/>
    <dgm:cxn modelId="{DF4B7E77-4C68-2046-86F0-D896170B4671}" type="presParOf" srcId="{835B486B-73F8-E044-B5C1-72D2F2E1353A}" destId="{38E419FA-7457-2640-94AF-375F44FF5EBA}" srcOrd="0" destOrd="0" presId="urn:microsoft.com/office/officeart/2024/3/layout/SimpleTimelineVariant1"/>
    <dgm:cxn modelId="{9BF45516-A8FE-F943-B09C-A12E4E13EC94}" type="presParOf" srcId="{38E419FA-7457-2640-94AF-375F44FF5EBA}" destId="{B776C316-D356-C94A-96EF-2FE0F9027F73}" srcOrd="0" destOrd="0" presId="urn:microsoft.com/office/officeart/2024/3/layout/SimpleTimelineVariant1"/>
    <dgm:cxn modelId="{72FD1434-EC73-2C46-8EB1-FDF1BD89C9E7}" type="presParOf" srcId="{38E419FA-7457-2640-94AF-375F44FF5EBA}" destId="{1565C92C-46F5-8340-9E65-A55257B40250}" srcOrd="1" destOrd="0" presId="urn:microsoft.com/office/officeart/2024/3/layout/SimpleTimelineVariant1"/>
    <dgm:cxn modelId="{26ABA264-9CAB-E34D-9838-5E7E3D33DA0B}" type="presParOf" srcId="{1565C92C-46F5-8340-9E65-A55257B40250}" destId="{5F1022B5-F40A-D14F-A915-4047D2F43847}" srcOrd="0" destOrd="0" presId="urn:microsoft.com/office/officeart/2024/3/layout/SimpleTimelineVariant1"/>
    <dgm:cxn modelId="{B6A2BE6E-F462-204A-8286-F0640F7A40BF}" type="presParOf" srcId="{1565C92C-46F5-8340-9E65-A55257B40250}" destId="{D70C8730-46F5-FB4D-9298-5D31E721C2F6}" srcOrd="1" destOrd="0" presId="urn:microsoft.com/office/officeart/2024/3/layout/SimpleTimelineVariant1"/>
    <dgm:cxn modelId="{48E29BA3-BDF5-5D4D-8BE2-95ADEB3F12B9}" type="presParOf" srcId="{38E419FA-7457-2640-94AF-375F44FF5EBA}" destId="{6EF1D484-D69F-834B-817B-B9C453FF93B8}" srcOrd="2" destOrd="0" presId="urn:microsoft.com/office/officeart/2024/3/layout/SimpleTimelineVariant1"/>
    <dgm:cxn modelId="{F6E3253A-0FD9-AC4D-A341-896C84F7DC60}" type="presParOf" srcId="{38E419FA-7457-2640-94AF-375F44FF5EBA}" destId="{1585CAD7-7019-A147-A22B-08CB407468FB}" srcOrd="3" destOrd="0" presId="urn:microsoft.com/office/officeart/2024/3/layout/SimpleTimelineVariant1"/>
    <dgm:cxn modelId="{39260E43-6FE6-104B-AAA3-DDEBED5D3ECF}" type="presParOf" srcId="{38E419FA-7457-2640-94AF-375F44FF5EBA}" destId="{AF299024-DA24-0C42-A228-D6741B912F72}" srcOrd="4" destOrd="0" presId="urn:microsoft.com/office/officeart/2024/3/layout/SimpleTimelineVariant1"/>
    <dgm:cxn modelId="{9083C7EE-0CFB-ED49-95A3-00F2E3438808}" type="presParOf" srcId="{38E419FA-7457-2640-94AF-375F44FF5EBA}" destId="{A71D7F73-4574-5F42-8C35-9F4D5908628A}" srcOrd="5" destOrd="0" presId="urn:microsoft.com/office/officeart/2024/3/layout/SimpleTimelineVariant1"/>
    <dgm:cxn modelId="{A0FFF1AE-BADB-194C-80D2-6685A1E275FB}" type="presParOf" srcId="{835B486B-73F8-E044-B5C1-72D2F2E1353A}" destId="{7961E937-6C97-E747-A87C-F0523296E5AB}" srcOrd="1" destOrd="0" presId="urn:microsoft.com/office/officeart/2024/3/layout/SimpleTimelineVariant1"/>
    <dgm:cxn modelId="{BFE9F583-6393-7D4A-AE75-41B0C1E60011}" type="presParOf" srcId="{835B486B-73F8-E044-B5C1-72D2F2E1353A}" destId="{1843B1F5-BFB9-184B-8F48-2A218AFF22EC}" srcOrd="2" destOrd="0" presId="urn:microsoft.com/office/officeart/2024/3/layout/SimpleTimelineVariant1"/>
    <dgm:cxn modelId="{52305DB7-1433-6D48-88E2-8ADB4F200AA7}" type="presParOf" srcId="{1843B1F5-BFB9-184B-8F48-2A218AFF22EC}" destId="{8C2AA3DF-664C-B544-9DD3-C06B71FDA0DC}" srcOrd="0" destOrd="0" presId="urn:microsoft.com/office/officeart/2024/3/layout/SimpleTimelineVariant1"/>
    <dgm:cxn modelId="{1CAB3B5B-6005-D842-8C86-B81A4FEBF169}" type="presParOf" srcId="{1843B1F5-BFB9-184B-8F48-2A218AFF22EC}" destId="{104EC0F3-2B9A-1A4C-B735-49426BDDDCB0}" srcOrd="1" destOrd="0" presId="urn:microsoft.com/office/officeart/2024/3/layout/SimpleTimelineVariant1"/>
    <dgm:cxn modelId="{F93A2745-B63C-8549-A1AF-9EB648350F11}" type="presParOf" srcId="{104EC0F3-2B9A-1A4C-B735-49426BDDDCB0}" destId="{D5A37EDA-5803-4A47-BB7D-176B4F766C74}" srcOrd="0" destOrd="0" presId="urn:microsoft.com/office/officeart/2024/3/layout/SimpleTimelineVariant1"/>
    <dgm:cxn modelId="{49929538-C62E-C54B-8A84-5DF177C61573}" type="presParOf" srcId="{104EC0F3-2B9A-1A4C-B735-49426BDDDCB0}" destId="{2D6474A3-9CD1-A947-A844-64EDC8125EDE}" srcOrd="1" destOrd="0" presId="urn:microsoft.com/office/officeart/2024/3/layout/SimpleTimelineVariant1"/>
    <dgm:cxn modelId="{AD03494D-1EE9-EE45-BCCF-E6E1D96489B6}" type="presParOf" srcId="{1843B1F5-BFB9-184B-8F48-2A218AFF22EC}" destId="{35CC4590-2C05-9C47-ADC2-BBBB0C00E53C}" srcOrd="2" destOrd="0" presId="urn:microsoft.com/office/officeart/2024/3/layout/SimpleTimelineVariant1"/>
    <dgm:cxn modelId="{C8FBEA59-D63A-ED45-BABB-6B42053C3196}" type="presParOf" srcId="{1843B1F5-BFB9-184B-8F48-2A218AFF22EC}" destId="{2289AA8D-4079-C846-97EA-C03E12C31F8C}" srcOrd="3" destOrd="0" presId="urn:microsoft.com/office/officeart/2024/3/layout/SimpleTimelineVariant1"/>
    <dgm:cxn modelId="{80C07026-5AE8-624C-8730-F71FFD474E25}" type="presParOf" srcId="{1843B1F5-BFB9-184B-8F48-2A218AFF22EC}" destId="{063A93D9-3D50-7441-AB6E-6A5AB61E6229}" srcOrd="4" destOrd="0" presId="urn:microsoft.com/office/officeart/2024/3/layout/SimpleTimelineVariant1"/>
    <dgm:cxn modelId="{DD01641C-FA2F-B04F-931D-1E4467FFF238}" type="presParOf" srcId="{1843B1F5-BFB9-184B-8F48-2A218AFF22EC}" destId="{21F9D4F7-49B5-B549-9A49-BF4A4FAC86A5}" srcOrd="5" destOrd="0" presId="urn:microsoft.com/office/officeart/2024/3/layout/SimpleTimelineVariant1"/>
    <dgm:cxn modelId="{ADDA1F25-1BF6-E249-9F9E-0EF54EF2BDD1}" type="presParOf" srcId="{835B486B-73F8-E044-B5C1-72D2F2E1353A}" destId="{4AA4CC71-1800-874D-9D66-D9ADF472019B}" srcOrd="3" destOrd="0" presId="urn:microsoft.com/office/officeart/2024/3/layout/SimpleTimelineVariant1"/>
    <dgm:cxn modelId="{3CA4A0EC-C475-4B4D-A1A0-F1707D2A9F09}" type="presParOf" srcId="{835B486B-73F8-E044-B5C1-72D2F2E1353A}" destId="{771F02D4-8574-9148-91BD-77FE1092DBFE}" srcOrd="4" destOrd="0" presId="urn:microsoft.com/office/officeart/2024/3/layout/SimpleTimelineVariant1"/>
    <dgm:cxn modelId="{96C9A375-C318-514B-8EF0-C77099130676}" type="presParOf" srcId="{771F02D4-8574-9148-91BD-77FE1092DBFE}" destId="{E52E061E-183C-2F41-A3FF-20B59FFA942F}" srcOrd="0" destOrd="0" presId="urn:microsoft.com/office/officeart/2024/3/layout/SimpleTimelineVariant1"/>
    <dgm:cxn modelId="{D1ACC48B-8F2A-F140-8108-FA9181502E33}" type="presParOf" srcId="{771F02D4-8574-9148-91BD-77FE1092DBFE}" destId="{2F9EEB52-3760-1841-8ECF-0E7E75B21A0B}" srcOrd="1" destOrd="0" presId="urn:microsoft.com/office/officeart/2024/3/layout/SimpleTimelineVariant1"/>
    <dgm:cxn modelId="{75BEAA52-2E6E-9D4D-B356-A911900EE994}" type="presParOf" srcId="{2F9EEB52-3760-1841-8ECF-0E7E75B21A0B}" destId="{6CEAEBE2-B0C2-8542-A913-4C9B757B0F01}" srcOrd="0" destOrd="0" presId="urn:microsoft.com/office/officeart/2024/3/layout/SimpleTimelineVariant1"/>
    <dgm:cxn modelId="{2E58C1D7-2E50-E441-BB9C-C3AD07BAA003}" type="presParOf" srcId="{2F9EEB52-3760-1841-8ECF-0E7E75B21A0B}" destId="{74BB2155-3127-7C45-932A-C9B981B17FCB}" srcOrd="1" destOrd="0" presId="urn:microsoft.com/office/officeart/2024/3/layout/SimpleTimelineVariant1"/>
    <dgm:cxn modelId="{3AFBE7A0-2A84-354A-B566-DE59E8A84CDE}" type="presParOf" srcId="{771F02D4-8574-9148-91BD-77FE1092DBFE}" destId="{EA893E49-4072-9942-B75C-7B8F927AE292}" srcOrd="2" destOrd="0" presId="urn:microsoft.com/office/officeart/2024/3/layout/SimpleTimelineVariant1"/>
    <dgm:cxn modelId="{4B7C41DD-3FE6-C749-ABED-DC6B61EFFE67}" type="presParOf" srcId="{771F02D4-8574-9148-91BD-77FE1092DBFE}" destId="{DC63EE3B-4EF4-4542-B8AC-064D8FE6A887}" srcOrd="3" destOrd="0" presId="urn:microsoft.com/office/officeart/2024/3/layout/SimpleTimelineVariant1"/>
    <dgm:cxn modelId="{398F9E25-7DA8-744D-8B35-AD8F3C8DC760}" type="presParOf" srcId="{771F02D4-8574-9148-91BD-77FE1092DBFE}" destId="{090751E2-0D6C-4944-9A4C-5E0D24AB8558}" srcOrd="4" destOrd="0" presId="urn:microsoft.com/office/officeart/2024/3/layout/SimpleTimelineVariant1"/>
    <dgm:cxn modelId="{577C570E-3C02-B945-9499-DAEC86615D0B}" type="presParOf" srcId="{771F02D4-8574-9148-91BD-77FE1092DBFE}" destId="{7990C258-7012-7A4A-8A78-6AD9670A2DE8}" srcOrd="5" destOrd="0" presId="urn:microsoft.com/office/officeart/2024/3/layout/SimpleTimelineVarian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D37E-88F6-AA47-BF63-2F86CFA1B8E9}">
      <dsp:nvSpPr>
        <dsp:cNvPr id="0" name=""/>
        <dsp:cNvSpPr/>
      </dsp:nvSpPr>
      <dsp:spPr>
        <a:xfrm>
          <a:off x="0" y="1951581"/>
          <a:ext cx="4699459"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6EF1D484-D69F-834B-817B-B9C453FF93B8}">
      <dsp:nvSpPr>
        <dsp:cNvPr id="0" name=""/>
        <dsp:cNvSpPr/>
      </dsp:nvSpPr>
      <dsp:spPr>
        <a:xfrm>
          <a:off x="407507" y="946126"/>
          <a:ext cx="1953823" cy="100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AU" sz="1000" kern="1200"/>
            <a:t>Many young people no longer define adulthood by age or traditional milestones like marriage or parenthood. Instead, they emphasize autonomy markers such as financial independence and independent decision-making.</a:t>
          </a:r>
        </a:p>
      </dsp:txBody>
      <dsp:txXfrm>
        <a:off x="407507" y="946126"/>
        <a:ext cx="1953823" cy="1005454"/>
      </dsp:txXfrm>
    </dsp:sp>
    <dsp:sp modelId="{1585CAD7-7019-A147-A22B-08CB407468FB}">
      <dsp:nvSpPr>
        <dsp:cNvPr id="0" name=""/>
        <dsp:cNvSpPr/>
      </dsp:nvSpPr>
      <dsp:spPr>
        <a:xfrm>
          <a:off x="407507" y="421541"/>
          <a:ext cx="1953823" cy="52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defRPr b="1"/>
          </a:pPr>
          <a:r>
            <a:rPr lang="en-AU" sz="1400" kern="1200"/>
            <a:t>Social Perspective Shift</a:t>
          </a:r>
        </a:p>
      </dsp:txBody>
      <dsp:txXfrm>
        <a:off x="407507" y="421541"/>
        <a:ext cx="1953823" cy="524585"/>
      </dsp:txXfrm>
    </dsp:sp>
    <dsp:sp modelId="{AF299024-DA24-0C42-A228-D6741B912F72}">
      <dsp:nvSpPr>
        <dsp:cNvPr id="0" name=""/>
        <dsp:cNvSpPr/>
      </dsp:nvSpPr>
      <dsp:spPr>
        <a:xfrm>
          <a:off x="204964" y="390316"/>
          <a:ext cx="0" cy="1561265"/>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76C316-D356-C94A-96EF-2FE0F9027F73}">
      <dsp:nvSpPr>
        <dsp:cNvPr id="0" name=""/>
        <dsp:cNvSpPr/>
      </dsp:nvSpPr>
      <dsp:spPr>
        <a:xfrm>
          <a:off x="158801" y="1904899"/>
          <a:ext cx="93169" cy="93363"/>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C4590-2C05-9C47-ADC2-BBBB0C00E53C}">
      <dsp:nvSpPr>
        <dsp:cNvPr id="0" name=""/>
        <dsp:cNvSpPr/>
      </dsp:nvSpPr>
      <dsp:spPr>
        <a:xfrm>
          <a:off x="1586961" y="2663518"/>
          <a:ext cx="1953823" cy="84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AU" sz="1000" kern="1200"/>
            <a:t>Carbone highlights this shift as part of a broader reconfiguration of how the transition to adulthood is understood in contemporary society.</a:t>
          </a:r>
        </a:p>
      </dsp:txBody>
      <dsp:txXfrm>
        <a:off x="1586961" y="2663518"/>
        <a:ext cx="1953823" cy="849328"/>
      </dsp:txXfrm>
    </dsp:sp>
    <dsp:sp modelId="{2289AA8D-4079-C846-97EA-C03E12C31F8C}">
      <dsp:nvSpPr>
        <dsp:cNvPr id="0" name=""/>
        <dsp:cNvSpPr/>
      </dsp:nvSpPr>
      <dsp:spPr>
        <a:xfrm>
          <a:off x="1586961" y="2107708"/>
          <a:ext cx="1953823" cy="55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defRPr b="1"/>
          </a:pPr>
          <a:r>
            <a:rPr lang="en-AU" sz="1400" kern="1200"/>
            <a:t>Broader Transition Reconfiguration</a:t>
          </a:r>
        </a:p>
      </dsp:txBody>
      <dsp:txXfrm>
        <a:off x="1586961" y="2107708"/>
        <a:ext cx="1953823" cy="555810"/>
      </dsp:txXfrm>
    </dsp:sp>
    <dsp:sp modelId="{063A93D9-3D50-7441-AB6E-6A5AB61E6229}">
      <dsp:nvSpPr>
        <dsp:cNvPr id="0" name=""/>
        <dsp:cNvSpPr/>
      </dsp:nvSpPr>
      <dsp:spPr>
        <a:xfrm>
          <a:off x="1384418" y="1951581"/>
          <a:ext cx="0" cy="1561265"/>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2AA3DF-664C-B544-9DD3-C06B71FDA0DC}">
      <dsp:nvSpPr>
        <dsp:cNvPr id="0" name=""/>
        <dsp:cNvSpPr/>
      </dsp:nvSpPr>
      <dsp:spPr>
        <a:xfrm>
          <a:off x="1338255" y="1904899"/>
          <a:ext cx="93169" cy="93363"/>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93E49-4072-9942-B75C-7B8F927AE292}">
      <dsp:nvSpPr>
        <dsp:cNvPr id="0" name=""/>
        <dsp:cNvSpPr/>
      </dsp:nvSpPr>
      <dsp:spPr>
        <a:xfrm>
          <a:off x="2765725" y="946126"/>
          <a:ext cx="1931311" cy="100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AU" sz="1000" kern="1200"/>
            <a:t>Research shows that the transition beyond 18 involves ongoing cognitive and neurobiological development, affecting impulse control, future orientation, emotional regulation, and peer influence resistance.</a:t>
          </a:r>
        </a:p>
      </dsp:txBody>
      <dsp:txXfrm>
        <a:off x="2765725" y="946126"/>
        <a:ext cx="1931311" cy="1005454"/>
      </dsp:txXfrm>
    </dsp:sp>
    <dsp:sp modelId="{DC63EE3B-4EF4-4542-B8AC-064D8FE6A887}">
      <dsp:nvSpPr>
        <dsp:cNvPr id="0" name=""/>
        <dsp:cNvSpPr/>
      </dsp:nvSpPr>
      <dsp:spPr>
        <a:xfrm>
          <a:off x="2765725" y="421541"/>
          <a:ext cx="1931311" cy="52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defRPr b="1"/>
          </a:pPr>
          <a:r>
            <a:rPr lang="en-AU" sz="1400" kern="1200"/>
            <a:t>Neuroscientific and Psychological Insights</a:t>
          </a:r>
        </a:p>
      </dsp:txBody>
      <dsp:txXfrm>
        <a:off x="2765725" y="421541"/>
        <a:ext cx="1931311" cy="524585"/>
      </dsp:txXfrm>
    </dsp:sp>
    <dsp:sp modelId="{090751E2-0D6C-4944-9A4C-5E0D24AB8558}">
      <dsp:nvSpPr>
        <dsp:cNvPr id="0" name=""/>
        <dsp:cNvSpPr/>
      </dsp:nvSpPr>
      <dsp:spPr>
        <a:xfrm>
          <a:off x="2563527" y="390316"/>
          <a:ext cx="0" cy="1561265"/>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2E061E-183C-2F41-A3FF-20B59FFA942F}">
      <dsp:nvSpPr>
        <dsp:cNvPr id="0" name=""/>
        <dsp:cNvSpPr/>
      </dsp:nvSpPr>
      <dsp:spPr>
        <a:xfrm>
          <a:off x="2517789" y="1904899"/>
          <a:ext cx="93010" cy="93363"/>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3/layout/SimpleTimelineVariant1">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3772FC5-81AD-DC4C-BF6B-A3A0A97655AB}" type="datetimeFigureOut">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424878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772FC5-81AD-DC4C-BF6B-A3A0A97655AB}" type="datetimeFigureOut">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114844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772FC5-81AD-DC4C-BF6B-A3A0A97655AB}" type="datetimeFigureOut">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321149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772FC5-81AD-DC4C-BF6B-A3A0A97655AB}" type="datetimeFigureOut">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217557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772FC5-81AD-DC4C-BF6B-A3A0A97655AB}" type="datetimeFigureOut">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43016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772FC5-81AD-DC4C-BF6B-A3A0A97655AB}" type="datetimeFigureOut">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165182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772FC5-81AD-DC4C-BF6B-A3A0A97655AB}" type="datetimeFigureOut">
              <a:rPr lang="en-US" smtClean="0"/>
              <a:t>7/12/26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1453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772FC5-81AD-DC4C-BF6B-A3A0A97655AB}" type="datetimeFigureOut">
              <a:rPr lang="en-US" smtClean="0"/>
              <a:t>7/12/26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363967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72FC5-81AD-DC4C-BF6B-A3A0A97655AB}" type="datetimeFigureOut">
              <a:rPr lang="en-US" smtClean="0"/>
              <a:t>7/12/26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25837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3772FC5-81AD-DC4C-BF6B-A3A0A97655AB}" type="datetimeFigureOut">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11947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3772FC5-81AD-DC4C-BF6B-A3A0A97655AB}" type="datetimeFigureOut">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48559-E108-604F-B856-731B39D27CDA}" type="slidenum">
              <a:rPr lang="en-US" smtClean="0"/>
              <a:t>‹#›</a:t>
            </a:fld>
            <a:endParaRPr lang="en-US"/>
          </a:p>
        </p:txBody>
      </p:sp>
    </p:spTree>
    <p:extLst>
      <p:ext uri="{BB962C8B-B14F-4D97-AF65-F5344CB8AC3E}">
        <p14:creationId xmlns:p14="http://schemas.microsoft.com/office/powerpoint/2010/main" val="16103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72FC5-81AD-DC4C-BF6B-A3A0A97655AB}" type="datetimeFigureOut">
              <a:rPr lang="en-US" smtClean="0"/>
              <a:t>7/12/26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48559-E108-604F-B856-731B39D27CDA}" type="slidenum">
              <a:rPr lang="en-US" smtClean="0"/>
              <a:t>‹#›</a:t>
            </a:fld>
            <a:endParaRPr lang="en-US"/>
          </a:p>
        </p:txBody>
      </p:sp>
    </p:spTree>
    <p:extLst>
      <p:ext uri="{BB962C8B-B14F-4D97-AF65-F5344CB8AC3E}">
        <p14:creationId xmlns:p14="http://schemas.microsoft.com/office/powerpoint/2010/main" val="34697194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7"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30">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1F36D12-F601-AA45-8305-45AE6E4CF332}"/>
              </a:ext>
            </a:extLst>
          </p:cNvPr>
          <p:cNvSpPr>
            <a:spLocks noGrp="1"/>
          </p:cNvSpPr>
          <p:nvPr>
            <p:ph type="ctrTitle"/>
          </p:nvPr>
        </p:nvSpPr>
        <p:spPr>
          <a:xfrm>
            <a:off x="789708" y="666351"/>
            <a:ext cx="10558405" cy="3044335"/>
          </a:xfrm>
        </p:spPr>
        <p:txBody>
          <a:bodyPr anchor="b">
            <a:normAutofit/>
          </a:bodyPr>
          <a:lstStyle/>
          <a:p>
            <a:r>
              <a:rPr lang="en-AU" sz="4800" i="1">
                <a:solidFill>
                  <a:schemeClr val="bg1"/>
                </a:solidFill>
              </a:rPr>
              <a:t>Sentencing Emerging Adults: Comparative Perspectives from Victoria, New South Wales, and Canada</a:t>
            </a:r>
            <a:endParaRPr lang="en-AU" sz="4800">
              <a:solidFill>
                <a:schemeClr val="bg1"/>
              </a:solidFill>
            </a:endParaRPr>
          </a:p>
        </p:txBody>
      </p:sp>
      <p:sp>
        <p:nvSpPr>
          <p:cNvPr id="3" name="Subtitle 2">
            <a:extLst>
              <a:ext uri="{FF2B5EF4-FFF2-40B4-BE49-F238E27FC236}">
                <a16:creationId xmlns:a16="http://schemas.microsoft.com/office/drawing/2014/main" id="{4B04E520-0053-7470-C4DE-0FCF003CEC1F}"/>
              </a:ext>
            </a:extLst>
          </p:cNvPr>
          <p:cNvSpPr>
            <a:spLocks noGrp="1"/>
          </p:cNvSpPr>
          <p:nvPr>
            <p:ph type="subTitle" idx="1"/>
          </p:nvPr>
        </p:nvSpPr>
        <p:spPr>
          <a:xfrm>
            <a:off x="789708" y="3866064"/>
            <a:ext cx="10558405" cy="2234485"/>
          </a:xfrm>
        </p:spPr>
        <p:txBody>
          <a:bodyPr anchor="t">
            <a:normAutofit/>
          </a:bodyPr>
          <a:lstStyle/>
          <a:p>
            <a:r>
              <a:rPr lang="en-US">
                <a:solidFill>
                  <a:schemeClr val="bg1"/>
                </a:solidFill>
              </a:rPr>
              <a:t>Associate Professor Natalia Antolak-Saper </a:t>
            </a:r>
          </a:p>
          <a:p>
            <a:r>
              <a:rPr lang="en-US">
                <a:solidFill>
                  <a:schemeClr val="bg1"/>
                </a:solidFill>
              </a:rPr>
              <a:t>Faculty of Law, Monash University </a:t>
            </a:r>
          </a:p>
          <a:p>
            <a:r>
              <a:rPr lang="en-US">
                <a:solidFill>
                  <a:schemeClr val="bg1"/>
                </a:solidFill>
              </a:rPr>
              <a:t>International Society for the Reform of Criminal Law Conference, Montreal 2026</a:t>
            </a:r>
          </a:p>
        </p:txBody>
      </p:sp>
    </p:spTree>
    <p:extLst>
      <p:ext uri="{BB962C8B-B14F-4D97-AF65-F5344CB8AC3E}">
        <p14:creationId xmlns:p14="http://schemas.microsoft.com/office/powerpoint/2010/main" val="88546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401E390-9F5B-90F7-D9A2-B365BE84964F}"/>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Introduction </a:t>
            </a:r>
          </a:p>
        </p:txBody>
      </p:sp>
      <p:sp>
        <p:nvSpPr>
          <p:cNvPr id="3" name="Content Placeholder 2">
            <a:extLst>
              <a:ext uri="{FF2B5EF4-FFF2-40B4-BE49-F238E27FC236}">
                <a16:creationId xmlns:a16="http://schemas.microsoft.com/office/drawing/2014/main" id="{8EEF0C14-073D-B3FC-C577-549B0D1182CF}"/>
              </a:ext>
            </a:extLst>
          </p:cNvPr>
          <p:cNvSpPr>
            <a:spLocks noGrp="1"/>
          </p:cNvSpPr>
          <p:nvPr>
            <p:ph idx="1"/>
          </p:nvPr>
        </p:nvSpPr>
        <p:spPr>
          <a:xfrm>
            <a:off x="4071068" y="841247"/>
            <a:ext cx="6877878" cy="5120640"/>
          </a:xfrm>
        </p:spPr>
        <p:txBody>
          <a:bodyPr anchor="ctr">
            <a:normAutofit/>
          </a:bodyPr>
          <a:lstStyle/>
          <a:p>
            <a:r>
              <a:rPr lang="en-AU" sz="1800" kern="0" dirty="0">
                <a:solidFill>
                  <a:schemeClr val="tx2"/>
                </a:solidFill>
                <a:effectLst/>
                <a:ea typeface="Times New Roman" panose="02020603050405020304" pitchFamily="18" charset="0"/>
                <a:cs typeface="Calibri" panose="020F0502020204030204" pitchFamily="34" charset="0"/>
              </a:rPr>
              <a:t>Emerging adults = 18 to 25 year olds </a:t>
            </a:r>
          </a:p>
          <a:p>
            <a:r>
              <a:rPr lang="en-AU" sz="1800" kern="0" dirty="0">
                <a:solidFill>
                  <a:schemeClr val="tx2"/>
                </a:solidFill>
                <a:ea typeface="Times New Roman" panose="02020603050405020304" pitchFamily="18" charset="0"/>
                <a:cs typeface="Calibri" panose="020F0502020204030204" pitchFamily="34" charset="0"/>
              </a:rPr>
              <a:t>D</a:t>
            </a:r>
            <a:r>
              <a:rPr lang="en-AU" sz="1800" kern="0" dirty="0">
                <a:solidFill>
                  <a:schemeClr val="tx2"/>
                </a:solidFill>
                <a:effectLst/>
                <a:ea typeface="Times New Roman" panose="02020603050405020304" pitchFamily="18" charset="0"/>
                <a:cs typeface="Calibri" panose="020F0502020204030204" pitchFamily="34" charset="0"/>
              </a:rPr>
              <a:t>evelopmental science has consistently demonstrated that cognitive control, impulse regulation, psychosocial maturity, and risk assessment capacities continue to develop well into the mid-twenties.</a:t>
            </a:r>
          </a:p>
          <a:p>
            <a:r>
              <a:rPr lang="en-AU" sz="1800" kern="0" dirty="0">
                <a:solidFill>
                  <a:schemeClr val="tx2"/>
                </a:solidFill>
                <a:effectLst/>
                <a:ea typeface="Times New Roman" panose="02020603050405020304" pitchFamily="18" charset="0"/>
                <a:cs typeface="Calibri" panose="020F0502020204030204" pitchFamily="34" charset="0"/>
              </a:rPr>
              <a:t>Why is the sentencing of emerging adults marked by inconsistent and largely discretionary practices, despite the strikingly consistent scientific and psychological evidence regarding their cognitive and psychosocial development? </a:t>
            </a:r>
            <a:r>
              <a:rPr lang="en-AU" sz="1800" kern="0" dirty="0">
                <a:solidFill>
                  <a:schemeClr val="tx2"/>
                </a:solidFill>
                <a:ea typeface="Times New Roman" panose="02020603050405020304" pitchFamily="18" charset="0"/>
                <a:cs typeface="Calibri" panose="020F0502020204030204" pitchFamily="34" charset="0"/>
              </a:rPr>
              <a:t>And why is an offender aged 17 years and 11 months entitled to a contested, evidence-based assessment of maturity, conducted to the criminal standard whereas an offender aged 18 years and one month is presumed fully mature, and youthfulness survives only as an unstructured discretionary consideration? </a:t>
            </a:r>
            <a:endParaRPr lang="en-US" sz="1800" dirty="0">
              <a:solidFill>
                <a:schemeClr val="tx2"/>
              </a:solidFill>
              <a:cs typeface="Calibri" panose="020F0502020204030204" pitchFamily="34" charset="0"/>
            </a:endParaRPr>
          </a:p>
        </p:txBody>
      </p:sp>
    </p:spTree>
    <p:extLst>
      <p:ext uri="{BB962C8B-B14F-4D97-AF65-F5344CB8AC3E}">
        <p14:creationId xmlns:p14="http://schemas.microsoft.com/office/powerpoint/2010/main" val="347596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8"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Content Placeholder 9">
            <a:extLst>
              <a:ext uri="{FF2B5EF4-FFF2-40B4-BE49-F238E27FC236}">
                <a16:creationId xmlns:a16="http://schemas.microsoft.com/office/drawing/2014/main" id="{9AA82BD1-6327-7A50-CD72-6602645D7E14}"/>
              </a:ext>
            </a:extLst>
          </p:cNvPr>
          <p:cNvPicPr>
            <a:picLocks noGrp="1" noChangeAspect="1"/>
          </p:cNvPicPr>
          <p:nvPr>
            <p:ph sz="half" idx="2"/>
          </p:nvPr>
        </p:nvPicPr>
        <p:blipFill>
          <a:blip r:embed="rId2"/>
          <a:stretch>
            <a:fillRect/>
          </a:stretch>
        </p:blipFill>
        <p:spPr>
          <a:xfrm>
            <a:off x="786385" y="2390687"/>
            <a:ext cx="5270026" cy="3516562"/>
          </a:xfrm>
          <a:prstGeom prst="rect">
            <a:avLst/>
          </a:prstGeom>
        </p:spPr>
      </p:pic>
      <p:grpSp>
        <p:nvGrpSpPr>
          <p:cNvPr id="21" name="Group 2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E870309-E817-2646-CC46-5F4A24D962A2}"/>
              </a:ext>
            </a:extLst>
          </p:cNvPr>
          <p:cNvSpPr>
            <a:spLocks noGrp="1"/>
          </p:cNvSpPr>
          <p:nvPr>
            <p:ph type="title"/>
          </p:nvPr>
        </p:nvSpPr>
        <p:spPr>
          <a:xfrm>
            <a:off x="786384" y="576072"/>
            <a:ext cx="10377484" cy="1546533"/>
          </a:xfrm>
        </p:spPr>
        <p:txBody>
          <a:bodyPr vert="horz" lIns="91440" tIns="45720" rIns="91440" bIns="45720" rtlCol="0" anchor="t">
            <a:normAutofit/>
          </a:bodyPr>
          <a:lstStyle/>
          <a:p>
            <a:r>
              <a:rPr lang="en-US" sz="4800" kern="1200" dirty="0">
                <a:solidFill>
                  <a:schemeClr val="bg1"/>
                </a:solidFill>
                <a:latin typeface="+mj-lt"/>
                <a:ea typeface="+mj-ea"/>
                <a:cs typeface="+mj-cs"/>
              </a:rPr>
              <a:t>Emerging Adulthood (18-25)</a:t>
            </a:r>
          </a:p>
        </p:txBody>
      </p:sp>
      <p:graphicFrame>
        <p:nvGraphicFramePr>
          <p:cNvPr id="4" name="Content Placeholder 4">
            <a:extLst>
              <a:ext uri="{FF2B5EF4-FFF2-40B4-BE49-F238E27FC236}">
                <a16:creationId xmlns:a16="http://schemas.microsoft.com/office/drawing/2014/main" id="{69A58230-E438-4A79-B11D-154CC673CDCD}"/>
              </a:ext>
            </a:extLst>
          </p:cNvPr>
          <p:cNvGraphicFramePr>
            <a:graphicFrameLocks noGrp="1"/>
          </p:cNvGraphicFramePr>
          <p:nvPr>
            <p:ph sz="half" idx="1"/>
            <p:extLst>
              <p:ext uri="{D42A27DB-BD31-4B8C-83A1-F6EECF244321}">
                <p14:modId xmlns:p14="http://schemas.microsoft.com/office/powerpoint/2010/main" val="2208784690"/>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6464409" y="2197386"/>
          <a:ext cx="4699459" cy="390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82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560267A-3CEE-1099-FED7-BA8AB4AA8FA4}"/>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Proportionality </a:t>
            </a:r>
          </a:p>
        </p:txBody>
      </p:sp>
      <p:sp>
        <p:nvSpPr>
          <p:cNvPr id="3" name="Content Placeholder 2">
            <a:extLst>
              <a:ext uri="{FF2B5EF4-FFF2-40B4-BE49-F238E27FC236}">
                <a16:creationId xmlns:a16="http://schemas.microsoft.com/office/drawing/2014/main" id="{82229A5F-CCA7-6134-9C8B-3C96124B08C3}"/>
              </a:ext>
            </a:extLst>
          </p:cNvPr>
          <p:cNvSpPr>
            <a:spLocks noGrp="1"/>
          </p:cNvSpPr>
          <p:nvPr>
            <p:ph idx="1"/>
          </p:nvPr>
        </p:nvSpPr>
        <p:spPr>
          <a:xfrm>
            <a:off x="6412302" y="891713"/>
            <a:ext cx="4584882" cy="5160790"/>
          </a:xfrm>
        </p:spPr>
        <p:txBody>
          <a:bodyPr anchor="ctr">
            <a:normAutofit/>
          </a:bodyPr>
          <a:lstStyle/>
          <a:p>
            <a:r>
              <a:rPr lang="en-US" sz="1700" dirty="0">
                <a:solidFill>
                  <a:schemeClr val="bg1"/>
                </a:solidFill>
              </a:rPr>
              <a:t>In Australia, proportionality operates as both a common law and legislative constraint. In </a:t>
            </a:r>
            <a:r>
              <a:rPr lang="en-US" sz="1700" i="1" dirty="0">
                <a:solidFill>
                  <a:schemeClr val="bg1"/>
                </a:solidFill>
              </a:rPr>
              <a:t>Veen v The Queen (No 2)</a:t>
            </a:r>
            <a:r>
              <a:rPr lang="en-US" sz="1700" dirty="0">
                <a:solidFill>
                  <a:schemeClr val="bg1"/>
                </a:solidFill>
              </a:rPr>
              <a:t>, the High Court held that punishment must not exceed what is proportionate to the moral culpability of the offender. Proportionality limits the pursuit of community protection and other utilitarian purposes. </a:t>
            </a:r>
          </a:p>
          <a:p>
            <a:r>
              <a:rPr lang="en-US" sz="1700" dirty="0">
                <a:solidFill>
                  <a:schemeClr val="bg1"/>
                </a:solidFill>
              </a:rPr>
              <a:t>In Canada, proportionality is codified. Section 718.1 of the Criminal Code provides that a sentence ‘must be proportionate to the gravity of the offence and the degree of responsibility of the offender’.</a:t>
            </a:r>
          </a:p>
          <a:p>
            <a:r>
              <a:rPr lang="en-US" sz="1700" dirty="0">
                <a:solidFill>
                  <a:schemeClr val="bg1"/>
                </a:solidFill>
              </a:rPr>
              <a:t>Proportionality doctrine already </a:t>
            </a:r>
            <a:r>
              <a:rPr lang="en-US" sz="1700" dirty="0" err="1">
                <a:solidFill>
                  <a:schemeClr val="bg1"/>
                </a:solidFill>
              </a:rPr>
              <a:t>recognises</a:t>
            </a:r>
            <a:r>
              <a:rPr lang="en-US" sz="1700" dirty="0">
                <a:solidFill>
                  <a:schemeClr val="bg1"/>
                </a:solidFill>
              </a:rPr>
              <a:t> that diminished self-regulatory capacity can mitigate culpability. The failure to extend structured recognition of developmental attenuation beyond 18 rests not on principled distinction, but on the administrative convenience of majority as a legal boundary.</a:t>
            </a:r>
          </a:p>
        </p:txBody>
      </p:sp>
    </p:spTree>
    <p:extLst>
      <p:ext uri="{BB962C8B-B14F-4D97-AF65-F5344CB8AC3E}">
        <p14:creationId xmlns:p14="http://schemas.microsoft.com/office/powerpoint/2010/main" val="400752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3"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7"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9DF64037-DE54-8B06-85EF-E8EEE3CFBEF3}"/>
              </a:ext>
            </a:extLst>
          </p:cNvPr>
          <p:cNvPicPr>
            <a:picLocks noChangeAspect="1"/>
          </p:cNvPicPr>
          <p:nvPr/>
        </p:nvPicPr>
        <p:blipFill>
          <a:blip r:embed="rId2"/>
          <a:srcRect l="26255" r="13304"/>
          <a:stretch>
            <a:fillRect/>
          </a:stretch>
        </p:blipFill>
        <p:spPr>
          <a:xfrm>
            <a:off x="7082810" y="841663"/>
            <a:ext cx="4166151" cy="5185923"/>
          </a:xfrm>
          <a:prstGeom prst="rect">
            <a:avLst/>
          </a:prstGeom>
        </p:spPr>
      </p:pic>
      <p:grpSp>
        <p:nvGrpSpPr>
          <p:cNvPr id="40" name="Group 39">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41" name="Freeform: Shape 40">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A727980-FFAB-5845-EBAA-35DA105B671A}"/>
              </a:ext>
            </a:extLst>
          </p:cNvPr>
          <p:cNvSpPr>
            <a:spLocks noGrp="1"/>
          </p:cNvSpPr>
          <p:nvPr>
            <p:ph type="title"/>
          </p:nvPr>
        </p:nvSpPr>
        <p:spPr>
          <a:xfrm>
            <a:off x="1014984" y="819015"/>
            <a:ext cx="5821537" cy="2353362"/>
          </a:xfrm>
        </p:spPr>
        <p:txBody>
          <a:bodyPr anchor="b">
            <a:normAutofit/>
          </a:bodyPr>
          <a:lstStyle/>
          <a:p>
            <a:r>
              <a:rPr lang="en-US" sz="4800">
                <a:solidFill>
                  <a:schemeClr val="bg1"/>
                </a:solidFill>
              </a:rPr>
              <a:t>Moral blameworthiness vs criminal responsibility </a:t>
            </a:r>
          </a:p>
        </p:txBody>
      </p:sp>
      <p:sp>
        <p:nvSpPr>
          <p:cNvPr id="3" name="Content Placeholder 2">
            <a:extLst>
              <a:ext uri="{FF2B5EF4-FFF2-40B4-BE49-F238E27FC236}">
                <a16:creationId xmlns:a16="http://schemas.microsoft.com/office/drawing/2014/main" id="{926051D6-E891-DA50-5FCA-65A233B9E37C}"/>
              </a:ext>
            </a:extLst>
          </p:cNvPr>
          <p:cNvSpPr>
            <a:spLocks noGrp="1"/>
          </p:cNvSpPr>
          <p:nvPr>
            <p:ph idx="1"/>
          </p:nvPr>
        </p:nvSpPr>
        <p:spPr>
          <a:xfrm>
            <a:off x="1014984" y="3442089"/>
            <a:ext cx="5821537" cy="2596896"/>
          </a:xfrm>
        </p:spPr>
        <p:txBody>
          <a:bodyPr anchor="t">
            <a:normAutofit/>
          </a:bodyPr>
          <a:lstStyle/>
          <a:p>
            <a:r>
              <a:rPr lang="en-US" sz="1800">
                <a:solidFill>
                  <a:schemeClr val="bg1"/>
                </a:solidFill>
              </a:rPr>
              <a:t>Culpability within adulthood is graduated.</a:t>
            </a:r>
          </a:p>
          <a:p>
            <a:r>
              <a:rPr lang="en-US" sz="1800">
                <a:solidFill>
                  <a:schemeClr val="bg1"/>
                </a:solidFill>
              </a:rPr>
              <a:t>If blameworthiness depends upon the quality of agency exercised, then developmental immaturity between 18 and 25 is normatively relevant. </a:t>
            </a:r>
          </a:p>
          <a:p>
            <a:r>
              <a:rPr lang="en-US" sz="1800">
                <a:solidFill>
                  <a:schemeClr val="bg1"/>
                </a:solidFill>
              </a:rPr>
              <a:t>However, there are two concerns: </a:t>
            </a:r>
          </a:p>
          <a:p>
            <a:pPr lvl="2"/>
            <a:r>
              <a:rPr lang="en-US" sz="1800">
                <a:solidFill>
                  <a:schemeClr val="bg1"/>
                </a:solidFill>
              </a:rPr>
              <a:t>Expressive concern</a:t>
            </a:r>
          </a:p>
          <a:p>
            <a:pPr lvl="2"/>
            <a:r>
              <a:rPr lang="en-US" sz="1800">
                <a:solidFill>
                  <a:schemeClr val="bg1"/>
                </a:solidFill>
              </a:rPr>
              <a:t>Equality concern </a:t>
            </a:r>
          </a:p>
        </p:txBody>
      </p:sp>
    </p:spTree>
    <p:extLst>
      <p:ext uri="{BB962C8B-B14F-4D97-AF65-F5344CB8AC3E}">
        <p14:creationId xmlns:p14="http://schemas.microsoft.com/office/powerpoint/2010/main" val="9268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0C4C271-2A6B-5B3A-D2DC-01CFFF0F533A}"/>
              </a:ext>
            </a:extLst>
          </p:cNvPr>
          <p:cNvSpPr>
            <a:spLocks noGrp="1"/>
          </p:cNvSpPr>
          <p:nvPr>
            <p:ph type="title"/>
          </p:nvPr>
        </p:nvSpPr>
        <p:spPr>
          <a:xfrm>
            <a:off x="1014984" y="908263"/>
            <a:ext cx="10158984" cy="2274996"/>
          </a:xfrm>
        </p:spPr>
        <p:txBody>
          <a:bodyPr anchor="b">
            <a:normAutofit/>
          </a:bodyPr>
          <a:lstStyle/>
          <a:p>
            <a:r>
              <a:rPr lang="en-US" sz="4800" dirty="0">
                <a:solidFill>
                  <a:schemeClr val="bg1"/>
                </a:solidFill>
              </a:rPr>
              <a:t>Doctrinal Analysis </a:t>
            </a:r>
          </a:p>
        </p:txBody>
      </p:sp>
      <p:sp>
        <p:nvSpPr>
          <p:cNvPr id="3" name="Content Placeholder 2">
            <a:extLst>
              <a:ext uri="{FF2B5EF4-FFF2-40B4-BE49-F238E27FC236}">
                <a16:creationId xmlns:a16="http://schemas.microsoft.com/office/drawing/2014/main" id="{2BB5E8D2-3FB4-686C-FD8B-7D9856427DA0}"/>
              </a:ext>
            </a:extLst>
          </p:cNvPr>
          <p:cNvSpPr>
            <a:spLocks noGrp="1"/>
          </p:cNvSpPr>
          <p:nvPr>
            <p:ph idx="1"/>
          </p:nvPr>
        </p:nvSpPr>
        <p:spPr>
          <a:xfrm>
            <a:off x="1014984" y="3452971"/>
            <a:ext cx="10158984" cy="2596896"/>
          </a:xfrm>
        </p:spPr>
        <p:txBody>
          <a:bodyPr anchor="t">
            <a:normAutofit/>
          </a:bodyPr>
          <a:lstStyle/>
          <a:p>
            <a:pPr marL="342900" indent="-342900">
              <a:buFont typeface="+mj-lt"/>
              <a:buAutoNum type="arabicPeriod"/>
            </a:pPr>
            <a:r>
              <a:rPr lang="en-US" sz="1800" dirty="0">
                <a:solidFill>
                  <a:schemeClr val="bg1"/>
                </a:solidFill>
              </a:rPr>
              <a:t>Courts </a:t>
            </a:r>
            <a:r>
              <a:rPr lang="en-US" sz="1800" dirty="0" err="1">
                <a:solidFill>
                  <a:schemeClr val="bg1"/>
                </a:solidFill>
              </a:rPr>
              <a:t>recognise</a:t>
            </a:r>
            <a:r>
              <a:rPr lang="en-US" sz="1800" dirty="0">
                <a:solidFill>
                  <a:schemeClr val="bg1"/>
                </a:solidFill>
              </a:rPr>
              <a:t> youthfulness as relevant to culpability and to the weighting of sentencing purposes, yet articulate no consistent rationale for the point at which, or the rate at which, that relevance diminishes after 18. </a:t>
            </a:r>
          </a:p>
          <a:p>
            <a:pPr marL="342900" indent="-342900">
              <a:buFont typeface="+mj-lt"/>
              <a:buAutoNum type="arabicPeriod"/>
            </a:pPr>
            <a:r>
              <a:rPr lang="en-US" sz="1800" dirty="0">
                <a:solidFill>
                  <a:schemeClr val="bg1"/>
                </a:solidFill>
              </a:rPr>
              <a:t>The science of developmental maturation is rarely engaged directly; age operates as a proxy for immaturity rather than as a gateway to evidence about it. </a:t>
            </a:r>
          </a:p>
          <a:p>
            <a:pPr marL="342900" indent="-342900">
              <a:buFont typeface="+mj-lt"/>
              <a:buAutoNum type="arabicPeriod"/>
            </a:pPr>
            <a:r>
              <a:rPr lang="en-US" sz="1800" dirty="0">
                <a:solidFill>
                  <a:schemeClr val="bg1"/>
                </a:solidFill>
              </a:rPr>
              <a:t>The rigidity of adult sentencing ranges produces a compression effect, whereby the mitigation theoretically available to emerging adults cannot be meaningfully expressed within the available range of sentences. </a:t>
            </a:r>
          </a:p>
        </p:txBody>
      </p:sp>
    </p:spTree>
    <p:extLst>
      <p:ext uri="{BB962C8B-B14F-4D97-AF65-F5344CB8AC3E}">
        <p14:creationId xmlns:p14="http://schemas.microsoft.com/office/powerpoint/2010/main" val="73319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6"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1229D75-63F9-C859-FA33-D5928228204C}"/>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dirty="0">
                <a:solidFill>
                  <a:schemeClr val="bg1"/>
                </a:solidFill>
              </a:rPr>
              <a:t>Toward a Developmentally Informed Sentencing Framework</a:t>
            </a:r>
          </a:p>
        </p:txBody>
      </p:sp>
      <p:graphicFrame>
        <p:nvGraphicFramePr>
          <p:cNvPr id="6" name="Content Placeholder 5">
            <a:extLst>
              <a:ext uri="{FF2B5EF4-FFF2-40B4-BE49-F238E27FC236}">
                <a16:creationId xmlns:a16="http://schemas.microsoft.com/office/drawing/2014/main" id="{078732DF-8AEA-182D-84DD-A6310DC9E4AD}"/>
              </a:ext>
            </a:extLst>
          </p:cNvPr>
          <p:cNvGraphicFramePr>
            <a:graphicFrameLocks noGrp="1"/>
          </p:cNvGraphicFramePr>
          <p:nvPr>
            <p:ph idx="1"/>
            <p:extLst>
              <p:ext uri="{D42A27DB-BD31-4B8C-83A1-F6EECF244321}">
                <p14:modId xmlns:p14="http://schemas.microsoft.com/office/powerpoint/2010/main" val="2781644628"/>
              </p:ext>
            </p:extLst>
          </p:nvPr>
        </p:nvGraphicFramePr>
        <p:xfrm>
          <a:off x="4494398" y="288758"/>
          <a:ext cx="6159302" cy="6285298"/>
        </p:xfrm>
        <a:graphic>
          <a:graphicData uri="http://schemas.openxmlformats.org/drawingml/2006/table">
            <a:tbl>
              <a:tblPr firstRow="1" firstCol="1" bandRow="1">
                <a:tableStyleId>{9D7B26C5-4107-4FEC-AEDC-1716B250A1EF}</a:tableStyleId>
              </a:tblPr>
              <a:tblGrid>
                <a:gridCol w="1656923">
                  <a:extLst>
                    <a:ext uri="{9D8B030D-6E8A-4147-A177-3AD203B41FA5}">
                      <a16:colId xmlns:a16="http://schemas.microsoft.com/office/drawing/2014/main" val="2860663062"/>
                    </a:ext>
                  </a:extLst>
                </a:gridCol>
                <a:gridCol w="708899">
                  <a:extLst>
                    <a:ext uri="{9D8B030D-6E8A-4147-A177-3AD203B41FA5}">
                      <a16:colId xmlns:a16="http://schemas.microsoft.com/office/drawing/2014/main" val="2170143242"/>
                    </a:ext>
                  </a:extLst>
                </a:gridCol>
                <a:gridCol w="1861597">
                  <a:extLst>
                    <a:ext uri="{9D8B030D-6E8A-4147-A177-3AD203B41FA5}">
                      <a16:colId xmlns:a16="http://schemas.microsoft.com/office/drawing/2014/main" val="947136196"/>
                    </a:ext>
                  </a:extLst>
                </a:gridCol>
                <a:gridCol w="1931883">
                  <a:extLst>
                    <a:ext uri="{9D8B030D-6E8A-4147-A177-3AD203B41FA5}">
                      <a16:colId xmlns:a16="http://schemas.microsoft.com/office/drawing/2014/main" val="287023397"/>
                    </a:ext>
                  </a:extLst>
                </a:gridCol>
              </a:tblGrid>
              <a:tr h="411598">
                <a:tc>
                  <a:txBody>
                    <a:bodyPr/>
                    <a:lstStyle/>
                    <a:p>
                      <a:pPr algn="ctr"/>
                      <a:r>
                        <a:rPr lang="en-AU" sz="1200" kern="100">
                          <a:effectLst/>
                        </a:rPr>
                        <a:t>Tier</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algn="ctr"/>
                      <a:r>
                        <a:rPr lang="en-AU" sz="1200" kern="100">
                          <a:effectLst/>
                        </a:rPr>
                        <a:t>Age Range</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algn="ctr"/>
                      <a:r>
                        <a:rPr lang="en-AU" sz="1200" kern="100">
                          <a:effectLst/>
                        </a:rPr>
                        <a:t>Sentencing Approach</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algn="ctr"/>
                      <a:r>
                        <a:rPr lang="en-AU" sz="1200" kern="100">
                          <a:effectLst/>
                        </a:rPr>
                        <a:t>Key Features</a:t>
                      </a:r>
                      <a:endParaRPr lang="en-AU" sz="1200" kern="100">
                        <a:effectLst/>
                        <a:latin typeface="Times New Roman" panose="02020603050405020304" pitchFamily="18" charset="0"/>
                        <a:ea typeface="Times New Roman" panose="02020603050405020304" pitchFamily="18" charset="0"/>
                      </a:endParaRPr>
                    </a:p>
                  </a:txBody>
                  <a:tcPr marL="68735" marR="68735" marT="0" marB="0"/>
                </a:tc>
                <a:extLst>
                  <a:ext uri="{0D108BD9-81ED-4DB2-BD59-A6C34878D82A}">
                    <a16:rowId xmlns:a16="http://schemas.microsoft.com/office/drawing/2014/main" val="197143800"/>
                  </a:ext>
                </a:extLst>
              </a:tr>
              <a:tr h="2081604">
                <a:tc>
                  <a:txBody>
                    <a:bodyPr/>
                    <a:lstStyle/>
                    <a:p>
                      <a:r>
                        <a:rPr lang="en-AU" sz="1200" kern="100">
                          <a:effectLst/>
                        </a:rPr>
                        <a:t>Tier 1: Transitional Youth Sentencing</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18-21</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Presumptive mitigation; eligible for modified youth sentencing regime. </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marL="342900" lvl="0" indent="-342900">
                        <a:buFont typeface="Calibri" panose="020F0502020204030204" pitchFamily="34" charset="0"/>
                        <a:buChar char="-"/>
                      </a:pPr>
                      <a:r>
                        <a:rPr lang="en-AU" sz="1200" kern="100">
                          <a:effectLst/>
                        </a:rPr>
                        <a:t>Presumption in favour of reduced culpability</a:t>
                      </a:r>
                    </a:p>
                    <a:p>
                      <a:pPr marL="342900" lvl="0" indent="-342900">
                        <a:buFont typeface="Calibri" panose="020F0502020204030204" pitchFamily="34" charset="0"/>
                        <a:buChar char="-"/>
                      </a:pPr>
                      <a:r>
                        <a:rPr lang="en-AU" sz="1200" kern="100">
                          <a:effectLst/>
                        </a:rPr>
                        <a:t>Access to youth-specific programs and facilities</a:t>
                      </a:r>
                    </a:p>
                    <a:p>
                      <a:pPr marL="342900" lvl="0" indent="-342900">
                        <a:buFont typeface="Calibri" panose="020F0502020204030204" pitchFamily="34" charset="0"/>
                        <a:buChar char="-"/>
                      </a:pPr>
                      <a:r>
                        <a:rPr lang="en-AU" sz="1200" kern="100">
                          <a:effectLst/>
                        </a:rPr>
                        <a:t>Modified adult sentencing principles, prioritising rehabilitation</a:t>
                      </a:r>
                      <a:endParaRPr lang="en-AU" sz="1200" kern="100">
                        <a:effectLst/>
                        <a:latin typeface="Times New Roman" panose="02020603050405020304" pitchFamily="18" charset="0"/>
                        <a:ea typeface="Times New Roman" panose="02020603050405020304" pitchFamily="18" charset="0"/>
                      </a:endParaRPr>
                    </a:p>
                  </a:txBody>
                  <a:tcPr marL="68735" marR="68735" marT="0" marB="0"/>
                </a:tc>
                <a:extLst>
                  <a:ext uri="{0D108BD9-81ED-4DB2-BD59-A6C34878D82A}">
                    <a16:rowId xmlns:a16="http://schemas.microsoft.com/office/drawing/2014/main" val="3486479586"/>
                  </a:ext>
                </a:extLst>
              </a:tr>
              <a:tr h="2638273">
                <a:tc>
                  <a:txBody>
                    <a:bodyPr/>
                    <a:lstStyle/>
                    <a:p>
                      <a:r>
                        <a:rPr lang="en-AU" sz="1200" kern="100">
                          <a:effectLst/>
                        </a:rPr>
                        <a:t>Tier 2: Discretionary Emerging Adult Adjustment</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21-23</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Judicial discretion to apply developmental mitigation</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marL="342900" lvl="0" indent="-342900">
                        <a:buFont typeface="Calibri" panose="020F0502020204030204" pitchFamily="34" charset="0"/>
                        <a:buChar char="-"/>
                      </a:pPr>
                      <a:r>
                        <a:rPr lang="en-AU" sz="1200" kern="100">
                          <a:effectLst/>
                        </a:rPr>
                        <a:t>Mandatory consideration of psychological maturity, trauma, and socio-economic background</a:t>
                      </a:r>
                    </a:p>
                    <a:p>
                      <a:pPr marL="342900" lvl="0" indent="-342900">
                        <a:buFont typeface="Calibri" panose="020F0502020204030204" pitchFamily="34" charset="0"/>
                        <a:buChar char="-"/>
                      </a:pPr>
                      <a:r>
                        <a:rPr lang="en-AU" sz="1200" kern="100">
                          <a:effectLst/>
                        </a:rPr>
                        <a:t>Access to intermediate sentencing options (for example, intensive supervision, community rehabilitation)</a:t>
                      </a:r>
                      <a:endParaRPr lang="en-AU" sz="1200" kern="100">
                        <a:effectLst/>
                        <a:latin typeface="Times New Roman" panose="02020603050405020304" pitchFamily="18" charset="0"/>
                        <a:ea typeface="Times New Roman" panose="02020603050405020304" pitchFamily="18" charset="0"/>
                      </a:endParaRPr>
                    </a:p>
                  </a:txBody>
                  <a:tcPr marL="68735" marR="68735" marT="0" marB="0"/>
                </a:tc>
                <a:extLst>
                  <a:ext uri="{0D108BD9-81ED-4DB2-BD59-A6C34878D82A}">
                    <a16:rowId xmlns:a16="http://schemas.microsoft.com/office/drawing/2014/main" val="1866355023"/>
                  </a:ext>
                </a:extLst>
              </a:tr>
              <a:tr h="1153823">
                <a:tc>
                  <a:txBody>
                    <a:bodyPr/>
                    <a:lstStyle/>
                    <a:p>
                      <a:r>
                        <a:rPr lang="en-AU" sz="1200" kern="100">
                          <a:effectLst/>
                        </a:rPr>
                        <a:t>Tier 3: Tailored Adult Sentencing with Mitigation Factors</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23-25</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r>
                        <a:rPr lang="en-AU" sz="1200" kern="100">
                          <a:effectLst/>
                        </a:rPr>
                        <a:t>Full adult sentencing, but with explicit age-based mitigation</a:t>
                      </a:r>
                      <a:endParaRPr lang="en-AU" sz="1200" kern="100">
                        <a:effectLst/>
                        <a:latin typeface="Times New Roman" panose="02020603050405020304" pitchFamily="18" charset="0"/>
                        <a:ea typeface="Times New Roman" panose="02020603050405020304" pitchFamily="18" charset="0"/>
                      </a:endParaRPr>
                    </a:p>
                  </a:txBody>
                  <a:tcPr marL="68735" marR="68735" marT="0" marB="0"/>
                </a:tc>
                <a:tc>
                  <a:txBody>
                    <a:bodyPr/>
                    <a:lstStyle/>
                    <a:p>
                      <a:pPr marL="342900" lvl="0" indent="-342900">
                        <a:buFont typeface="Calibri" panose="020F0502020204030204" pitchFamily="34" charset="0"/>
                        <a:buChar char="-"/>
                      </a:pPr>
                      <a:r>
                        <a:rPr lang="en-AU" sz="1200" kern="100">
                          <a:effectLst/>
                        </a:rPr>
                        <a:t>Recognition of residual immaturity</a:t>
                      </a:r>
                    </a:p>
                    <a:p>
                      <a:pPr marL="342900" lvl="0" indent="-342900">
                        <a:buFont typeface="Calibri" panose="020F0502020204030204" pitchFamily="34" charset="0"/>
                        <a:buChar char="-"/>
                      </a:pPr>
                      <a:r>
                        <a:rPr lang="en-AU" sz="1200" kern="100">
                          <a:effectLst/>
                        </a:rPr>
                        <a:t>Increased emphasis on proportionality and rehabilitation over denunciation</a:t>
                      </a:r>
                      <a:endParaRPr lang="en-AU" sz="1200" kern="100">
                        <a:effectLst/>
                        <a:latin typeface="Times New Roman" panose="02020603050405020304" pitchFamily="18" charset="0"/>
                        <a:ea typeface="Times New Roman" panose="02020603050405020304" pitchFamily="18" charset="0"/>
                      </a:endParaRPr>
                    </a:p>
                  </a:txBody>
                  <a:tcPr marL="68735" marR="68735" marT="0" marB="0"/>
                </a:tc>
                <a:extLst>
                  <a:ext uri="{0D108BD9-81ED-4DB2-BD59-A6C34878D82A}">
                    <a16:rowId xmlns:a16="http://schemas.microsoft.com/office/drawing/2014/main" val="1045671700"/>
                  </a:ext>
                </a:extLst>
              </a:tr>
            </a:tbl>
          </a:graphicData>
        </a:graphic>
      </p:graphicFrame>
    </p:spTree>
    <p:extLst>
      <p:ext uri="{BB962C8B-B14F-4D97-AF65-F5344CB8AC3E}">
        <p14:creationId xmlns:p14="http://schemas.microsoft.com/office/powerpoint/2010/main" val="402376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2"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BF68715-7536-47FD-CB19-D737AA59F850}"/>
              </a:ext>
            </a:extLst>
          </p:cNvPr>
          <p:cNvSpPr>
            <a:spLocks noGrp="1"/>
          </p:cNvSpPr>
          <p:nvPr>
            <p:ph type="ctrTitle"/>
          </p:nvPr>
        </p:nvSpPr>
        <p:spPr>
          <a:xfrm>
            <a:off x="789708" y="666351"/>
            <a:ext cx="10558405" cy="3044335"/>
          </a:xfrm>
        </p:spPr>
        <p:txBody>
          <a:bodyPr anchor="b">
            <a:normAutofit/>
          </a:bodyPr>
          <a:lstStyle/>
          <a:p>
            <a:r>
              <a:rPr lang="en-US" sz="4800">
                <a:solidFill>
                  <a:schemeClr val="bg1"/>
                </a:solidFill>
              </a:rPr>
              <a:t>Thank you.</a:t>
            </a:r>
          </a:p>
        </p:txBody>
      </p:sp>
      <p:sp>
        <p:nvSpPr>
          <p:cNvPr id="3" name="Subtitle 2">
            <a:extLst>
              <a:ext uri="{FF2B5EF4-FFF2-40B4-BE49-F238E27FC236}">
                <a16:creationId xmlns:a16="http://schemas.microsoft.com/office/drawing/2014/main" id="{6FBEB9C9-5F59-4AF2-E3C1-0B990BFBADB9}"/>
              </a:ext>
            </a:extLst>
          </p:cNvPr>
          <p:cNvSpPr>
            <a:spLocks noGrp="1"/>
          </p:cNvSpPr>
          <p:nvPr>
            <p:ph type="subTitle" idx="1"/>
          </p:nvPr>
        </p:nvSpPr>
        <p:spPr>
          <a:xfrm>
            <a:off x="789708" y="3866064"/>
            <a:ext cx="10558405" cy="2234485"/>
          </a:xfrm>
        </p:spPr>
        <p:txBody>
          <a:bodyPr anchor="t">
            <a:normAutofit/>
          </a:bodyPr>
          <a:lstStyle/>
          <a:p>
            <a:r>
              <a:rPr lang="en-US">
                <a:solidFill>
                  <a:schemeClr val="bg1"/>
                </a:solidFill>
              </a:rPr>
              <a:t>Natalia.Antolak-Saper@monash.edu</a:t>
            </a:r>
          </a:p>
        </p:txBody>
      </p:sp>
    </p:spTree>
    <p:extLst>
      <p:ext uri="{BB962C8B-B14F-4D97-AF65-F5344CB8AC3E}">
        <p14:creationId xmlns:p14="http://schemas.microsoft.com/office/powerpoint/2010/main" val="5239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6005</TotalTime>
  <Words>653</Words>
  <Application>Microsoft Macintosh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2013 - 2022 Theme</vt:lpstr>
      <vt:lpstr>Sentencing Emerging Adults: Comparative Perspectives from Victoria, New South Wales, and Canada</vt:lpstr>
      <vt:lpstr>Introduction </vt:lpstr>
      <vt:lpstr>Emerging Adulthood (18-25)</vt:lpstr>
      <vt:lpstr>Proportionality </vt:lpstr>
      <vt:lpstr>Moral blameworthiness vs criminal responsibility </vt:lpstr>
      <vt:lpstr>Doctrinal Analysis </vt:lpstr>
      <vt:lpstr>Toward a Developmentally Informed Sentencing Framework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Natalia Antolak-Saper</dc:creator>
  <cp:lastModifiedBy>Natalia Antolak-Saper</cp:lastModifiedBy>
  <cp:revision>4</cp:revision>
  <dcterms:created xsi:type="dcterms:W3CDTF">2026-07-09T07:13:22Z</dcterms:created>
  <dcterms:modified xsi:type="dcterms:W3CDTF">2026-07-13T15:10:38Z</dcterms:modified>
</cp:coreProperties>
</file>