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4699292B.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9" r:id="rId3"/>
    <p:sldId id="297" r:id="rId4"/>
    <p:sldId id="299" r:id="rId5"/>
    <p:sldId id="282" r:id="rId6"/>
    <p:sldId id="265" r:id="rId7"/>
    <p:sldId id="266" r:id="rId8"/>
    <p:sldId id="270" r:id="rId9"/>
    <p:sldId id="257" r:id="rId10"/>
    <p:sldId id="258" r:id="rId11"/>
    <p:sldId id="290" r:id="rId12"/>
    <p:sldId id="291" r:id="rId13"/>
    <p:sldId id="292" r:id="rId14"/>
    <p:sldId id="293" r:id="rId15"/>
    <p:sldId id="261" r:id="rId16"/>
    <p:sldId id="294" r:id="rId17"/>
    <p:sldId id="260" r:id="rId18"/>
    <p:sldId id="267"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F64E53-0FCA-6C7C-C4E0-D4AD9A0691CC}" name="Tamara Levy" initials="TL" userId="5a6eb1106bbe9b6e" providerId="Windows Live"/>
  <p188:author id="{52157E9E-63F9-07D9-AA20-BA568579FD80}" name="Isaac Sahota" initials="" userId="S::19rs25@queensu.ca::ac30f15e-aa4f-42e6-84b3-f4318a5188d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9"/>
    <p:restoredTop sz="78799"/>
  </p:normalViewPr>
  <p:slideViewPr>
    <p:cSldViewPr snapToGrid="0">
      <p:cViewPr varScale="1">
        <p:scale>
          <a:sx n="88" d="100"/>
          <a:sy n="88" d="100"/>
        </p:scale>
        <p:origin x="14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modernComment_100_4699292B.xml><?xml version="1.0" encoding="utf-8"?>
<p188:cmLst xmlns:a="http://schemas.openxmlformats.org/drawingml/2006/main" xmlns:r="http://schemas.openxmlformats.org/officeDocument/2006/relationships" xmlns:p188="http://schemas.microsoft.com/office/powerpoint/2018/8/main">
  <p188:cm id="{DC68DA36-BD1A-B34C-B17F-3A28899950E8}" authorId="{6AF64E53-0FCA-6C7C-C4E0-D4AD9A0691CC}" status="resolved" created="2026-07-13T17:58:30.308" complete="100000">
    <pc:sldMkLst xmlns:pc="http://schemas.microsoft.com/office/powerpoint/2013/main/command">
      <pc:docMk/>
      <pc:sldMk cId="1184442667" sldId="256"/>
    </pc:sldMkLst>
    <p188:txBody>
      <a:bodyPr/>
      <a:lstStyle/>
      <a:p>
        <a:r>
          <a:rPr lang="en-US"/>
          <a:t>Title - Reviewing Wrongful Convictions in Canada</a:t>
        </a:r>
      </a:p>
    </p188:txBody>
    <p188:extLst>
      <p:ext xmlns:p="http://schemas.openxmlformats.org/presentationml/2006/main" uri="{57CB4572-C831-44C2-8A1C-0ADB6CCDFE69}">
        <p223:reactions xmlns:p223="http://schemas.microsoft.com/office/powerpoint/2022/03/main">
          <p223:rxn type="👍">
            <p223:instance time="2026-07-13T18:08:52.572" authorId="{52157E9E-63F9-07D9-AA20-BA568579FD80}"/>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C5A96-7DA1-1847-BB15-0C4FF04C35CB}" type="datetimeFigureOut">
              <a:rPr lang="en-US" smtClean="0"/>
              <a:t>7/15/26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CD9CF-5735-D64D-9146-DA86C3849C36}" type="slidenum">
              <a:rPr lang="en-US" smtClean="0"/>
              <a:t>‹#›</a:t>
            </a:fld>
            <a:endParaRPr lang="en-US"/>
          </a:p>
        </p:txBody>
      </p:sp>
    </p:spTree>
    <p:extLst>
      <p:ext uri="{BB962C8B-B14F-4D97-AF65-F5344CB8AC3E}">
        <p14:creationId xmlns:p14="http://schemas.microsoft.com/office/powerpoint/2010/main" val="174244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elitigation.sg/gd/s/2022_SGCA_45" TargetMode="External"/><Relationship Id="rId3" Type="http://schemas.openxmlformats.org/officeDocument/2006/relationships/hyperlink" Target="https://en.ilsole24ore.com/art/in-the-history-bookshop-beniamino-zuncheddu-i-am-innocent-AGC4vZE?refresh_ce&amp;nof" TargetMode="External"/><Relationship Id="rId7" Type="http://schemas.openxmlformats.org/officeDocument/2006/relationships/hyperlink" Target="https://nuscriminaljustice.com/tri/"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nigeriarights.gov.ng/?utm_source=chatgpt.com" TargetMode="External"/><Relationship Id="rId11" Type="http://schemas.openxmlformats.org/officeDocument/2006/relationships/hyperlink" Target="https://www.monitor.co.ug/uganda/news/national/court-of-appeal-quashes-25-year-murder-sentence-orders-retrial--5380842" TargetMode="External"/><Relationship Id="rId5" Type="http://schemas.openxmlformats.org/officeDocument/2006/relationships/hyperlink" Target="https://www.avocatssansfrontieres-france.org/fr/missions/archive-sali-saving-lives-renforcement-du-role-des-avocats-dans-la-lutte-contre-la-peine-de-mort-au-nigeria/" TargetMode="External"/><Relationship Id="rId10" Type="http://schemas.openxmlformats.org/officeDocument/2006/relationships/hyperlink" Target="https://ir.kiu.ac.ug/items/9cc6b5aa-d332-4f83-9f9f-e284c6b6283b" TargetMode="External"/><Relationship Id="rId4" Type="http://schemas.openxmlformats.org/officeDocument/2006/relationships/hyperlink" Target="https://www.doughtystreet.co.uk/news/privy-council-quashes-legends-conviction-murder" TargetMode="External"/><Relationship Id="rId9" Type="http://schemas.openxmlformats.org/officeDocument/2006/relationships/hyperlink" Target="https://www.sccrc.co.uk/wp-content/uploads/2025/11/SCCRC_2024-25_Annual_Report_SG_2025_95.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CD9CF-5735-D64D-9146-DA86C3849C36}" type="slidenum">
              <a:rPr lang="en-US" smtClean="0"/>
              <a:t>1</a:t>
            </a:fld>
            <a:endParaRPr lang="en-US"/>
          </a:p>
        </p:txBody>
      </p:sp>
    </p:spTree>
    <p:extLst>
      <p:ext uri="{BB962C8B-B14F-4D97-AF65-F5344CB8AC3E}">
        <p14:creationId xmlns:p14="http://schemas.microsoft.com/office/powerpoint/2010/main" val="3569669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Cases have come directly from incarcerated people, but more often, they come from others -  family members, friends. counsel, formers lawyers, judges, community advocates, other innocence organizations, or organizations that help prisoners. </a:t>
            </a:r>
          </a:p>
          <a:p>
            <a:endParaRPr lang="en-US" dirty="0"/>
          </a:p>
          <a:p>
            <a:r>
              <a:rPr lang="en-US" dirty="0"/>
              <a:t>Intake should identify the conviction, sentence, appeal history, what was already argued, and what is now said to be new or materially different information that could have changed the outcome of the trial or guilty plea.</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B8CCD9CF-5735-D64D-9146-DA86C3849C36}" type="slidenum">
              <a:rPr lang="en-US" smtClean="0"/>
              <a:t>11</a:t>
            </a:fld>
            <a:endParaRPr lang="en-US"/>
          </a:p>
        </p:txBody>
      </p:sp>
    </p:spTree>
    <p:extLst>
      <p:ext uri="{BB962C8B-B14F-4D97-AF65-F5344CB8AC3E}">
        <p14:creationId xmlns:p14="http://schemas.microsoft.com/office/powerpoint/2010/main" val="128036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a:p>
        </p:txBody>
      </p:sp>
      <p:sp>
        <p:nvSpPr>
          <p:cNvPr id="3" name="Notes Placeholder 2"/>
          <p:cNvSpPr>
            <a:spLocks noGrp="1"/>
          </p:cNvSpPr>
          <p:nvPr>
            <p:ph type="body" sz="quarter" idx="3"/>
          </p:nvPr>
        </p:nvSpPr>
        <p:spPr/>
        <p:txBody>
          <a:bodyPr/>
          <a:lstStyle/>
          <a:p>
            <a:r>
              <a:rPr dirty="0"/>
              <a:t>The document-gathering stage is about reconstructing the full record and identifying gaps. </a:t>
            </a:r>
            <a:endParaRPr lang="en-CA" dirty="0"/>
          </a:p>
          <a:p>
            <a:endParaRPr lang="en-CA" dirty="0"/>
          </a:p>
          <a:p>
            <a:r>
              <a:rPr dirty="0"/>
              <a:t>Materials may come from the applicant, former </a:t>
            </a:r>
            <a:r>
              <a:rPr dirty="0" err="1"/>
              <a:t>defence</a:t>
            </a:r>
            <a:r>
              <a:rPr dirty="0"/>
              <a:t> counsel, court registries, Crown and police agencies, archives, and forensic laboratories. </a:t>
            </a:r>
            <a:endParaRPr lang="en-CA" dirty="0"/>
          </a:p>
          <a:p>
            <a:endParaRPr lang="en-CA" dirty="0"/>
          </a:p>
          <a:p>
            <a:r>
              <a:rPr dirty="0"/>
              <a:t>The purpose is to compare what was disclosed at trial with what still exists, what was preserved, what has been destroyed or lost</a:t>
            </a:r>
            <a:r>
              <a:rPr lang="en-CA" dirty="0"/>
              <a:t> </a:t>
            </a:r>
            <a:endParaRPr dirty="0"/>
          </a:p>
        </p:txBody>
      </p:sp>
      <p:sp>
        <p:nvSpPr>
          <p:cNvPr id="4" name="Slide Number Placeholder 3"/>
          <p:cNvSpPr>
            <a:spLocks noGrp="1"/>
          </p:cNvSpPr>
          <p:nvPr>
            <p:ph type="sldNum" sz="quarter" idx="5"/>
          </p:nvPr>
        </p:nvSpPr>
        <p:spPr/>
        <p:txBody>
          <a:bodyPr/>
          <a:lstStyle/>
          <a:p>
            <a:r>
              <a:t>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At the investigation stage, the purpose is to reconstruct what was known at the time and what was before the court. </a:t>
            </a:r>
          </a:p>
          <a:p>
            <a:endParaRPr lang="en-US" dirty="0"/>
          </a:p>
          <a:p>
            <a:r>
              <a:rPr lang="en-US" dirty="0"/>
              <a:t>- review information from the applicant, family members or friends, former counsel, the </a:t>
            </a:r>
            <a:r>
              <a:rPr lang="en-US" dirty="0" err="1"/>
              <a:t>defence</a:t>
            </a:r>
            <a:r>
              <a:rPr lang="en-US" dirty="0"/>
              <a:t> file, police and crown files where available, expert consultation, media, social media and FOI. </a:t>
            </a:r>
          </a:p>
          <a:p>
            <a:endParaRPr lang="en-US" dirty="0"/>
          </a:p>
          <a:p>
            <a:r>
              <a:rPr lang="en-US" dirty="0"/>
              <a:t>The goal is to determine what information was already known, what was actually placed before the trial or appellate courts, and what may now qualify as new matters of significance.</a:t>
            </a:r>
          </a:p>
        </p:txBody>
      </p:sp>
    </p:spTree>
    <p:extLst>
      <p:ext uri="{BB962C8B-B14F-4D97-AF65-F5344CB8AC3E}">
        <p14:creationId xmlns:p14="http://schemas.microsoft.com/office/powerpoint/2010/main" val="1234567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dirty="0"/>
              <a:t>A s. 696.1 application functions much like a factum. </a:t>
            </a:r>
            <a:endParaRPr lang="en-CA" dirty="0"/>
          </a:p>
          <a:p>
            <a:endParaRPr lang="en-CA" dirty="0"/>
          </a:p>
          <a:p>
            <a:r>
              <a:rPr dirty="0"/>
              <a:t>It should give the decision-maker a clear overview, set out the procedural history, identify the facts as accepted at trial, explain what issues were raised on appeal, and then focus on the new matters of significance. </a:t>
            </a:r>
            <a:endParaRPr lang="en-CA" dirty="0"/>
          </a:p>
          <a:p>
            <a:endParaRPr lang="en-CA" dirty="0"/>
          </a:p>
          <a:p>
            <a:r>
              <a:rPr dirty="0"/>
              <a:t>The final section should connect those new matters to the remedy sought, such as a new trial, a new appeal, or a referral to the Court of Appeal. </a:t>
            </a:r>
            <a:endParaRPr lang="en-CA" dirty="0"/>
          </a:p>
          <a:p>
            <a:endParaRPr lang="en-CA" dirty="0"/>
          </a:p>
          <a:p>
            <a:r>
              <a:rPr dirty="0"/>
              <a:t>The point is not simply to reargue the trial, but to show why the new information creates a reasonable basis to conclude that a miscarriage of justice likely occurred.</a:t>
            </a:r>
          </a:p>
        </p:txBody>
      </p:sp>
      <p:sp>
        <p:nvSpPr>
          <p:cNvPr id="4" name="Slide Number Placeholder 3"/>
          <p:cNvSpPr>
            <a:spLocks noGrp="1"/>
          </p:cNvSpPr>
          <p:nvPr>
            <p:ph type="sldNum" sz="quarter" idx="5"/>
          </p:nvPr>
        </p:nvSpPr>
        <p:spPr/>
        <p:txBody>
          <a:bodyPr/>
          <a:lstStyle/>
          <a:p>
            <a:fld id="{B8CCD9CF-5735-D64D-9146-DA86C3849C36}" type="slidenum">
              <a:rPr lang="en-US" smtClean="0"/>
              <a:t>14</a:t>
            </a:fld>
            <a:endParaRPr lang="en-US"/>
          </a:p>
        </p:txBody>
      </p:sp>
    </p:spTree>
    <p:extLst>
      <p:ext uri="{BB962C8B-B14F-4D97-AF65-F5344CB8AC3E}">
        <p14:creationId xmlns:p14="http://schemas.microsoft.com/office/powerpoint/2010/main" val="1055803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investigation starts by collecting the full record: </a:t>
            </a:r>
          </a:p>
          <a:p>
            <a:pPr marL="171450" indent="-171450">
              <a:buFontTx/>
              <a:buChar char="-"/>
            </a:pPr>
            <a:r>
              <a:rPr lang="en-US" dirty="0"/>
              <a:t>police reports, </a:t>
            </a:r>
          </a:p>
          <a:p>
            <a:pPr marL="171450" indent="-171450">
              <a:buFontTx/>
              <a:buChar char="-"/>
            </a:pPr>
            <a:r>
              <a:rPr lang="en-US" dirty="0"/>
              <a:t>disclosure, </a:t>
            </a:r>
          </a:p>
          <a:p>
            <a:pPr marL="171450" indent="-171450">
              <a:buFontTx/>
              <a:buChar char="-"/>
            </a:pPr>
            <a:r>
              <a:rPr lang="en-US" dirty="0"/>
              <a:t>witness statements, </a:t>
            </a:r>
          </a:p>
          <a:p>
            <a:pPr marL="171450" indent="-171450">
              <a:buFontTx/>
              <a:buChar char="-"/>
            </a:pPr>
            <a:r>
              <a:rPr lang="en-US" dirty="0"/>
              <a:t>exhibits, </a:t>
            </a:r>
          </a:p>
          <a:p>
            <a:pPr marL="171450" indent="-171450">
              <a:buFontTx/>
              <a:buChar char="-"/>
            </a:pPr>
            <a:r>
              <a:rPr lang="en-US" dirty="0"/>
              <a:t>forensic reports, </a:t>
            </a:r>
          </a:p>
          <a:p>
            <a:pPr marL="171450" indent="-171450">
              <a:buFontTx/>
              <a:buChar char="-"/>
            </a:pPr>
            <a:r>
              <a:rPr lang="en-US" dirty="0"/>
              <a:t>trial transcripts including the charge to the jury if it was a jury trial, </a:t>
            </a:r>
          </a:p>
          <a:p>
            <a:pPr marL="171450" indent="-171450">
              <a:buFontTx/>
              <a:buChar char="-"/>
            </a:pPr>
            <a:r>
              <a:rPr lang="en-US" dirty="0"/>
              <a:t>pre-trial applications, </a:t>
            </a:r>
          </a:p>
          <a:p>
            <a:pPr marL="171450" indent="-171450">
              <a:buFontTx/>
              <a:buChar char="-"/>
            </a:pPr>
            <a:r>
              <a:rPr lang="en-US" dirty="0"/>
              <a:t>appeal factums, </a:t>
            </a:r>
          </a:p>
          <a:p>
            <a:pPr marL="171450" indent="-171450">
              <a:buFontTx/>
              <a:buChar char="-"/>
            </a:pPr>
            <a:r>
              <a:rPr lang="en-US" dirty="0"/>
              <a:t>trial and appellate reasons for  judgement, and </a:t>
            </a:r>
          </a:p>
          <a:p>
            <a:pPr marL="171450" indent="-171450">
              <a:buFontTx/>
              <a:buChar char="-"/>
            </a:pPr>
            <a:r>
              <a:rPr lang="en-US" dirty="0"/>
              <a:t>any post-conviction material already collected. </a:t>
            </a:r>
          </a:p>
          <a:p>
            <a:endParaRPr lang="en-US" dirty="0"/>
          </a:p>
          <a:p>
            <a:r>
              <a:rPr lang="en-US" dirty="0"/>
              <a:t>Common problems include incomplete files, missing police notes, destroyed exhibits, degraded biological samples</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a:lstStyle/>
          <a:p>
            <a:endParaRPr lang="en-US"/>
          </a:p>
        </p:txBody>
      </p:sp>
      <p:sp>
        <p:nvSpPr>
          <p:cNvPr id="3" name="Notes Placeholder 2"/>
          <p:cNvSpPr>
            <a:spLocks noGrp="1"/>
          </p:cNvSpPr>
          <p:nvPr>
            <p:ph type="body" sz="quarter" idx="3"/>
          </p:nvPr>
        </p:nvSpPr>
        <p:spPr/>
        <p:txBody>
          <a:bodyPr/>
          <a:lstStyle/>
          <a:p>
            <a:r>
              <a:rPr dirty="0"/>
              <a:t>The investigation process often encounters practical and evidentiary problems. </a:t>
            </a:r>
            <a:endParaRPr lang="en-CA" dirty="0"/>
          </a:p>
          <a:p>
            <a:endParaRPr lang="en-CA" dirty="0"/>
          </a:p>
          <a:p>
            <a:r>
              <a:rPr dirty="0"/>
              <a:t>These include whether there is funding for new expert reports, whether the available expert reports are adequate, whether witnesses are reluctant or unavailable, whether exhibits can still be accessed for testing, and whether independent DNA testing is possible. </a:t>
            </a:r>
            <a:endParaRPr lang="en-CA" dirty="0"/>
          </a:p>
          <a:p>
            <a:endParaRPr lang="en-CA" dirty="0"/>
          </a:p>
          <a:p>
            <a:r>
              <a:rPr dirty="0"/>
              <a:t>The central question is whether the information developed through the investigation will be considered new and significant. The investigation is not simply about collecting more information; it is about determining whether the information could have affected the verdict and can support a remedy under the post-conviction review process.</a:t>
            </a:r>
          </a:p>
        </p:txBody>
      </p:sp>
      <p:sp>
        <p:nvSpPr>
          <p:cNvPr id="4" name="Slide Number Placeholder 3"/>
          <p:cNvSpPr>
            <a:spLocks noGrp="1"/>
          </p:cNvSpPr>
          <p:nvPr>
            <p:ph type="sldNum" sz="quarter" idx="5"/>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a:spcAft>
                <a:spcPts val="863"/>
              </a:spcAft>
              <a:buNone/>
            </a:pPr>
            <a:r>
              <a:rPr lang="en-CA" b="0" i="0" dirty="0">
                <a:solidFill>
                  <a:srgbClr val="333333"/>
                </a:solidFill>
                <a:effectLst/>
                <a:latin typeface="Noto Sans" panose="020B0502040504020204" pitchFamily="34" charset="0"/>
              </a:rPr>
              <a:t>An application for a conviction review is highly unlikely to succeed if it is not based on  </a:t>
            </a:r>
            <a:r>
              <a:rPr lang="en-CA" b="1" i="0" dirty="0">
                <a:solidFill>
                  <a:srgbClr val="333333"/>
                </a:solidFill>
                <a:effectLst/>
                <a:latin typeface="Noto Sans" panose="020B0502040504020204" pitchFamily="34" charset="0"/>
              </a:rPr>
              <a:t>new and significant</a:t>
            </a:r>
            <a:r>
              <a:rPr lang="en-CA" b="0" i="0" dirty="0">
                <a:solidFill>
                  <a:srgbClr val="333333"/>
                </a:solidFill>
                <a:effectLst/>
                <a:latin typeface="Noto Sans" panose="020B0502040504020204" pitchFamily="34" charset="0"/>
              </a:rPr>
              <a:t> information. </a:t>
            </a:r>
          </a:p>
          <a:p>
            <a:pPr algn="l">
              <a:spcAft>
                <a:spcPts val="863"/>
              </a:spcAft>
              <a:buNone/>
            </a:pPr>
            <a:endParaRPr lang="en-CA" b="0" i="0" dirty="0">
              <a:solidFill>
                <a:srgbClr val="333333"/>
              </a:solidFill>
              <a:effectLst/>
              <a:latin typeface="Noto Sans" panose="020B0502040504020204" pitchFamily="34" charset="0"/>
            </a:endParaRPr>
          </a:p>
          <a:p>
            <a:pPr algn="l">
              <a:spcAft>
                <a:spcPts val="863"/>
              </a:spcAft>
              <a:buNone/>
            </a:pPr>
            <a:r>
              <a:rPr lang="en-CA" b="0" i="0" dirty="0">
                <a:solidFill>
                  <a:srgbClr val="333333"/>
                </a:solidFill>
                <a:effectLst/>
                <a:latin typeface="Noto Sans" panose="020B0502040504020204" pitchFamily="34" charset="0"/>
              </a:rPr>
              <a:t>Information is </a:t>
            </a:r>
            <a:r>
              <a:rPr lang="en-CA" b="1" i="0" dirty="0">
                <a:solidFill>
                  <a:srgbClr val="333333"/>
                </a:solidFill>
                <a:effectLst/>
                <a:latin typeface="Noto Sans" panose="020B0502040504020204" pitchFamily="34" charset="0"/>
              </a:rPr>
              <a:t>significant</a:t>
            </a:r>
            <a:r>
              <a:rPr lang="en-CA" b="0" i="0" dirty="0">
                <a:solidFill>
                  <a:srgbClr val="333333"/>
                </a:solidFill>
                <a:effectLst/>
                <a:latin typeface="Noto Sans" panose="020B0502040504020204" pitchFamily="34" charset="0"/>
              </a:rPr>
              <a:t> if</a:t>
            </a:r>
          </a:p>
          <a:p>
            <a:pPr algn="l">
              <a:spcAft>
                <a:spcPts val="863"/>
              </a:spcAft>
              <a:buFont typeface="Arial" panose="020B0604020202020204" pitchFamily="34" charset="0"/>
              <a:buChar char="•"/>
            </a:pPr>
            <a:r>
              <a:rPr lang="en-CA" b="0" i="0" dirty="0">
                <a:solidFill>
                  <a:srgbClr val="333333"/>
                </a:solidFill>
                <a:effectLst/>
                <a:latin typeface="Noto Sans" panose="020B0502040504020204" pitchFamily="34" charset="0"/>
              </a:rPr>
              <a:t>it is reasonably capable of belief;</a:t>
            </a:r>
          </a:p>
          <a:p>
            <a:pPr algn="l">
              <a:spcAft>
                <a:spcPts val="863"/>
              </a:spcAft>
              <a:buFont typeface="Arial" panose="020B0604020202020204" pitchFamily="34" charset="0"/>
              <a:buChar char="•"/>
            </a:pPr>
            <a:r>
              <a:rPr lang="en-CA" b="0" i="0" dirty="0">
                <a:solidFill>
                  <a:srgbClr val="333333"/>
                </a:solidFill>
                <a:effectLst/>
                <a:latin typeface="Noto Sans" panose="020B0502040504020204" pitchFamily="34" charset="0"/>
              </a:rPr>
              <a:t>it is relevant to the issue of guilt; and</a:t>
            </a:r>
          </a:p>
          <a:p>
            <a:pPr algn="l">
              <a:spcAft>
                <a:spcPts val="863"/>
              </a:spcAft>
              <a:buFont typeface="Arial" panose="020B0604020202020204" pitchFamily="34" charset="0"/>
              <a:buChar char="•"/>
            </a:pPr>
            <a:r>
              <a:rPr lang="en-CA" b="0" i="0" dirty="0">
                <a:solidFill>
                  <a:srgbClr val="333333"/>
                </a:solidFill>
                <a:effectLst/>
                <a:latin typeface="Noto Sans" panose="020B0502040504020204" pitchFamily="34" charset="0"/>
              </a:rPr>
              <a:t>it could have affected the verdict if it had been presented at trial.</a:t>
            </a:r>
          </a:p>
          <a:p>
            <a:pPr algn="l">
              <a:spcAft>
                <a:spcPts val="863"/>
              </a:spcAft>
              <a:buFont typeface="Arial" panose="020B0604020202020204" pitchFamily="34" charset="0"/>
              <a:buChar char="•"/>
            </a:pPr>
            <a:endParaRPr lang="en-CA" b="0" i="0" dirty="0">
              <a:solidFill>
                <a:srgbClr val="333333"/>
              </a:solidFill>
              <a:effectLst/>
              <a:latin typeface="Noto Sans" panose="020B0502040504020204" pitchFamily="34" charset="0"/>
            </a:endParaRPr>
          </a:p>
          <a:p>
            <a:pPr algn="l">
              <a:spcAft>
                <a:spcPts val="863"/>
              </a:spcAft>
              <a:buFont typeface="Arial" panose="020B0604020202020204" pitchFamily="34" charset="0"/>
              <a:buChar char="•"/>
            </a:pPr>
            <a:endParaRPr lang="en-CA" b="0" i="0" dirty="0">
              <a:solidFill>
                <a:srgbClr val="333333"/>
              </a:solidFill>
              <a:effectLst/>
              <a:latin typeface="Noto Sans" panose="020B0502040504020204" pitchFamily="34" charset="0"/>
            </a:endParaRPr>
          </a:p>
          <a:p>
            <a:pPr algn="l">
              <a:spcAft>
                <a:spcPts val="863"/>
              </a:spcAft>
              <a:buNone/>
            </a:pPr>
            <a:r>
              <a:rPr lang="en-CA" b="0" i="0" dirty="0">
                <a:solidFill>
                  <a:srgbClr val="333333"/>
                </a:solidFill>
                <a:effectLst/>
                <a:latin typeface="Noto Sans" panose="020B0502040504020204" pitchFamily="34" charset="0"/>
              </a:rPr>
              <a:t>The following are examples of information that might support a conviction review application if it were </a:t>
            </a:r>
            <a:r>
              <a:rPr lang="en-CA" b="1" i="0" dirty="0">
                <a:solidFill>
                  <a:srgbClr val="333333"/>
                </a:solidFill>
                <a:effectLst/>
                <a:latin typeface="Noto Sans" panose="020B0502040504020204" pitchFamily="34" charset="0"/>
              </a:rPr>
              <a:t>both new and significant</a:t>
            </a:r>
            <a:r>
              <a:rPr lang="en-CA" b="0" i="0" dirty="0">
                <a:solidFill>
                  <a:srgbClr val="333333"/>
                </a:solidFill>
                <a:effectLst/>
                <a:latin typeface="Noto Sans" panose="020B0502040504020204" pitchFamily="34" charset="0"/>
              </a:rPr>
              <a:t>:</a:t>
            </a:r>
          </a:p>
          <a:p>
            <a:pPr algn="l">
              <a:spcAft>
                <a:spcPts val="863"/>
              </a:spcAft>
              <a:buFont typeface="Arial" panose="020B0604020202020204" pitchFamily="34" charset="0"/>
              <a:buChar char="•"/>
            </a:pPr>
            <a:r>
              <a:rPr lang="en-CA" b="0" i="0" dirty="0">
                <a:solidFill>
                  <a:srgbClr val="333333"/>
                </a:solidFill>
                <a:effectLst/>
                <a:latin typeface="Noto Sans" panose="020B0502040504020204" pitchFamily="34" charset="0"/>
              </a:rPr>
              <a:t>Information that establishes or confirms an alibi;</a:t>
            </a:r>
          </a:p>
          <a:p>
            <a:pPr algn="l">
              <a:spcAft>
                <a:spcPts val="863"/>
              </a:spcAft>
              <a:buFont typeface="Arial" panose="020B0604020202020204" pitchFamily="34" charset="0"/>
              <a:buChar char="•"/>
            </a:pPr>
            <a:r>
              <a:rPr lang="en-CA" b="0" i="0" dirty="0">
                <a:solidFill>
                  <a:srgbClr val="333333"/>
                </a:solidFill>
                <a:effectLst/>
                <a:latin typeface="Noto Sans" panose="020B0502040504020204" pitchFamily="34" charset="0"/>
              </a:rPr>
              <a:t>The confession of another person to the crime;</a:t>
            </a:r>
          </a:p>
          <a:p>
            <a:pPr algn="l">
              <a:spcAft>
                <a:spcPts val="863"/>
              </a:spcAft>
              <a:buFont typeface="Arial" panose="020B0604020202020204" pitchFamily="34" charset="0"/>
              <a:buChar char="•"/>
            </a:pPr>
            <a:r>
              <a:rPr lang="en-CA" b="0" i="0" dirty="0">
                <a:solidFill>
                  <a:srgbClr val="333333"/>
                </a:solidFill>
                <a:effectLst/>
                <a:latin typeface="Noto Sans" panose="020B0502040504020204" pitchFamily="34" charset="0"/>
              </a:rPr>
              <a:t>Information that identifies another person at the scene of the crime;</a:t>
            </a:r>
          </a:p>
          <a:p>
            <a:pPr algn="l">
              <a:spcAft>
                <a:spcPts val="863"/>
              </a:spcAft>
              <a:buFont typeface="Arial" panose="020B0604020202020204" pitchFamily="34" charset="0"/>
              <a:buChar char="•"/>
            </a:pPr>
            <a:r>
              <a:rPr lang="en-CA" b="0" i="0" dirty="0">
                <a:solidFill>
                  <a:srgbClr val="333333"/>
                </a:solidFill>
                <a:effectLst/>
                <a:latin typeface="Noto Sans" panose="020B0502040504020204" pitchFamily="34" charset="0"/>
              </a:rPr>
              <a:t>Scientific evidence that points to another person's guilt or supports a claim of innocence;</a:t>
            </a:r>
          </a:p>
          <a:p>
            <a:pPr algn="l">
              <a:spcAft>
                <a:spcPts val="863"/>
              </a:spcAft>
              <a:buFont typeface="Arial" panose="020B0604020202020204" pitchFamily="34" charset="0"/>
              <a:buChar char="•"/>
            </a:pPr>
            <a:r>
              <a:rPr lang="en-CA" b="0" i="0" dirty="0">
                <a:solidFill>
                  <a:srgbClr val="333333"/>
                </a:solidFill>
                <a:effectLst/>
                <a:latin typeface="Noto Sans" panose="020B0502040504020204" pitchFamily="34" charset="0"/>
              </a:rPr>
              <a:t>Proof that important evidence was not disclosed to you or your lawyer;</a:t>
            </a:r>
          </a:p>
          <a:p>
            <a:pPr algn="l">
              <a:spcAft>
                <a:spcPts val="863"/>
              </a:spcAft>
              <a:buFont typeface="Arial" panose="020B0604020202020204" pitchFamily="34" charset="0"/>
              <a:buChar char="•"/>
            </a:pPr>
            <a:r>
              <a:rPr lang="en-CA" b="0" i="0" dirty="0">
                <a:solidFill>
                  <a:srgbClr val="333333"/>
                </a:solidFill>
                <a:effectLst/>
                <a:latin typeface="Noto Sans" panose="020B0502040504020204" pitchFamily="34" charset="0"/>
              </a:rPr>
              <a:t>Information that shows a witness gave false testimony; or,</a:t>
            </a:r>
          </a:p>
          <a:p>
            <a:pPr algn="l">
              <a:spcAft>
                <a:spcPts val="863"/>
              </a:spcAft>
              <a:buFont typeface="Arial" panose="020B0604020202020204" pitchFamily="34" charset="0"/>
              <a:buChar char="•"/>
            </a:pPr>
            <a:r>
              <a:rPr lang="en-CA" b="0" i="0" dirty="0">
                <a:solidFill>
                  <a:srgbClr val="333333"/>
                </a:solidFill>
                <a:effectLst/>
                <a:latin typeface="Noto Sans" panose="020B0502040504020204" pitchFamily="34" charset="0"/>
              </a:rPr>
              <a:t>Information that substantially contradicts testimony given at trial.</a:t>
            </a:r>
          </a:p>
          <a:p>
            <a:pPr algn="l">
              <a:spcAft>
                <a:spcPts val="863"/>
              </a:spcAft>
              <a:buFont typeface="Arial" panose="020B0604020202020204" pitchFamily="34" charset="0"/>
              <a:buChar char="•"/>
            </a:pPr>
            <a:endParaRPr lang="en-CA" b="0" i="0" dirty="0">
              <a:solidFill>
                <a:srgbClr val="333333"/>
              </a:solidFill>
              <a:effectLst/>
              <a:latin typeface="Noto Sans" panose="020B0502040504020204" pitchFamily="34" charset="0"/>
            </a:endParaRPr>
          </a:p>
          <a:p>
            <a:pPr algn="l">
              <a:spcAft>
                <a:spcPts val="863"/>
              </a:spcAft>
            </a:pPr>
            <a:r>
              <a:rPr lang="en-CA" b="0" i="0" dirty="0">
                <a:solidFill>
                  <a:srgbClr val="333333"/>
                </a:solidFill>
                <a:effectLst/>
                <a:latin typeface="Noto Sans" panose="020B0502040504020204" pitchFamily="34" charset="0"/>
              </a:rPr>
              <a:t>Simply repeating the same evidence or legal arguments that were made in the trial and appeal courts does not amount to providing new and significant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Fresh evidence principles guide the assessment as these principles will guide the court or ministerial review. Ultimately, any new evidence would have to be admissible. These principles include:</a:t>
            </a:r>
          </a:p>
          <a:p>
            <a:r>
              <a:rPr lang="en-US" dirty="0"/>
              <a:t>1. The information must be Relevant – bears upon on a decisive or potentially decisive issue at trial</a:t>
            </a:r>
          </a:p>
          <a:p>
            <a:r>
              <a:rPr lang="en-US" dirty="0"/>
              <a:t>2. The information must be Credible – reasonably capable of belief </a:t>
            </a:r>
          </a:p>
          <a:p>
            <a:r>
              <a:rPr lang="en-US" dirty="0"/>
              <a:t>3. That the information, if believed, could have affected the result at trial. </a:t>
            </a:r>
          </a:p>
          <a:p>
            <a:r>
              <a:rPr lang="en-US" dirty="0"/>
              <a:t>4. That counsel, through due diligence, could not have identified it before trial – factor not as strict in criminal cases</a:t>
            </a:r>
          </a:p>
          <a:p>
            <a:endParaRPr lang="en-US" dirty="0"/>
          </a:p>
          <a:p>
            <a:r>
              <a:rPr lang="en-US" dirty="0"/>
              <a:t>Interests of justice is overall consideration</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Canada is in transition. David and Joyce Milgaard’s Law received Royal Assent on December 17, 2024. </a:t>
            </a:r>
          </a:p>
          <a:p>
            <a:endParaRPr lang="en-US" dirty="0"/>
          </a:p>
          <a:p>
            <a:r>
              <a:rPr lang="en-US" dirty="0"/>
              <a:t>Nicholas addressing.</a:t>
            </a:r>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CD9CF-5735-D64D-9146-DA86C3849C36}" type="slidenum">
              <a:rPr lang="en-US" smtClean="0"/>
              <a:t>19</a:t>
            </a:fld>
            <a:endParaRPr lang="en-US"/>
          </a:p>
        </p:txBody>
      </p:sp>
    </p:spTree>
    <p:extLst>
      <p:ext uri="{BB962C8B-B14F-4D97-AF65-F5344CB8AC3E}">
        <p14:creationId xmlns:p14="http://schemas.microsoft.com/office/powerpoint/2010/main" val="368695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ctr">
              <a:spcBef>
                <a:spcPts val="0"/>
              </a:spcBef>
            </a:pPr>
            <a:r>
              <a:rPr lang="en-US" sz="900" b="1" u="sng" dirty="0"/>
              <a:t>Australia - </a:t>
            </a:r>
            <a:r>
              <a:rPr lang="en-CA" sz="900" dirty="0">
                <a:solidFill>
                  <a:srgbClr val="000000"/>
                </a:solidFill>
                <a:latin typeface="+mn-lt"/>
              </a:rPr>
              <a:t>2023 </a:t>
            </a:r>
            <a:r>
              <a:rPr lang="en-CA" sz="900" dirty="0" err="1">
                <a:solidFill>
                  <a:srgbClr val="000000"/>
                </a:solidFill>
                <a:latin typeface="+mn-lt"/>
              </a:rPr>
              <a:t>Folbigg</a:t>
            </a:r>
            <a:r>
              <a:rPr lang="en-CA" sz="900" dirty="0">
                <a:solidFill>
                  <a:srgbClr val="000000"/>
                </a:solidFill>
                <a:latin typeface="+mn-lt"/>
              </a:rPr>
              <a:t> case</a:t>
            </a:r>
          </a:p>
          <a:p>
            <a:pPr algn="ctr">
              <a:spcBef>
                <a:spcPts val="0"/>
              </a:spcBef>
            </a:pPr>
            <a:r>
              <a:rPr lang="en-CA" sz="900" dirty="0">
                <a:solidFill>
                  <a:srgbClr val="000000"/>
                </a:solidFill>
                <a:latin typeface="+mn-lt"/>
              </a:rPr>
              <a:t>Griffith University Innocence Project </a:t>
            </a:r>
          </a:p>
          <a:p>
            <a:pPr algn="ctr">
              <a:spcBef>
                <a:spcPts val="0"/>
              </a:spcBef>
            </a:pPr>
            <a:endParaRPr lang="en-CA" sz="900" dirty="0">
              <a:solidFill>
                <a:srgbClr val="000000"/>
              </a:solidFill>
              <a:latin typeface="+mn-lt"/>
            </a:endParaRPr>
          </a:p>
          <a:p>
            <a:r>
              <a:rPr lang="en-US" sz="900" dirty="0"/>
              <a:t>In 2023, Kathleen </a:t>
            </a:r>
            <a:r>
              <a:rPr lang="en-US" sz="900" dirty="0" err="1"/>
              <a:t>Folbigg’s</a:t>
            </a:r>
            <a:r>
              <a:rPr lang="en-US" sz="900" dirty="0"/>
              <a:t> convictions were quashed after new genetic and medical evidence raised reasonable doubt about the deaths of her four children, following 20 years in prison. Her case renewed calls for a national Criminal Cases Review Commission. The Griffith University Innocence Project is advancing this reform, including through a 2026 initiative focused on designing an independent Australian commission to investigate exhausted wrongful-conviction claims and refer appropriate cases back to the courts. </a:t>
            </a:r>
          </a:p>
          <a:p>
            <a:endParaRPr lang="en-US" sz="900" dirty="0"/>
          </a:p>
          <a:p>
            <a:r>
              <a:rPr lang="en-US" sz="900" i="1" dirty="0"/>
              <a:t>Source: </a:t>
            </a:r>
            <a:r>
              <a:rPr lang="en-US" sz="900" i="1" dirty="0" err="1"/>
              <a:t>griffith.edu.au</a:t>
            </a:r>
            <a:r>
              <a:rPr lang="en-US" sz="900" i="1" dirty="0"/>
              <a:t>.</a:t>
            </a:r>
          </a:p>
          <a:p>
            <a:endParaRPr lang="en-US" dirty="0"/>
          </a:p>
          <a:p>
            <a:pPr algn="ctr"/>
            <a:r>
              <a:rPr lang="en-US" sz="900" b="1" u="sng" dirty="0"/>
              <a:t>Brazil  - 2025 Aguiar false confession case , IP </a:t>
            </a:r>
            <a:r>
              <a:rPr lang="en-US" sz="900" b="1" u="sng" dirty="0" err="1"/>
              <a:t>Brasil</a:t>
            </a:r>
            <a:endParaRPr lang="en-US" sz="900" b="1" u="sng" dirty="0"/>
          </a:p>
          <a:p>
            <a:pPr algn="ctr"/>
            <a:endParaRPr lang="en-US" sz="900" b="1" u="sng" dirty="0"/>
          </a:p>
          <a:p>
            <a:r>
              <a:rPr lang="en-US" sz="900" dirty="0"/>
              <a:t>In October 2025, Brazil’s Superior Court of Justice overturned Francisco </a:t>
            </a:r>
            <a:r>
              <a:rPr lang="en-US" sz="900" dirty="0" err="1"/>
              <a:t>Mairlon</a:t>
            </a:r>
            <a:r>
              <a:rPr lang="en-US" sz="900" dirty="0"/>
              <a:t> Barros Aguiar’s conviction and ordered his immediate release after nearly 15 years in prison. He had been sentenced to 47 years for allegedly participating in the 2009 murders of three people in Brasília’s “113 Sul Crime.” Innocence Project </a:t>
            </a:r>
            <a:r>
              <a:rPr lang="en-US" sz="900" dirty="0" err="1"/>
              <a:t>Brasil</a:t>
            </a:r>
            <a:r>
              <a:rPr lang="en-US" sz="900" dirty="0"/>
              <a:t> maintained that Aguiar was subjected to prolonged interrogation without food, rest, or access to counsel, resulting in a false confession. The Superior Court found that his conviction rested principally on police-stage confessions and statements not confirmed in court, while co-accused judicial testimony exonerated him. </a:t>
            </a:r>
          </a:p>
          <a:p>
            <a:endParaRPr lang="en-US" sz="900" dirty="0"/>
          </a:p>
          <a:p>
            <a:r>
              <a:rPr lang="en-US" sz="900" i="1" dirty="0"/>
              <a:t>Source: </a:t>
            </a:r>
            <a:r>
              <a:rPr lang="en-US" sz="900" i="1" dirty="0" err="1"/>
              <a:t>innocencebrasil.org</a:t>
            </a:r>
            <a:r>
              <a:rPr lang="en-US" sz="900" i="1" dirty="0"/>
              <a:t>/</a:t>
            </a:r>
            <a:r>
              <a:rPr lang="en-US" sz="900" i="1" dirty="0" err="1"/>
              <a:t>en</a:t>
            </a:r>
            <a:r>
              <a:rPr lang="en-US" sz="900" i="1" dirty="0"/>
              <a:t>/our-cases.</a:t>
            </a:r>
          </a:p>
          <a:p>
            <a:pPr algn="ctr"/>
            <a:endParaRPr lang="en-US" sz="900" i="1" dirty="0"/>
          </a:p>
          <a:p>
            <a:pPr algn="ctr"/>
            <a:r>
              <a:rPr lang="en-US" sz="900" b="1" i="0" u="sng" dirty="0"/>
              <a:t>Canada –close to 100 identified cases of wrongful conviction, 8 commissions of inquiry, 5 innocence efforts conducting casework</a:t>
            </a:r>
          </a:p>
          <a:p>
            <a:endParaRPr lang="en-US" dirty="0"/>
          </a:p>
          <a:p>
            <a:pPr algn="ctr"/>
            <a:r>
              <a:rPr lang="en-US" sz="900" b="1" u="sng" dirty="0"/>
              <a:t>China – 2020 – 3 false confession exonerations</a:t>
            </a:r>
          </a:p>
          <a:p>
            <a:r>
              <a:rPr lang="en-US" sz="900" dirty="0"/>
              <a:t>Wrongful Conviction Legal Aid Project, operated by Beijing’s Shangquan Law Office in cooperation with the China University of Political Science and Law. By 2020, the project reported that it had helped obtain the exoneration of 15 defendants in six cases. China also saw three significant exonerations in 2020: Zhang </a:t>
            </a:r>
            <a:r>
              <a:rPr lang="en-US" sz="900" dirty="0" err="1"/>
              <a:t>Zhichao</a:t>
            </a:r>
            <a:r>
              <a:rPr lang="en-US" sz="900" dirty="0"/>
              <a:t> after approximately 14 years in prison, Wu </a:t>
            </a:r>
            <a:r>
              <a:rPr lang="en-US" sz="900" dirty="0" err="1"/>
              <a:t>Chunhong</a:t>
            </a:r>
            <a:r>
              <a:rPr lang="en-US" sz="900" dirty="0"/>
              <a:t> after more than 15 years, and Zhang </a:t>
            </a:r>
            <a:r>
              <a:rPr lang="en-US" sz="900" dirty="0" err="1"/>
              <a:t>Yuhuan</a:t>
            </a:r>
            <a:r>
              <a:rPr lang="en-US" sz="900" dirty="0"/>
              <a:t> after nearly 27 years. In each case, the courts found insufficient evidence, and coerced-confession concerns featured prominently.</a:t>
            </a:r>
          </a:p>
          <a:p>
            <a:endParaRPr lang="en-US" sz="900" dirty="0"/>
          </a:p>
          <a:p>
            <a:r>
              <a:rPr lang="en-US" sz="900" i="1" dirty="0"/>
              <a:t>Sources: </a:t>
            </a:r>
            <a:r>
              <a:rPr lang="en-US" sz="900" i="1" dirty="0" err="1"/>
              <a:t>usali.org</a:t>
            </a:r>
            <a:r>
              <a:rPr lang="en-US" sz="900" i="1" dirty="0"/>
              <a:t>; </a:t>
            </a:r>
            <a:r>
              <a:rPr lang="en-US" sz="900" i="1" dirty="0" err="1"/>
              <a:t>regional.chinadaily.com.cn</a:t>
            </a:r>
            <a:r>
              <a:rPr lang="en-US" sz="900" i="1" dirty="0"/>
              <a:t>; </a:t>
            </a:r>
            <a:r>
              <a:rPr lang="en-US" sz="900" i="1" dirty="0" err="1"/>
              <a:t>english.court.gov.cn</a:t>
            </a:r>
            <a:r>
              <a:rPr lang="en-US" sz="900" i="1" dirty="0"/>
              <a:t>.</a:t>
            </a:r>
          </a:p>
          <a:p>
            <a:endParaRPr lang="en-US" dirty="0"/>
          </a:p>
          <a:p>
            <a:pPr algn="ctr"/>
            <a:r>
              <a:rPr lang="en-US" sz="900" b="1" u="sng" dirty="0"/>
              <a:t>Hungary – working on reducing false confessions through recording interrogations and preventing police misconduct</a:t>
            </a:r>
          </a:p>
          <a:p>
            <a:r>
              <a:rPr lang="en-US" sz="900" dirty="0"/>
              <a:t>Recent Hungarian efforts have focused on preventing confession-based wrongful convictions. In January 2026, the Hungarian Helsinki Committee reported that only 23,266 of 463,865 interrogations conducted in 2025 were video recorded, although this was an increase from 7,437 recordings in 2023. The Committee continues to press for mandatory recording of interrogations, effective investigation of police misconduct, and stronger accountability. No comparable recent, nationally prominent Hungarian exoneration could be verified. </a:t>
            </a:r>
          </a:p>
          <a:p>
            <a:endParaRPr lang="en-US" sz="900" dirty="0"/>
          </a:p>
          <a:p>
            <a:r>
              <a:rPr lang="en-US" sz="900" b="0" i="1" u="none" dirty="0"/>
              <a:t>Source: Hungarian Helsinki Committee, Rule 9 submission in Gubacsi v. Hungary.</a:t>
            </a:r>
          </a:p>
          <a:p>
            <a:endParaRPr lang="en-US" dirty="0"/>
          </a:p>
          <a:p>
            <a:pPr algn="ctr"/>
            <a:r>
              <a:rPr lang="en-US" sz="900" b="1" u="sng" dirty="0"/>
              <a:t>Italy – Zuncheddu case – </a:t>
            </a:r>
            <a:r>
              <a:rPr lang="en-US" sz="900" b="1" u="sng" dirty="0" err="1"/>
              <a:t>defence</a:t>
            </a:r>
            <a:r>
              <a:rPr lang="en-US" sz="900" b="1" u="sng" dirty="0"/>
              <a:t> and crown worked together to overturn conviction after 33 years</a:t>
            </a:r>
          </a:p>
          <a:p>
            <a:pPr algn="ctr"/>
            <a:endParaRPr lang="en-US" sz="900" b="1" u="sng" dirty="0"/>
          </a:p>
          <a:p>
            <a:r>
              <a:rPr lang="en-US" sz="900" dirty="0"/>
              <a:t>In January 2024, the Rome Court of Appeal acquitted Beniamino Zuncheddu after he had spent nearly 33 years in prison for a 1991 triple murder. His lawyer, Mauro </a:t>
            </a:r>
            <a:r>
              <a:rPr lang="en-US" sz="900" dirty="0" err="1"/>
              <a:t>Trogu</a:t>
            </a:r>
            <a:r>
              <a:rPr lang="en-US" sz="900" dirty="0"/>
              <a:t>, pursued Italy’s extraordinary judicial-review procedure, and the case was reopened with support from the Cagliari prosecutor’s office.. Final convictions may instead be challenged through </a:t>
            </a:r>
            <a:r>
              <a:rPr lang="en-US" sz="900" dirty="0" err="1"/>
              <a:t>revisione</a:t>
            </a:r>
            <a:r>
              <a:rPr lang="en-US" sz="900" dirty="0"/>
              <a:t>, an extraordinary procedure under Articles 629–647 of the Code of Criminal Procedure. During review proceedings, the surviving eyewitness withdrew the identification central to the conviction and said police had shown him </a:t>
            </a:r>
            <a:r>
              <a:rPr lang="en-US" sz="900" dirty="0" err="1"/>
              <a:t>Zuncheddu’s</a:t>
            </a:r>
            <a:r>
              <a:rPr lang="en-US" sz="900" dirty="0"/>
              <a:t> photograph before he identified him. Zuncheddu and </a:t>
            </a:r>
            <a:r>
              <a:rPr lang="en-US" sz="900" dirty="0" err="1"/>
              <a:t>Trogu</a:t>
            </a:r>
            <a:r>
              <a:rPr lang="en-US" sz="900" dirty="0"/>
              <a:t> later co-authored Io </a:t>
            </a:r>
            <a:r>
              <a:rPr lang="en-US" sz="900" dirty="0" err="1"/>
              <a:t>sono</a:t>
            </a:r>
            <a:r>
              <a:rPr lang="en-US" sz="900" dirty="0"/>
              <a:t> </a:t>
            </a:r>
            <a:r>
              <a:rPr lang="en-US" sz="900" dirty="0" err="1"/>
              <a:t>innocente</a:t>
            </a:r>
            <a:r>
              <a:rPr lang="en-US" sz="900" dirty="0"/>
              <a:t> -- I Am Innocent. </a:t>
            </a:r>
            <a:endParaRPr lang="en-US" sz="900" i="0" dirty="0"/>
          </a:p>
          <a:p>
            <a:endParaRPr lang="en-US" sz="900" i="0" dirty="0"/>
          </a:p>
          <a:p>
            <a:r>
              <a:rPr lang="en-US" sz="900" i="1" dirty="0"/>
              <a:t>Source: </a:t>
            </a:r>
            <a:r>
              <a:rPr lang="en-CA" sz="1800" u="sng" dirty="0">
                <a:solidFill>
                  <a:srgbClr val="000000"/>
                </a:solidFill>
                <a:effectLst/>
                <a:latin typeface="Times New Roman" panose="02020603050405020304" pitchFamily="18" charset="0"/>
                <a:ea typeface="Times New Roman" panose="02020603050405020304" pitchFamily="18" charset="0"/>
                <a:hlinkClick r:id="rId3"/>
              </a:rPr>
              <a:t>https://en.ilsole24ore.com/art/in-the-history-bookshop-beniamino-zuncheddu-i-am-innocent-AGC4vZE?refresh_ce&amp;nof</a:t>
            </a:r>
            <a:r>
              <a:rPr lang="en-CA" sz="1800" dirty="0">
                <a:solidFill>
                  <a:srgbClr val="000000"/>
                </a:solidFill>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endParaRPr lang="en-US" dirty="0"/>
          </a:p>
          <a:p>
            <a:pPr algn="ctr"/>
            <a:r>
              <a:rPr lang="en-US" sz="900" b="1" u="sng" dirty="0"/>
              <a:t>Jamaica - </a:t>
            </a:r>
            <a:r>
              <a:rPr lang="en-CA" sz="900" b="1" dirty="0">
                <a:solidFill>
                  <a:srgbClr val="000000"/>
                </a:solidFill>
                <a:latin typeface="+mn-lt"/>
              </a:rPr>
              <a:t>2024 </a:t>
            </a:r>
            <a:r>
              <a:rPr lang="en-US" sz="900" b="1" dirty="0"/>
              <a:t>Adidja Palmer case – attempted juror bribery</a:t>
            </a:r>
          </a:p>
          <a:p>
            <a:pPr algn="ctr"/>
            <a:endParaRPr lang="en-US" sz="900" b="1" u="sng" dirty="0"/>
          </a:p>
          <a:p>
            <a:r>
              <a:rPr lang="en-US" sz="900" dirty="0"/>
              <a:t>In March 2024, the Judicial Committee of the Privy Council quashed the murder convictions of Adidja Palmer, the Jamaican dancehall artist known as Vybz Kartel, and three co-accused. The Privy Council found that the trial judge’s failure to discharge the jury after an attempted juror-bribery incident rendered the trial unfair and the convictions unsafe. In July 2024, Jamaica’s Court of Appeal unanimously declined to order a retrial, resulting in the men’s release after approximately 13 years in custody. Wrongful-conviction claims in Jamaica generally proceed through the ordinary appellate courts and, where available, the Privy Council as Jamaica’s final court of appeal. International organizations such as The Death Penalty Project provide free legal assistance in serious Jamaican cases. </a:t>
            </a:r>
          </a:p>
          <a:p>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1" dirty="0"/>
              <a:t>Source: Doughty Street Chambers </a:t>
            </a:r>
            <a:r>
              <a:rPr lang="en-CA" sz="1800" dirty="0">
                <a:solidFill>
                  <a:srgbClr val="000000"/>
                </a:solidFill>
                <a:effectLst/>
                <a:latin typeface="Times New Roman" panose="02020603050405020304" pitchFamily="18" charset="0"/>
                <a:ea typeface="Times New Roman" panose="02020603050405020304" pitchFamily="18" charset="0"/>
              </a:rPr>
              <a:t>(</a:t>
            </a:r>
            <a:r>
              <a:rPr lang="en-CA" sz="1800" u="sng" dirty="0">
                <a:solidFill>
                  <a:srgbClr val="000000"/>
                </a:solidFill>
                <a:effectLst/>
                <a:latin typeface="Times New Roman" panose="02020603050405020304" pitchFamily="18" charset="0"/>
                <a:ea typeface="Times New Roman" panose="02020603050405020304" pitchFamily="18" charset="0"/>
                <a:hlinkClick r:id="rId4"/>
              </a:rPr>
              <a:t>https://www.doughtystreet.co.uk/news/privy-council-quashes-legends-conviction-murder</a:t>
            </a:r>
            <a:r>
              <a:rPr lang="en-CA" sz="1800" dirty="0">
                <a:solidFill>
                  <a:srgbClr val="000000"/>
                </a:solidFill>
                <a:effectLst/>
                <a:latin typeface="Times New Roman" panose="02020603050405020304" pitchFamily="18" charset="0"/>
                <a:ea typeface="Times New Roman" panose="02020603050405020304" pitchFamily="18" charset="0"/>
              </a:rPr>
              <a:t>)</a:t>
            </a:r>
            <a:endParaRPr lang="en-US" dirty="0"/>
          </a:p>
          <a:p>
            <a:pPr algn="ctr"/>
            <a:r>
              <a:rPr lang="en-US" sz="900" b="1" u="sng" dirty="0"/>
              <a:t>Nigeria – 2024 </a:t>
            </a:r>
            <a:r>
              <a:rPr lang="en-US" sz="900" b="1" dirty="0"/>
              <a:t>Akaeze case,  mandatory recording of confessions</a:t>
            </a:r>
          </a:p>
          <a:p>
            <a:pPr algn="ctr"/>
            <a:endParaRPr lang="en-US" sz="900" b="1" u="sng" dirty="0"/>
          </a:p>
          <a:p>
            <a:r>
              <a:rPr lang="en-US" sz="900" dirty="0"/>
              <a:t>In March 2024, Nigeria’s Supreme Court held in Federal Republic of Nigeria v. Akaeze that statutory safeguards for recording confessional statements are mandatory. The ruling strengthens protection against convictions based on confessions obtained through torture, intimidation, or duress. This is significant because Nigerian courts may convict solely on a confession. Organizations such as the Legal </a:t>
            </a:r>
            <a:r>
              <a:rPr lang="en-US" sz="900" dirty="0" err="1"/>
              <a:t>Defence</a:t>
            </a:r>
            <a:r>
              <a:rPr lang="en-US" sz="900" dirty="0"/>
              <a:t> and Assistance Project and Avocats Sans Frontières France provide free legal representation to indigent defendants and death-row prisoners, including support in capital cases. Nigeria’s National Human Rights Commission can investigate complaints involving torture, police abuse, and other rights violations, but it is not a specialized post-conviction review commission and does not itself have authority to quash criminal convictions. </a:t>
            </a:r>
          </a:p>
          <a:p>
            <a:endParaRPr lang="en-US" sz="900" dirty="0"/>
          </a:p>
          <a:p>
            <a:r>
              <a:rPr lang="en-US" sz="900" dirty="0"/>
              <a:t>Sources: </a:t>
            </a:r>
            <a:r>
              <a:rPr lang="en-CA" sz="18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https://www.avocatssansfrontieres-france.org/fr/missions/archive-sali-saving-lives-renforcement-du-role-des-avocats-dans-la-lutte-contre-la-peine-de-mort-au-nigeria/</a:t>
            </a:r>
            <a:r>
              <a:rPr lang="en-CA"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Times New Roman" panose="02020603050405020304" pitchFamily="18" charset="0"/>
              <a:buChar char="-"/>
            </a:pPr>
            <a:r>
              <a:rPr lang="en-CA" sz="1800"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National Human Rights Commission"/>
              </a:rPr>
              <a:t>nigeriarights.gov.ng</a:t>
            </a:r>
            <a:endParaRPr lang="en-CA"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sz="900" dirty="0"/>
          </a:p>
          <a:p>
            <a:endParaRPr lang="en-US" dirty="0"/>
          </a:p>
          <a:p>
            <a:pPr algn="ctr"/>
            <a:r>
              <a:rPr lang="en-US" sz="900" b="1" u="sng" dirty="0"/>
              <a:t>Singapore - </a:t>
            </a:r>
            <a:r>
              <a:rPr lang="en-US" sz="900" b="1" dirty="0"/>
              <a:t>National University of Singapore’s Recourse Initiative, (Innocence Project Singapore)</a:t>
            </a:r>
          </a:p>
          <a:p>
            <a:pPr algn="ctr"/>
            <a:endParaRPr lang="en-US" sz="900" b="1" u="sng" dirty="0"/>
          </a:p>
          <a:p>
            <a:r>
              <a:rPr lang="en-US" sz="900" dirty="0"/>
              <a:t>National University of Singapore Recourse Initiative, formerly known as Innocence Project Singapore. Founded in 2012, the student-led initiative reviews claims from prisoners who have exhausted their appeals and maintain that they were wrongfully convicted or received a manifestly excessive sentence. A significant recent case is Mohamed Mubin bin Abdul Rahman v. Public Prosecutor. In May 2024, Singapore’s Court of Appeal set aside Mubin’s convictions on two capital drug-trafficking charges, finding reasonable doubt about when and how the drugs were delivered and concluding that the prosecution had materially shifted its case, denying him a fair opportunity to answer it. </a:t>
            </a:r>
          </a:p>
          <a:p>
            <a:endParaRPr lang="en-US" sz="900" dirty="0"/>
          </a:p>
          <a:p>
            <a:pPr marL="342900" lvl="0" indent="-342900">
              <a:buFont typeface="Times New Roman" panose="02020603050405020304" pitchFamily="18" charset="0"/>
              <a:buChar char="-"/>
            </a:pPr>
            <a:r>
              <a:rPr lang="en-US" sz="900" dirty="0"/>
              <a:t>Sources:</a:t>
            </a:r>
            <a:r>
              <a:rPr lang="en-CA" sz="1800" u="sng" dirty="0">
                <a:solidFill>
                  <a:srgbClr val="000000"/>
                </a:solidFill>
                <a:effectLst/>
                <a:latin typeface="Times New Roman" panose="02020603050405020304" pitchFamily="18" charset="0"/>
                <a:ea typeface="Times New Roman" panose="02020603050405020304" pitchFamily="18" charset="0"/>
                <a:hlinkClick r:id="rId7" tooltip="TRI – NUS Criminal Justice Club"/>
              </a:rPr>
              <a:t>nuscriminaljustice.com</a:t>
            </a:r>
            <a:endParaRPr lang="en-CA"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en-CA" sz="1800" u="sng" dirty="0">
                <a:solidFill>
                  <a:srgbClr val="000000"/>
                </a:solidFill>
                <a:effectLst/>
                <a:latin typeface="Times New Roman" panose="02020603050405020304" pitchFamily="18" charset="0"/>
                <a:ea typeface="Times New Roman" panose="02020603050405020304" pitchFamily="18" charset="0"/>
                <a:hlinkClick r:id="rId8"/>
              </a:rPr>
              <a:t>https://www.elitigation.sg/gd/s/2022_SGCA_45</a:t>
            </a:r>
            <a:r>
              <a:rPr lang="en-CA" sz="1800" dirty="0">
                <a:solidFill>
                  <a:srgbClr val="000000"/>
                </a:solidFill>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endParaRPr lang="en-US" dirty="0"/>
          </a:p>
          <a:p>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u="sng" dirty="0"/>
              <a:t>Scotland - </a:t>
            </a:r>
            <a:r>
              <a:rPr lang="en-CA" sz="900" b="1" dirty="0">
                <a:solidFill>
                  <a:srgbClr val="000000"/>
                </a:solidFill>
                <a:latin typeface="+mn-lt"/>
              </a:rPr>
              <a:t>Scottish Criminal Cases Review Commission</a:t>
            </a:r>
          </a:p>
          <a:p>
            <a:endParaRPr lang="en-US" sz="900" b="1" u="sng" dirty="0"/>
          </a:p>
          <a:p>
            <a:r>
              <a:rPr lang="en-US" sz="900" dirty="0"/>
              <a:t>Scotland operates an independent post-conviction review body, the Scottish Criminal Cases Review Commission. In 2024–2025, the High Court determined five appeals arising from SCCRC referrals, granting four and refusing one. Since the Commission began operating in 1999, 99 of its 164 referrals have resulted in successful appeals. The success rate for conviction referrals was 51%, with 50 successful appeals from 98 referrals. </a:t>
            </a:r>
          </a:p>
          <a:p>
            <a:endParaRPr lang="en-US" sz="900" dirty="0"/>
          </a:p>
          <a:p>
            <a:r>
              <a:rPr lang="en-US" sz="900" dirty="0"/>
              <a:t>Source: SCCRC 2024–25 Annual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https://www.sccrc.co.uk/wp-content/uploads/2025/11/SCCRC_2024-25_Annual_Report_SG_2025_95.pdf</a:t>
            </a:r>
            <a:r>
              <a:rPr lang="en-CA"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sz="900" dirty="0"/>
          </a:p>
          <a:p>
            <a:endParaRPr lang="en-US" dirty="0"/>
          </a:p>
          <a:p>
            <a:pPr algn="ctr"/>
            <a:r>
              <a:rPr lang="en-US" sz="900" b="1" u="sng" dirty="0"/>
              <a:t>Uganda – Kampala International University studying the issues around miscarriages of justice</a:t>
            </a:r>
          </a:p>
          <a:p>
            <a:pPr algn="ctr"/>
            <a:endParaRPr lang="en-US" sz="900" b="1" u="sng" dirty="0"/>
          </a:p>
          <a:p>
            <a:r>
              <a:rPr lang="en-US" sz="900" dirty="0"/>
              <a:t>Wrongful-conviction claims generally proceed through appeals, retrials, legal aid, and human-rights litigation. In March 2026, the Court of Appeal quashed George </a:t>
            </a:r>
            <a:r>
              <a:rPr lang="en-US" sz="900" dirty="0" err="1"/>
              <a:t>Ndikubwimana’s</a:t>
            </a:r>
            <a:r>
              <a:rPr lang="en-US" sz="900" dirty="0"/>
              <a:t> convictions for murder and aggravated robbery, finding that mandatory plea-taking procedures had not been followed, and ordered a retrial. A Kampala International University study identified weak investigations, procedural failures, corruption, and limited access to legal and financial support as key causes of miscarriages of justice. </a:t>
            </a:r>
          </a:p>
          <a:p>
            <a:endParaRPr lang="en-US" sz="900" dirty="0"/>
          </a:p>
          <a:p>
            <a:r>
              <a:rPr lang="en-US" sz="900" dirty="0"/>
              <a:t>Sources: Kampala International University repository; Daily Monitor.</a:t>
            </a:r>
          </a:p>
          <a:p>
            <a:endParaRPr lang="en-US" sz="900" dirty="0"/>
          </a:p>
          <a:p>
            <a:pPr marL="342900" lvl="0" indent="-342900">
              <a:buFont typeface="Times New Roman" panose="02020603050405020304" pitchFamily="18" charset="0"/>
              <a:buChar char="-"/>
            </a:pPr>
            <a:r>
              <a:rPr lang="en-CA" sz="1800" u="sng" dirty="0">
                <a:solidFill>
                  <a:srgbClr val="000000"/>
                </a:solidFill>
                <a:effectLst/>
                <a:latin typeface="Times New Roman" panose="02020603050405020304" pitchFamily="18" charset="0"/>
                <a:ea typeface="Times New Roman" panose="02020603050405020304" pitchFamily="18" charset="0"/>
                <a:hlinkClick r:id="rId10"/>
              </a:rPr>
              <a:t>https://ir.kiu.ac.ug/items/9cc6b5aa-d332-4f83-9f9f-e284c6b6283b</a:t>
            </a:r>
            <a:r>
              <a:rPr lang="en-CA" sz="1800" dirty="0">
                <a:solidFill>
                  <a:srgbClr val="000000"/>
                </a:solidFill>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342900" lvl="0" indent="-342900" algn="l">
              <a:buFont typeface="Times New Roman" panose="02020603050405020304" pitchFamily="18" charset="0"/>
              <a:buChar char="-"/>
            </a:pPr>
            <a:r>
              <a:rPr lang="en-CA" sz="1800" u="sng" dirty="0">
                <a:solidFill>
                  <a:srgbClr val="000000"/>
                </a:solidFill>
                <a:effectLst/>
                <a:latin typeface="Times New Roman" panose="02020603050405020304" pitchFamily="18" charset="0"/>
                <a:ea typeface="Times New Roman" panose="02020603050405020304" pitchFamily="18" charset="0"/>
                <a:hlinkClick r:id="rId11"/>
              </a:rPr>
              <a:t>https://www.monitor.co.ug/uganda/news/national/court-of-appeal-quashes-25-year-murder-sentence-orders-retrial--5380842</a:t>
            </a:r>
            <a:endParaRPr lang="en-CA" sz="1800" b="1" u="sng" dirty="0">
              <a:solidFill>
                <a:srgbClr val="000000"/>
              </a:solidFill>
              <a:effectLst/>
              <a:latin typeface="Times New Roman" panose="02020603050405020304" pitchFamily="18" charset="0"/>
              <a:ea typeface="Times New Roman" panose="02020603050405020304" pitchFamily="18" charset="0"/>
            </a:endParaRPr>
          </a:p>
          <a:p>
            <a:pPr marL="342900" marR="0" lvl="0" indent="-342900" algn="ctr"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lang="en-CA" sz="1800" b="1" dirty="0">
              <a:solidFill>
                <a:srgbClr val="000000"/>
              </a:solidFill>
              <a:latin typeface="+mn-lt"/>
            </a:endParaRPr>
          </a:p>
          <a:p>
            <a:pPr marL="342900" marR="0" lvl="0" indent="-342900" algn="ctr"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lang="en-CA" sz="1800" b="1" dirty="0">
              <a:solidFill>
                <a:srgbClr val="000000"/>
              </a:solidFill>
              <a:latin typeface="+mn-lt"/>
            </a:endParaRPr>
          </a:p>
          <a:p>
            <a:pPr marL="342900" marR="0" lvl="0" indent="-342900" algn="ctr"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CA" sz="1800" b="1" dirty="0">
                <a:solidFill>
                  <a:srgbClr val="000000"/>
                </a:solidFill>
                <a:latin typeface="+mn-lt"/>
              </a:rPr>
              <a:t>USA – 3842 wrongful convictions identified, 61 organizations</a:t>
            </a:r>
          </a:p>
          <a:p>
            <a:pPr marL="342900" lvl="0" indent="-342900" algn="ctr">
              <a:buFont typeface="Times New Roman" panose="02020603050405020304" pitchFamily="18" charset="0"/>
              <a:buChar char="-"/>
            </a:pPr>
            <a:endParaRPr lang="en-CA" sz="1800" b="1" u="sng"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routes to remedying a wrongful conviction in Canada:</a:t>
            </a:r>
          </a:p>
          <a:p>
            <a:endParaRPr lang="en-US" dirty="0"/>
          </a:p>
          <a:p>
            <a:r>
              <a:rPr lang="en-US" dirty="0"/>
              <a:t>1. If no appeal on the merits (for reasons of a guilty plea or otherwise):</a:t>
            </a:r>
          </a:p>
          <a:p>
            <a:r>
              <a:rPr lang="en-US" dirty="0"/>
              <a:t>	1. (usually out of time) application to CA to extend time to appeal, and</a:t>
            </a:r>
          </a:p>
          <a:p>
            <a:r>
              <a:rPr lang="en-US" dirty="0"/>
              <a:t>	2. fresh evidence appeal to CA or application to withdraw GP</a:t>
            </a:r>
          </a:p>
          <a:p>
            <a:endParaRPr lang="en-US" dirty="0"/>
          </a:p>
          <a:p>
            <a:r>
              <a:rPr lang="en-US" dirty="0"/>
              <a:t>2. If already appeal on the merits, fresh evidence application to SCC, OR,</a:t>
            </a:r>
          </a:p>
          <a:p>
            <a:endParaRPr lang="en-US" dirty="0"/>
          </a:p>
          <a:p>
            <a:r>
              <a:rPr lang="en-US" dirty="0"/>
              <a:t>3. Application to Minister of Justice under conviction review provisions of Criminal Code – s. 696.1</a:t>
            </a:r>
          </a:p>
          <a:p>
            <a:endParaRPr lang="en-US" dirty="0"/>
          </a:p>
          <a:p>
            <a:r>
              <a:rPr lang="en-US" dirty="0"/>
              <a:t>Today  - only discussing ministerial review applications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8CCD9CF-5735-D64D-9146-DA86C3849C36}" type="slidenum">
              <a:rPr lang="en-US" smtClean="0"/>
              <a:t>3</a:t>
            </a:fld>
            <a:endParaRPr lang="en-US"/>
          </a:p>
        </p:txBody>
      </p:sp>
    </p:spTree>
    <p:extLst>
      <p:ext uri="{BB962C8B-B14F-4D97-AF65-F5344CB8AC3E}">
        <p14:creationId xmlns:p14="http://schemas.microsoft.com/office/powerpoint/2010/main" val="360963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lgn="l">
              <a:buNone/>
            </a:pPr>
            <a:r>
              <a:rPr lang="en-CA" b="1" i="0" u="sng" dirty="0">
                <a:solidFill>
                  <a:srgbClr val="000000"/>
                </a:solidFill>
                <a:effectLst/>
              </a:rPr>
              <a:t>Who May Apply</a:t>
            </a:r>
          </a:p>
          <a:p>
            <a:pPr algn="l">
              <a:buNone/>
            </a:pPr>
            <a:endParaRPr lang="en-CA" b="1" i="0" dirty="0">
              <a:solidFill>
                <a:srgbClr val="000000"/>
              </a:solidFill>
              <a:effectLst/>
            </a:endParaRPr>
          </a:p>
          <a:p>
            <a:pPr algn="l">
              <a:buNone/>
            </a:pPr>
            <a:r>
              <a:rPr lang="en-CA" b="0" i="0" dirty="0">
                <a:solidFill>
                  <a:srgbClr val="000000"/>
                </a:solidFill>
                <a:effectLst/>
              </a:rPr>
              <a:t>An application may be made </a:t>
            </a:r>
            <a:r>
              <a:rPr lang="en-CA" b="1" i="0" dirty="0">
                <a:solidFill>
                  <a:srgbClr val="000000"/>
                </a:solidFill>
                <a:effectLst/>
              </a:rPr>
              <a:t>by or on behalf of a person</a:t>
            </a:r>
            <a:r>
              <a:rPr lang="en-CA" b="0" i="0" dirty="0">
                <a:solidFill>
                  <a:srgbClr val="000000"/>
                </a:solidFill>
                <a:effectLst/>
              </a:rPr>
              <a:t> who:</a:t>
            </a:r>
          </a:p>
          <a:p>
            <a:pPr marL="171450" indent="-171450" algn="l">
              <a:buFont typeface="Arial" panose="020B0604020202020204" pitchFamily="34" charset="0"/>
              <a:buChar char="•"/>
            </a:pPr>
            <a:r>
              <a:rPr lang="en-CA" b="0" i="0" dirty="0">
                <a:solidFill>
                  <a:srgbClr val="000000"/>
                </a:solidFill>
                <a:effectLst/>
              </a:rPr>
              <a:t>has been convicted of an offence under an Act of Parliament or a federal regulation; or</a:t>
            </a:r>
          </a:p>
          <a:p>
            <a:pPr marL="171450" indent="-171450" algn="l">
              <a:buFont typeface="Arial" panose="020B0604020202020204" pitchFamily="34" charset="0"/>
              <a:buChar char="•"/>
            </a:pPr>
            <a:r>
              <a:rPr lang="en-CA" b="0" i="0" dirty="0">
                <a:solidFill>
                  <a:srgbClr val="000000"/>
                </a:solidFill>
                <a:effectLst/>
              </a:rPr>
              <a:t>has been found to be a dangerous offender or long-term offender under Part XXIV of the </a:t>
            </a:r>
            <a:r>
              <a:rPr lang="en-CA" b="0" i="1" dirty="0">
                <a:solidFill>
                  <a:srgbClr val="000000"/>
                </a:solidFill>
                <a:effectLst/>
              </a:rPr>
              <a:t>Criminal Code</a:t>
            </a:r>
            <a:r>
              <a:rPr lang="en-CA" b="0" i="0" dirty="0">
                <a:solidFill>
                  <a:srgbClr val="000000"/>
                </a:solidFill>
                <a:effectLst/>
              </a:rPr>
              <a:t>,</a:t>
            </a:r>
          </a:p>
          <a:p>
            <a:pPr algn="l">
              <a:buNone/>
            </a:pPr>
            <a:r>
              <a:rPr lang="en-CA" b="0" i="0" dirty="0">
                <a:solidFill>
                  <a:srgbClr val="000000"/>
                </a:solidFill>
                <a:effectLst/>
              </a:rPr>
              <a:t>provided that the person’s available rights of judicial review or appeal have been exhausted.</a:t>
            </a:r>
          </a:p>
          <a:p>
            <a:pPr algn="l">
              <a:buNone/>
            </a:pPr>
            <a:endParaRPr lang="en-CA" b="0" i="0" dirty="0">
              <a:solidFill>
                <a:srgbClr val="000000"/>
              </a:solidFill>
              <a:effectLst/>
            </a:endParaRPr>
          </a:p>
          <a:p>
            <a:pPr algn="l">
              <a:buNone/>
            </a:pPr>
            <a:endParaRPr lang="en-CA" b="0" i="0" dirty="0">
              <a:solidFill>
                <a:srgbClr val="000000"/>
              </a:solidFill>
              <a:effectLst/>
            </a:endParaRPr>
          </a:p>
          <a:p>
            <a:pPr algn="l">
              <a:buNone/>
            </a:pPr>
            <a:r>
              <a:rPr lang="en-CA" b="1" i="0" u="sng" dirty="0">
                <a:solidFill>
                  <a:srgbClr val="000000"/>
                </a:solidFill>
                <a:effectLst/>
              </a:rPr>
              <a:t>Timing and Repeat Applications</a:t>
            </a:r>
          </a:p>
          <a:p>
            <a:pPr algn="l">
              <a:buNone/>
            </a:pPr>
            <a:endParaRPr lang="en-CA" b="1" i="0" u="sng" dirty="0">
              <a:solidFill>
                <a:srgbClr val="000000"/>
              </a:solidFill>
              <a:effectLst/>
            </a:endParaRPr>
          </a:p>
          <a:p>
            <a:pPr marL="171450" indent="-171450" algn="l">
              <a:buFont typeface="Arial" panose="020B0604020202020204" pitchFamily="34" charset="0"/>
              <a:buChar char="•"/>
            </a:pPr>
            <a:r>
              <a:rPr lang="en-CA" b="0" i="0" dirty="0">
                <a:solidFill>
                  <a:srgbClr val="000000"/>
                </a:solidFill>
                <a:effectLst/>
              </a:rPr>
              <a:t>There is </a:t>
            </a:r>
            <a:r>
              <a:rPr lang="en-CA" b="1" i="0" dirty="0">
                <a:solidFill>
                  <a:srgbClr val="000000"/>
                </a:solidFill>
                <a:effectLst/>
              </a:rPr>
              <a:t>no statutory filing deadline</a:t>
            </a:r>
            <a:r>
              <a:rPr lang="en-CA" b="0" i="0" dirty="0">
                <a:solidFill>
                  <a:srgbClr val="000000"/>
                </a:solidFill>
                <a:effectLst/>
              </a:rPr>
              <a:t> under s. 696.1. </a:t>
            </a:r>
          </a:p>
          <a:p>
            <a:pPr marL="171450" indent="-171450" algn="l">
              <a:buFont typeface="Arial" panose="020B0604020202020204" pitchFamily="34" charset="0"/>
              <a:buChar char="•"/>
            </a:pPr>
            <a:r>
              <a:rPr lang="en-CA" b="0" i="0" dirty="0">
                <a:solidFill>
                  <a:srgbClr val="000000"/>
                </a:solidFill>
                <a:effectLst/>
              </a:rPr>
              <a:t>However, </a:t>
            </a:r>
            <a:r>
              <a:rPr lang="en-CA" b="1" i="0" dirty="0">
                <a:solidFill>
                  <a:srgbClr val="000000"/>
                </a:solidFill>
                <a:effectLst/>
              </a:rPr>
              <a:t>delay can create practical difficulties</a:t>
            </a:r>
            <a:r>
              <a:rPr lang="en-CA" b="0" i="0" dirty="0">
                <a:solidFill>
                  <a:srgbClr val="000000"/>
                </a:solidFill>
                <a:effectLst/>
              </a:rPr>
              <a:t> because transcripts, files, exhibits, forensic materials, and witnesses may become harder to locate or access over time.</a:t>
            </a:r>
          </a:p>
          <a:p>
            <a:pPr algn="l">
              <a:buNone/>
            </a:pPr>
            <a:endParaRPr lang="en-CA" b="0" i="0" dirty="0">
              <a:solidFill>
                <a:srgbClr val="000000"/>
              </a:solidFill>
              <a:effectLst/>
            </a:endParaRPr>
          </a:p>
          <a:p>
            <a:pPr algn="l">
              <a:buNone/>
            </a:pPr>
            <a:r>
              <a:rPr lang="en-CA" b="0" i="0" dirty="0">
                <a:solidFill>
                  <a:srgbClr val="000000"/>
                </a:solidFill>
                <a:effectLst/>
              </a:rPr>
              <a:t>An unsuccessful applicant may submit a further application if genuinely </a:t>
            </a:r>
            <a:r>
              <a:rPr lang="en-CA" b="1" i="0" dirty="0">
                <a:solidFill>
                  <a:srgbClr val="000000"/>
                </a:solidFill>
                <a:effectLst/>
              </a:rPr>
              <a:t>new and significant information</a:t>
            </a:r>
            <a:r>
              <a:rPr lang="en-CA" b="0" i="0" dirty="0">
                <a:solidFill>
                  <a:srgbClr val="000000"/>
                </a:solidFill>
                <a:effectLst/>
              </a:rPr>
              <a:t> later emerges. The process is not intended to permit repeated applications based on the same evidence or arguments.</a:t>
            </a:r>
          </a:p>
          <a:p>
            <a:pPr algn="l">
              <a:buNone/>
            </a:pPr>
            <a:endParaRPr lang="en-CA" b="0" i="0" dirty="0">
              <a:solidFill>
                <a:srgbClr val="000000"/>
              </a:solidFill>
              <a:effectLst/>
            </a:endParaRPr>
          </a:p>
          <a:p>
            <a:pPr algn="l">
              <a:buNone/>
            </a:pPr>
            <a:endParaRPr lang="en-CA" b="0" i="0" dirty="0">
              <a:solidFill>
                <a:srgbClr val="000000"/>
              </a:solidFill>
              <a:effectLst/>
            </a:endParaRPr>
          </a:p>
          <a:p>
            <a:pPr algn="l">
              <a:buNone/>
            </a:pPr>
            <a:r>
              <a:rPr lang="en-CA" b="1" i="0" u="sng" dirty="0">
                <a:solidFill>
                  <a:srgbClr val="000000"/>
                </a:solidFill>
                <a:effectLst/>
              </a:rPr>
              <a:t>Form and Required Information</a:t>
            </a:r>
          </a:p>
          <a:p>
            <a:pPr algn="l">
              <a:buNone/>
            </a:pPr>
            <a:endParaRPr lang="en-CA" b="1" i="0" u="sng" dirty="0">
              <a:solidFill>
                <a:srgbClr val="000000"/>
              </a:solidFill>
              <a:effectLst/>
            </a:endParaRPr>
          </a:p>
          <a:p>
            <a:pPr algn="l">
              <a:buNone/>
            </a:pPr>
            <a:r>
              <a:rPr lang="en-CA" b="0" i="0" dirty="0">
                <a:solidFill>
                  <a:srgbClr val="000000"/>
                </a:solidFill>
                <a:effectLst/>
              </a:rPr>
              <a:t>The regulations require the application to be submitted using the prescribed form. </a:t>
            </a:r>
          </a:p>
          <a:p>
            <a:pPr algn="l">
              <a:buNone/>
            </a:pPr>
            <a:r>
              <a:rPr lang="en-CA" b="0" i="0" dirty="0">
                <a:solidFill>
                  <a:srgbClr val="000000"/>
                </a:solidFill>
                <a:effectLst/>
              </a:rPr>
              <a:t>It must include:</a:t>
            </a:r>
          </a:p>
          <a:p>
            <a:pPr marL="171450" indent="-171450" algn="l">
              <a:buFont typeface="Arial" panose="020B0604020202020204" pitchFamily="34" charset="0"/>
              <a:buChar char="•"/>
            </a:pPr>
            <a:r>
              <a:rPr lang="en-CA" b="0" i="0" dirty="0">
                <a:solidFill>
                  <a:srgbClr val="000000"/>
                </a:solidFill>
                <a:effectLst/>
              </a:rPr>
              <a:t>the applicant’s identifying information and custody status;</a:t>
            </a:r>
          </a:p>
          <a:p>
            <a:pPr marL="171450" indent="-171450" algn="l">
              <a:buFont typeface="Arial" panose="020B0604020202020204" pitchFamily="34" charset="0"/>
              <a:buChar char="•"/>
            </a:pPr>
            <a:r>
              <a:rPr lang="en-CA" b="0" i="0" dirty="0">
                <a:solidFill>
                  <a:srgbClr val="000000"/>
                </a:solidFill>
                <a:effectLst/>
              </a:rPr>
              <a:t>details of the offence, conviction, or offender finding;</a:t>
            </a:r>
          </a:p>
          <a:p>
            <a:pPr marL="171450" indent="-171450" algn="l">
              <a:buFont typeface="Arial" panose="020B0604020202020204" pitchFamily="34" charset="0"/>
              <a:buChar char="•"/>
            </a:pPr>
            <a:r>
              <a:rPr lang="en-CA" b="0" i="0" dirty="0">
                <a:solidFill>
                  <a:srgbClr val="000000"/>
                </a:solidFill>
                <a:effectLst/>
              </a:rPr>
              <a:t>information about the pre-trial proceedings and trial;</a:t>
            </a:r>
          </a:p>
          <a:p>
            <a:pPr marL="171450" indent="-171450" algn="l">
              <a:buFont typeface="Arial" panose="020B0604020202020204" pitchFamily="34" charset="0"/>
              <a:buChar char="•"/>
            </a:pPr>
            <a:r>
              <a:rPr lang="en-CA" b="0" i="0" dirty="0">
                <a:solidFill>
                  <a:srgbClr val="000000"/>
                </a:solidFill>
                <a:effectLst/>
              </a:rPr>
              <a:t>the applicant’s appeal history;</a:t>
            </a:r>
          </a:p>
          <a:p>
            <a:pPr marL="171450" indent="-171450" algn="l">
              <a:buFont typeface="Arial" panose="020B0604020202020204" pitchFamily="34" charset="0"/>
              <a:buChar char="•"/>
            </a:pPr>
            <a:r>
              <a:rPr lang="en-CA" b="0" i="0" dirty="0">
                <a:solidFill>
                  <a:srgbClr val="000000"/>
                </a:solidFill>
                <a:effectLst/>
              </a:rPr>
              <a:t>the grounds for review; and</a:t>
            </a:r>
          </a:p>
          <a:p>
            <a:pPr marL="171450" indent="-171450" algn="l">
              <a:buFont typeface="Arial" panose="020B0604020202020204" pitchFamily="34" charset="0"/>
              <a:buChar char="•"/>
            </a:pPr>
            <a:r>
              <a:rPr lang="en-CA" b="0" i="0" dirty="0">
                <a:solidFill>
                  <a:srgbClr val="000000"/>
                </a:solidFill>
                <a:effectLst/>
              </a:rPr>
              <a:t>a description of the new matters of significance supporting the application.</a:t>
            </a:r>
          </a:p>
          <a:p>
            <a:pPr marL="171450" indent="-171450" algn="l">
              <a:buFont typeface="Arial" panose="020B0604020202020204" pitchFamily="34" charset="0"/>
              <a:buChar char="•"/>
            </a:pPr>
            <a:endParaRPr lang="en-CA" b="0" i="0" dirty="0">
              <a:solidFill>
                <a:srgbClr val="000000"/>
              </a:solidFill>
              <a:effectLst/>
            </a:endParaRPr>
          </a:p>
          <a:p>
            <a:pPr algn="l">
              <a:buNone/>
            </a:pPr>
            <a:r>
              <a:rPr lang="en-CA" b="1" i="0" u="sng" dirty="0">
                <a:solidFill>
                  <a:srgbClr val="000000"/>
                </a:solidFill>
                <a:effectLst/>
              </a:rPr>
              <a:t>Supporting Record</a:t>
            </a:r>
          </a:p>
          <a:p>
            <a:pPr algn="l">
              <a:buNone/>
            </a:pPr>
            <a:endParaRPr lang="en-CA" b="1" i="0" u="sng" dirty="0">
              <a:solidFill>
                <a:srgbClr val="000000"/>
              </a:solidFill>
              <a:effectLst/>
            </a:endParaRPr>
          </a:p>
          <a:p>
            <a:pPr algn="l">
              <a:buNone/>
            </a:pPr>
            <a:r>
              <a:rPr lang="en-CA" b="0" i="0" dirty="0">
                <a:solidFill>
                  <a:srgbClr val="000000"/>
                </a:solidFill>
                <a:effectLst/>
              </a:rPr>
              <a:t>The application must generally be accompanied by:</a:t>
            </a:r>
          </a:p>
          <a:p>
            <a:pPr marL="171450" indent="-171450" algn="l">
              <a:buFont typeface="Arial" panose="020B0604020202020204" pitchFamily="34" charset="0"/>
              <a:buChar char="•"/>
            </a:pPr>
            <a:r>
              <a:rPr lang="en-CA" b="0" i="0" dirty="0">
                <a:solidFill>
                  <a:srgbClr val="000000"/>
                </a:solidFill>
                <a:effectLst/>
              </a:rPr>
              <a:t>the applicant’s signed consent;</a:t>
            </a:r>
          </a:p>
          <a:p>
            <a:pPr marL="171450" indent="-171450" algn="l">
              <a:buFont typeface="Arial" panose="020B0604020202020204" pitchFamily="34" charset="0"/>
              <a:buChar char="•"/>
            </a:pPr>
            <a:r>
              <a:rPr lang="en-CA" b="0" i="0" dirty="0">
                <a:solidFill>
                  <a:srgbClr val="000000"/>
                </a:solidFill>
                <a:effectLst/>
              </a:rPr>
              <a:t>the information or indictment;</a:t>
            </a:r>
          </a:p>
          <a:p>
            <a:pPr marL="171450" indent="-171450" algn="l">
              <a:buFont typeface="Arial" panose="020B0604020202020204" pitchFamily="34" charset="0"/>
              <a:buChar char="•"/>
            </a:pPr>
            <a:r>
              <a:rPr lang="en-CA" b="0" i="0" dirty="0">
                <a:solidFill>
                  <a:srgbClr val="000000"/>
                </a:solidFill>
                <a:effectLst/>
              </a:rPr>
              <a:t>the trial transcript;</a:t>
            </a:r>
          </a:p>
          <a:p>
            <a:pPr marL="171450" indent="-171450" algn="l">
              <a:buFont typeface="Arial" panose="020B0604020202020204" pitchFamily="34" charset="0"/>
              <a:buChar char="•"/>
            </a:pPr>
            <a:r>
              <a:rPr lang="en-CA" b="0" i="0" dirty="0">
                <a:solidFill>
                  <a:srgbClr val="000000"/>
                </a:solidFill>
                <a:effectLst/>
              </a:rPr>
              <a:t>materials filed in connection with pre-trial and trial motions;</a:t>
            </a:r>
          </a:p>
          <a:p>
            <a:pPr marL="171450" indent="-171450" algn="l">
              <a:buFont typeface="Arial" panose="020B0604020202020204" pitchFamily="34" charset="0"/>
              <a:buChar char="•"/>
            </a:pPr>
            <a:r>
              <a:rPr lang="en-CA" b="0" i="0" dirty="0">
                <a:solidFill>
                  <a:srgbClr val="000000"/>
                </a:solidFill>
                <a:effectLst/>
              </a:rPr>
              <a:t>appeal factums;</a:t>
            </a:r>
          </a:p>
          <a:p>
            <a:pPr marL="171450" indent="-171450" algn="l">
              <a:buFont typeface="Arial" panose="020B0604020202020204" pitchFamily="34" charset="0"/>
              <a:buChar char="•"/>
            </a:pPr>
            <a:r>
              <a:rPr lang="en-CA" b="0" i="0" dirty="0">
                <a:solidFill>
                  <a:srgbClr val="000000"/>
                </a:solidFill>
                <a:effectLst/>
              </a:rPr>
              <a:t>relevant court decisions; and</a:t>
            </a:r>
          </a:p>
          <a:p>
            <a:pPr marL="171450" indent="-171450" algn="l">
              <a:buFont typeface="Arial" panose="020B0604020202020204" pitchFamily="34" charset="0"/>
              <a:buChar char="•"/>
            </a:pPr>
            <a:r>
              <a:rPr lang="en-CA" b="0" i="0" dirty="0">
                <a:solidFill>
                  <a:srgbClr val="000000"/>
                </a:solidFill>
                <a:effectLst/>
              </a:rPr>
              <a:t>any other documents necessary to support the review.</a:t>
            </a:r>
          </a:p>
          <a:p>
            <a:pPr algn="l"/>
            <a:endParaRPr lang="en-CA" b="1" i="0" dirty="0">
              <a:solidFill>
                <a:srgbClr val="000000"/>
              </a:solidFill>
              <a:effectLst/>
            </a:endParaRPr>
          </a:p>
          <a:p>
            <a:pPr algn="l">
              <a:buNone/>
            </a:pPr>
            <a:r>
              <a:rPr lang="en-CA" b="1" i="0" dirty="0">
                <a:solidFill>
                  <a:srgbClr val="000000"/>
                </a:solidFill>
                <a:effectLst/>
              </a:rPr>
              <a:t>Review of the Application</a:t>
            </a:r>
          </a:p>
          <a:p>
            <a:pPr algn="l">
              <a:buNone/>
            </a:pPr>
            <a:endParaRPr lang="en-CA" b="1" i="0" dirty="0">
              <a:solidFill>
                <a:srgbClr val="000000"/>
              </a:solidFill>
              <a:effectLst/>
            </a:endParaRPr>
          </a:p>
          <a:p>
            <a:pPr algn="l">
              <a:buFont typeface="Arial" panose="020B0604020202020204" pitchFamily="34" charset="0"/>
              <a:buChar char="•"/>
            </a:pPr>
            <a:r>
              <a:rPr lang="en-CA" b="0" i="0" dirty="0">
                <a:solidFill>
                  <a:srgbClr val="000000"/>
                </a:solidFill>
                <a:effectLst/>
              </a:rPr>
              <a:t>Once a complete application is received, the Minister sends an acknowledgment and conducts a preliminary assessment.</a:t>
            </a:r>
          </a:p>
          <a:p>
            <a:pPr algn="l">
              <a:buFont typeface="Arial" panose="020B0604020202020204" pitchFamily="34" charset="0"/>
              <a:buChar char="•"/>
            </a:pPr>
            <a:endParaRPr lang="en-CA" b="0" i="0" dirty="0">
              <a:solidFill>
                <a:srgbClr val="000000"/>
              </a:solidFill>
              <a:effectLst/>
            </a:endParaRPr>
          </a:p>
          <a:p>
            <a:pPr algn="l">
              <a:buFont typeface="Arial" panose="020B0604020202020204" pitchFamily="34" charset="0"/>
              <a:buChar char="•"/>
            </a:pPr>
            <a:r>
              <a:rPr lang="en-CA" b="0" i="0" dirty="0">
                <a:solidFill>
                  <a:srgbClr val="000000"/>
                </a:solidFill>
                <a:effectLst/>
              </a:rPr>
              <a:t>After the preliminary assessment, the Minister may:</a:t>
            </a:r>
          </a:p>
          <a:p>
            <a:pPr marL="742950" lvl="1" indent="-285750" algn="l">
              <a:buFont typeface="Arial" panose="020B0604020202020204" pitchFamily="34" charset="0"/>
              <a:buChar char="•"/>
            </a:pPr>
            <a:r>
              <a:rPr lang="en-CA" b="0" i="0" dirty="0">
                <a:solidFill>
                  <a:srgbClr val="000000"/>
                </a:solidFill>
                <a:effectLst/>
              </a:rPr>
              <a:t>order an investigation where there may be a reasonable basis to conclude that a miscarriage of justice likely occurred;</a:t>
            </a:r>
          </a:p>
          <a:p>
            <a:pPr marL="742950" lvl="1" indent="-285750" algn="l">
              <a:buFont typeface="Arial" panose="020B0604020202020204" pitchFamily="34" charset="0"/>
              <a:buChar char="•"/>
            </a:pPr>
            <a:r>
              <a:rPr lang="en-CA" b="0" i="0" dirty="0">
                <a:solidFill>
                  <a:srgbClr val="000000"/>
                </a:solidFill>
                <a:effectLst/>
              </a:rPr>
              <a:t>proceed without an investigation where the case is sufficiently clear and an urgent decision is required for humanitarian reasons or to prevent ongoing prejudice; or</a:t>
            </a:r>
          </a:p>
          <a:p>
            <a:pPr marL="742950" lvl="1" indent="-285750" algn="l">
              <a:buFont typeface="Arial" panose="020B0604020202020204" pitchFamily="34" charset="0"/>
              <a:buChar char="•"/>
            </a:pPr>
            <a:r>
              <a:rPr lang="en-CA" b="0" i="0" dirty="0">
                <a:solidFill>
                  <a:srgbClr val="000000"/>
                </a:solidFill>
                <a:effectLst/>
              </a:rPr>
              <a:t>decline to investigate where no reasonable basis exists.</a:t>
            </a:r>
          </a:p>
          <a:p>
            <a:pPr marL="742950" lvl="1" indent="-285750" algn="l">
              <a:buFont typeface="Arial" panose="020B0604020202020204" pitchFamily="34" charset="0"/>
              <a:buChar char="•"/>
            </a:pPr>
            <a:endParaRPr lang="en-CA" b="0" i="0" dirty="0">
              <a:solidFill>
                <a:srgbClr val="000000"/>
              </a:solidFill>
              <a:effectLst/>
            </a:endParaRPr>
          </a:p>
          <a:p>
            <a:pPr algn="l">
              <a:buFont typeface="Arial" panose="020B0604020202020204" pitchFamily="34" charset="0"/>
              <a:buChar char="•"/>
            </a:pPr>
            <a:r>
              <a:rPr lang="en-CA" b="0" i="0" dirty="0">
                <a:solidFill>
                  <a:srgbClr val="000000"/>
                </a:solidFill>
                <a:effectLst/>
              </a:rPr>
              <a:t>The applicant must be notified whether an investigation will be conducted.</a:t>
            </a:r>
          </a:p>
          <a:p>
            <a:pPr algn="l">
              <a:buFont typeface="Arial" panose="020B0604020202020204" pitchFamily="34" charset="0"/>
              <a:buChar char="•"/>
            </a:pPr>
            <a:endParaRPr lang="en-CA" b="0" i="0" dirty="0">
              <a:solidFill>
                <a:srgbClr val="000000"/>
              </a:solidFill>
              <a:effectLst/>
            </a:endParaRPr>
          </a:p>
          <a:p>
            <a:pPr algn="l">
              <a:buFont typeface="Arial" panose="020B0604020202020204" pitchFamily="34" charset="0"/>
              <a:buChar char="•"/>
            </a:pPr>
            <a:r>
              <a:rPr lang="en-CA" b="0" i="0" dirty="0">
                <a:solidFill>
                  <a:srgbClr val="000000"/>
                </a:solidFill>
                <a:effectLst/>
              </a:rPr>
              <a:t>Where no investigation is ordered, the applicant generally has one year to provide further supporting information.</a:t>
            </a:r>
          </a:p>
          <a:p>
            <a:pPr algn="l">
              <a:buFont typeface="Arial" panose="020B0604020202020204" pitchFamily="34" charset="0"/>
              <a:buChar char="•"/>
            </a:pPr>
            <a:endParaRPr lang="en-CA" b="0" i="0" dirty="0">
              <a:solidFill>
                <a:srgbClr val="000000"/>
              </a:solidFill>
              <a:effectLst/>
            </a:endParaRPr>
          </a:p>
          <a:p>
            <a:pPr algn="l">
              <a:buFont typeface="Arial" panose="020B0604020202020204" pitchFamily="34" charset="0"/>
              <a:buChar char="•"/>
            </a:pPr>
            <a:r>
              <a:rPr lang="en-CA" b="0" i="0" dirty="0">
                <a:solidFill>
                  <a:srgbClr val="000000"/>
                </a:solidFill>
                <a:effectLst/>
              </a:rPr>
              <a:t>Information submitted after that one-year period triggers a new preliminary assessment.</a:t>
            </a:r>
          </a:p>
          <a:p>
            <a:pPr algn="l">
              <a:buFont typeface="Arial" panose="020B0604020202020204" pitchFamily="34" charset="0"/>
              <a:buChar char="•"/>
            </a:pPr>
            <a:endParaRPr lang="en-CA" b="0" i="0" dirty="0">
              <a:solidFill>
                <a:srgbClr val="000000"/>
              </a:solidFill>
              <a:effectLst/>
            </a:endParaRPr>
          </a:p>
          <a:p>
            <a:pPr algn="l">
              <a:buFont typeface="Arial" panose="020B0604020202020204" pitchFamily="34" charset="0"/>
              <a:buChar char="•"/>
            </a:pPr>
            <a:r>
              <a:rPr lang="en-CA" b="0" i="0" dirty="0">
                <a:solidFill>
                  <a:srgbClr val="000000"/>
                </a:solidFill>
                <a:effectLst/>
              </a:rPr>
              <a:t>After an investigation, the Minister prepares an investigation report and provides it to the applicant.</a:t>
            </a:r>
          </a:p>
          <a:p>
            <a:pPr algn="l">
              <a:buFont typeface="Arial" panose="020B0604020202020204" pitchFamily="34" charset="0"/>
              <a:buChar char="•"/>
            </a:pPr>
            <a:endParaRPr lang="en-CA" b="0" i="0" dirty="0">
              <a:solidFill>
                <a:srgbClr val="000000"/>
              </a:solidFill>
              <a:effectLst/>
            </a:endParaRPr>
          </a:p>
          <a:p>
            <a:pPr algn="l">
              <a:buFont typeface="Arial" panose="020B0604020202020204" pitchFamily="34" charset="0"/>
              <a:buChar char="•"/>
            </a:pPr>
            <a:r>
              <a:rPr lang="en-CA" b="0" i="0" dirty="0">
                <a:solidFill>
                  <a:srgbClr val="000000"/>
                </a:solidFill>
                <a:effectLst/>
              </a:rPr>
              <a:t>The applicant then has one year to provide further information or submissions.</a:t>
            </a:r>
          </a:p>
          <a:p>
            <a:pPr algn="l">
              <a:buFont typeface="Arial" panose="020B0604020202020204" pitchFamily="34" charset="0"/>
              <a:buChar char="•"/>
            </a:pPr>
            <a:endParaRPr lang="en-CA" b="0" i="0" dirty="0">
              <a:solidFill>
                <a:srgbClr val="000000"/>
              </a:solidFill>
              <a:effectLst/>
            </a:endParaRPr>
          </a:p>
          <a:p>
            <a:pPr algn="l">
              <a:buFont typeface="Arial" panose="020B0604020202020204" pitchFamily="34" charset="0"/>
              <a:buChar char="•"/>
            </a:pPr>
            <a:r>
              <a:rPr lang="en-CA" b="0" i="0" dirty="0">
                <a:solidFill>
                  <a:srgbClr val="000000"/>
                </a:solidFill>
                <a:effectLst/>
              </a:rPr>
              <a:t>Once that period ends, or the applicant confirms that no further information will be provided, the Minister may make a final decision.</a:t>
            </a:r>
          </a:p>
          <a:p>
            <a:pPr algn="l">
              <a:buFont typeface="Arial" panose="020B0604020202020204" pitchFamily="34" charset="0"/>
              <a:buChar char="•"/>
            </a:pPr>
            <a:endParaRPr lang="en-CA" b="0" i="0" dirty="0">
              <a:solidFill>
                <a:srgbClr val="000000"/>
              </a:solidFill>
              <a:effectLst/>
            </a:endParaRPr>
          </a:p>
          <a:p>
            <a:pPr algn="l">
              <a:buFont typeface="Arial" panose="020B0604020202020204" pitchFamily="34" charset="0"/>
              <a:buChar char="•"/>
            </a:pPr>
            <a:r>
              <a:rPr lang="en-CA" b="0" i="0" dirty="0">
                <a:solidFill>
                  <a:srgbClr val="000000"/>
                </a:solidFill>
                <a:effectLst/>
              </a:rPr>
              <a:t>The final decision must be provided to the applicant and their representative.</a:t>
            </a:r>
          </a:p>
          <a:p>
            <a:pPr algn="l"/>
            <a:endParaRPr lang="en-CA" b="1" i="0" dirty="0">
              <a:solidFill>
                <a:srgbClr val="000000"/>
              </a:solidFill>
              <a:effectLst/>
            </a:endParaRP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txBody>
          <a:bodyPr/>
          <a:lstStyle/>
          <a:p>
            <a:endParaRPr lang="en-US"/>
          </a:p>
        </p:txBody>
      </p:sp>
      <p:sp>
        <p:nvSpPr>
          <p:cNvPr id="3" name="Notes Placeholder 2"/>
          <p:cNvSpPr>
            <a:spLocks noGrp="1"/>
          </p:cNvSpPr>
          <p:nvPr>
            <p:ph type="body" idx="1"/>
          </p:nvPr>
        </p:nvSpPr>
        <p:spPr>
          <a:xfrm>
            <a:off x="685800" y="5867400"/>
            <a:ext cx="5486400" cy="4800600"/>
          </a:xfrm>
          <a:prstGeom prst="rect">
            <a:avLst/>
          </a:prstGeom>
        </p:spPr>
        <p:txBody>
          <a:bodyPr/>
          <a:lstStyle/>
          <a:p>
            <a:r>
              <a:rPr lang="en-CA" sz="1600" b="1" u="sng" dirty="0">
                <a:solidFill>
                  <a:srgbClr val="000000"/>
                </a:solidFill>
                <a:latin typeface="+mn-lt"/>
              </a:rPr>
              <a:t>Not a declaration of innocence</a:t>
            </a:r>
          </a:p>
          <a:p>
            <a:pPr marL="0" marR="0" lvl="0" indent="0" algn="l" defTabSz="914400" rtl="0" eaLnBrk="1" fontAlgn="auto" latinLnBrk="0" hangingPunct="1">
              <a:lnSpc>
                <a:spcPct val="105000"/>
              </a:lnSpc>
              <a:spcBef>
                <a:spcPts val="800"/>
              </a:spcBef>
              <a:spcAft>
                <a:spcPts val="0"/>
              </a:spcAft>
              <a:buClrTx/>
              <a:buSzTx/>
              <a:buFontTx/>
              <a:buNone/>
              <a:tabLst/>
              <a:defRPr/>
            </a:pPr>
            <a:r>
              <a:rPr lang="en-CA" sz="1200" dirty="0">
                <a:solidFill>
                  <a:srgbClr val="000000"/>
                </a:solidFill>
                <a:latin typeface="+mn-lt"/>
              </a:rPr>
              <a:t>The Minister need not be convinced of innocence or that a miscarriage has been conclusively proven. Is there reasons to believe……. Outcome is ultimately determined by the courts - The Minister may order a new trial/new hearing or refer the matter to the Court of Appeal; otherwise, the application is dismissed.</a:t>
            </a:r>
          </a:p>
          <a:p>
            <a:endParaRPr lang="en-CA" sz="1600" b="1" u="sng" dirty="0">
              <a:solidFill>
                <a:srgbClr val="000000"/>
              </a:solidFill>
              <a:latin typeface="+mn-lt"/>
            </a:endParaRPr>
          </a:p>
          <a:p>
            <a:r>
              <a:rPr lang="en-CA" sz="1600" b="1" u="sng" dirty="0">
                <a:solidFill>
                  <a:srgbClr val="000000"/>
                </a:solidFill>
                <a:latin typeface="+mn-lt"/>
              </a:rPr>
              <a:t>New matters drive the analysis</a:t>
            </a:r>
          </a:p>
          <a:p>
            <a:pPr>
              <a:lnSpc>
                <a:spcPct val="105000"/>
              </a:lnSpc>
              <a:spcBef>
                <a:spcPts val="800"/>
              </a:spcBef>
            </a:pPr>
            <a:r>
              <a:rPr lang="en-CA" sz="1200" dirty="0">
                <a:solidFill>
                  <a:srgbClr val="000000"/>
                </a:solidFill>
                <a:latin typeface="+mn-lt"/>
              </a:rPr>
              <a:t>The application must be supported by new matters of significance: credible, relevant, and capable of affecting the verdict.</a:t>
            </a:r>
          </a:p>
          <a:p>
            <a:endParaRPr lang="en-US" dirty="0"/>
          </a:p>
          <a:p>
            <a:endParaRPr lang="en-US" dirty="0"/>
          </a:p>
        </p:txBody>
      </p:sp>
    </p:spTree>
    <p:extLst>
      <p:ext uri="{BB962C8B-B14F-4D97-AF65-F5344CB8AC3E}">
        <p14:creationId xmlns:p14="http://schemas.microsoft.com/office/powerpoint/2010/main" val="19109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Under the current ministerial process, a complete application is received, a preliminary assessment is conducted, and if the Minister finds that there MAY be a reasonable basis to believe that a MOJ likely occurred, they move to an Investigation stage. </a:t>
            </a:r>
          </a:p>
          <a:p>
            <a:endParaRPr lang="en-US" dirty="0"/>
          </a:p>
          <a:p>
            <a:r>
              <a:rPr lang="en-US" dirty="0"/>
              <a:t>Could be several years – review and investigation but they have the powers of a Commissioner. </a:t>
            </a:r>
          </a:p>
          <a:p>
            <a:endParaRPr lang="en-US" dirty="0"/>
          </a:p>
          <a:p>
            <a:r>
              <a:rPr lang="en-US" dirty="0"/>
              <a:t>After the Investigation, a report is prepared and shared with parties. </a:t>
            </a:r>
          </a:p>
          <a:p>
            <a:endParaRPr lang="en-US" dirty="0"/>
          </a:p>
          <a:p>
            <a:r>
              <a:rPr lang="en-US" dirty="0"/>
              <a:t>The applicant and other stakeholders provide responses or submissions. </a:t>
            </a:r>
          </a:p>
          <a:p>
            <a:endParaRPr lang="en-US" dirty="0"/>
          </a:p>
          <a:p>
            <a:r>
              <a:rPr lang="en-US" dirty="0"/>
              <a:t>The Minister then makes a decision under the Criminal Code..</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Current ministerial remedies include directing a new trial, directing a new hearing for dangerous or long-term offender findings, or referring the matter to the Court of Appeal as if it were an appeal. The Minister may also dismiss the application.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r>
              <a:rPr lang="en-US" dirty="0"/>
              <a:t>A strong application usually contains:</a:t>
            </a:r>
          </a:p>
          <a:p>
            <a:pPr marL="171450" indent="-171450">
              <a:buFontTx/>
              <a:buChar char="-"/>
            </a:pPr>
            <a:r>
              <a:rPr lang="en-US" dirty="0"/>
              <a:t>a clear theory of the miscarriage of justice</a:t>
            </a:r>
          </a:p>
          <a:p>
            <a:pPr marL="171450" indent="-171450">
              <a:buFontTx/>
              <a:buChar char="-"/>
            </a:pPr>
            <a:r>
              <a:rPr lang="en-US" dirty="0"/>
              <a:t>procedural history of the case</a:t>
            </a:r>
          </a:p>
          <a:p>
            <a:pPr marL="171450" indent="-171450">
              <a:buFontTx/>
              <a:buChar char="-"/>
            </a:pPr>
            <a:r>
              <a:rPr lang="en-US" dirty="0"/>
              <a:t>the new matters of significance</a:t>
            </a:r>
          </a:p>
          <a:p>
            <a:pPr marL="171450" indent="-171450">
              <a:buFontTx/>
              <a:buChar char="-"/>
            </a:pPr>
            <a:r>
              <a:rPr lang="en-US" dirty="0"/>
              <a:t>Affidavits of witnesses</a:t>
            </a:r>
          </a:p>
          <a:p>
            <a:pPr marL="171450" indent="-171450">
              <a:buFontTx/>
              <a:buChar char="-"/>
            </a:pPr>
            <a:r>
              <a:rPr lang="en-US" dirty="0"/>
              <a:t>expert reports and CVs </a:t>
            </a:r>
          </a:p>
          <a:p>
            <a:pPr marL="171450" indent="-171450">
              <a:buFontTx/>
              <a:buChar char="-"/>
            </a:pPr>
            <a:r>
              <a:rPr lang="en-US" dirty="0"/>
              <a:t>disclosure chronology </a:t>
            </a:r>
          </a:p>
          <a:p>
            <a:pPr marL="171450" indent="-171450">
              <a:buFontTx/>
              <a:buChar char="-"/>
            </a:pPr>
            <a:r>
              <a:rPr lang="en-US" dirty="0"/>
              <a:t>trial evidence showing materiality, and</a:t>
            </a:r>
          </a:p>
          <a:p>
            <a:pPr marL="171450" indent="-171450">
              <a:buFontTx/>
              <a:buChar char="-"/>
            </a:pPr>
            <a:r>
              <a:rPr lang="en-US" dirty="0"/>
              <a:t>the remedy requested.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 wrongful conviction file usually moves through five stages: intake, eligibility screening, document gathering and review, investigation, application preparation. </a:t>
            </a:r>
          </a:p>
          <a:p>
            <a:endParaRPr lang="en-US" dirty="0"/>
          </a:p>
          <a:p>
            <a:r>
              <a:rPr lang="en-US" dirty="0"/>
              <a:t>Throughout, the focus is not a re-argument of the original case. </a:t>
            </a:r>
          </a:p>
          <a:p>
            <a:endParaRPr lang="en-US" dirty="0"/>
          </a:p>
          <a:p>
            <a:r>
              <a:rPr lang="en-US" dirty="0"/>
              <a:t>The focus is whether the application is supported by new matters of significance that were not considered by the court at the time of conviction or appeal or previously considered by the Minister.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866E-CCB8-C184-5913-968F1E1914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FD71C2-478C-291F-225C-44BB4090A7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56E2CE-6B73-2D6D-0D22-CADA8A139B52}"/>
              </a:ext>
            </a:extLst>
          </p:cNvPr>
          <p:cNvSpPr>
            <a:spLocks noGrp="1"/>
          </p:cNvSpPr>
          <p:nvPr>
            <p:ph type="dt" sz="half" idx="10"/>
          </p:nvPr>
        </p:nvSpPr>
        <p:spPr/>
        <p:txBody>
          <a:bodyPr/>
          <a:lstStyle/>
          <a:p>
            <a:fld id="{7FD44F3B-1435-3048-8998-DDE09A1FC2EC}" type="datetimeFigureOut">
              <a:rPr lang="en-US" smtClean="0"/>
              <a:t>7/15/26</a:t>
            </a:fld>
            <a:endParaRPr lang="en-US"/>
          </a:p>
        </p:txBody>
      </p:sp>
      <p:sp>
        <p:nvSpPr>
          <p:cNvPr id="5" name="Footer Placeholder 4">
            <a:extLst>
              <a:ext uri="{FF2B5EF4-FFF2-40B4-BE49-F238E27FC236}">
                <a16:creationId xmlns:a16="http://schemas.microsoft.com/office/drawing/2014/main" id="{0C4CB408-9DC9-FCD4-A4F3-16151079C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FB572-999A-B866-6CB6-F98F8F4CBA3E}"/>
              </a:ext>
            </a:extLst>
          </p:cNvPr>
          <p:cNvSpPr>
            <a:spLocks noGrp="1"/>
          </p:cNvSpPr>
          <p:nvPr>
            <p:ph type="sldNum" sz="quarter" idx="12"/>
          </p:nvPr>
        </p:nvSpPr>
        <p:spPr/>
        <p:txBody>
          <a:bodyPr/>
          <a:lstStyle/>
          <a:p>
            <a:fld id="{4EAA4010-A412-F447-8514-496AC6729273}" type="slidenum">
              <a:rPr lang="en-US" smtClean="0"/>
              <a:t>‹#›</a:t>
            </a:fld>
            <a:endParaRPr lang="en-US"/>
          </a:p>
        </p:txBody>
      </p:sp>
    </p:spTree>
    <p:extLst>
      <p:ext uri="{BB962C8B-B14F-4D97-AF65-F5344CB8AC3E}">
        <p14:creationId xmlns:p14="http://schemas.microsoft.com/office/powerpoint/2010/main" val="289439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CD24-CB13-13A8-85AD-46EEF61EBC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ED40F6-BDC1-018F-8728-D1DBFB1CD7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0F68F-B967-DA7C-96D1-2000D5E95F5B}"/>
              </a:ext>
            </a:extLst>
          </p:cNvPr>
          <p:cNvSpPr>
            <a:spLocks noGrp="1"/>
          </p:cNvSpPr>
          <p:nvPr>
            <p:ph type="dt" sz="half" idx="10"/>
          </p:nvPr>
        </p:nvSpPr>
        <p:spPr/>
        <p:txBody>
          <a:bodyPr/>
          <a:lstStyle/>
          <a:p>
            <a:fld id="{7FD44F3B-1435-3048-8998-DDE09A1FC2EC}" type="datetimeFigureOut">
              <a:rPr lang="en-US" smtClean="0"/>
              <a:t>7/15/26</a:t>
            </a:fld>
            <a:endParaRPr lang="en-US"/>
          </a:p>
        </p:txBody>
      </p:sp>
      <p:sp>
        <p:nvSpPr>
          <p:cNvPr id="5" name="Footer Placeholder 4">
            <a:extLst>
              <a:ext uri="{FF2B5EF4-FFF2-40B4-BE49-F238E27FC236}">
                <a16:creationId xmlns:a16="http://schemas.microsoft.com/office/drawing/2014/main" id="{466B20A1-A5E8-7ECE-4CBF-BDA9AE2FD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F86FE-3038-4163-34D0-A11B34AEDF4B}"/>
              </a:ext>
            </a:extLst>
          </p:cNvPr>
          <p:cNvSpPr>
            <a:spLocks noGrp="1"/>
          </p:cNvSpPr>
          <p:nvPr>
            <p:ph type="sldNum" sz="quarter" idx="12"/>
          </p:nvPr>
        </p:nvSpPr>
        <p:spPr/>
        <p:txBody>
          <a:bodyPr/>
          <a:lstStyle/>
          <a:p>
            <a:fld id="{4EAA4010-A412-F447-8514-496AC6729273}" type="slidenum">
              <a:rPr lang="en-US" smtClean="0"/>
              <a:t>‹#›</a:t>
            </a:fld>
            <a:endParaRPr lang="en-US"/>
          </a:p>
        </p:txBody>
      </p:sp>
    </p:spTree>
    <p:extLst>
      <p:ext uri="{BB962C8B-B14F-4D97-AF65-F5344CB8AC3E}">
        <p14:creationId xmlns:p14="http://schemas.microsoft.com/office/powerpoint/2010/main" val="214352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4AA2A0-D3A4-C13E-9EC9-F6F04E1E8A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591116-6C38-4D9A-A7B1-294831A828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DCC42-332C-A7D7-6476-E143BF88699F}"/>
              </a:ext>
            </a:extLst>
          </p:cNvPr>
          <p:cNvSpPr>
            <a:spLocks noGrp="1"/>
          </p:cNvSpPr>
          <p:nvPr>
            <p:ph type="dt" sz="half" idx="10"/>
          </p:nvPr>
        </p:nvSpPr>
        <p:spPr/>
        <p:txBody>
          <a:bodyPr/>
          <a:lstStyle/>
          <a:p>
            <a:fld id="{7FD44F3B-1435-3048-8998-DDE09A1FC2EC}" type="datetimeFigureOut">
              <a:rPr lang="en-US" smtClean="0"/>
              <a:t>7/15/26</a:t>
            </a:fld>
            <a:endParaRPr lang="en-US"/>
          </a:p>
        </p:txBody>
      </p:sp>
      <p:sp>
        <p:nvSpPr>
          <p:cNvPr id="5" name="Footer Placeholder 4">
            <a:extLst>
              <a:ext uri="{FF2B5EF4-FFF2-40B4-BE49-F238E27FC236}">
                <a16:creationId xmlns:a16="http://schemas.microsoft.com/office/drawing/2014/main" id="{BF35E142-4D6A-18AA-E357-0A0B88BC4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9CF05-5251-BABA-497D-139625DED30F}"/>
              </a:ext>
            </a:extLst>
          </p:cNvPr>
          <p:cNvSpPr>
            <a:spLocks noGrp="1"/>
          </p:cNvSpPr>
          <p:nvPr>
            <p:ph type="sldNum" sz="quarter" idx="12"/>
          </p:nvPr>
        </p:nvSpPr>
        <p:spPr/>
        <p:txBody>
          <a:bodyPr/>
          <a:lstStyle/>
          <a:p>
            <a:fld id="{4EAA4010-A412-F447-8514-496AC6729273}" type="slidenum">
              <a:rPr lang="en-US" smtClean="0"/>
              <a:t>‹#›</a:t>
            </a:fld>
            <a:endParaRPr lang="en-US"/>
          </a:p>
        </p:txBody>
      </p:sp>
    </p:spTree>
    <p:extLst>
      <p:ext uri="{BB962C8B-B14F-4D97-AF65-F5344CB8AC3E}">
        <p14:creationId xmlns:p14="http://schemas.microsoft.com/office/powerpoint/2010/main" val="4277484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STER">
    <p:bg>
      <p:bgPr>
        <a:solidFill>
          <a:srgbClr val="F7F2EA"/>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7F2EA"/>
          </a:solidFill>
          <a:ln w="12700">
            <a:solidFill>
              <a:srgbClr val="F7F2EA"/>
            </a:solidFill>
            <a:prstDash val="solid"/>
          </a:ln>
        </p:spPr>
        <p:txBody>
          <a:bodyPr/>
          <a:lstStyle/>
          <a:p>
            <a:endParaRPr lang="en-US"/>
          </a:p>
        </p:txBody>
      </p:sp>
      <p:sp>
        <p:nvSpPr>
          <p:cNvPr id="3" name="Shape 1"/>
          <p:cNvSpPr/>
          <p:nvPr/>
        </p:nvSpPr>
        <p:spPr>
          <a:xfrm>
            <a:off x="594360" y="6473952"/>
            <a:ext cx="11018520" cy="0"/>
          </a:xfrm>
          <a:prstGeom prst="line">
            <a:avLst/>
          </a:prstGeom>
          <a:noFill/>
          <a:ln w="12700">
            <a:solidFill>
              <a:srgbClr val="D7C49E"/>
            </a:solidFill>
            <a:prstDash val="solid"/>
          </a:ln>
        </p:spPr>
        <p:txBody>
          <a:bodyPr/>
          <a:lstStyle/>
          <a:p>
            <a:endParaRPr lang="en-US"/>
          </a:p>
        </p:txBody>
      </p:sp>
      <p:sp>
        <p:nvSpPr>
          <p:cNvPr id="4" name="Text 2"/>
          <p:cNvSpPr/>
          <p:nvPr/>
        </p:nvSpPr>
        <p:spPr>
          <a:xfrm>
            <a:off x="594360" y="6537960"/>
            <a:ext cx="5303520" cy="182880"/>
          </a:xfrm>
          <a:prstGeom prst="rect">
            <a:avLst/>
          </a:prstGeom>
          <a:noFill/>
          <a:ln/>
        </p:spPr>
        <p:txBody>
          <a:bodyPr wrap="square" lIns="0" tIns="0" rIns="0" bIns="0" rtlCol="0" anchor="ctr"/>
          <a:lstStyle/>
          <a:p>
            <a:pPr marL="0" indent="0">
              <a:buNone/>
            </a:pPr>
            <a:r>
              <a:rPr lang="en-US" sz="680" dirty="0">
                <a:solidFill>
                  <a:srgbClr val="5F6B70"/>
                </a:solidFill>
                <a:latin typeface="Aptos" pitchFamily="34" charset="0"/>
                <a:ea typeface="Aptos" pitchFamily="34" charset="-122"/>
                <a:cs typeface="Aptos" pitchFamily="34" charset="-120"/>
              </a:rPr>
              <a:t>Wrongful Conviction Claims in Canada</a:t>
            </a:r>
            <a:endParaRPr lang="en-US" sz="680" dirty="0"/>
          </a:p>
        </p:txBody>
      </p:sp>
      <p:sp>
        <p:nvSpPr>
          <p:cNvPr id="25" name="Slide Number Placeholder 0"/>
          <p:cNvSpPr>
            <a:spLocks noGrp="1"/>
          </p:cNvSpPr>
          <p:nvPr>
            <p:ph type="sldNum" sz="quarter" idx="4294967295"/>
          </p:nvPr>
        </p:nvSpPr>
        <p:spPr>
          <a:xfrm>
            <a:off x="1110996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680">
                <a:solidFill>
                  <a:srgbClr val="5F6B70"/>
                </a:solidFill>
                <a:latin typeface="Aptos"/>
                <a:ea typeface="Aptos"/>
                <a:cs typeface="Aptos"/>
              </a:defRPr>
            </a:lvl1pPr>
          </a:lstStyle>
          <a:p>
            <a:pPr algn="l"/>
            <a:fld id="{F7021451-1387-4CA6-816F-3879F97B5CBC}" type="slidenum">
              <a:rPr lang="en-US" b="0"/>
              <a:t>‹#›</a:t>
            </a:fld>
            <a:endParaRPr lang="en-US"/>
          </a:p>
        </p:txBody>
      </p:sp>
    </p:spTree>
    <p:extLst>
      <p:ext uri="{BB962C8B-B14F-4D97-AF65-F5344CB8AC3E}">
        <p14:creationId xmlns:p14="http://schemas.microsoft.com/office/powerpoint/2010/main" val="376482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5979-84BB-F819-10CE-3F62327702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A953F-8AFC-B1D4-B5B3-200C05B8C0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4AD70-08AF-AC79-1E98-1CA1A42CE33F}"/>
              </a:ext>
            </a:extLst>
          </p:cNvPr>
          <p:cNvSpPr>
            <a:spLocks noGrp="1"/>
          </p:cNvSpPr>
          <p:nvPr>
            <p:ph type="dt" sz="half" idx="10"/>
          </p:nvPr>
        </p:nvSpPr>
        <p:spPr/>
        <p:txBody>
          <a:bodyPr/>
          <a:lstStyle/>
          <a:p>
            <a:fld id="{7FD44F3B-1435-3048-8998-DDE09A1FC2EC}" type="datetimeFigureOut">
              <a:rPr lang="en-US" smtClean="0"/>
              <a:t>7/15/26</a:t>
            </a:fld>
            <a:endParaRPr lang="en-US"/>
          </a:p>
        </p:txBody>
      </p:sp>
      <p:sp>
        <p:nvSpPr>
          <p:cNvPr id="5" name="Footer Placeholder 4">
            <a:extLst>
              <a:ext uri="{FF2B5EF4-FFF2-40B4-BE49-F238E27FC236}">
                <a16:creationId xmlns:a16="http://schemas.microsoft.com/office/drawing/2014/main" id="{9A5294DE-7346-5B54-AC62-BA1EBBAB5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59748-69BC-522A-E8A5-A9778060D525}"/>
              </a:ext>
            </a:extLst>
          </p:cNvPr>
          <p:cNvSpPr>
            <a:spLocks noGrp="1"/>
          </p:cNvSpPr>
          <p:nvPr>
            <p:ph type="sldNum" sz="quarter" idx="12"/>
          </p:nvPr>
        </p:nvSpPr>
        <p:spPr/>
        <p:txBody>
          <a:bodyPr/>
          <a:lstStyle/>
          <a:p>
            <a:fld id="{4EAA4010-A412-F447-8514-496AC6729273}" type="slidenum">
              <a:rPr lang="en-US" smtClean="0"/>
              <a:t>‹#›</a:t>
            </a:fld>
            <a:endParaRPr lang="en-US"/>
          </a:p>
        </p:txBody>
      </p:sp>
    </p:spTree>
    <p:extLst>
      <p:ext uri="{BB962C8B-B14F-4D97-AF65-F5344CB8AC3E}">
        <p14:creationId xmlns:p14="http://schemas.microsoft.com/office/powerpoint/2010/main" val="146092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4FDB-5D58-3061-0171-42C54D8C26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C680EA-DAF6-BBB5-97B3-5DBB802564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DEBE8-B9EB-2456-3C8F-E9BDBEB52858}"/>
              </a:ext>
            </a:extLst>
          </p:cNvPr>
          <p:cNvSpPr>
            <a:spLocks noGrp="1"/>
          </p:cNvSpPr>
          <p:nvPr>
            <p:ph type="dt" sz="half" idx="10"/>
          </p:nvPr>
        </p:nvSpPr>
        <p:spPr/>
        <p:txBody>
          <a:bodyPr/>
          <a:lstStyle/>
          <a:p>
            <a:fld id="{7FD44F3B-1435-3048-8998-DDE09A1FC2EC}" type="datetimeFigureOut">
              <a:rPr lang="en-US" smtClean="0"/>
              <a:t>7/15/26</a:t>
            </a:fld>
            <a:endParaRPr lang="en-US"/>
          </a:p>
        </p:txBody>
      </p:sp>
      <p:sp>
        <p:nvSpPr>
          <p:cNvPr id="5" name="Footer Placeholder 4">
            <a:extLst>
              <a:ext uri="{FF2B5EF4-FFF2-40B4-BE49-F238E27FC236}">
                <a16:creationId xmlns:a16="http://schemas.microsoft.com/office/drawing/2014/main" id="{C99BF8DC-271A-9816-DAD0-3D8A0038A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C6710-B93B-EF45-170C-80A3BF3F8749}"/>
              </a:ext>
            </a:extLst>
          </p:cNvPr>
          <p:cNvSpPr>
            <a:spLocks noGrp="1"/>
          </p:cNvSpPr>
          <p:nvPr>
            <p:ph type="sldNum" sz="quarter" idx="12"/>
          </p:nvPr>
        </p:nvSpPr>
        <p:spPr/>
        <p:txBody>
          <a:bodyPr/>
          <a:lstStyle/>
          <a:p>
            <a:fld id="{4EAA4010-A412-F447-8514-496AC6729273}" type="slidenum">
              <a:rPr lang="en-US" smtClean="0"/>
              <a:t>‹#›</a:t>
            </a:fld>
            <a:endParaRPr lang="en-US"/>
          </a:p>
        </p:txBody>
      </p:sp>
    </p:spTree>
    <p:extLst>
      <p:ext uri="{BB962C8B-B14F-4D97-AF65-F5344CB8AC3E}">
        <p14:creationId xmlns:p14="http://schemas.microsoft.com/office/powerpoint/2010/main" val="3504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4BCE-0CDA-3F0D-7926-A0A9B6A706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C7DB1-2BC4-3B46-6833-D435C87704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3A2266-01C5-8680-9D7D-A13650F6B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30563A-9ED1-6462-84E6-B08B5650FDB5}"/>
              </a:ext>
            </a:extLst>
          </p:cNvPr>
          <p:cNvSpPr>
            <a:spLocks noGrp="1"/>
          </p:cNvSpPr>
          <p:nvPr>
            <p:ph type="dt" sz="half" idx="10"/>
          </p:nvPr>
        </p:nvSpPr>
        <p:spPr/>
        <p:txBody>
          <a:bodyPr/>
          <a:lstStyle/>
          <a:p>
            <a:fld id="{7FD44F3B-1435-3048-8998-DDE09A1FC2EC}" type="datetimeFigureOut">
              <a:rPr lang="en-US" smtClean="0"/>
              <a:t>7/15/26</a:t>
            </a:fld>
            <a:endParaRPr lang="en-US"/>
          </a:p>
        </p:txBody>
      </p:sp>
      <p:sp>
        <p:nvSpPr>
          <p:cNvPr id="6" name="Footer Placeholder 5">
            <a:extLst>
              <a:ext uri="{FF2B5EF4-FFF2-40B4-BE49-F238E27FC236}">
                <a16:creationId xmlns:a16="http://schemas.microsoft.com/office/drawing/2014/main" id="{CB510925-C78C-A7BD-34BC-5099D1A81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D8886-5214-196D-CF07-A9AAFBB4DE3A}"/>
              </a:ext>
            </a:extLst>
          </p:cNvPr>
          <p:cNvSpPr>
            <a:spLocks noGrp="1"/>
          </p:cNvSpPr>
          <p:nvPr>
            <p:ph type="sldNum" sz="quarter" idx="12"/>
          </p:nvPr>
        </p:nvSpPr>
        <p:spPr/>
        <p:txBody>
          <a:bodyPr/>
          <a:lstStyle/>
          <a:p>
            <a:fld id="{4EAA4010-A412-F447-8514-496AC6729273}" type="slidenum">
              <a:rPr lang="en-US" smtClean="0"/>
              <a:t>‹#›</a:t>
            </a:fld>
            <a:endParaRPr lang="en-US"/>
          </a:p>
        </p:txBody>
      </p:sp>
    </p:spTree>
    <p:extLst>
      <p:ext uri="{BB962C8B-B14F-4D97-AF65-F5344CB8AC3E}">
        <p14:creationId xmlns:p14="http://schemas.microsoft.com/office/powerpoint/2010/main" val="407419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2AB1-5DB2-15CA-9E8F-6B8016BD19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817D44-93E3-6CA3-F576-E3F326EA75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F7431-353A-2E97-7A9F-2AEDED460D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3EB06E-C504-A73A-25AC-FB4A117DB8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B84460-CEB1-6B04-CB21-14EA7DCDDF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EBFBB8-34ED-807E-3173-67FEEEFFA974}"/>
              </a:ext>
            </a:extLst>
          </p:cNvPr>
          <p:cNvSpPr>
            <a:spLocks noGrp="1"/>
          </p:cNvSpPr>
          <p:nvPr>
            <p:ph type="dt" sz="half" idx="10"/>
          </p:nvPr>
        </p:nvSpPr>
        <p:spPr/>
        <p:txBody>
          <a:bodyPr/>
          <a:lstStyle/>
          <a:p>
            <a:fld id="{7FD44F3B-1435-3048-8998-DDE09A1FC2EC}" type="datetimeFigureOut">
              <a:rPr lang="en-US" smtClean="0"/>
              <a:t>7/15/26</a:t>
            </a:fld>
            <a:endParaRPr lang="en-US"/>
          </a:p>
        </p:txBody>
      </p:sp>
      <p:sp>
        <p:nvSpPr>
          <p:cNvPr id="8" name="Footer Placeholder 7">
            <a:extLst>
              <a:ext uri="{FF2B5EF4-FFF2-40B4-BE49-F238E27FC236}">
                <a16:creationId xmlns:a16="http://schemas.microsoft.com/office/drawing/2014/main" id="{213C5335-A82F-D09F-F9D0-633654BD4E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851C3C-C69A-4E09-4DAD-8DF6FED64AB3}"/>
              </a:ext>
            </a:extLst>
          </p:cNvPr>
          <p:cNvSpPr>
            <a:spLocks noGrp="1"/>
          </p:cNvSpPr>
          <p:nvPr>
            <p:ph type="sldNum" sz="quarter" idx="12"/>
          </p:nvPr>
        </p:nvSpPr>
        <p:spPr/>
        <p:txBody>
          <a:bodyPr/>
          <a:lstStyle/>
          <a:p>
            <a:fld id="{4EAA4010-A412-F447-8514-496AC6729273}" type="slidenum">
              <a:rPr lang="en-US" smtClean="0"/>
              <a:t>‹#›</a:t>
            </a:fld>
            <a:endParaRPr lang="en-US"/>
          </a:p>
        </p:txBody>
      </p:sp>
    </p:spTree>
    <p:extLst>
      <p:ext uri="{BB962C8B-B14F-4D97-AF65-F5344CB8AC3E}">
        <p14:creationId xmlns:p14="http://schemas.microsoft.com/office/powerpoint/2010/main" val="138869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81B0-8EC3-CA74-9A9D-6DE3712A55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070F9-576C-371D-B165-D5AFA7506226}"/>
              </a:ext>
            </a:extLst>
          </p:cNvPr>
          <p:cNvSpPr>
            <a:spLocks noGrp="1"/>
          </p:cNvSpPr>
          <p:nvPr>
            <p:ph type="dt" sz="half" idx="10"/>
          </p:nvPr>
        </p:nvSpPr>
        <p:spPr/>
        <p:txBody>
          <a:bodyPr/>
          <a:lstStyle/>
          <a:p>
            <a:fld id="{7FD44F3B-1435-3048-8998-DDE09A1FC2EC}" type="datetimeFigureOut">
              <a:rPr lang="en-US" smtClean="0"/>
              <a:t>7/15/26</a:t>
            </a:fld>
            <a:endParaRPr lang="en-US"/>
          </a:p>
        </p:txBody>
      </p:sp>
      <p:sp>
        <p:nvSpPr>
          <p:cNvPr id="4" name="Footer Placeholder 3">
            <a:extLst>
              <a:ext uri="{FF2B5EF4-FFF2-40B4-BE49-F238E27FC236}">
                <a16:creationId xmlns:a16="http://schemas.microsoft.com/office/drawing/2014/main" id="{500466AE-9C49-159E-FEC0-96C1C20B8C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F344FE-4FEC-6BD5-F831-06E4D46B5E67}"/>
              </a:ext>
            </a:extLst>
          </p:cNvPr>
          <p:cNvSpPr>
            <a:spLocks noGrp="1"/>
          </p:cNvSpPr>
          <p:nvPr>
            <p:ph type="sldNum" sz="quarter" idx="12"/>
          </p:nvPr>
        </p:nvSpPr>
        <p:spPr/>
        <p:txBody>
          <a:bodyPr/>
          <a:lstStyle/>
          <a:p>
            <a:fld id="{4EAA4010-A412-F447-8514-496AC6729273}" type="slidenum">
              <a:rPr lang="en-US" smtClean="0"/>
              <a:t>‹#›</a:t>
            </a:fld>
            <a:endParaRPr lang="en-US"/>
          </a:p>
        </p:txBody>
      </p:sp>
    </p:spTree>
    <p:extLst>
      <p:ext uri="{BB962C8B-B14F-4D97-AF65-F5344CB8AC3E}">
        <p14:creationId xmlns:p14="http://schemas.microsoft.com/office/powerpoint/2010/main" val="331232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A2ADAD-5D2D-CF89-3D5E-C3E08CC8183D}"/>
              </a:ext>
            </a:extLst>
          </p:cNvPr>
          <p:cNvSpPr>
            <a:spLocks noGrp="1"/>
          </p:cNvSpPr>
          <p:nvPr>
            <p:ph type="dt" sz="half" idx="10"/>
          </p:nvPr>
        </p:nvSpPr>
        <p:spPr/>
        <p:txBody>
          <a:bodyPr/>
          <a:lstStyle/>
          <a:p>
            <a:fld id="{7FD44F3B-1435-3048-8998-DDE09A1FC2EC}" type="datetimeFigureOut">
              <a:rPr lang="en-US" smtClean="0"/>
              <a:t>7/15/26</a:t>
            </a:fld>
            <a:endParaRPr lang="en-US"/>
          </a:p>
        </p:txBody>
      </p:sp>
      <p:sp>
        <p:nvSpPr>
          <p:cNvPr id="3" name="Footer Placeholder 2">
            <a:extLst>
              <a:ext uri="{FF2B5EF4-FFF2-40B4-BE49-F238E27FC236}">
                <a16:creationId xmlns:a16="http://schemas.microsoft.com/office/drawing/2014/main" id="{E0E288EE-A417-369C-463E-5C5086AA4E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D8E9C8-6EDC-3454-E0B7-33960B9407CB}"/>
              </a:ext>
            </a:extLst>
          </p:cNvPr>
          <p:cNvSpPr>
            <a:spLocks noGrp="1"/>
          </p:cNvSpPr>
          <p:nvPr>
            <p:ph type="sldNum" sz="quarter" idx="12"/>
          </p:nvPr>
        </p:nvSpPr>
        <p:spPr/>
        <p:txBody>
          <a:bodyPr/>
          <a:lstStyle/>
          <a:p>
            <a:fld id="{4EAA4010-A412-F447-8514-496AC6729273}" type="slidenum">
              <a:rPr lang="en-US" smtClean="0"/>
              <a:t>‹#›</a:t>
            </a:fld>
            <a:endParaRPr lang="en-US"/>
          </a:p>
        </p:txBody>
      </p:sp>
    </p:spTree>
    <p:extLst>
      <p:ext uri="{BB962C8B-B14F-4D97-AF65-F5344CB8AC3E}">
        <p14:creationId xmlns:p14="http://schemas.microsoft.com/office/powerpoint/2010/main" val="303216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55CB-CF53-0950-FB97-17B045FBB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37237B-5EB5-A21E-A64D-EF6081921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B37A22-C133-F982-A762-11FB09B21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F2493-A019-A5EA-AB42-17B986377FFA}"/>
              </a:ext>
            </a:extLst>
          </p:cNvPr>
          <p:cNvSpPr>
            <a:spLocks noGrp="1"/>
          </p:cNvSpPr>
          <p:nvPr>
            <p:ph type="dt" sz="half" idx="10"/>
          </p:nvPr>
        </p:nvSpPr>
        <p:spPr/>
        <p:txBody>
          <a:bodyPr/>
          <a:lstStyle/>
          <a:p>
            <a:fld id="{7FD44F3B-1435-3048-8998-DDE09A1FC2EC}" type="datetimeFigureOut">
              <a:rPr lang="en-US" smtClean="0"/>
              <a:t>7/15/26</a:t>
            </a:fld>
            <a:endParaRPr lang="en-US"/>
          </a:p>
        </p:txBody>
      </p:sp>
      <p:sp>
        <p:nvSpPr>
          <p:cNvPr id="6" name="Footer Placeholder 5">
            <a:extLst>
              <a:ext uri="{FF2B5EF4-FFF2-40B4-BE49-F238E27FC236}">
                <a16:creationId xmlns:a16="http://schemas.microsoft.com/office/drawing/2014/main" id="{BC085B38-8214-01D4-13A8-C9632EDF5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1D562B-3E23-2608-4BC4-91DE7A0867EC}"/>
              </a:ext>
            </a:extLst>
          </p:cNvPr>
          <p:cNvSpPr>
            <a:spLocks noGrp="1"/>
          </p:cNvSpPr>
          <p:nvPr>
            <p:ph type="sldNum" sz="quarter" idx="12"/>
          </p:nvPr>
        </p:nvSpPr>
        <p:spPr/>
        <p:txBody>
          <a:bodyPr/>
          <a:lstStyle/>
          <a:p>
            <a:fld id="{4EAA4010-A412-F447-8514-496AC6729273}" type="slidenum">
              <a:rPr lang="en-US" smtClean="0"/>
              <a:t>‹#›</a:t>
            </a:fld>
            <a:endParaRPr lang="en-US"/>
          </a:p>
        </p:txBody>
      </p:sp>
    </p:spTree>
    <p:extLst>
      <p:ext uri="{BB962C8B-B14F-4D97-AF65-F5344CB8AC3E}">
        <p14:creationId xmlns:p14="http://schemas.microsoft.com/office/powerpoint/2010/main" val="37381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546F-F680-6C02-F45A-10F3E4C4A9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1F6C5C-73C0-4DA8-2E20-7EDD852E5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2657B2-5FA8-7575-9709-89324CDE6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B24C34-AC84-3F02-CA61-CEEF8BC25274}"/>
              </a:ext>
            </a:extLst>
          </p:cNvPr>
          <p:cNvSpPr>
            <a:spLocks noGrp="1"/>
          </p:cNvSpPr>
          <p:nvPr>
            <p:ph type="dt" sz="half" idx="10"/>
          </p:nvPr>
        </p:nvSpPr>
        <p:spPr/>
        <p:txBody>
          <a:bodyPr/>
          <a:lstStyle/>
          <a:p>
            <a:fld id="{7FD44F3B-1435-3048-8998-DDE09A1FC2EC}" type="datetimeFigureOut">
              <a:rPr lang="en-US" smtClean="0"/>
              <a:t>7/15/26</a:t>
            </a:fld>
            <a:endParaRPr lang="en-US"/>
          </a:p>
        </p:txBody>
      </p:sp>
      <p:sp>
        <p:nvSpPr>
          <p:cNvPr id="6" name="Footer Placeholder 5">
            <a:extLst>
              <a:ext uri="{FF2B5EF4-FFF2-40B4-BE49-F238E27FC236}">
                <a16:creationId xmlns:a16="http://schemas.microsoft.com/office/drawing/2014/main" id="{F05CE083-298D-317C-AD6D-2C947EFEE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B188B-9D5C-7A0D-E6E7-0B544AA08981}"/>
              </a:ext>
            </a:extLst>
          </p:cNvPr>
          <p:cNvSpPr>
            <a:spLocks noGrp="1"/>
          </p:cNvSpPr>
          <p:nvPr>
            <p:ph type="sldNum" sz="quarter" idx="12"/>
          </p:nvPr>
        </p:nvSpPr>
        <p:spPr/>
        <p:txBody>
          <a:bodyPr/>
          <a:lstStyle/>
          <a:p>
            <a:fld id="{4EAA4010-A412-F447-8514-496AC6729273}" type="slidenum">
              <a:rPr lang="en-US" smtClean="0"/>
              <a:t>‹#›</a:t>
            </a:fld>
            <a:endParaRPr lang="en-US"/>
          </a:p>
        </p:txBody>
      </p:sp>
    </p:spTree>
    <p:extLst>
      <p:ext uri="{BB962C8B-B14F-4D97-AF65-F5344CB8AC3E}">
        <p14:creationId xmlns:p14="http://schemas.microsoft.com/office/powerpoint/2010/main" val="410278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457E9-C579-1F9A-EBF1-0C39D9CF1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B02032-3A52-00D3-09B8-CBFBECD8E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097DB-5D87-57B5-0D31-B7D53D697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D44F3B-1435-3048-8998-DDE09A1FC2EC}" type="datetimeFigureOut">
              <a:rPr lang="en-US" smtClean="0"/>
              <a:t>7/15/26</a:t>
            </a:fld>
            <a:endParaRPr lang="en-US"/>
          </a:p>
        </p:txBody>
      </p:sp>
      <p:sp>
        <p:nvSpPr>
          <p:cNvPr id="5" name="Footer Placeholder 4">
            <a:extLst>
              <a:ext uri="{FF2B5EF4-FFF2-40B4-BE49-F238E27FC236}">
                <a16:creationId xmlns:a16="http://schemas.microsoft.com/office/drawing/2014/main" id="{D0640F54-E372-00D4-AB65-1C1D5F20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470BE05-2020-1253-47C6-B022208B1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AA4010-A412-F447-8514-496AC6729273}" type="slidenum">
              <a:rPr lang="en-US" smtClean="0"/>
              <a:t>‹#›</a:t>
            </a:fld>
            <a:endParaRPr lang="en-US"/>
          </a:p>
        </p:txBody>
      </p:sp>
    </p:spTree>
    <p:extLst>
      <p:ext uri="{BB962C8B-B14F-4D97-AF65-F5344CB8AC3E}">
        <p14:creationId xmlns:p14="http://schemas.microsoft.com/office/powerpoint/2010/main" val="1849101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4699292B.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2E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3E36D-BA63-24C7-2773-25A398831B21}"/>
              </a:ext>
            </a:extLst>
          </p:cNvPr>
          <p:cNvSpPr>
            <a:spLocks noGrp="1"/>
          </p:cNvSpPr>
          <p:nvPr>
            <p:ph type="ctrTitle"/>
          </p:nvPr>
        </p:nvSpPr>
        <p:spPr>
          <a:xfrm>
            <a:off x="361950" y="684213"/>
            <a:ext cx="10306050" cy="2387600"/>
          </a:xfrm>
        </p:spPr>
        <p:txBody>
          <a:bodyPr/>
          <a:lstStyle/>
          <a:p>
            <a:pPr algn="l"/>
            <a:r>
              <a:rPr lang="en-US" b="1" dirty="0"/>
              <a:t>Reviewing Wrongful Convictions in Canada</a:t>
            </a:r>
          </a:p>
        </p:txBody>
      </p:sp>
      <p:sp>
        <p:nvSpPr>
          <p:cNvPr id="3" name="Subtitle 2">
            <a:extLst>
              <a:ext uri="{FF2B5EF4-FFF2-40B4-BE49-F238E27FC236}">
                <a16:creationId xmlns:a16="http://schemas.microsoft.com/office/drawing/2014/main" id="{474C9042-EFD5-89D4-D78D-F721B8556617}"/>
              </a:ext>
            </a:extLst>
          </p:cNvPr>
          <p:cNvSpPr>
            <a:spLocks noGrp="1"/>
          </p:cNvSpPr>
          <p:nvPr>
            <p:ph type="subTitle" idx="1"/>
          </p:nvPr>
        </p:nvSpPr>
        <p:spPr>
          <a:xfrm>
            <a:off x="2571750" y="4116388"/>
            <a:ext cx="9144000" cy="1655762"/>
          </a:xfrm>
        </p:spPr>
        <p:txBody>
          <a:bodyPr/>
          <a:lstStyle/>
          <a:p>
            <a:pPr algn="r"/>
            <a:r>
              <a:rPr lang="en-US" dirty="0"/>
              <a:t>Tamara Levy, KC,</a:t>
            </a:r>
          </a:p>
          <a:p>
            <a:pPr algn="r"/>
            <a:r>
              <a:rPr lang="en-US" dirty="0"/>
              <a:t>Director, UBC Innocence Project</a:t>
            </a:r>
          </a:p>
        </p:txBody>
      </p:sp>
    </p:spTree>
    <p:extLst>
      <p:ext uri="{BB962C8B-B14F-4D97-AF65-F5344CB8AC3E}">
        <p14:creationId xmlns:p14="http://schemas.microsoft.com/office/powerpoint/2010/main" val="1184442667"/>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94359" y="411480"/>
            <a:ext cx="8781151" cy="502920"/>
          </a:xfrm>
          <a:prstGeom prst="rect">
            <a:avLst/>
          </a:prstGeom>
          <a:noFill/>
          <a:ln/>
        </p:spPr>
        <p:txBody>
          <a:bodyPr wrap="square" lIns="0" tIns="0" rIns="0" bIns="0" rtlCol="0" anchor="ctr">
            <a:noAutofit/>
          </a:bodyPr>
          <a:lstStyle/>
          <a:p>
            <a:pPr marL="0" indent="0">
              <a:buNone/>
            </a:pPr>
            <a:r>
              <a:rPr lang="en-US" sz="2800" b="1" u="sng" dirty="0">
                <a:solidFill>
                  <a:srgbClr val="172A3A"/>
                </a:solidFill>
                <a:latin typeface="Aptos Display" pitchFamily="34" charset="0"/>
                <a:ea typeface="Aptos Display" pitchFamily="34" charset="-122"/>
                <a:cs typeface="Aptos Display" pitchFamily="34" charset="-120"/>
              </a:rPr>
              <a:t>Post-Conviction Review</a:t>
            </a:r>
            <a:r>
              <a:rPr lang="en-US" sz="2800" b="1" dirty="0">
                <a:solidFill>
                  <a:srgbClr val="172A3A"/>
                </a:solidFill>
                <a:latin typeface="Aptos Display" pitchFamily="34" charset="0"/>
                <a:ea typeface="Aptos Display" pitchFamily="34" charset="-122"/>
                <a:cs typeface="Aptos Display" pitchFamily="34" charset="-120"/>
              </a:rPr>
              <a:t>: Where Applications Come From?</a:t>
            </a:r>
            <a:endParaRPr lang="en-US" sz="2800" dirty="0"/>
          </a:p>
        </p:txBody>
      </p:sp>
      <p:sp>
        <p:nvSpPr>
          <p:cNvPr id="4" name="Text 2"/>
          <p:cNvSpPr/>
          <p:nvPr/>
        </p:nvSpPr>
        <p:spPr>
          <a:xfrm>
            <a:off x="1103557" y="3214678"/>
            <a:ext cx="2103120" cy="685800"/>
          </a:xfrm>
          <a:prstGeom prst="rect">
            <a:avLst/>
          </a:prstGeom>
          <a:solidFill>
            <a:srgbClr val="EFE2C2"/>
          </a:solidFill>
          <a:ln>
            <a:solidFill>
              <a:srgbClr val="EFE2C2"/>
            </a:solidFill>
          </a:ln>
        </p:spPr>
        <p:txBody>
          <a:bodyPr wrap="square" lIns="635" tIns="635" rIns="635" bIns="635" rtlCol="0" anchor="ctr">
            <a:normAutofit/>
          </a:bodyPr>
          <a:lstStyle/>
          <a:p>
            <a:pPr marL="0" indent="0" algn="ctr">
              <a:buNone/>
            </a:pPr>
            <a:r>
              <a:rPr lang="en-US" sz="2000" b="1" dirty="0">
                <a:solidFill>
                  <a:srgbClr val="172A3A"/>
                </a:solidFill>
                <a:latin typeface="Aptos" pitchFamily="34" charset="0"/>
                <a:ea typeface="Aptos" pitchFamily="34" charset="-122"/>
                <a:cs typeface="Aptos" pitchFamily="34" charset="-120"/>
              </a:rPr>
              <a:t>Convicted person</a:t>
            </a:r>
            <a:endParaRPr lang="en-US" sz="2000" dirty="0"/>
          </a:p>
        </p:txBody>
      </p:sp>
      <p:sp>
        <p:nvSpPr>
          <p:cNvPr id="5" name="Text 3"/>
          <p:cNvSpPr/>
          <p:nvPr/>
        </p:nvSpPr>
        <p:spPr>
          <a:xfrm>
            <a:off x="1784203" y="2137186"/>
            <a:ext cx="1600200" cy="594360"/>
          </a:xfrm>
          <a:prstGeom prst="rect">
            <a:avLst/>
          </a:prstGeom>
          <a:solidFill>
            <a:srgbClr val="E9DED0"/>
          </a:solidFill>
          <a:ln>
            <a:solidFill>
              <a:srgbClr val="E9DED0"/>
            </a:solidFill>
          </a:ln>
        </p:spPr>
        <p:txBody>
          <a:bodyPr wrap="square" lIns="635" tIns="635" rIns="635" bIns="635" rtlCol="0" anchor="ctr">
            <a:normAutofit/>
          </a:bodyPr>
          <a:lstStyle/>
          <a:p>
            <a:pPr marL="0" indent="0" algn="ctr">
              <a:buNone/>
            </a:pPr>
            <a:r>
              <a:rPr lang="en-US" sz="2000" b="1" dirty="0">
                <a:solidFill>
                  <a:srgbClr val="172A3A"/>
                </a:solidFill>
                <a:latin typeface="Aptos" pitchFamily="34" charset="0"/>
                <a:ea typeface="Aptos" pitchFamily="34" charset="-122"/>
                <a:cs typeface="Aptos" pitchFamily="34" charset="-120"/>
              </a:rPr>
              <a:t>Family</a:t>
            </a:r>
            <a:endParaRPr lang="en-US" sz="2000" dirty="0"/>
          </a:p>
        </p:txBody>
      </p:sp>
      <p:sp>
        <p:nvSpPr>
          <p:cNvPr id="6" name="Text 4"/>
          <p:cNvSpPr/>
          <p:nvPr/>
        </p:nvSpPr>
        <p:spPr>
          <a:xfrm>
            <a:off x="5756910" y="1618289"/>
            <a:ext cx="1600200" cy="594360"/>
          </a:xfrm>
          <a:prstGeom prst="rect">
            <a:avLst/>
          </a:prstGeom>
          <a:solidFill>
            <a:srgbClr val="E9DED0"/>
          </a:solidFill>
          <a:ln>
            <a:solidFill>
              <a:srgbClr val="E9DED0"/>
            </a:solidFill>
          </a:ln>
        </p:spPr>
        <p:txBody>
          <a:bodyPr wrap="square" lIns="635" tIns="635" rIns="635" bIns="635" rtlCol="0" anchor="ctr">
            <a:normAutofit/>
          </a:bodyPr>
          <a:lstStyle/>
          <a:p>
            <a:pPr marL="0" indent="0" algn="ctr">
              <a:buNone/>
            </a:pPr>
            <a:r>
              <a:rPr lang="en-US" sz="2000" b="1" dirty="0">
                <a:solidFill>
                  <a:srgbClr val="172A3A"/>
                </a:solidFill>
                <a:latin typeface="Aptos" pitchFamily="34" charset="0"/>
                <a:ea typeface="Aptos" pitchFamily="34" charset="-122"/>
                <a:cs typeface="Aptos" pitchFamily="34" charset="-120"/>
              </a:rPr>
              <a:t>Counsel</a:t>
            </a:r>
            <a:endParaRPr lang="en-US" sz="2000" dirty="0"/>
          </a:p>
        </p:txBody>
      </p:sp>
      <p:sp>
        <p:nvSpPr>
          <p:cNvPr id="7" name="Text 5"/>
          <p:cNvSpPr/>
          <p:nvPr/>
        </p:nvSpPr>
        <p:spPr>
          <a:xfrm>
            <a:off x="7775311" y="2253633"/>
            <a:ext cx="1600200" cy="594360"/>
          </a:xfrm>
          <a:prstGeom prst="rect">
            <a:avLst/>
          </a:prstGeom>
          <a:solidFill>
            <a:srgbClr val="E9DED0"/>
          </a:solidFill>
          <a:ln>
            <a:solidFill>
              <a:srgbClr val="E9DED0"/>
            </a:solidFill>
          </a:ln>
        </p:spPr>
        <p:txBody>
          <a:bodyPr wrap="square" lIns="635" tIns="635" rIns="635" bIns="635" rtlCol="0" anchor="ctr">
            <a:normAutofit/>
          </a:bodyPr>
          <a:lstStyle/>
          <a:p>
            <a:pPr marL="0" indent="0" algn="ctr">
              <a:buNone/>
            </a:pPr>
            <a:r>
              <a:rPr lang="en-US" sz="2000" b="1" dirty="0">
                <a:solidFill>
                  <a:srgbClr val="172A3A"/>
                </a:solidFill>
                <a:latin typeface="Aptos" pitchFamily="34" charset="0"/>
                <a:ea typeface="Aptos" pitchFamily="34" charset="-122"/>
                <a:cs typeface="Aptos" pitchFamily="34" charset="-120"/>
              </a:rPr>
              <a:t>Lawyers</a:t>
            </a:r>
            <a:endParaRPr lang="en-US" sz="2000" dirty="0"/>
          </a:p>
        </p:txBody>
      </p:sp>
      <p:sp>
        <p:nvSpPr>
          <p:cNvPr id="8" name="Text 6"/>
          <p:cNvSpPr/>
          <p:nvPr/>
        </p:nvSpPr>
        <p:spPr>
          <a:xfrm>
            <a:off x="8193066" y="3306118"/>
            <a:ext cx="1600200" cy="594360"/>
          </a:xfrm>
          <a:prstGeom prst="rect">
            <a:avLst/>
          </a:prstGeom>
          <a:solidFill>
            <a:srgbClr val="E9DED0"/>
          </a:solidFill>
          <a:ln>
            <a:solidFill>
              <a:srgbClr val="E9DED0"/>
            </a:solidFill>
          </a:ln>
        </p:spPr>
        <p:txBody>
          <a:bodyPr wrap="square" lIns="635" tIns="635" rIns="635" bIns="635" rtlCol="0" anchor="ctr">
            <a:normAutofit/>
          </a:bodyPr>
          <a:lstStyle/>
          <a:p>
            <a:pPr marL="0" indent="0" algn="ctr">
              <a:buNone/>
            </a:pPr>
            <a:r>
              <a:rPr lang="en-US" sz="2000" b="1" dirty="0">
                <a:solidFill>
                  <a:srgbClr val="172A3A"/>
                </a:solidFill>
                <a:latin typeface="Aptos" pitchFamily="34" charset="0"/>
              </a:rPr>
              <a:t>Judges</a:t>
            </a:r>
            <a:endParaRPr lang="en-US" sz="2000" dirty="0"/>
          </a:p>
        </p:txBody>
      </p:sp>
      <p:sp>
        <p:nvSpPr>
          <p:cNvPr id="9" name="Text 7"/>
          <p:cNvSpPr/>
          <p:nvPr/>
        </p:nvSpPr>
        <p:spPr>
          <a:xfrm>
            <a:off x="4200525" y="3077518"/>
            <a:ext cx="2926080" cy="822960"/>
          </a:xfrm>
          <a:prstGeom prst="rect">
            <a:avLst/>
          </a:prstGeom>
          <a:solidFill>
            <a:srgbClr val="172A3A"/>
          </a:solidFill>
          <a:ln>
            <a:solidFill>
              <a:srgbClr val="172A3A"/>
            </a:solidFill>
          </a:ln>
        </p:spPr>
        <p:txBody>
          <a:bodyPr wrap="square" lIns="0" tIns="0" rIns="0" bIns="0" rtlCol="0" anchor="ctr"/>
          <a:lstStyle/>
          <a:p>
            <a:pPr marL="0" indent="0" algn="ctr">
              <a:buNone/>
            </a:pPr>
            <a:r>
              <a:rPr lang="en-US" sz="2000" b="1" dirty="0">
                <a:solidFill>
                  <a:srgbClr val="FFFFFF"/>
                </a:solidFill>
                <a:latin typeface="Aptos Display" pitchFamily="34" charset="0"/>
                <a:ea typeface="Aptos Display" pitchFamily="34" charset="-122"/>
                <a:cs typeface="Aptos Display" pitchFamily="34" charset="-120"/>
              </a:rPr>
              <a:t>Intake</a:t>
            </a:r>
            <a:endParaRPr lang="en-US" sz="2000" dirty="0"/>
          </a:p>
        </p:txBody>
      </p:sp>
      <p:sp>
        <p:nvSpPr>
          <p:cNvPr id="12" name="Text 3">
            <a:extLst>
              <a:ext uri="{FF2B5EF4-FFF2-40B4-BE49-F238E27FC236}">
                <a16:creationId xmlns:a16="http://schemas.microsoft.com/office/drawing/2014/main" id="{94DDFBEE-2D84-10B9-D94C-06AD76DC3F96}"/>
              </a:ext>
            </a:extLst>
          </p:cNvPr>
          <p:cNvSpPr/>
          <p:nvPr/>
        </p:nvSpPr>
        <p:spPr>
          <a:xfrm>
            <a:off x="3666566" y="1561652"/>
            <a:ext cx="1600200" cy="594360"/>
          </a:xfrm>
          <a:prstGeom prst="rect">
            <a:avLst/>
          </a:prstGeom>
          <a:solidFill>
            <a:srgbClr val="E9DED0"/>
          </a:solidFill>
          <a:ln>
            <a:solidFill>
              <a:srgbClr val="E9DED0"/>
            </a:solidFill>
          </a:ln>
        </p:spPr>
        <p:txBody>
          <a:bodyPr wrap="square" lIns="635" tIns="635" rIns="635" bIns="635" rtlCol="0" anchor="ctr">
            <a:normAutofit/>
          </a:bodyPr>
          <a:lstStyle/>
          <a:p>
            <a:pPr marL="0" indent="0" algn="ctr">
              <a:buNone/>
            </a:pPr>
            <a:r>
              <a:rPr lang="en-US" sz="2000" b="1" dirty="0">
                <a:solidFill>
                  <a:srgbClr val="172A3A"/>
                </a:solidFill>
                <a:latin typeface="Aptos" pitchFamily="34" charset="0"/>
                <a:ea typeface="Aptos" pitchFamily="34" charset="-122"/>
                <a:cs typeface="Aptos" pitchFamily="34" charset="-120"/>
              </a:rPr>
              <a:t>Friends</a:t>
            </a:r>
            <a:endParaRPr lang="en-US" sz="2000" dirty="0"/>
          </a:p>
        </p:txBody>
      </p:sp>
      <p:sp>
        <p:nvSpPr>
          <p:cNvPr id="13" name="Text 3">
            <a:extLst>
              <a:ext uri="{FF2B5EF4-FFF2-40B4-BE49-F238E27FC236}">
                <a16:creationId xmlns:a16="http://schemas.microsoft.com/office/drawing/2014/main" id="{C2B91ED2-F4CB-0ADE-6B80-6E083ADDFA61}"/>
              </a:ext>
            </a:extLst>
          </p:cNvPr>
          <p:cNvSpPr/>
          <p:nvPr/>
        </p:nvSpPr>
        <p:spPr>
          <a:xfrm>
            <a:off x="1287561" y="4604367"/>
            <a:ext cx="2103119" cy="594360"/>
          </a:xfrm>
          <a:prstGeom prst="rect">
            <a:avLst/>
          </a:prstGeom>
          <a:solidFill>
            <a:srgbClr val="E9DED0"/>
          </a:solidFill>
          <a:ln>
            <a:solidFill>
              <a:srgbClr val="E9DED0"/>
            </a:solidFill>
          </a:ln>
        </p:spPr>
        <p:txBody>
          <a:bodyPr wrap="square" lIns="635" tIns="635" rIns="635" bIns="635" rtlCol="0" anchor="ctr">
            <a:normAutofit/>
          </a:bodyPr>
          <a:lstStyle/>
          <a:p>
            <a:pPr marL="0" indent="0" algn="ctr">
              <a:buNone/>
            </a:pPr>
            <a:r>
              <a:rPr lang="en-US" sz="2000" b="1" dirty="0">
                <a:solidFill>
                  <a:srgbClr val="172A3A"/>
                </a:solidFill>
                <a:latin typeface="Aptos" pitchFamily="34" charset="0"/>
              </a:rPr>
              <a:t>Prison Officials</a:t>
            </a:r>
            <a:endParaRPr lang="en-US" sz="2000" dirty="0"/>
          </a:p>
        </p:txBody>
      </p:sp>
      <p:sp>
        <p:nvSpPr>
          <p:cNvPr id="14" name="Text 3">
            <a:extLst>
              <a:ext uri="{FF2B5EF4-FFF2-40B4-BE49-F238E27FC236}">
                <a16:creationId xmlns:a16="http://schemas.microsoft.com/office/drawing/2014/main" id="{63D8C0B6-BB6E-8850-66FC-09CE47ED7CDF}"/>
              </a:ext>
            </a:extLst>
          </p:cNvPr>
          <p:cNvSpPr/>
          <p:nvPr/>
        </p:nvSpPr>
        <p:spPr>
          <a:xfrm>
            <a:off x="4160520" y="4604367"/>
            <a:ext cx="2739390" cy="933244"/>
          </a:xfrm>
          <a:prstGeom prst="rect">
            <a:avLst/>
          </a:prstGeom>
          <a:solidFill>
            <a:srgbClr val="E9DED0"/>
          </a:solidFill>
          <a:ln>
            <a:solidFill>
              <a:srgbClr val="E9DED0"/>
            </a:solidFill>
          </a:ln>
        </p:spPr>
        <p:txBody>
          <a:bodyPr wrap="square" lIns="635" tIns="635" rIns="635" bIns="635" rtlCol="0" anchor="ctr">
            <a:normAutofit/>
          </a:bodyPr>
          <a:lstStyle/>
          <a:p>
            <a:pPr marL="0" indent="0" algn="ctr">
              <a:buNone/>
            </a:pPr>
            <a:r>
              <a:rPr lang="en-US" sz="2000" b="1" dirty="0">
                <a:solidFill>
                  <a:srgbClr val="172A3A"/>
                </a:solidFill>
                <a:latin typeface="Aptos" pitchFamily="34" charset="0"/>
              </a:rPr>
              <a:t>Organizations that help prisoners</a:t>
            </a:r>
            <a:endParaRPr lang="en-US" sz="2000" dirty="0"/>
          </a:p>
        </p:txBody>
      </p:sp>
      <p:sp>
        <p:nvSpPr>
          <p:cNvPr id="17" name="Text 3">
            <a:extLst>
              <a:ext uri="{FF2B5EF4-FFF2-40B4-BE49-F238E27FC236}">
                <a16:creationId xmlns:a16="http://schemas.microsoft.com/office/drawing/2014/main" id="{CA2E20F4-DD32-7ADA-FA87-47040970E40C}"/>
              </a:ext>
            </a:extLst>
          </p:cNvPr>
          <p:cNvSpPr/>
          <p:nvPr/>
        </p:nvSpPr>
        <p:spPr>
          <a:xfrm>
            <a:off x="7357555" y="4604367"/>
            <a:ext cx="2435711" cy="781085"/>
          </a:xfrm>
          <a:prstGeom prst="rect">
            <a:avLst/>
          </a:prstGeom>
          <a:solidFill>
            <a:srgbClr val="E9DED0"/>
          </a:solidFill>
          <a:ln>
            <a:solidFill>
              <a:srgbClr val="E9DED0"/>
            </a:solidFill>
          </a:ln>
        </p:spPr>
        <p:txBody>
          <a:bodyPr wrap="square" lIns="635" tIns="635" rIns="635" bIns="635" rtlCol="0" anchor="ctr">
            <a:normAutofit/>
          </a:bodyPr>
          <a:lstStyle/>
          <a:p>
            <a:pPr marL="0" indent="0" algn="ctr">
              <a:buNone/>
            </a:pPr>
            <a:r>
              <a:rPr lang="en-US" sz="2000" b="1" dirty="0"/>
              <a:t>Other innocence </a:t>
            </a:r>
            <a:br>
              <a:rPr lang="en-US" sz="2000" b="1" dirty="0"/>
            </a:br>
            <a:r>
              <a:rPr lang="en-US" sz="2000" b="1" dirty="0"/>
              <a:t>Organizations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384048"/>
            <a:ext cx="8961120" cy="502920"/>
          </a:xfrm>
          <a:prstGeom prst="rect">
            <a:avLst/>
          </a:prstGeom>
          <a:noFill/>
        </p:spPr>
        <p:txBody>
          <a:bodyPr wrap="square" lIns="36576" tIns="18288" rIns="36576" bIns="18288" anchor="t">
            <a:normAutofit/>
          </a:bodyPr>
          <a:lstStyle/>
          <a:p>
            <a:pPr algn="l"/>
            <a:r>
              <a:rPr sz="3000" b="1" dirty="0">
                <a:solidFill>
                  <a:srgbClr val="172A3A"/>
                </a:solidFill>
                <a:latin typeface="Aptos Display"/>
              </a:rPr>
              <a:t>Eligibility</a:t>
            </a:r>
            <a:r>
              <a:rPr lang="en-CA" sz="3000" b="1" dirty="0">
                <a:solidFill>
                  <a:srgbClr val="172A3A"/>
                </a:solidFill>
                <a:latin typeface="Aptos Display"/>
              </a:rPr>
              <a:t> for Assistance</a:t>
            </a:r>
            <a:endParaRPr sz="3000" b="1" dirty="0">
              <a:solidFill>
                <a:srgbClr val="172A3A"/>
              </a:solidFill>
              <a:latin typeface="Aptos Display"/>
            </a:endParaRPr>
          </a:p>
        </p:txBody>
      </p:sp>
      <p:sp>
        <p:nvSpPr>
          <p:cNvPr id="3" name="TextBox 2"/>
          <p:cNvSpPr txBox="1"/>
          <p:nvPr/>
        </p:nvSpPr>
        <p:spPr>
          <a:xfrm>
            <a:off x="621792" y="896112"/>
            <a:ext cx="7132320" cy="320040"/>
          </a:xfrm>
          <a:prstGeom prst="rect">
            <a:avLst/>
          </a:prstGeom>
          <a:noFill/>
        </p:spPr>
        <p:txBody>
          <a:bodyPr wrap="square" lIns="36576" tIns="18288" rIns="36576" bIns="18288" anchor="t">
            <a:normAutofit/>
          </a:bodyPr>
          <a:lstStyle/>
          <a:p>
            <a:pPr algn="l"/>
            <a:r>
              <a:rPr sz="1600" b="1" dirty="0">
                <a:solidFill>
                  <a:srgbClr val="56595C"/>
                </a:solidFill>
                <a:latin typeface="Aptos"/>
              </a:rPr>
              <a:t>Initial screen for cases considered for review</a:t>
            </a:r>
          </a:p>
        </p:txBody>
      </p:sp>
      <p:cxnSp>
        <p:nvCxnSpPr>
          <p:cNvPr id="4" name="Connector 3"/>
          <p:cNvCxnSpPr/>
          <p:nvPr/>
        </p:nvCxnSpPr>
        <p:spPr>
          <a:xfrm>
            <a:off x="621792" y="1234440"/>
            <a:ext cx="9482328" cy="0"/>
          </a:xfrm>
          <a:prstGeom prst="line">
            <a:avLst/>
          </a:prstGeom>
          <a:ln w="27940">
            <a:solidFill>
              <a:srgbClr val="C89D3C"/>
            </a:solidFill>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361188" y="2075995"/>
            <a:ext cx="2743200" cy="3090672"/>
          </a:xfrm>
          <a:prstGeom prst="roundRect">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wrap="square" lIns="228600" tIns="228600" rIns="182880" bIns="182880" rtlCol="0" anchor="ctr"/>
          <a:lstStyle/>
          <a:p>
            <a:pPr>
              <a:spcBef>
                <a:spcPts val="1200"/>
              </a:spcBef>
            </a:pPr>
            <a:r>
              <a:rPr sz="2800" b="1" dirty="0">
                <a:solidFill>
                  <a:srgbClr val="FFFFFF"/>
                </a:solidFill>
                <a:latin typeface="Aptos"/>
              </a:rPr>
              <a:t>Claim of innocence</a:t>
            </a:r>
            <a:r>
              <a:rPr lang="en-CA" sz="2800" b="1" dirty="0">
                <a:solidFill>
                  <a:srgbClr val="FFFFFF"/>
                </a:solidFill>
                <a:latin typeface="Aptos"/>
              </a:rPr>
              <a:t>  (factual or legal)</a:t>
            </a:r>
            <a:endParaRPr sz="2800" b="1" dirty="0">
              <a:solidFill>
                <a:srgbClr val="FFFFFF"/>
              </a:solidFill>
              <a:latin typeface="Aptos"/>
            </a:endParaRPr>
          </a:p>
          <a:p>
            <a:pPr>
              <a:spcBef>
                <a:spcPts val="1200"/>
              </a:spcBef>
            </a:pPr>
            <a:r>
              <a:rPr dirty="0">
                <a:solidFill>
                  <a:srgbClr val="EFE2C2"/>
                </a:solidFill>
                <a:latin typeface="Aptos"/>
              </a:rPr>
              <a:t>.</a:t>
            </a:r>
          </a:p>
        </p:txBody>
      </p:sp>
      <p:sp>
        <p:nvSpPr>
          <p:cNvPr id="6" name="Rounded Rectangle 5"/>
          <p:cNvSpPr/>
          <p:nvPr/>
        </p:nvSpPr>
        <p:spPr>
          <a:xfrm>
            <a:off x="3854687" y="1926081"/>
            <a:ext cx="3181574" cy="1157240"/>
          </a:xfrm>
          <a:prstGeom prst="roundRect">
            <a:avLst/>
          </a:prstGeom>
          <a:solidFill>
            <a:srgbClr val="EFE2C2"/>
          </a:solidFill>
          <a:ln>
            <a:solidFill>
              <a:srgbClr val="EFE2C2"/>
            </a:solidFill>
          </a:ln>
        </p:spPr>
        <p:style>
          <a:lnRef idx="1">
            <a:schemeClr val="accent1"/>
          </a:lnRef>
          <a:fillRef idx="3">
            <a:schemeClr val="accent1"/>
          </a:fillRef>
          <a:effectRef idx="2">
            <a:schemeClr val="accent1"/>
          </a:effectRef>
          <a:fontRef idx="minor">
            <a:schemeClr val="lt1"/>
          </a:fontRef>
        </p:style>
        <p:txBody>
          <a:bodyPr wrap="square" lIns="146304" tIns="73152" rIns="100584" bIns="54864" rtlCol="0" anchor="ctr">
            <a:noAutofit/>
          </a:bodyPr>
          <a:lstStyle/>
          <a:p>
            <a:r>
              <a:rPr b="1" dirty="0">
                <a:solidFill>
                  <a:srgbClr val="172A3A"/>
                </a:solidFill>
                <a:latin typeface="Aptos"/>
              </a:rPr>
              <a:t>BC offence</a:t>
            </a:r>
            <a:r>
              <a:rPr lang="en-CA" b="1" dirty="0">
                <a:solidFill>
                  <a:srgbClr val="172A3A"/>
                </a:solidFill>
                <a:latin typeface="Aptos"/>
              </a:rPr>
              <a:t>: </a:t>
            </a:r>
            <a:r>
              <a:rPr dirty="0">
                <a:solidFill>
                  <a:srgbClr val="56595C"/>
                </a:solidFill>
                <a:latin typeface="Aptos"/>
              </a:rPr>
              <a:t>crime occurred in British Columbia</a:t>
            </a:r>
          </a:p>
        </p:txBody>
      </p:sp>
      <p:sp>
        <p:nvSpPr>
          <p:cNvPr id="7" name="Oval 6"/>
          <p:cNvSpPr/>
          <p:nvPr/>
        </p:nvSpPr>
        <p:spPr>
          <a:xfrm>
            <a:off x="3389973" y="2163026"/>
            <a:ext cx="320040" cy="320040"/>
          </a:xfrm>
          <a:prstGeom prst="ellipse">
            <a:avLst/>
          </a:prstGeom>
          <a:solidFill>
            <a:srgbClr val="C89D3C"/>
          </a:solidFill>
          <a:ln>
            <a:solidFill>
              <a:srgbClr val="C89D3C"/>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sz="1200" b="1">
                <a:solidFill>
                  <a:srgbClr val="FFFFFF"/>
                </a:solidFill>
                <a:latin typeface="Aptos"/>
              </a:rPr>
              <a:t>1</a:t>
            </a:r>
          </a:p>
        </p:txBody>
      </p:sp>
      <p:sp>
        <p:nvSpPr>
          <p:cNvPr id="9" name="Oval 8"/>
          <p:cNvSpPr/>
          <p:nvPr/>
        </p:nvSpPr>
        <p:spPr>
          <a:xfrm>
            <a:off x="7434072" y="2255549"/>
            <a:ext cx="320040" cy="320040"/>
          </a:xfrm>
          <a:prstGeom prst="ellipse">
            <a:avLst/>
          </a:prstGeom>
          <a:solidFill>
            <a:srgbClr val="8A2E2C"/>
          </a:solidFill>
          <a:ln>
            <a:solidFill>
              <a:srgbClr val="8A2E2C"/>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sz="1200" b="1" dirty="0">
                <a:solidFill>
                  <a:srgbClr val="FFFFFF"/>
                </a:solidFill>
                <a:latin typeface="Aptos"/>
              </a:rPr>
              <a:t>2</a:t>
            </a:r>
          </a:p>
        </p:txBody>
      </p:sp>
      <p:sp>
        <p:nvSpPr>
          <p:cNvPr id="11" name="Oval 10"/>
          <p:cNvSpPr/>
          <p:nvPr/>
        </p:nvSpPr>
        <p:spPr>
          <a:xfrm>
            <a:off x="3389973" y="3508787"/>
            <a:ext cx="368727" cy="320040"/>
          </a:xfrm>
          <a:prstGeom prst="ellipse">
            <a:avLst/>
          </a:prstGeom>
          <a:solidFill>
            <a:srgbClr val="C89D3C"/>
          </a:solidFill>
          <a:ln>
            <a:solidFill>
              <a:srgbClr val="C89D3C"/>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sz="1200" b="1" dirty="0">
                <a:solidFill>
                  <a:srgbClr val="FFFFFF"/>
                </a:solidFill>
                <a:latin typeface="Aptos"/>
              </a:rPr>
              <a:t>3</a:t>
            </a:r>
          </a:p>
        </p:txBody>
      </p:sp>
      <p:sp>
        <p:nvSpPr>
          <p:cNvPr id="12" name="Rounded Rectangle 11"/>
          <p:cNvSpPr/>
          <p:nvPr/>
        </p:nvSpPr>
        <p:spPr>
          <a:xfrm>
            <a:off x="8182448" y="3505739"/>
            <a:ext cx="3315646" cy="841248"/>
          </a:xfrm>
          <a:prstGeom prst="roundRect">
            <a:avLst/>
          </a:prstGeom>
          <a:solidFill>
            <a:srgbClr val="EFE2C2"/>
          </a:solidFill>
          <a:ln>
            <a:solidFill>
              <a:srgbClr val="EFE2C2"/>
            </a:solidFill>
          </a:ln>
        </p:spPr>
        <p:style>
          <a:lnRef idx="1">
            <a:schemeClr val="accent1"/>
          </a:lnRef>
          <a:fillRef idx="3">
            <a:schemeClr val="accent1"/>
          </a:fillRef>
          <a:effectRef idx="2">
            <a:schemeClr val="accent1"/>
          </a:effectRef>
          <a:fontRef idx="minor">
            <a:schemeClr val="lt1"/>
          </a:fontRef>
        </p:style>
        <p:txBody>
          <a:bodyPr wrap="square" lIns="146304" tIns="73152" rIns="100584" bIns="54864" rtlCol="0" anchor="ctr">
            <a:noAutofit/>
          </a:bodyPr>
          <a:lstStyle/>
          <a:p>
            <a:r>
              <a:rPr b="1" dirty="0">
                <a:solidFill>
                  <a:srgbClr val="172A3A"/>
                </a:solidFill>
                <a:latin typeface="Aptos"/>
              </a:rPr>
              <a:t>Case type</a:t>
            </a:r>
            <a:r>
              <a:rPr lang="en-CA" b="1" dirty="0">
                <a:solidFill>
                  <a:srgbClr val="172A3A"/>
                </a:solidFill>
                <a:latin typeface="Aptos"/>
              </a:rPr>
              <a:t>: </a:t>
            </a:r>
            <a:r>
              <a:rPr b="1" dirty="0">
                <a:solidFill>
                  <a:srgbClr val="56595C"/>
                </a:solidFill>
                <a:latin typeface="Aptos"/>
              </a:rPr>
              <a:t>homicide or sexual assault</a:t>
            </a:r>
            <a:r>
              <a:rPr lang="en-CA" b="1" dirty="0">
                <a:solidFill>
                  <a:srgbClr val="56595C"/>
                </a:solidFill>
                <a:latin typeface="Aptos"/>
              </a:rPr>
              <a:t> or other serious offence</a:t>
            </a:r>
            <a:endParaRPr b="1" dirty="0">
              <a:solidFill>
                <a:srgbClr val="56595C"/>
              </a:solidFill>
              <a:latin typeface="Aptos"/>
            </a:endParaRPr>
          </a:p>
        </p:txBody>
      </p:sp>
      <p:sp>
        <p:nvSpPr>
          <p:cNvPr id="13" name="Oval 12"/>
          <p:cNvSpPr/>
          <p:nvPr/>
        </p:nvSpPr>
        <p:spPr>
          <a:xfrm>
            <a:off x="7434072" y="3668807"/>
            <a:ext cx="320040" cy="320040"/>
          </a:xfrm>
          <a:prstGeom prst="ellipse">
            <a:avLst/>
          </a:prstGeom>
          <a:solidFill>
            <a:srgbClr val="8A2E2C"/>
          </a:solidFill>
          <a:ln>
            <a:solidFill>
              <a:srgbClr val="8A2E2C"/>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sz="1200" b="1" dirty="0">
                <a:solidFill>
                  <a:srgbClr val="FFFFFF"/>
                </a:solidFill>
                <a:latin typeface="Aptos"/>
              </a:rPr>
              <a:t>4</a:t>
            </a:r>
          </a:p>
        </p:txBody>
      </p:sp>
      <p:sp>
        <p:nvSpPr>
          <p:cNvPr id="14" name="Rounded Rectangle 13"/>
          <p:cNvSpPr/>
          <p:nvPr/>
        </p:nvSpPr>
        <p:spPr>
          <a:xfrm>
            <a:off x="3854687" y="4700324"/>
            <a:ext cx="3151049" cy="932686"/>
          </a:xfrm>
          <a:prstGeom prst="roundRect">
            <a:avLst/>
          </a:prstGeom>
          <a:solidFill>
            <a:srgbClr val="EFE2C2"/>
          </a:solidFill>
          <a:ln>
            <a:solidFill>
              <a:srgbClr val="EFE2C2"/>
            </a:solidFill>
          </a:ln>
        </p:spPr>
        <p:style>
          <a:lnRef idx="1">
            <a:schemeClr val="accent1"/>
          </a:lnRef>
          <a:fillRef idx="3">
            <a:schemeClr val="accent1"/>
          </a:fillRef>
          <a:effectRef idx="2">
            <a:schemeClr val="accent1"/>
          </a:effectRef>
          <a:fontRef idx="minor">
            <a:schemeClr val="lt1"/>
          </a:fontRef>
        </p:style>
        <p:txBody>
          <a:bodyPr wrap="square" lIns="146304" tIns="73152" rIns="100584" bIns="54864" rtlCol="0" anchor="ctr">
            <a:noAutofit/>
          </a:bodyPr>
          <a:lstStyle/>
          <a:p>
            <a:r>
              <a:rPr b="1" dirty="0">
                <a:solidFill>
                  <a:srgbClr val="172A3A"/>
                </a:solidFill>
                <a:latin typeface="Aptos"/>
              </a:rPr>
              <a:t>Appeal history</a:t>
            </a:r>
            <a:r>
              <a:rPr lang="en-CA" b="1" dirty="0">
                <a:solidFill>
                  <a:srgbClr val="172A3A"/>
                </a:solidFill>
                <a:latin typeface="Aptos"/>
              </a:rPr>
              <a:t>: </a:t>
            </a:r>
            <a:r>
              <a:rPr dirty="0">
                <a:solidFill>
                  <a:srgbClr val="56595C"/>
                </a:solidFill>
                <a:latin typeface="Aptos"/>
              </a:rPr>
              <a:t>appealed or attempted to appeal</a:t>
            </a:r>
          </a:p>
        </p:txBody>
      </p:sp>
      <p:sp>
        <p:nvSpPr>
          <p:cNvPr id="15" name="Oval 14"/>
          <p:cNvSpPr/>
          <p:nvPr/>
        </p:nvSpPr>
        <p:spPr>
          <a:xfrm>
            <a:off x="3426351" y="4694458"/>
            <a:ext cx="332350" cy="343885"/>
          </a:xfrm>
          <a:prstGeom prst="ellipse">
            <a:avLst/>
          </a:prstGeom>
          <a:solidFill>
            <a:srgbClr val="C89D3C"/>
          </a:solidFill>
          <a:ln>
            <a:solidFill>
              <a:srgbClr val="C89D3C"/>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sz="1200" b="1" dirty="0">
                <a:solidFill>
                  <a:srgbClr val="FFFFFF"/>
                </a:solidFill>
                <a:latin typeface="Aptos"/>
              </a:rPr>
              <a:t>5</a:t>
            </a:r>
          </a:p>
        </p:txBody>
      </p:sp>
      <p:sp>
        <p:nvSpPr>
          <p:cNvPr id="17" name="Oval 16"/>
          <p:cNvSpPr/>
          <p:nvPr/>
        </p:nvSpPr>
        <p:spPr>
          <a:xfrm>
            <a:off x="7434072" y="4694459"/>
            <a:ext cx="320040" cy="320040"/>
          </a:xfrm>
          <a:prstGeom prst="ellipse">
            <a:avLst/>
          </a:prstGeom>
          <a:solidFill>
            <a:srgbClr val="8A2E2C"/>
          </a:solidFill>
          <a:ln>
            <a:solidFill>
              <a:srgbClr val="8A2E2C"/>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sz="1200" b="1" dirty="0">
                <a:solidFill>
                  <a:srgbClr val="FFFFFF"/>
                </a:solidFill>
                <a:latin typeface="Aptos"/>
              </a:rPr>
              <a:t>6</a:t>
            </a:r>
          </a:p>
        </p:txBody>
      </p:sp>
      <p:sp>
        <p:nvSpPr>
          <p:cNvPr id="18" name="Rounded Rectangle 17">
            <a:extLst>
              <a:ext uri="{FF2B5EF4-FFF2-40B4-BE49-F238E27FC236}">
                <a16:creationId xmlns:a16="http://schemas.microsoft.com/office/drawing/2014/main" id="{09980478-4BC2-3B8F-8DD4-5007C9398ECB}"/>
              </a:ext>
            </a:extLst>
          </p:cNvPr>
          <p:cNvSpPr/>
          <p:nvPr/>
        </p:nvSpPr>
        <p:spPr>
          <a:xfrm>
            <a:off x="8182447" y="4694460"/>
            <a:ext cx="3346171" cy="984212"/>
          </a:xfrm>
          <a:prstGeom prst="roundRect">
            <a:avLst/>
          </a:prstGeom>
          <a:solidFill>
            <a:srgbClr val="EFE2C2"/>
          </a:solidFill>
          <a:ln>
            <a:solidFill>
              <a:srgbClr val="EFE2C2"/>
            </a:solidFill>
          </a:ln>
        </p:spPr>
        <p:style>
          <a:lnRef idx="1">
            <a:schemeClr val="accent1"/>
          </a:lnRef>
          <a:fillRef idx="3">
            <a:schemeClr val="accent1"/>
          </a:fillRef>
          <a:effectRef idx="2">
            <a:schemeClr val="accent1"/>
          </a:effectRef>
          <a:fontRef idx="minor">
            <a:schemeClr val="lt1"/>
          </a:fontRef>
        </p:style>
        <p:txBody>
          <a:bodyPr wrap="square" lIns="146304" tIns="73152" rIns="100584" bIns="54864" rtlCol="0" anchor="ctr">
            <a:noAutofit/>
          </a:bodyPr>
          <a:lstStyle/>
          <a:p>
            <a:r>
              <a:rPr lang="en-CA" b="1" dirty="0">
                <a:solidFill>
                  <a:srgbClr val="172A3A"/>
                </a:solidFill>
                <a:latin typeface="Aptos"/>
              </a:rPr>
              <a:t>No parallel review: </a:t>
            </a:r>
            <a:r>
              <a:rPr lang="en-CA" dirty="0">
                <a:solidFill>
                  <a:srgbClr val="172A3A"/>
                </a:solidFill>
                <a:latin typeface="Aptos"/>
              </a:rPr>
              <a:t>not currently being reviewed by another organization</a:t>
            </a:r>
            <a:endParaRPr b="1" dirty="0">
              <a:solidFill>
                <a:srgbClr val="56595C"/>
              </a:solidFill>
              <a:latin typeface="Aptos"/>
            </a:endParaRPr>
          </a:p>
        </p:txBody>
      </p:sp>
      <p:sp>
        <p:nvSpPr>
          <p:cNvPr id="19" name="Rounded Rectangle 18">
            <a:extLst>
              <a:ext uri="{FF2B5EF4-FFF2-40B4-BE49-F238E27FC236}">
                <a16:creationId xmlns:a16="http://schemas.microsoft.com/office/drawing/2014/main" id="{802F2BB9-9396-1DDF-CDB4-E5F8638490E8}"/>
              </a:ext>
            </a:extLst>
          </p:cNvPr>
          <p:cNvSpPr/>
          <p:nvPr/>
        </p:nvSpPr>
        <p:spPr>
          <a:xfrm>
            <a:off x="3900184" y="3508787"/>
            <a:ext cx="3105551" cy="932687"/>
          </a:xfrm>
          <a:prstGeom prst="roundRect">
            <a:avLst/>
          </a:prstGeom>
          <a:solidFill>
            <a:srgbClr val="EFE2C2"/>
          </a:solidFill>
          <a:ln>
            <a:solidFill>
              <a:srgbClr val="EFE2C2"/>
            </a:solidFill>
          </a:ln>
        </p:spPr>
        <p:style>
          <a:lnRef idx="1">
            <a:schemeClr val="accent1"/>
          </a:lnRef>
          <a:fillRef idx="3">
            <a:schemeClr val="accent1"/>
          </a:fillRef>
          <a:effectRef idx="2">
            <a:schemeClr val="accent1"/>
          </a:effectRef>
          <a:fontRef idx="minor">
            <a:schemeClr val="lt1"/>
          </a:fontRef>
        </p:style>
        <p:txBody>
          <a:bodyPr wrap="square" lIns="146304" tIns="73152" rIns="100584" bIns="54864" rtlCol="0" anchor="ctr">
            <a:noAutofit/>
          </a:bodyPr>
          <a:lstStyle/>
          <a:p>
            <a:r>
              <a:rPr lang="en-CA" b="1" dirty="0">
                <a:solidFill>
                  <a:srgbClr val="172A3A"/>
                </a:solidFill>
                <a:latin typeface="Aptos"/>
              </a:rPr>
              <a:t>Sentence</a:t>
            </a:r>
            <a:r>
              <a:rPr lang="en-CA" dirty="0">
                <a:solidFill>
                  <a:srgbClr val="172A3A"/>
                </a:solidFill>
                <a:latin typeface="Aptos"/>
              </a:rPr>
              <a:t> = 2+ years</a:t>
            </a:r>
          </a:p>
          <a:p>
            <a:endParaRPr b="1" dirty="0">
              <a:solidFill>
                <a:srgbClr val="56595C"/>
              </a:solidFill>
              <a:latin typeface="Aptos"/>
            </a:endParaRPr>
          </a:p>
        </p:txBody>
      </p:sp>
      <p:sp>
        <p:nvSpPr>
          <p:cNvPr id="20" name="Rounded Rectangle 19">
            <a:extLst>
              <a:ext uri="{FF2B5EF4-FFF2-40B4-BE49-F238E27FC236}">
                <a16:creationId xmlns:a16="http://schemas.microsoft.com/office/drawing/2014/main" id="{383F6E21-6AA0-B7FA-3891-3AD819E541D5}"/>
              </a:ext>
            </a:extLst>
          </p:cNvPr>
          <p:cNvSpPr/>
          <p:nvPr/>
        </p:nvSpPr>
        <p:spPr>
          <a:xfrm>
            <a:off x="8151922" y="1926081"/>
            <a:ext cx="3346172" cy="1232177"/>
          </a:xfrm>
          <a:prstGeom prst="roundRect">
            <a:avLst/>
          </a:prstGeom>
          <a:solidFill>
            <a:srgbClr val="EFE2C2"/>
          </a:solidFill>
          <a:ln>
            <a:solidFill>
              <a:srgbClr val="EFE2C2"/>
            </a:solidFill>
          </a:ln>
        </p:spPr>
        <p:style>
          <a:lnRef idx="1">
            <a:schemeClr val="accent1"/>
          </a:lnRef>
          <a:fillRef idx="3">
            <a:schemeClr val="accent1"/>
          </a:fillRef>
          <a:effectRef idx="2">
            <a:schemeClr val="accent1"/>
          </a:effectRef>
          <a:fontRef idx="minor">
            <a:schemeClr val="lt1"/>
          </a:fontRef>
        </p:style>
        <p:txBody>
          <a:bodyPr wrap="square" lIns="146304" tIns="73152" rIns="100584" bIns="54864" rtlCol="0" anchor="ctr">
            <a:noAutofit/>
          </a:bodyPr>
          <a:lstStyle/>
          <a:p>
            <a:endParaRPr lang="en-CA" b="1" dirty="0">
              <a:solidFill>
                <a:srgbClr val="172A3A"/>
              </a:solidFill>
              <a:latin typeface="Aptos"/>
            </a:endParaRPr>
          </a:p>
          <a:p>
            <a:r>
              <a:rPr lang="en-CA" b="1" dirty="0">
                <a:solidFill>
                  <a:srgbClr val="172A3A"/>
                </a:solidFill>
                <a:latin typeface="Aptos"/>
              </a:rPr>
              <a:t>Factual or Legal (self-defence) innocence; </a:t>
            </a:r>
            <a:r>
              <a:rPr lang="en-CA" b="1" dirty="0">
                <a:solidFill>
                  <a:srgbClr val="56595C"/>
                </a:solidFill>
                <a:latin typeface="Aptos"/>
              </a:rPr>
              <a:t>not involved; no crime; new evidence of self-defence</a:t>
            </a:r>
          </a:p>
          <a:p>
            <a:endParaRPr b="1" dirty="0">
              <a:solidFill>
                <a:srgbClr val="56595C"/>
              </a:solidFill>
              <a:latin typeface="Aptos"/>
            </a:endParaRPr>
          </a:p>
        </p:txBody>
      </p:sp>
    </p:spTree>
    <p:extLst>
      <p:ext uri="{BB962C8B-B14F-4D97-AF65-F5344CB8AC3E}">
        <p14:creationId xmlns:p14="http://schemas.microsoft.com/office/powerpoint/2010/main" val="386653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384048"/>
            <a:ext cx="9875520" cy="538609"/>
          </a:xfrm>
          <a:prstGeom prst="rect">
            <a:avLst/>
          </a:prstGeom>
          <a:noFill/>
        </p:spPr>
        <p:txBody>
          <a:bodyPr wrap="square">
            <a:spAutoFit/>
          </a:bodyPr>
          <a:lstStyle/>
          <a:p>
            <a:pPr algn="l"/>
            <a:r>
              <a:rPr sz="2900" b="1" dirty="0">
                <a:solidFill>
                  <a:srgbClr val="172A3A"/>
                </a:solidFill>
                <a:latin typeface="Aptos Display"/>
              </a:rPr>
              <a:t>Document / Information Gathering Process</a:t>
            </a:r>
            <a:r>
              <a:rPr lang="en-CA" sz="2900" b="1" dirty="0">
                <a:solidFill>
                  <a:srgbClr val="172A3A"/>
                </a:solidFill>
                <a:latin typeface="Aptos Display"/>
              </a:rPr>
              <a:t>  </a:t>
            </a:r>
            <a:endParaRPr sz="2900" b="1" dirty="0">
              <a:solidFill>
                <a:srgbClr val="172A3A"/>
              </a:solidFill>
              <a:latin typeface="Aptos Display"/>
            </a:endParaRPr>
          </a:p>
        </p:txBody>
      </p:sp>
      <p:sp>
        <p:nvSpPr>
          <p:cNvPr id="3" name="TextBox 2"/>
          <p:cNvSpPr txBox="1"/>
          <p:nvPr/>
        </p:nvSpPr>
        <p:spPr>
          <a:xfrm>
            <a:off x="621792" y="932688"/>
            <a:ext cx="8046720" cy="338554"/>
          </a:xfrm>
          <a:prstGeom prst="rect">
            <a:avLst/>
          </a:prstGeom>
          <a:noFill/>
        </p:spPr>
        <p:txBody>
          <a:bodyPr wrap="square">
            <a:spAutoFit/>
          </a:bodyPr>
          <a:lstStyle/>
          <a:p>
            <a:pPr algn="l"/>
            <a:r>
              <a:rPr lang="en-CA" sz="1600" b="1" dirty="0">
                <a:solidFill>
                  <a:srgbClr val="000000"/>
                </a:solidFill>
                <a:latin typeface="Aptos"/>
              </a:rPr>
              <a:t>What information was available at the time of trial</a:t>
            </a:r>
            <a:r>
              <a:rPr sz="1600" b="1" dirty="0">
                <a:solidFill>
                  <a:srgbClr val="000000"/>
                </a:solidFill>
                <a:latin typeface="Aptos"/>
              </a:rPr>
              <a:t>?</a:t>
            </a:r>
          </a:p>
        </p:txBody>
      </p:sp>
      <p:cxnSp>
        <p:nvCxnSpPr>
          <p:cNvPr id="4" name="Connector 3"/>
          <p:cNvCxnSpPr/>
          <p:nvPr/>
        </p:nvCxnSpPr>
        <p:spPr>
          <a:xfrm>
            <a:off x="621792" y="1280160"/>
            <a:ext cx="9756648" cy="0"/>
          </a:xfrm>
          <a:prstGeom prst="line">
            <a:avLst/>
          </a:prstGeom>
          <a:ln w="20320">
            <a:solidFill>
              <a:srgbClr val="E4D4B8"/>
            </a:solidFill>
          </a:ln>
        </p:spPr>
        <p:style>
          <a:lnRef idx="2">
            <a:schemeClr val="accent1"/>
          </a:lnRef>
          <a:fillRef idx="0">
            <a:schemeClr val="accent1"/>
          </a:fillRef>
          <a:effectRef idx="1">
            <a:schemeClr val="accent1"/>
          </a:effectRef>
          <a:fontRef idx="minor">
            <a:schemeClr val="tx1"/>
          </a:fontRef>
        </p:style>
      </p:cxnSp>
      <p:cxnSp>
        <p:nvCxnSpPr>
          <p:cNvPr id="5" name="Connector 4"/>
          <p:cNvCxnSpPr>
            <a:cxnSpLocks/>
          </p:cNvCxnSpPr>
          <p:nvPr/>
        </p:nvCxnSpPr>
        <p:spPr>
          <a:xfrm>
            <a:off x="3566465" y="2704796"/>
            <a:ext cx="1299359" cy="625485"/>
          </a:xfrm>
          <a:prstGeom prst="line">
            <a:avLst/>
          </a:prstGeom>
          <a:ln w="25400">
            <a:solidFill>
              <a:srgbClr val="E4D4B8"/>
            </a:solidFill>
          </a:ln>
        </p:spPr>
        <p:style>
          <a:lnRef idx="2">
            <a:schemeClr val="accent1"/>
          </a:lnRef>
          <a:fillRef idx="0">
            <a:schemeClr val="accent1"/>
          </a:fillRef>
          <a:effectRef idx="1">
            <a:schemeClr val="accent1"/>
          </a:effectRef>
          <a:fontRef idx="minor">
            <a:schemeClr val="tx1"/>
          </a:fontRef>
        </p:style>
      </p:cxnSp>
      <p:cxnSp>
        <p:nvCxnSpPr>
          <p:cNvPr id="6" name="Connector 5"/>
          <p:cNvCxnSpPr>
            <a:cxnSpLocks/>
            <a:stCxn id="11" idx="3"/>
          </p:cNvCxnSpPr>
          <p:nvPr/>
        </p:nvCxnSpPr>
        <p:spPr>
          <a:xfrm flipV="1">
            <a:off x="3657600" y="3522137"/>
            <a:ext cx="1035509" cy="311784"/>
          </a:xfrm>
          <a:prstGeom prst="line">
            <a:avLst/>
          </a:prstGeom>
          <a:ln w="25400">
            <a:solidFill>
              <a:srgbClr val="E4D4B8"/>
            </a:solidFill>
          </a:ln>
        </p:spPr>
        <p:style>
          <a:lnRef idx="2">
            <a:schemeClr val="accent1"/>
          </a:lnRef>
          <a:fillRef idx="0">
            <a:schemeClr val="accent1"/>
          </a:fillRef>
          <a:effectRef idx="1">
            <a:schemeClr val="accent1"/>
          </a:effectRef>
          <a:fontRef idx="minor">
            <a:schemeClr val="tx1"/>
          </a:fontRef>
        </p:style>
      </p:cxnSp>
      <p:cxnSp>
        <p:nvCxnSpPr>
          <p:cNvPr id="7" name="Connector 6"/>
          <p:cNvCxnSpPr>
            <a:cxnSpLocks/>
          </p:cNvCxnSpPr>
          <p:nvPr/>
        </p:nvCxnSpPr>
        <p:spPr>
          <a:xfrm flipV="1">
            <a:off x="3812465" y="4208825"/>
            <a:ext cx="1023933" cy="726105"/>
          </a:xfrm>
          <a:prstGeom prst="line">
            <a:avLst/>
          </a:prstGeom>
          <a:ln w="25400">
            <a:solidFill>
              <a:srgbClr val="E4D4B8"/>
            </a:solidFill>
          </a:ln>
        </p:spPr>
        <p:style>
          <a:lnRef idx="2">
            <a:schemeClr val="accent1"/>
          </a:lnRef>
          <a:fillRef idx="0">
            <a:schemeClr val="accent1"/>
          </a:fillRef>
          <a:effectRef idx="1">
            <a:schemeClr val="accent1"/>
          </a:effectRef>
          <a:fontRef idx="minor">
            <a:schemeClr val="tx1"/>
          </a:fontRef>
        </p:style>
      </p:cxnSp>
      <p:cxnSp>
        <p:nvCxnSpPr>
          <p:cNvPr id="8" name="Connector 7"/>
          <p:cNvCxnSpPr>
            <a:cxnSpLocks/>
          </p:cNvCxnSpPr>
          <p:nvPr/>
        </p:nvCxnSpPr>
        <p:spPr>
          <a:xfrm flipH="1">
            <a:off x="7214616" y="2704796"/>
            <a:ext cx="1224991" cy="565994"/>
          </a:xfrm>
          <a:prstGeom prst="line">
            <a:avLst/>
          </a:prstGeom>
          <a:ln w="25400">
            <a:solidFill>
              <a:srgbClr val="E4D4B8"/>
            </a:solidFill>
          </a:ln>
        </p:spPr>
        <p:style>
          <a:lnRef idx="2">
            <a:schemeClr val="accent1"/>
          </a:lnRef>
          <a:fillRef idx="0">
            <a:schemeClr val="accent1"/>
          </a:fillRef>
          <a:effectRef idx="1">
            <a:schemeClr val="accent1"/>
          </a:effectRef>
          <a:fontRef idx="minor">
            <a:schemeClr val="tx1"/>
          </a:fontRef>
        </p:style>
      </p:cxnSp>
      <p:cxnSp>
        <p:nvCxnSpPr>
          <p:cNvPr id="9" name="Connector 8"/>
          <p:cNvCxnSpPr>
            <a:cxnSpLocks/>
          </p:cNvCxnSpPr>
          <p:nvPr/>
        </p:nvCxnSpPr>
        <p:spPr>
          <a:xfrm flipH="1" flipV="1">
            <a:off x="7214616" y="4183379"/>
            <a:ext cx="886334" cy="509434"/>
          </a:xfrm>
          <a:prstGeom prst="line">
            <a:avLst/>
          </a:prstGeom>
          <a:ln w="25400">
            <a:solidFill>
              <a:srgbClr val="E4D4B8"/>
            </a:solidFill>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571775" y="2031712"/>
            <a:ext cx="3063240" cy="946399"/>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46304" tIns="91440" rIns="128016" bIns="73152" rtlCol="0" anchor="ctr"/>
          <a:lstStyle/>
          <a:p>
            <a:pPr algn="l"/>
            <a:r>
              <a:rPr b="1" dirty="0">
                <a:solidFill>
                  <a:srgbClr val="000000"/>
                </a:solidFill>
                <a:latin typeface="Aptos"/>
              </a:rPr>
              <a:t>Applicant</a:t>
            </a:r>
            <a:r>
              <a:rPr lang="en-CA" b="1" dirty="0">
                <a:solidFill>
                  <a:srgbClr val="000000"/>
                </a:solidFill>
                <a:latin typeface="Aptos"/>
              </a:rPr>
              <a:t>: </a:t>
            </a:r>
            <a:r>
              <a:rPr dirty="0">
                <a:solidFill>
                  <a:srgbClr val="000000"/>
                </a:solidFill>
                <a:latin typeface="Aptos"/>
              </a:rPr>
              <a:t>application, correspondence, personal records</a:t>
            </a:r>
            <a:r>
              <a:rPr lang="en-CA" dirty="0">
                <a:solidFill>
                  <a:srgbClr val="000000"/>
                </a:solidFill>
                <a:latin typeface="Aptos"/>
              </a:rPr>
              <a:t>, families</a:t>
            </a:r>
            <a:endParaRPr dirty="0">
              <a:solidFill>
                <a:srgbClr val="000000"/>
              </a:solidFill>
              <a:latin typeface="Aptos"/>
            </a:endParaRPr>
          </a:p>
        </p:txBody>
      </p:sp>
      <p:sp>
        <p:nvSpPr>
          <p:cNvPr id="11" name="Rounded Rectangle 10"/>
          <p:cNvSpPr/>
          <p:nvPr/>
        </p:nvSpPr>
        <p:spPr>
          <a:xfrm>
            <a:off x="594360" y="3459017"/>
            <a:ext cx="3063240" cy="749808"/>
          </a:xfrm>
          <a:prstGeom prst="roundRect">
            <a:avLst/>
          </a:prstGeom>
          <a:solidFill>
            <a:srgbClr val="F7F3E9"/>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46304" tIns="91440" rIns="128016" bIns="73152" rtlCol="0" anchor="ctr"/>
          <a:lstStyle/>
          <a:p>
            <a:pPr algn="l"/>
            <a:r>
              <a:rPr b="1" dirty="0" err="1">
                <a:solidFill>
                  <a:srgbClr val="000000"/>
                </a:solidFill>
                <a:latin typeface="Aptos"/>
              </a:rPr>
              <a:t>Defence</a:t>
            </a:r>
            <a:r>
              <a:rPr lang="en-CA" b="1" dirty="0">
                <a:solidFill>
                  <a:srgbClr val="000000"/>
                </a:solidFill>
                <a:latin typeface="Aptos"/>
              </a:rPr>
              <a:t>: </a:t>
            </a:r>
            <a:r>
              <a:rPr dirty="0">
                <a:solidFill>
                  <a:srgbClr val="000000"/>
                </a:solidFill>
                <a:latin typeface="Aptos"/>
              </a:rPr>
              <a:t>trial file, appeal file, disclosure received</a:t>
            </a:r>
          </a:p>
        </p:txBody>
      </p:sp>
      <p:sp>
        <p:nvSpPr>
          <p:cNvPr id="12" name="Rounded Rectangle 11"/>
          <p:cNvSpPr/>
          <p:nvPr/>
        </p:nvSpPr>
        <p:spPr>
          <a:xfrm>
            <a:off x="1069945" y="4960376"/>
            <a:ext cx="3063240" cy="1097279"/>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46304" tIns="91440" rIns="128016" bIns="73152" rtlCol="0" anchor="ctr"/>
          <a:lstStyle/>
          <a:p>
            <a:pPr algn="l"/>
            <a:r>
              <a:rPr b="1" dirty="0">
                <a:solidFill>
                  <a:srgbClr val="000000"/>
                </a:solidFill>
                <a:latin typeface="Aptos"/>
              </a:rPr>
              <a:t>Court Registries</a:t>
            </a:r>
            <a:r>
              <a:rPr lang="en-CA" b="1" dirty="0">
                <a:solidFill>
                  <a:srgbClr val="000000"/>
                </a:solidFill>
                <a:latin typeface="Aptos"/>
              </a:rPr>
              <a:t>: </a:t>
            </a:r>
            <a:r>
              <a:rPr dirty="0">
                <a:solidFill>
                  <a:srgbClr val="000000"/>
                </a:solidFill>
                <a:latin typeface="Aptos"/>
              </a:rPr>
              <a:t>transcripts, exhibits, orders, reasons</a:t>
            </a:r>
          </a:p>
        </p:txBody>
      </p:sp>
      <p:sp>
        <p:nvSpPr>
          <p:cNvPr id="13" name="Rounded Rectangle 12"/>
          <p:cNvSpPr/>
          <p:nvPr/>
        </p:nvSpPr>
        <p:spPr>
          <a:xfrm>
            <a:off x="8439607" y="1826972"/>
            <a:ext cx="3154680" cy="877824"/>
          </a:xfrm>
          <a:prstGeom prst="roundRect">
            <a:avLst/>
          </a:prstGeom>
          <a:solidFill>
            <a:srgbClr val="F7F3E9"/>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46304" tIns="91440" rIns="128016" bIns="73152" rtlCol="0" anchor="ctr"/>
          <a:lstStyle/>
          <a:p>
            <a:pPr algn="l"/>
            <a:r>
              <a:rPr b="1" dirty="0">
                <a:solidFill>
                  <a:srgbClr val="000000"/>
                </a:solidFill>
                <a:latin typeface="Aptos"/>
              </a:rPr>
              <a:t>Crown / Police</a:t>
            </a:r>
            <a:r>
              <a:rPr lang="en-CA" b="1" dirty="0">
                <a:solidFill>
                  <a:srgbClr val="000000"/>
                </a:solidFill>
                <a:latin typeface="Aptos"/>
              </a:rPr>
              <a:t>: </a:t>
            </a:r>
            <a:r>
              <a:rPr dirty="0">
                <a:solidFill>
                  <a:srgbClr val="000000"/>
                </a:solidFill>
                <a:latin typeface="Aptos"/>
              </a:rPr>
              <a:t>disclosure, reports, statements, exhibits, archives</a:t>
            </a:r>
          </a:p>
        </p:txBody>
      </p:sp>
      <p:sp>
        <p:nvSpPr>
          <p:cNvPr id="14" name="Rounded Rectangle 13"/>
          <p:cNvSpPr/>
          <p:nvPr/>
        </p:nvSpPr>
        <p:spPr>
          <a:xfrm>
            <a:off x="8161020" y="4692813"/>
            <a:ext cx="3154680" cy="877824"/>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46304" tIns="91440" rIns="128016" bIns="73152" rtlCol="0" anchor="ctr"/>
          <a:lstStyle/>
          <a:p>
            <a:pPr algn="l"/>
            <a:r>
              <a:rPr b="1" dirty="0">
                <a:solidFill>
                  <a:srgbClr val="000000"/>
                </a:solidFill>
                <a:latin typeface="Aptos"/>
              </a:rPr>
              <a:t>Forensic Labs</a:t>
            </a:r>
            <a:r>
              <a:rPr lang="en-CA" b="1" dirty="0">
                <a:solidFill>
                  <a:srgbClr val="000000"/>
                </a:solidFill>
                <a:latin typeface="Aptos"/>
              </a:rPr>
              <a:t>: </a:t>
            </a:r>
            <a:r>
              <a:rPr dirty="0">
                <a:solidFill>
                  <a:srgbClr val="000000"/>
                </a:solidFill>
                <a:latin typeface="Aptos"/>
              </a:rPr>
              <a:t>reports, notes, retained samples, chain of custody</a:t>
            </a:r>
          </a:p>
        </p:txBody>
      </p:sp>
      <p:sp>
        <p:nvSpPr>
          <p:cNvPr id="15" name="Rounded Rectangle 14"/>
          <p:cNvSpPr/>
          <p:nvPr/>
        </p:nvSpPr>
        <p:spPr>
          <a:xfrm>
            <a:off x="4791456" y="3031235"/>
            <a:ext cx="2423160" cy="1152144"/>
          </a:xfrm>
          <a:prstGeom prst="roundRect">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lIns="128016" rIns="128016" rtlCol="0" anchor="ctr"/>
          <a:lstStyle/>
          <a:p>
            <a:pPr algn="ctr"/>
            <a:r>
              <a:rPr lang="en-CA" sz="2100" b="1" dirty="0">
                <a:solidFill>
                  <a:srgbClr val="FFFFFF"/>
                </a:solidFill>
                <a:latin typeface="Aptos"/>
              </a:rPr>
              <a:t>Attempt to get </a:t>
            </a:r>
            <a:r>
              <a:rPr sz="2100" b="1" dirty="0">
                <a:solidFill>
                  <a:srgbClr val="FFFFFF"/>
                </a:solidFill>
                <a:latin typeface="Aptos"/>
              </a:rPr>
              <a:t>Complete
Case Record</a:t>
            </a:r>
          </a:p>
        </p:txBody>
      </p:sp>
      <p:sp>
        <p:nvSpPr>
          <p:cNvPr id="17" name="TextBox 16"/>
          <p:cNvSpPr txBox="1"/>
          <p:nvPr/>
        </p:nvSpPr>
        <p:spPr>
          <a:xfrm>
            <a:off x="11109960" y="6446520"/>
            <a:ext cx="411480" cy="274320"/>
          </a:xfrm>
          <a:prstGeom prst="rect">
            <a:avLst/>
          </a:prstGeom>
          <a:noFill/>
        </p:spPr>
        <p:txBody>
          <a:bodyPr wrap="square">
            <a:spAutoFit/>
          </a:bodyPr>
          <a:lstStyle/>
          <a:p>
            <a:pPr algn="r"/>
            <a:r>
              <a:rPr sz="1200" b="0">
                <a:solidFill>
                  <a:srgbClr val="000000"/>
                </a:solidFill>
                <a:latin typeface="Aptos"/>
              </a:rPr>
              <a:t>10</a:t>
            </a:r>
          </a:p>
        </p:txBody>
      </p:sp>
    </p:spTree>
    <p:extLst>
      <p:ext uri="{BB962C8B-B14F-4D97-AF65-F5344CB8AC3E}">
        <p14:creationId xmlns:p14="http://schemas.microsoft.com/office/powerpoint/2010/main" val="330357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 3"/>
          <p:cNvCxnSpPr/>
          <p:nvPr/>
        </p:nvCxnSpPr>
        <p:spPr>
          <a:xfrm>
            <a:off x="621792" y="801189"/>
            <a:ext cx="9756648" cy="0"/>
          </a:xfrm>
          <a:prstGeom prst="line">
            <a:avLst/>
          </a:prstGeom>
          <a:ln w="15875">
            <a:solidFill>
              <a:srgbClr val="E4D4B8"/>
            </a:solidFill>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3877056" y="1721466"/>
            <a:ext cx="3246120" cy="640080"/>
          </a:xfrm>
          <a:prstGeom prst="roundRect">
            <a:avLst/>
          </a:prstGeom>
          <a:solidFill>
            <a:srgbClr val="F7F3E9"/>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09728" tIns="73152" rIns="109728" bIns="73152" rtlCol="0" anchor="ctr"/>
          <a:lstStyle/>
          <a:p>
            <a:pPr algn="l"/>
            <a:r>
              <a:rPr lang="en-CA" sz="2000" dirty="0">
                <a:solidFill>
                  <a:srgbClr val="000000"/>
                </a:solidFill>
                <a:latin typeface="Aptos"/>
              </a:rPr>
              <a:t>New e</a:t>
            </a:r>
            <a:r>
              <a:rPr sz="2000" dirty="0" err="1">
                <a:solidFill>
                  <a:srgbClr val="000000"/>
                </a:solidFill>
                <a:latin typeface="Aptos"/>
              </a:rPr>
              <a:t>xpert</a:t>
            </a:r>
            <a:r>
              <a:rPr sz="2000" dirty="0">
                <a:solidFill>
                  <a:srgbClr val="000000"/>
                </a:solidFill>
                <a:latin typeface="Aptos"/>
              </a:rPr>
              <a:t> consultation</a:t>
            </a:r>
            <a:r>
              <a:rPr lang="en-CA" sz="2000" dirty="0">
                <a:solidFill>
                  <a:srgbClr val="000000"/>
                </a:solidFill>
                <a:latin typeface="Aptos"/>
              </a:rPr>
              <a:t>/reports</a:t>
            </a:r>
            <a:endParaRPr sz="2000" dirty="0">
              <a:solidFill>
                <a:srgbClr val="000000"/>
              </a:solidFill>
              <a:latin typeface="Aptos"/>
            </a:endParaRPr>
          </a:p>
        </p:txBody>
      </p:sp>
      <p:sp>
        <p:nvSpPr>
          <p:cNvPr id="17" name="Rounded Rectangle 16"/>
          <p:cNvSpPr/>
          <p:nvPr/>
        </p:nvSpPr>
        <p:spPr>
          <a:xfrm>
            <a:off x="3877056" y="4648200"/>
            <a:ext cx="3246120" cy="640080"/>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09728" tIns="73152" rIns="109728" bIns="73152" rtlCol="0" anchor="ctr"/>
          <a:lstStyle/>
          <a:p>
            <a:pPr algn="l"/>
            <a:r>
              <a:rPr lang="en-CA" sz="2000" dirty="0">
                <a:solidFill>
                  <a:srgbClr val="000000"/>
                </a:solidFill>
                <a:latin typeface="Aptos"/>
              </a:rPr>
              <a:t>New witnesses</a:t>
            </a:r>
            <a:endParaRPr sz="2000" dirty="0">
              <a:solidFill>
                <a:srgbClr val="000000"/>
              </a:solidFill>
              <a:latin typeface="Aptos"/>
            </a:endParaRPr>
          </a:p>
        </p:txBody>
      </p:sp>
      <p:sp>
        <p:nvSpPr>
          <p:cNvPr id="18" name="Rounded Rectangle 17"/>
          <p:cNvSpPr/>
          <p:nvPr/>
        </p:nvSpPr>
        <p:spPr>
          <a:xfrm>
            <a:off x="3877056" y="3655821"/>
            <a:ext cx="3246120" cy="640080"/>
          </a:xfrm>
          <a:prstGeom prst="roundRect">
            <a:avLst/>
          </a:prstGeom>
          <a:solidFill>
            <a:srgbClr val="F7F3E9"/>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09728" tIns="73152" rIns="109728" bIns="73152" rtlCol="0" anchor="ctr"/>
          <a:lstStyle/>
          <a:p>
            <a:pPr algn="l"/>
            <a:r>
              <a:rPr sz="2000" dirty="0">
                <a:solidFill>
                  <a:srgbClr val="000000"/>
                </a:solidFill>
                <a:latin typeface="Aptos"/>
              </a:rPr>
              <a:t>Social media</a:t>
            </a:r>
          </a:p>
        </p:txBody>
      </p:sp>
      <p:sp>
        <p:nvSpPr>
          <p:cNvPr id="20" name="Rounded Rectangle 19"/>
          <p:cNvSpPr/>
          <p:nvPr/>
        </p:nvSpPr>
        <p:spPr>
          <a:xfrm>
            <a:off x="1463040" y="5623560"/>
            <a:ext cx="9281160" cy="612648"/>
          </a:xfrm>
          <a:prstGeom prst="roundRect">
            <a:avLst/>
          </a:prstGeom>
          <a:solidFill>
            <a:srgbClr val="C89D3C"/>
          </a:solidFill>
          <a:ln>
            <a:solidFill>
              <a:srgbClr val="C89D3C"/>
            </a:solidFill>
          </a:ln>
        </p:spPr>
        <p:style>
          <a:lnRef idx="1">
            <a:schemeClr val="accent1"/>
          </a:lnRef>
          <a:fillRef idx="3">
            <a:schemeClr val="accent1"/>
          </a:fillRef>
          <a:effectRef idx="2">
            <a:schemeClr val="accent1"/>
          </a:effectRef>
          <a:fontRef idx="minor">
            <a:schemeClr val="lt1"/>
          </a:fontRef>
        </p:style>
        <p:txBody>
          <a:bodyPr lIns="109728" tIns="73152" rIns="109728" bIns="73152" rtlCol="0" anchor="ctr"/>
          <a:lstStyle/>
          <a:p>
            <a:pPr algn="ctr"/>
            <a:r>
              <a:rPr sz="2000" b="1" dirty="0">
                <a:solidFill>
                  <a:srgbClr val="172A3A"/>
                </a:solidFill>
                <a:latin typeface="Aptos"/>
              </a:rPr>
              <a:t>Goal: identify what may be new matters of significance.</a:t>
            </a:r>
          </a:p>
        </p:txBody>
      </p:sp>
      <p:sp>
        <p:nvSpPr>
          <p:cNvPr id="22" name="Rounded Rectangle 21">
            <a:extLst>
              <a:ext uri="{FF2B5EF4-FFF2-40B4-BE49-F238E27FC236}">
                <a16:creationId xmlns:a16="http://schemas.microsoft.com/office/drawing/2014/main" id="{3BA54C61-8DEF-622B-C542-FD84A39A1E24}"/>
              </a:ext>
            </a:extLst>
          </p:cNvPr>
          <p:cNvSpPr/>
          <p:nvPr/>
        </p:nvSpPr>
        <p:spPr>
          <a:xfrm>
            <a:off x="3877056" y="2788920"/>
            <a:ext cx="3246120" cy="640080"/>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09728" tIns="73152" rIns="109728" bIns="73152" rtlCol="0" anchor="ctr"/>
          <a:lstStyle/>
          <a:p>
            <a:pPr algn="l"/>
            <a:r>
              <a:rPr lang="en-CA" sz="2000" dirty="0">
                <a:solidFill>
                  <a:srgbClr val="000000"/>
                </a:solidFill>
                <a:latin typeface="Aptos"/>
              </a:rPr>
              <a:t>Reviewing m</a:t>
            </a:r>
            <a:r>
              <a:rPr sz="2000" dirty="0" err="1">
                <a:solidFill>
                  <a:srgbClr val="000000"/>
                </a:solidFill>
                <a:latin typeface="Aptos"/>
              </a:rPr>
              <a:t>edia</a:t>
            </a:r>
            <a:r>
              <a:rPr lang="en-CA" sz="2000" dirty="0">
                <a:solidFill>
                  <a:srgbClr val="000000"/>
                </a:solidFill>
                <a:latin typeface="Aptos"/>
              </a:rPr>
              <a:t> at time</a:t>
            </a:r>
            <a:endParaRPr sz="2000" dirty="0">
              <a:solidFill>
                <a:srgbClr val="000000"/>
              </a:solidFill>
              <a:latin typeface="Aptos"/>
            </a:endParaRPr>
          </a:p>
        </p:txBody>
      </p:sp>
      <p:sp>
        <p:nvSpPr>
          <p:cNvPr id="23" name="TextBox 22">
            <a:extLst>
              <a:ext uri="{FF2B5EF4-FFF2-40B4-BE49-F238E27FC236}">
                <a16:creationId xmlns:a16="http://schemas.microsoft.com/office/drawing/2014/main" id="{7D31CDA6-B6CE-A4E1-624B-63BFF5B78C82}"/>
              </a:ext>
            </a:extLst>
          </p:cNvPr>
          <p:cNvSpPr txBox="1"/>
          <p:nvPr/>
        </p:nvSpPr>
        <p:spPr>
          <a:xfrm>
            <a:off x="594360" y="384048"/>
            <a:ext cx="9875520" cy="984885"/>
          </a:xfrm>
          <a:prstGeom prst="rect">
            <a:avLst/>
          </a:prstGeom>
          <a:noFill/>
        </p:spPr>
        <p:txBody>
          <a:bodyPr wrap="square">
            <a:spAutoFit/>
          </a:bodyPr>
          <a:lstStyle/>
          <a:p>
            <a:pPr algn="l"/>
            <a:r>
              <a:rPr lang="en-CA" sz="2900" b="1" dirty="0">
                <a:solidFill>
                  <a:srgbClr val="172A3A"/>
                </a:solidFill>
                <a:latin typeface="Aptos Display"/>
              </a:rPr>
              <a:t>Investigation Process</a:t>
            </a:r>
          </a:p>
          <a:p>
            <a:pPr algn="l"/>
            <a:r>
              <a:rPr lang="en-CA" sz="2900" b="1" dirty="0">
                <a:solidFill>
                  <a:srgbClr val="172A3A"/>
                </a:solidFill>
                <a:latin typeface="Aptos Display"/>
              </a:rPr>
              <a:t>  </a:t>
            </a:r>
            <a:endParaRPr sz="2900" b="1" dirty="0">
              <a:solidFill>
                <a:srgbClr val="172A3A"/>
              </a:solidFill>
              <a:latin typeface="Aptos Display"/>
            </a:endParaRPr>
          </a:p>
        </p:txBody>
      </p:sp>
      <p:sp>
        <p:nvSpPr>
          <p:cNvPr id="26" name="TextBox 25">
            <a:extLst>
              <a:ext uri="{FF2B5EF4-FFF2-40B4-BE49-F238E27FC236}">
                <a16:creationId xmlns:a16="http://schemas.microsoft.com/office/drawing/2014/main" id="{06232F01-1ED2-4755-14F1-9271F2924225}"/>
              </a:ext>
            </a:extLst>
          </p:cNvPr>
          <p:cNvSpPr txBox="1"/>
          <p:nvPr/>
        </p:nvSpPr>
        <p:spPr>
          <a:xfrm>
            <a:off x="621792" y="932688"/>
            <a:ext cx="8046720" cy="338554"/>
          </a:xfrm>
          <a:prstGeom prst="rect">
            <a:avLst/>
          </a:prstGeom>
          <a:noFill/>
        </p:spPr>
        <p:txBody>
          <a:bodyPr wrap="square">
            <a:spAutoFit/>
          </a:bodyPr>
          <a:lstStyle/>
          <a:p>
            <a:pPr algn="l"/>
            <a:r>
              <a:rPr lang="en-CA" sz="1600" b="1" dirty="0">
                <a:solidFill>
                  <a:srgbClr val="000000"/>
                </a:solidFill>
                <a:latin typeface="Aptos"/>
              </a:rPr>
              <a:t>What information can we consider/review now?</a:t>
            </a:r>
            <a:endParaRPr sz="1600" b="1" dirty="0">
              <a:solidFill>
                <a:srgbClr val="000000"/>
              </a:solidFill>
              <a:latin typeface="Aptos"/>
            </a:endParaRPr>
          </a:p>
        </p:txBody>
      </p:sp>
    </p:spTree>
    <p:extLst>
      <p:ext uri="{BB962C8B-B14F-4D97-AF65-F5344CB8AC3E}">
        <p14:creationId xmlns:p14="http://schemas.microsoft.com/office/powerpoint/2010/main" val="115359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 3"/>
          <p:cNvCxnSpPr/>
          <p:nvPr/>
        </p:nvCxnSpPr>
        <p:spPr>
          <a:xfrm flipV="1">
            <a:off x="621792" y="1197864"/>
            <a:ext cx="9802368" cy="0"/>
          </a:xfrm>
          <a:prstGeom prst="line">
            <a:avLst/>
          </a:prstGeom>
          <a:ln w="15875">
            <a:solidFill>
              <a:srgbClr val="172A3A"/>
            </a:solidFill>
          </a:ln>
        </p:spPr>
        <p:style>
          <a:lnRef idx="2">
            <a:schemeClr val="accent1"/>
          </a:lnRef>
          <a:fillRef idx="0">
            <a:schemeClr val="accent1"/>
          </a:fillRef>
          <a:effectRef idx="1">
            <a:schemeClr val="accent1"/>
          </a:effectRef>
          <a:fontRef idx="minor">
            <a:schemeClr val="tx1"/>
          </a:fontRef>
        </p:style>
      </p:cxnSp>
      <p:cxnSp>
        <p:nvCxnSpPr>
          <p:cNvPr id="18" name="Connector 17"/>
          <p:cNvCxnSpPr/>
          <p:nvPr/>
        </p:nvCxnSpPr>
        <p:spPr>
          <a:xfrm>
            <a:off x="3886200" y="1792224"/>
            <a:ext cx="182880" cy="539496"/>
          </a:xfrm>
          <a:prstGeom prst="line">
            <a:avLst/>
          </a:prstGeom>
          <a:ln w="12700">
            <a:solidFill>
              <a:srgbClr val="C89D3C"/>
            </a:solidFill>
          </a:ln>
        </p:spPr>
        <p:style>
          <a:lnRef idx="2">
            <a:schemeClr val="accent1"/>
          </a:lnRef>
          <a:fillRef idx="0">
            <a:schemeClr val="accent1"/>
          </a:fillRef>
          <a:effectRef idx="1">
            <a:schemeClr val="accent1"/>
          </a:effectRef>
          <a:fontRef idx="minor">
            <a:schemeClr val="tx1"/>
          </a:fontRef>
        </p:style>
      </p:cxnSp>
      <p:cxnSp>
        <p:nvCxnSpPr>
          <p:cNvPr id="19" name="Connector 18"/>
          <p:cNvCxnSpPr/>
          <p:nvPr/>
        </p:nvCxnSpPr>
        <p:spPr>
          <a:xfrm>
            <a:off x="3886200" y="2752344"/>
            <a:ext cx="182880" cy="36576"/>
          </a:xfrm>
          <a:prstGeom prst="line">
            <a:avLst/>
          </a:prstGeom>
          <a:ln w="12700">
            <a:solidFill>
              <a:srgbClr val="C89D3C"/>
            </a:solidFill>
          </a:ln>
        </p:spPr>
        <p:style>
          <a:lnRef idx="2">
            <a:schemeClr val="accent1"/>
          </a:lnRef>
          <a:fillRef idx="0">
            <a:schemeClr val="accent1"/>
          </a:fillRef>
          <a:effectRef idx="1">
            <a:schemeClr val="accent1"/>
          </a:effectRef>
          <a:fontRef idx="minor">
            <a:schemeClr val="tx1"/>
          </a:fontRef>
        </p:style>
      </p:cxnSp>
      <p:cxnSp>
        <p:nvCxnSpPr>
          <p:cNvPr id="20" name="Connector 19"/>
          <p:cNvCxnSpPr/>
          <p:nvPr/>
        </p:nvCxnSpPr>
        <p:spPr>
          <a:xfrm flipV="1">
            <a:off x="3886200" y="3246120"/>
            <a:ext cx="182880" cy="466343"/>
          </a:xfrm>
          <a:prstGeom prst="line">
            <a:avLst/>
          </a:prstGeom>
          <a:ln w="12700">
            <a:solidFill>
              <a:srgbClr val="C89D3C"/>
            </a:solidFill>
          </a:ln>
        </p:spPr>
        <p:style>
          <a:lnRef idx="2">
            <a:schemeClr val="accent1"/>
          </a:lnRef>
          <a:fillRef idx="0">
            <a:schemeClr val="accent1"/>
          </a:fillRef>
          <a:effectRef idx="1">
            <a:schemeClr val="accent1"/>
          </a:effectRef>
          <a:fontRef idx="minor">
            <a:schemeClr val="tx1"/>
          </a:fontRef>
        </p:style>
      </p:cxnSp>
      <p:cxnSp>
        <p:nvCxnSpPr>
          <p:cNvPr id="21" name="Connector 20"/>
          <p:cNvCxnSpPr>
            <a:cxnSpLocks/>
            <a:stCxn id="12" idx="3"/>
          </p:cNvCxnSpPr>
          <p:nvPr/>
        </p:nvCxnSpPr>
        <p:spPr>
          <a:xfrm flipH="1">
            <a:off x="6446520" y="1944875"/>
            <a:ext cx="477027" cy="386845"/>
          </a:xfrm>
          <a:prstGeom prst="line">
            <a:avLst/>
          </a:prstGeom>
          <a:ln w="12700">
            <a:solidFill>
              <a:srgbClr val="C89D3C"/>
            </a:solidFill>
          </a:ln>
        </p:spPr>
        <p:style>
          <a:lnRef idx="2">
            <a:schemeClr val="accent1"/>
          </a:lnRef>
          <a:fillRef idx="0">
            <a:schemeClr val="accent1"/>
          </a:fillRef>
          <a:effectRef idx="1">
            <a:schemeClr val="accent1"/>
          </a:effectRef>
          <a:fontRef idx="minor">
            <a:schemeClr val="tx1"/>
          </a:fontRef>
        </p:style>
      </p:cxnSp>
      <p:cxnSp>
        <p:nvCxnSpPr>
          <p:cNvPr id="22" name="Connector 21"/>
          <p:cNvCxnSpPr>
            <a:cxnSpLocks/>
            <a:stCxn id="14" idx="2"/>
          </p:cNvCxnSpPr>
          <p:nvPr/>
        </p:nvCxnSpPr>
        <p:spPr>
          <a:xfrm flipH="1">
            <a:off x="6446520" y="2758542"/>
            <a:ext cx="452628" cy="30378"/>
          </a:xfrm>
          <a:prstGeom prst="line">
            <a:avLst/>
          </a:prstGeom>
          <a:ln w="12700">
            <a:solidFill>
              <a:srgbClr val="C89D3C"/>
            </a:solidFill>
          </a:ln>
        </p:spPr>
        <p:style>
          <a:lnRef idx="2">
            <a:schemeClr val="accent1"/>
          </a:lnRef>
          <a:fillRef idx="0">
            <a:schemeClr val="accent1"/>
          </a:fillRef>
          <a:effectRef idx="1">
            <a:schemeClr val="accent1"/>
          </a:effectRef>
          <a:fontRef idx="minor">
            <a:schemeClr val="tx1"/>
          </a:fontRef>
        </p:style>
      </p:cxnSp>
      <p:cxnSp>
        <p:nvCxnSpPr>
          <p:cNvPr id="23" name="Connector 22"/>
          <p:cNvCxnSpPr>
            <a:cxnSpLocks/>
          </p:cNvCxnSpPr>
          <p:nvPr/>
        </p:nvCxnSpPr>
        <p:spPr>
          <a:xfrm flipH="1" flipV="1">
            <a:off x="6446520" y="3246120"/>
            <a:ext cx="294894" cy="301751"/>
          </a:xfrm>
          <a:prstGeom prst="line">
            <a:avLst/>
          </a:prstGeom>
          <a:ln w="12700">
            <a:solidFill>
              <a:srgbClr val="C89D3C"/>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21792" y="292608"/>
            <a:ext cx="7132320" cy="502920"/>
          </a:xfrm>
          <a:prstGeom prst="rect">
            <a:avLst/>
          </a:prstGeom>
          <a:noFill/>
        </p:spPr>
        <p:txBody>
          <a:bodyPr wrap="none" anchor="t">
            <a:spAutoFit/>
          </a:bodyPr>
          <a:lstStyle/>
          <a:p>
            <a:pPr algn="l"/>
            <a:r>
              <a:rPr sz="3200" b="1" dirty="0">
                <a:solidFill>
                  <a:srgbClr val="172A3A"/>
                </a:solidFill>
                <a:latin typeface="Aptos Display"/>
              </a:rPr>
              <a:t>s. 696.1 Application</a:t>
            </a:r>
          </a:p>
        </p:txBody>
      </p:sp>
      <p:sp>
        <p:nvSpPr>
          <p:cNvPr id="5" name="Rounded Rectangle 4"/>
          <p:cNvSpPr/>
          <p:nvPr/>
        </p:nvSpPr>
        <p:spPr>
          <a:xfrm>
            <a:off x="726948" y="1463040"/>
            <a:ext cx="3017520" cy="658368"/>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64592" tIns="73152" rIns="109728" bIns="73152" rtlCol="0" anchor="ctr"/>
          <a:lstStyle/>
          <a:p>
            <a:pPr algn="l"/>
            <a:r>
              <a:rPr sz="1900">
                <a:solidFill>
                  <a:srgbClr val="000000"/>
                </a:solidFill>
                <a:latin typeface="Aptos"/>
              </a:rPr>
              <a:t>Overview</a:t>
            </a:r>
          </a:p>
        </p:txBody>
      </p:sp>
      <p:sp>
        <p:nvSpPr>
          <p:cNvPr id="6" name="Oval 5"/>
          <p:cNvSpPr/>
          <p:nvPr/>
        </p:nvSpPr>
        <p:spPr>
          <a:xfrm>
            <a:off x="281380" y="1615691"/>
            <a:ext cx="329184" cy="329184"/>
          </a:xfrm>
          <a:prstGeom prst="ellipse">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a:solidFill>
                  <a:srgbClr val="FFFFFF"/>
                </a:solidFill>
                <a:latin typeface="Aptos"/>
              </a:rPr>
              <a:t>1</a:t>
            </a:r>
          </a:p>
        </p:txBody>
      </p:sp>
      <p:sp>
        <p:nvSpPr>
          <p:cNvPr id="7" name="Rounded Rectangle 6"/>
          <p:cNvSpPr/>
          <p:nvPr/>
        </p:nvSpPr>
        <p:spPr>
          <a:xfrm>
            <a:off x="681228" y="2423160"/>
            <a:ext cx="3017520" cy="658368"/>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64592" tIns="73152" rIns="109728" bIns="73152" rtlCol="0" anchor="ctr"/>
          <a:lstStyle/>
          <a:p>
            <a:pPr algn="l"/>
            <a:r>
              <a:rPr sz="1900" dirty="0">
                <a:solidFill>
                  <a:srgbClr val="000000"/>
                </a:solidFill>
                <a:latin typeface="Aptos"/>
              </a:rPr>
              <a:t>Procedural history
of the case</a:t>
            </a:r>
          </a:p>
        </p:txBody>
      </p:sp>
      <p:sp>
        <p:nvSpPr>
          <p:cNvPr id="8" name="Oval 7"/>
          <p:cNvSpPr/>
          <p:nvPr/>
        </p:nvSpPr>
        <p:spPr>
          <a:xfrm>
            <a:off x="258318" y="2587752"/>
            <a:ext cx="329184" cy="329184"/>
          </a:xfrm>
          <a:prstGeom prst="ellipse">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dirty="0">
                <a:solidFill>
                  <a:srgbClr val="FFFFFF"/>
                </a:solidFill>
                <a:latin typeface="Aptos"/>
              </a:rPr>
              <a:t>2</a:t>
            </a:r>
          </a:p>
        </p:txBody>
      </p:sp>
      <p:sp>
        <p:nvSpPr>
          <p:cNvPr id="9" name="Rounded Rectangle 8"/>
          <p:cNvSpPr/>
          <p:nvPr/>
        </p:nvSpPr>
        <p:spPr>
          <a:xfrm>
            <a:off x="708660" y="3383280"/>
            <a:ext cx="3017520" cy="658368"/>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64592" tIns="73152" rIns="109728" bIns="73152" rtlCol="0" anchor="ctr"/>
          <a:lstStyle/>
          <a:p>
            <a:pPr algn="l"/>
            <a:r>
              <a:rPr sz="1900" dirty="0">
                <a:solidFill>
                  <a:srgbClr val="000000"/>
                </a:solidFill>
                <a:latin typeface="Aptos"/>
              </a:rPr>
              <a:t>Facts as accepted
at trial</a:t>
            </a:r>
          </a:p>
        </p:txBody>
      </p:sp>
      <p:sp>
        <p:nvSpPr>
          <p:cNvPr id="10" name="Oval 9"/>
          <p:cNvSpPr/>
          <p:nvPr/>
        </p:nvSpPr>
        <p:spPr>
          <a:xfrm>
            <a:off x="258318" y="3547871"/>
            <a:ext cx="329184" cy="329184"/>
          </a:xfrm>
          <a:prstGeom prst="ellipse">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dirty="0">
                <a:solidFill>
                  <a:srgbClr val="FFFFFF"/>
                </a:solidFill>
                <a:latin typeface="Aptos"/>
              </a:rPr>
              <a:t>3</a:t>
            </a:r>
          </a:p>
        </p:txBody>
      </p:sp>
      <p:sp>
        <p:nvSpPr>
          <p:cNvPr id="11" name="Rounded Rectangle 10"/>
          <p:cNvSpPr/>
          <p:nvPr/>
        </p:nvSpPr>
        <p:spPr>
          <a:xfrm>
            <a:off x="7452360" y="1463040"/>
            <a:ext cx="3017520" cy="658368"/>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64592" tIns="73152" rIns="109728" bIns="73152" rtlCol="0" anchor="ctr"/>
          <a:lstStyle/>
          <a:p>
            <a:pPr algn="l"/>
            <a:r>
              <a:rPr sz="1900" dirty="0">
                <a:solidFill>
                  <a:srgbClr val="000000"/>
                </a:solidFill>
                <a:latin typeface="Aptos"/>
              </a:rPr>
              <a:t>Issues on appeal</a:t>
            </a:r>
          </a:p>
        </p:txBody>
      </p:sp>
      <p:sp>
        <p:nvSpPr>
          <p:cNvPr id="12" name="Oval 11"/>
          <p:cNvSpPr/>
          <p:nvPr/>
        </p:nvSpPr>
        <p:spPr>
          <a:xfrm>
            <a:off x="6875339" y="1663899"/>
            <a:ext cx="329184" cy="329184"/>
          </a:xfrm>
          <a:prstGeom prst="ellipse">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a:solidFill>
                  <a:srgbClr val="FFFFFF"/>
                </a:solidFill>
                <a:latin typeface="Aptos"/>
              </a:rPr>
              <a:t>4</a:t>
            </a:r>
          </a:p>
        </p:txBody>
      </p:sp>
      <p:sp>
        <p:nvSpPr>
          <p:cNvPr id="13" name="Rounded Rectangle 12"/>
          <p:cNvSpPr/>
          <p:nvPr/>
        </p:nvSpPr>
        <p:spPr>
          <a:xfrm>
            <a:off x="7406640" y="2441448"/>
            <a:ext cx="3017520" cy="658368"/>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64592" tIns="73152" rIns="109728" bIns="73152" rtlCol="0" anchor="ctr"/>
          <a:lstStyle/>
          <a:p>
            <a:pPr algn="l"/>
            <a:r>
              <a:rPr sz="1900" dirty="0">
                <a:solidFill>
                  <a:srgbClr val="000000"/>
                </a:solidFill>
                <a:latin typeface="Aptos"/>
              </a:rPr>
              <a:t>New matters
of significance</a:t>
            </a:r>
          </a:p>
        </p:txBody>
      </p:sp>
      <p:sp>
        <p:nvSpPr>
          <p:cNvPr id="14" name="Oval 13"/>
          <p:cNvSpPr/>
          <p:nvPr/>
        </p:nvSpPr>
        <p:spPr>
          <a:xfrm>
            <a:off x="6899148" y="2593950"/>
            <a:ext cx="329184" cy="329184"/>
          </a:xfrm>
          <a:prstGeom prst="ellipse">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a:solidFill>
                  <a:srgbClr val="FFFFFF"/>
                </a:solidFill>
                <a:latin typeface="Aptos"/>
              </a:rPr>
              <a:t>5</a:t>
            </a:r>
          </a:p>
        </p:txBody>
      </p:sp>
      <p:sp>
        <p:nvSpPr>
          <p:cNvPr id="15" name="Rounded Rectangle 14"/>
          <p:cNvSpPr/>
          <p:nvPr/>
        </p:nvSpPr>
        <p:spPr>
          <a:xfrm>
            <a:off x="7406640" y="3397074"/>
            <a:ext cx="3017520" cy="658368"/>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lIns="164592" tIns="73152" rIns="109728" bIns="73152" rtlCol="0" anchor="ctr"/>
          <a:lstStyle/>
          <a:p>
            <a:pPr algn="l"/>
            <a:r>
              <a:rPr sz="1900" dirty="0">
                <a:solidFill>
                  <a:srgbClr val="000000"/>
                </a:solidFill>
                <a:latin typeface="Aptos"/>
              </a:rPr>
              <a:t>Remedy sought</a:t>
            </a:r>
          </a:p>
        </p:txBody>
      </p:sp>
      <p:sp>
        <p:nvSpPr>
          <p:cNvPr id="16" name="Oval 15"/>
          <p:cNvSpPr/>
          <p:nvPr/>
        </p:nvSpPr>
        <p:spPr>
          <a:xfrm>
            <a:off x="6899148" y="3553760"/>
            <a:ext cx="329184" cy="329184"/>
          </a:xfrm>
          <a:prstGeom prst="ellipse">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a:solidFill>
                  <a:srgbClr val="FFFFFF"/>
                </a:solidFill>
                <a:latin typeface="Aptos"/>
              </a:rPr>
              <a:t>6</a:t>
            </a:r>
          </a:p>
        </p:txBody>
      </p:sp>
      <p:sp>
        <p:nvSpPr>
          <p:cNvPr id="17" name="Rounded Rectangle 16"/>
          <p:cNvSpPr/>
          <p:nvPr/>
        </p:nvSpPr>
        <p:spPr>
          <a:xfrm>
            <a:off x="4316917" y="2170078"/>
            <a:ext cx="1848628" cy="1377792"/>
          </a:xfrm>
          <a:prstGeom prst="roundRect">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800" b="1" dirty="0">
                <a:solidFill>
                  <a:srgbClr val="FFFFFF"/>
                </a:solidFill>
                <a:latin typeface="Aptos"/>
              </a:rPr>
              <a:t>Build the</a:t>
            </a:r>
          </a:p>
          <a:p>
            <a:pPr algn="ctr"/>
            <a:r>
              <a:rPr sz="2100" b="1" dirty="0">
                <a:solidFill>
                  <a:srgbClr val="FFFFFF"/>
                </a:solidFill>
                <a:latin typeface="Aptos"/>
              </a:rPr>
              <a:t>Miscarriage</a:t>
            </a:r>
            <a:r>
              <a:rPr lang="en-CA" sz="2100" b="1" dirty="0">
                <a:solidFill>
                  <a:srgbClr val="FFFFFF"/>
                </a:solidFill>
                <a:latin typeface="Aptos"/>
              </a:rPr>
              <a:t> of Justice</a:t>
            </a:r>
            <a:endParaRPr sz="2100" b="1" dirty="0">
              <a:solidFill>
                <a:srgbClr val="FFFFFF"/>
              </a:solidFill>
              <a:latin typeface="Aptos"/>
            </a:endParaRPr>
          </a:p>
          <a:p>
            <a:pPr algn="ctr"/>
            <a:r>
              <a:rPr sz="1800" b="1" dirty="0">
                <a:solidFill>
                  <a:srgbClr val="FFFFFF"/>
                </a:solidFill>
                <a:latin typeface="Aptos"/>
              </a:rPr>
              <a:t>Narrative</a:t>
            </a:r>
          </a:p>
        </p:txBody>
      </p:sp>
      <p:sp>
        <p:nvSpPr>
          <p:cNvPr id="24" name="Rounded Rectangle 23"/>
          <p:cNvSpPr/>
          <p:nvPr/>
        </p:nvSpPr>
        <p:spPr>
          <a:xfrm>
            <a:off x="1234440" y="4983479"/>
            <a:ext cx="9418320" cy="1051557"/>
          </a:xfrm>
          <a:prstGeom prst="roundRect">
            <a:avLst/>
          </a:prstGeom>
          <a:solidFill>
            <a:srgbClr val="C89D3C"/>
          </a:solidFill>
          <a:ln>
            <a:solidFill>
              <a:srgbClr val="C89D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2000" b="1" dirty="0">
                <a:solidFill>
                  <a:srgbClr val="172A3A"/>
                </a:solidFill>
                <a:latin typeface="Aptos"/>
              </a:rPr>
              <a:t>The application should explain why the new matters justify sending the case back to the justice system.</a:t>
            </a:r>
          </a:p>
        </p:txBody>
      </p:sp>
    </p:spTree>
    <p:extLst>
      <p:ext uri="{BB962C8B-B14F-4D97-AF65-F5344CB8AC3E}">
        <p14:creationId xmlns:p14="http://schemas.microsoft.com/office/powerpoint/2010/main" val="3257458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94360" y="411480"/>
            <a:ext cx="7132320" cy="502920"/>
          </a:xfrm>
          <a:prstGeom prst="rect">
            <a:avLst/>
          </a:prstGeom>
          <a:noFill/>
          <a:ln/>
        </p:spPr>
        <p:txBody>
          <a:bodyPr wrap="square" lIns="0" tIns="0" rIns="0" bIns="0" rtlCol="0" anchor="ctr">
            <a:normAutofit/>
          </a:bodyPr>
          <a:lstStyle/>
          <a:p>
            <a:pPr marL="0" indent="0">
              <a:buNone/>
            </a:pPr>
            <a:r>
              <a:rPr lang="en-US" sz="2600" b="1" dirty="0">
                <a:solidFill>
                  <a:srgbClr val="172A3A"/>
                </a:solidFill>
                <a:latin typeface="Aptos Display" pitchFamily="34" charset="0"/>
                <a:ea typeface="Aptos Display" pitchFamily="34" charset="-122"/>
                <a:cs typeface="Aptos Display" pitchFamily="34" charset="-120"/>
              </a:rPr>
              <a:t>Problems in Document Gathering Process</a:t>
            </a:r>
            <a:endParaRPr lang="en-US" sz="2600" dirty="0"/>
          </a:p>
        </p:txBody>
      </p:sp>
      <p:sp>
        <p:nvSpPr>
          <p:cNvPr id="3" name="Text 1"/>
          <p:cNvSpPr/>
          <p:nvPr/>
        </p:nvSpPr>
        <p:spPr>
          <a:xfrm>
            <a:off x="621792" y="987552"/>
            <a:ext cx="6217920" cy="292608"/>
          </a:xfrm>
          <a:prstGeom prst="rect">
            <a:avLst/>
          </a:prstGeom>
          <a:noFill/>
          <a:ln/>
        </p:spPr>
        <p:txBody>
          <a:bodyPr wrap="square" lIns="0" tIns="0" rIns="0" bIns="0" rtlCol="0" anchor="ctr"/>
          <a:lstStyle/>
          <a:p>
            <a:pPr marL="0" indent="0">
              <a:buNone/>
            </a:pPr>
            <a:endParaRPr lang="en-US" sz="1100" dirty="0"/>
          </a:p>
        </p:txBody>
      </p:sp>
      <p:sp>
        <p:nvSpPr>
          <p:cNvPr id="4" name="Text 2"/>
          <p:cNvSpPr/>
          <p:nvPr/>
        </p:nvSpPr>
        <p:spPr>
          <a:xfrm>
            <a:off x="1097280" y="1737360"/>
            <a:ext cx="4297680" cy="530352"/>
          </a:xfrm>
          <a:prstGeom prst="rect">
            <a:avLst/>
          </a:prstGeom>
          <a:solidFill>
            <a:srgbClr val="FFFFFF"/>
          </a:solidFill>
          <a:ln w="15240">
            <a:solidFill>
              <a:srgbClr val="E4D4B8"/>
            </a:solidFill>
          </a:ln>
        </p:spPr>
        <p:txBody>
          <a:bodyPr wrap="square" lIns="635" tIns="635" rIns="635" bIns="635" rtlCol="0" anchor="ctr"/>
          <a:lstStyle/>
          <a:p>
            <a:pPr marL="0" indent="0">
              <a:buNone/>
            </a:pPr>
            <a:r>
              <a:rPr lang="en-US" sz="1800" b="1" dirty="0">
                <a:solidFill>
                  <a:srgbClr val="172A3A"/>
                </a:solidFill>
                <a:latin typeface="Aptos" pitchFamily="34" charset="0"/>
                <a:ea typeface="Aptos" pitchFamily="34" charset="-122"/>
                <a:cs typeface="Aptos" pitchFamily="34" charset="-120"/>
              </a:rPr>
              <a:t>Trial </a:t>
            </a:r>
            <a:r>
              <a:rPr lang="en-US" b="1" dirty="0">
                <a:solidFill>
                  <a:srgbClr val="172A3A"/>
                </a:solidFill>
                <a:latin typeface="Aptos" pitchFamily="34" charset="0"/>
                <a:ea typeface="Aptos" pitchFamily="34" charset="-122"/>
                <a:cs typeface="Aptos" pitchFamily="34" charset="-120"/>
              </a:rPr>
              <a:t>d</a:t>
            </a:r>
            <a:r>
              <a:rPr lang="en-US" sz="1800" b="1" dirty="0">
                <a:solidFill>
                  <a:srgbClr val="172A3A"/>
                </a:solidFill>
                <a:latin typeface="Aptos" pitchFamily="34" charset="0"/>
                <a:ea typeface="Aptos" pitchFamily="34" charset="-122"/>
                <a:cs typeface="Aptos" pitchFamily="34" charset="-120"/>
              </a:rPr>
              <a:t>isclosure still available?</a:t>
            </a:r>
            <a:endParaRPr lang="en-US" sz="1800" dirty="0"/>
          </a:p>
        </p:txBody>
      </p:sp>
      <p:sp>
        <p:nvSpPr>
          <p:cNvPr id="5" name="Text 3"/>
          <p:cNvSpPr/>
          <p:nvPr/>
        </p:nvSpPr>
        <p:spPr>
          <a:xfrm>
            <a:off x="1097280" y="3839174"/>
            <a:ext cx="4297680" cy="530352"/>
          </a:xfrm>
          <a:prstGeom prst="rect">
            <a:avLst/>
          </a:prstGeom>
          <a:solidFill>
            <a:srgbClr val="EFE2C2"/>
          </a:solidFill>
          <a:ln w="15240">
            <a:solidFill>
              <a:srgbClr val="E4D4B8"/>
            </a:solidFill>
          </a:ln>
        </p:spPr>
        <p:txBody>
          <a:bodyPr wrap="square" lIns="635" tIns="635" rIns="635" bIns="635" rtlCol="0" anchor="ctr"/>
          <a:lstStyle/>
          <a:p>
            <a:pPr marL="0" indent="0">
              <a:buNone/>
            </a:pPr>
            <a:r>
              <a:rPr lang="en-US" sz="1800" b="1" dirty="0">
                <a:solidFill>
                  <a:srgbClr val="172A3A"/>
                </a:solidFill>
                <a:latin typeface="Aptos" pitchFamily="34" charset="0"/>
                <a:ea typeface="Aptos" pitchFamily="34" charset="-122"/>
                <a:cs typeface="Aptos" pitchFamily="34" charset="-120"/>
              </a:rPr>
              <a:t>Access to full police file?</a:t>
            </a:r>
            <a:endParaRPr lang="en-US" sz="1800" dirty="0"/>
          </a:p>
        </p:txBody>
      </p:sp>
      <p:sp>
        <p:nvSpPr>
          <p:cNvPr id="6" name="Text 4"/>
          <p:cNvSpPr/>
          <p:nvPr/>
        </p:nvSpPr>
        <p:spPr>
          <a:xfrm>
            <a:off x="1097280" y="3122023"/>
            <a:ext cx="4297680" cy="530352"/>
          </a:xfrm>
          <a:prstGeom prst="rect">
            <a:avLst/>
          </a:prstGeom>
          <a:solidFill>
            <a:srgbClr val="FFFFFF"/>
          </a:solidFill>
          <a:ln w="15240">
            <a:solidFill>
              <a:srgbClr val="E4D4B8"/>
            </a:solidFill>
          </a:ln>
        </p:spPr>
        <p:txBody>
          <a:bodyPr wrap="square" lIns="635" tIns="635" rIns="635" bIns="635" rtlCol="0" anchor="ctr"/>
          <a:lstStyle/>
          <a:p>
            <a:pPr marL="0" indent="0">
              <a:buNone/>
            </a:pPr>
            <a:r>
              <a:rPr lang="en-US" sz="1800" b="1" dirty="0">
                <a:solidFill>
                  <a:srgbClr val="172A3A"/>
                </a:solidFill>
                <a:latin typeface="Aptos" pitchFamily="34" charset="0"/>
                <a:ea typeface="Aptos" pitchFamily="34" charset="-122"/>
                <a:cs typeface="Aptos" pitchFamily="34" charset="-120"/>
              </a:rPr>
              <a:t>Police </a:t>
            </a:r>
            <a:r>
              <a:rPr lang="en-US" b="1" dirty="0">
                <a:solidFill>
                  <a:srgbClr val="172A3A"/>
                </a:solidFill>
                <a:latin typeface="Aptos" pitchFamily="34" charset="0"/>
                <a:ea typeface="Aptos" pitchFamily="34" charset="-122"/>
                <a:cs typeface="Aptos" pitchFamily="34" charset="-120"/>
              </a:rPr>
              <a:t>e</a:t>
            </a:r>
            <a:r>
              <a:rPr lang="en-US" sz="1800" b="1" dirty="0">
                <a:solidFill>
                  <a:srgbClr val="172A3A"/>
                </a:solidFill>
                <a:latin typeface="Aptos" pitchFamily="34" charset="0"/>
                <a:ea typeface="Aptos" pitchFamily="34" charset="-122"/>
                <a:cs typeface="Aptos" pitchFamily="34" charset="-120"/>
              </a:rPr>
              <a:t>xhibits </a:t>
            </a:r>
            <a:r>
              <a:rPr lang="en-US" b="1" dirty="0">
                <a:solidFill>
                  <a:srgbClr val="172A3A"/>
                </a:solidFill>
                <a:latin typeface="Aptos" pitchFamily="34" charset="0"/>
                <a:ea typeface="Aptos" pitchFamily="34" charset="-122"/>
                <a:cs typeface="Aptos" pitchFamily="34" charset="-120"/>
              </a:rPr>
              <a:t>p</a:t>
            </a:r>
            <a:r>
              <a:rPr lang="en-US" sz="1800" b="1" dirty="0">
                <a:solidFill>
                  <a:srgbClr val="172A3A"/>
                </a:solidFill>
                <a:latin typeface="Aptos" pitchFamily="34" charset="0"/>
                <a:ea typeface="Aptos" pitchFamily="34" charset="-122"/>
                <a:cs typeface="Aptos" pitchFamily="34" charset="-120"/>
              </a:rPr>
              <a:t>reserved? </a:t>
            </a:r>
            <a:endParaRPr lang="en-US" sz="1800" dirty="0"/>
          </a:p>
        </p:txBody>
      </p:sp>
      <p:sp>
        <p:nvSpPr>
          <p:cNvPr id="7" name="Text 5"/>
          <p:cNvSpPr/>
          <p:nvPr/>
        </p:nvSpPr>
        <p:spPr>
          <a:xfrm>
            <a:off x="1097280" y="2404872"/>
            <a:ext cx="4297680" cy="530352"/>
          </a:xfrm>
          <a:prstGeom prst="rect">
            <a:avLst/>
          </a:prstGeom>
          <a:solidFill>
            <a:srgbClr val="EFE2C2"/>
          </a:solidFill>
          <a:ln w="15240">
            <a:solidFill>
              <a:srgbClr val="E4D4B8"/>
            </a:solidFill>
          </a:ln>
        </p:spPr>
        <p:txBody>
          <a:bodyPr wrap="square" lIns="635" tIns="635" rIns="635" bIns="635" rtlCol="0" anchor="ctr"/>
          <a:lstStyle/>
          <a:p>
            <a:pPr marL="0" indent="0">
              <a:buNone/>
            </a:pPr>
            <a:r>
              <a:rPr lang="en-US" b="1" dirty="0"/>
              <a:t>Full disclosure requested?</a:t>
            </a:r>
            <a:endParaRPr lang="en-US" sz="1800" b="1" dirty="0"/>
          </a:p>
        </p:txBody>
      </p:sp>
      <p:sp>
        <p:nvSpPr>
          <p:cNvPr id="8" name="Text 6"/>
          <p:cNvSpPr/>
          <p:nvPr/>
        </p:nvSpPr>
        <p:spPr>
          <a:xfrm>
            <a:off x="1097280" y="4556325"/>
            <a:ext cx="4297680" cy="530352"/>
          </a:xfrm>
          <a:prstGeom prst="rect">
            <a:avLst/>
          </a:prstGeom>
          <a:solidFill>
            <a:srgbClr val="FFFFFF"/>
          </a:solidFill>
          <a:ln w="15240">
            <a:solidFill>
              <a:srgbClr val="E4D4B8"/>
            </a:solidFill>
          </a:ln>
        </p:spPr>
        <p:txBody>
          <a:bodyPr wrap="square" lIns="635" tIns="635" rIns="635" bIns="635" rtlCol="0" anchor="ctr"/>
          <a:lstStyle/>
          <a:p>
            <a:pPr marL="0" indent="0">
              <a:buNone/>
            </a:pPr>
            <a:r>
              <a:rPr lang="en-US" b="1" dirty="0"/>
              <a:t>Transcripts created and available?</a:t>
            </a:r>
            <a:endParaRPr lang="en-US" sz="1800" b="1" dirty="0"/>
          </a:p>
        </p:txBody>
      </p:sp>
      <p:sp>
        <p:nvSpPr>
          <p:cNvPr id="9" name="Text 7"/>
          <p:cNvSpPr/>
          <p:nvPr/>
        </p:nvSpPr>
        <p:spPr>
          <a:xfrm>
            <a:off x="6629400" y="1737360"/>
            <a:ext cx="3291840" cy="411480"/>
          </a:xfrm>
          <a:prstGeom prst="rect">
            <a:avLst/>
          </a:prstGeom>
          <a:noFill/>
          <a:ln/>
        </p:spPr>
        <p:txBody>
          <a:bodyPr wrap="square" lIns="0" tIns="0" rIns="0" bIns="0" rtlCol="0" anchor="ctr"/>
          <a:lstStyle/>
          <a:p>
            <a:pPr marL="0" indent="0">
              <a:buNone/>
            </a:pPr>
            <a:r>
              <a:rPr lang="en-US" sz="2500" b="1" dirty="0">
                <a:solidFill>
                  <a:srgbClr val="8A2E2C"/>
                </a:solidFill>
                <a:latin typeface="Aptos Display" pitchFamily="34" charset="0"/>
                <a:ea typeface="Aptos Display" pitchFamily="34" charset="-122"/>
                <a:cs typeface="Aptos Display" pitchFamily="34" charset="-120"/>
              </a:rPr>
              <a:t>Common problems</a:t>
            </a:r>
            <a:endParaRPr lang="en-US" sz="2500" dirty="0"/>
          </a:p>
        </p:txBody>
      </p:sp>
      <p:sp>
        <p:nvSpPr>
          <p:cNvPr id="10" name="Text 8"/>
          <p:cNvSpPr/>
          <p:nvPr/>
        </p:nvSpPr>
        <p:spPr>
          <a:xfrm>
            <a:off x="6675120" y="2514600"/>
            <a:ext cx="3840480" cy="1828800"/>
          </a:xfrm>
          <a:prstGeom prst="rect">
            <a:avLst/>
          </a:prstGeom>
          <a:noFill/>
          <a:ln/>
        </p:spPr>
        <p:txBody>
          <a:bodyPr wrap="square" lIns="254" tIns="254" rIns="254" bIns="254" rtlCol="0" anchor="ctr">
            <a:normAutofit/>
          </a:bodyPr>
          <a:lstStyle/>
          <a:p>
            <a:pPr marL="342900" indent="-342900">
              <a:buFontTx/>
              <a:buChar char="-"/>
            </a:pPr>
            <a:r>
              <a:rPr lang="en-US" sz="2400" b="1" dirty="0">
                <a:solidFill>
                  <a:srgbClr val="1D2428"/>
                </a:solidFill>
                <a:latin typeface="Aptos" pitchFamily="34" charset="0"/>
                <a:ea typeface="Aptos" pitchFamily="34" charset="-122"/>
                <a:cs typeface="Aptos" pitchFamily="34" charset="-120"/>
              </a:rPr>
              <a:t>Destroyed exhibits</a:t>
            </a:r>
          </a:p>
          <a:p>
            <a:pPr marL="342900" indent="-342900">
              <a:buFontTx/>
              <a:buChar char="-"/>
            </a:pPr>
            <a:r>
              <a:rPr lang="en-US" sz="2400" b="1" dirty="0">
                <a:solidFill>
                  <a:srgbClr val="1D2428"/>
                </a:solidFill>
                <a:latin typeface="Aptos" pitchFamily="34" charset="0"/>
                <a:ea typeface="Aptos" pitchFamily="34" charset="-122"/>
                <a:cs typeface="Aptos" pitchFamily="34" charset="-120"/>
              </a:rPr>
              <a:t>Redacted materials</a:t>
            </a:r>
          </a:p>
          <a:p>
            <a:pPr marL="342900" indent="-342900">
              <a:buFontTx/>
              <a:buChar char="-"/>
            </a:pPr>
            <a:r>
              <a:rPr lang="en-US" sz="2400" b="1" dirty="0">
                <a:solidFill>
                  <a:srgbClr val="1D2428"/>
                </a:solidFill>
                <a:latin typeface="Aptos" pitchFamily="34" charset="0"/>
              </a:rPr>
              <a:t>Missing police or forensic notes</a:t>
            </a:r>
          </a:p>
        </p:txBody>
      </p:sp>
      <p:sp>
        <p:nvSpPr>
          <p:cNvPr id="11" name="Text 3">
            <a:extLst>
              <a:ext uri="{FF2B5EF4-FFF2-40B4-BE49-F238E27FC236}">
                <a16:creationId xmlns:a16="http://schemas.microsoft.com/office/drawing/2014/main" id="{AF5D8985-D380-975B-0705-D9C4FB2DB7E8}"/>
              </a:ext>
            </a:extLst>
          </p:cNvPr>
          <p:cNvSpPr/>
          <p:nvPr/>
        </p:nvSpPr>
        <p:spPr>
          <a:xfrm>
            <a:off x="1097280" y="5340096"/>
            <a:ext cx="4297680" cy="530352"/>
          </a:xfrm>
          <a:prstGeom prst="rect">
            <a:avLst/>
          </a:prstGeom>
          <a:solidFill>
            <a:srgbClr val="EFE2C2"/>
          </a:solidFill>
          <a:ln w="15240">
            <a:solidFill>
              <a:srgbClr val="E4D4B8"/>
            </a:solidFill>
          </a:ln>
        </p:spPr>
        <p:txBody>
          <a:bodyPr wrap="square" lIns="635" tIns="635" rIns="635" bIns="635" rtlCol="0" anchor="ctr"/>
          <a:lstStyle/>
          <a:p>
            <a:pPr marL="0" indent="0">
              <a:buNone/>
            </a:pPr>
            <a:r>
              <a:rPr lang="en-US" sz="1800" b="1" dirty="0">
                <a:solidFill>
                  <a:srgbClr val="172A3A"/>
                </a:solidFill>
                <a:latin typeface="Aptos" pitchFamily="34" charset="0"/>
                <a:ea typeface="Aptos" pitchFamily="34" charset="-122"/>
                <a:cs typeface="Aptos" pitchFamily="34" charset="-120"/>
              </a:rPr>
              <a:t>Insufficiency of FOI process</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 3"/>
          <p:cNvCxnSpPr/>
          <p:nvPr/>
        </p:nvCxnSpPr>
        <p:spPr>
          <a:xfrm>
            <a:off x="594360" y="987847"/>
            <a:ext cx="9939528" cy="0"/>
          </a:xfrm>
          <a:prstGeom prst="line">
            <a:avLst/>
          </a:prstGeom>
          <a:ln w="15875">
            <a:solidFill>
              <a:srgbClr val="172A3A"/>
            </a:solidFill>
          </a:ln>
        </p:spPr>
        <p:style>
          <a:lnRef idx="2">
            <a:schemeClr val="accent1"/>
          </a:lnRef>
          <a:fillRef idx="0">
            <a:schemeClr val="accent1"/>
          </a:fillRef>
          <a:effectRef idx="1">
            <a:schemeClr val="accent1"/>
          </a:effectRef>
          <a:fontRef idx="minor">
            <a:schemeClr val="tx1"/>
          </a:fontRef>
        </p:style>
      </p:cxnSp>
      <p:cxnSp>
        <p:nvCxnSpPr>
          <p:cNvPr id="18" name="Connector 17"/>
          <p:cNvCxnSpPr>
            <a:cxnSpLocks/>
          </p:cNvCxnSpPr>
          <p:nvPr/>
        </p:nvCxnSpPr>
        <p:spPr>
          <a:xfrm>
            <a:off x="3609314" y="2282284"/>
            <a:ext cx="901725" cy="632101"/>
          </a:xfrm>
          <a:prstGeom prst="line">
            <a:avLst/>
          </a:prstGeom>
          <a:ln w="12700">
            <a:solidFill>
              <a:srgbClr val="C89D3C"/>
            </a:solidFill>
          </a:ln>
        </p:spPr>
        <p:style>
          <a:lnRef idx="2">
            <a:schemeClr val="accent1"/>
          </a:lnRef>
          <a:fillRef idx="0">
            <a:schemeClr val="accent1"/>
          </a:fillRef>
          <a:effectRef idx="1">
            <a:schemeClr val="accent1"/>
          </a:effectRef>
          <a:fontRef idx="minor">
            <a:schemeClr val="tx1"/>
          </a:fontRef>
        </p:style>
      </p:cxnSp>
      <p:cxnSp>
        <p:nvCxnSpPr>
          <p:cNvPr id="19" name="Connector 18"/>
          <p:cNvCxnSpPr>
            <a:cxnSpLocks/>
          </p:cNvCxnSpPr>
          <p:nvPr/>
        </p:nvCxnSpPr>
        <p:spPr>
          <a:xfrm flipV="1">
            <a:off x="3489656" y="3551050"/>
            <a:ext cx="811073" cy="167777"/>
          </a:xfrm>
          <a:prstGeom prst="line">
            <a:avLst/>
          </a:prstGeom>
          <a:ln w="12700">
            <a:solidFill>
              <a:srgbClr val="C89D3C"/>
            </a:solidFill>
          </a:ln>
        </p:spPr>
        <p:style>
          <a:lnRef idx="2">
            <a:schemeClr val="accent1"/>
          </a:lnRef>
          <a:fillRef idx="0">
            <a:schemeClr val="accent1"/>
          </a:fillRef>
          <a:effectRef idx="1">
            <a:schemeClr val="accent1"/>
          </a:effectRef>
          <a:fontRef idx="minor">
            <a:schemeClr val="tx1"/>
          </a:fontRef>
        </p:style>
      </p:cxnSp>
      <p:cxnSp>
        <p:nvCxnSpPr>
          <p:cNvPr id="20" name="Connector 19"/>
          <p:cNvCxnSpPr>
            <a:cxnSpLocks/>
          </p:cNvCxnSpPr>
          <p:nvPr/>
        </p:nvCxnSpPr>
        <p:spPr>
          <a:xfrm flipV="1">
            <a:off x="3294686" y="3774805"/>
            <a:ext cx="1171396" cy="1400404"/>
          </a:xfrm>
          <a:prstGeom prst="line">
            <a:avLst/>
          </a:prstGeom>
          <a:ln w="12700">
            <a:solidFill>
              <a:srgbClr val="C89D3C"/>
            </a:solidFill>
          </a:ln>
        </p:spPr>
        <p:style>
          <a:lnRef idx="2">
            <a:schemeClr val="accent1"/>
          </a:lnRef>
          <a:fillRef idx="0">
            <a:schemeClr val="accent1"/>
          </a:fillRef>
          <a:effectRef idx="1">
            <a:schemeClr val="accent1"/>
          </a:effectRef>
          <a:fontRef idx="minor">
            <a:schemeClr val="tx1"/>
          </a:fontRef>
        </p:style>
      </p:cxnSp>
      <p:cxnSp>
        <p:nvCxnSpPr>
          <p:cNvPr id="21" name="Connector 20"/>
          <p:cNvCxnSpPr>
            <a:cxnSpLocks/>
          </p:cNvCxnSpPr>
          <p:nvPr/>
        </p:nvCxnSpPr>
        <p:spPr>
          <a:xfrm flipH="1">
            <a:off x="6933438" y="2282284"/>
            <a:ext cx="949454" cy="699775"/>
          </a:xfrm>
          <a:prstGeom prst="line">
            <a:avLst/>
          </a:prstGeom>
          <a:ln w="12700">
            <a:solidFill>
              <a:srgbClr val="C89D3C"/>
            </a:solidFill>
          </a:ln>
        </p:spPr>
        <p:style>
          <a:lnRef idx="2">
            <a:schemeClr val="accent1"/>
          </a:lnRef>
          <a:fillRef idx="0">
            <a:schemeClr val="accent1"/>
          </a:fillRef>
          <a:effectRef idx="1">
            <a:schemeClr val="accent1"/>
          </a:effectRef>
          <a:fontRef idx="minor">
            <a:schemeClr val="tx1"/>
          </a:fontRef>
        </p:style>
      </p:cxnSp>
      <p:cxnSp>
        <p:nvCxnSpPr>
          <p:cNvPr id="22" name="Connector 21"/>
          <p:cNvCxnSpPr>
            <a:cxnSpLocks/>
          </p:cNvCxnSpPr>
          <p:nvPr/>
        </p:nvCxnSpPr>
        <p:spPr>
          <a:xfrm flipH="1" flipV="1">
            <a:off x="7070124" y="3496796"/>
            <a:ext cx="977360" cy="48208"/>
          </a:xfrm>
          <a:prstGeom prst="line">
            <a:avLst/>
          </a:prstGeom>
          <a:ln w="12700">
            <a:solidFill>
              <a:srgbClr val="C89D3C"/>
            </a:solidFill>
          </a:ln>
        </p:spPr>
        <p:style>
          <a:lnRef idx="2">
            <a:schemeClr val="accent1"/>
          </a:lnRef>
          <a:fillRef idx="0">
            <a:schemeClr val="accent1"/>
          </a:fillRef>
          <a:effectRef idx="1">
            <a:schemeClr val="accent1"/>
          </a:effectRef>
          <a:fontRef idx="minor">
            <a:schemeClr val="tx1"/>
          </a:fontRef>
        </p:style>
      </p:cxnSp>
      <p:cxnSp>
        <p:nvCxnSpPr>
          <p:cNvPr id="23" name="Connector 22"/>
          <p:cNvCxnSpPr>
            <a:cxnSpLocks/>
            <a:stCxn id="17" idx="1"/>
          </p:cNvCxnSpPr>
          <p:nvPr/>
        </p:nvCxnSpPr>
        <p:spPr>
          <a:xfrm flipH="1" flipV="1">
            <a:off x="6887183" y="3939233"/>
            <a:ext cx="1043917" cy="989221"/>
          </a:xfrm>
          <a:prstGeom prst="line">
            <a:avLst/>
          </a:prstGeom>
          <a:ln w="12700">
            <a:solidFill>
              <a:srgbClr val="C89D3C"/>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94360" y="329184"/>
            <a:ext cx="9692640" cy="475488"/>
          </a:xfrm>
          <a:prstGeom prst="rect">
            <a:avLst/>
          </a:prstGeom>
          <a:noFill/>
        </p:spPr>
        <p:txBody>
          <a:bodyPr wrap="square" anchor="t">
            <a:spAutoFit/>
          </a:bodyPr>
          <a:lstStyle/>
          <a:p>
            <a:pPr algn="l"/>
            <a:r>
              <a:rPr sz="3200" b="1">
                <a:solidFill>
                  <a:srgbClr val="172A3A"/>
                </a:solidFill>
                <a:latin typeface="Aptos Display"/>
              </a:rPr>
              <a:t>Problems in Investigation Process?</a:t>
            </a:r>
          </a:p>
        </p:txBody>
      </p:sp>
      <p:sp>
        <p:nvSpPr>
          <p:cNvPr id="5" name="Rounded Rectangle 4"/>
          <p:cNvSpPr/>
          <p:nvPr/>
        </p:nvSpPr>
        <p:spPr>
          <a:xfrm>
            <a:off x="4300729" y="2809163"/>
            <a:ext cx="2788920" cy="1097280"/>
          </a:xfrm>
          <a:prstGeom prst="roundRect">
            <a:avLst>
              <a:gd name="adj" fmla="val 50000"/>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en-CA" sz="1800" b="1" dirty="0">
                <a:solidFill>
                  <a:srgbClr val="FFFFFF"/>
                </a:solidFill>
                <a:latin typeface="Aptos"/>
              </a:rPr>
              <a:t>Will it be considered a </a:t>
            </a:r>
            <a:r>
              <a:rPr sz="1800" b="1" dirty="0">
                <a:solidFill>
                  <a:srgbClr val="FFFFFF"/>
                </a:solidFill>
                <a:latin typeface="Aptos"/>
              </a:rPr>
              <a:t>new matter of</a:t>
            </a:r>
          </a:p>
          <a:p>
            <a:pPr algn="ctr"/>
            <a:r>
              <a:rPr sz="2000" b="1" dirty="0">
                <a:solidFill>
                  <a:srgbClr val="FFFFFF"/>
                </a:solidFill>
                <a:latin typeface="Aptos"/>
              </a:rPr>
              <a:t>significance?</a:t>
            </a:r>
          </a:p>
        </p:txBody>
      </p:sp>
      <p:sp>
        <p:nvSpPr>
          <p:cNvPr id="6" name="Rounded Rectangle 5"/>
          <p:cNvSpPr/>
          <p:nvPr/>
        </p:nvSpPr>
        <p:spPr>
          <a:xfrm>
            <a:off x="736091" y="1813430"/>
            <a:ext cx="2788920" cy="694944"/>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wrap="square" lIns="292608" tIns="64008" rIns="128016" rtlCol="0" anchor="ctr"/>
          <a:lstStyle/>
          <a:p>
            <a:pPr algn="l"/>
            <a:r>
              <a:rPr sz="1700" b="1" dirty="0">
                <a:solidFill>
                  <a:srgbClr val="000000"/>
                </a:solidFill>
                <a:latin typeface="Aptos"/>
              </a:rPr>
              <a:t>Funding for new expert reports?</a:t>
            </a:r>
          </a:p>
        </p:txBody>
      </p:sp>
      <p:sp>
        <p:nvSpPr>
          <p:cNvPr id="7" name="Oval 6"/>
          <p:cNvSpPr/>
          <p:nvPr/>
        </p:nvSpPr>
        <p:spPr>
          <a:xfrm>
            <a:off x="255093" y="1720918"/>
            <a:ext cx="329184" cy="329184"/>
          </a:xfrm>
          <a:prstGeom prst="ellipse">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dirty="0">
                <a:solidFill>
                  <a:srgbClr val="FFFFFF"/>
                </a:solidFill>
                <a:latin typeface="Aptos"/>
              </a:rPr>
              <a:t>1</a:t>
            </a:r>
          </a:p>
        </p:txBody>
      </p:sp>
      <p:sp>
        <p:nvSpPr>
          <p:cNvPr id="8" name="Rounded Rectangle 7"/>
          <p:cNvSpPr/>
          <p:nvPr/>
        </p:nvSpPr>
        <p:spPr>
          <a:xfrm>
            <a:off x="689676" y="3393671"/>
            <a:ext cx="2788920" cy="694944"/>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wrap="square" lIns="292608" tIns="64008" rIns="128016" rtlCol="0" anchor="ctr"/>
          <a:lstStyle/>
          <a:p>
            <a:pPr algn="l"/>
            <a:r>
              <a:rPr sz="1700" b="1" dirty="0">
                <a:solidFill>
                  <a:srgbClr val="000000"/>
                </a:solidFill>
                <a:latin typeface="Aptos"/>
              </a:rPr>
              <a:t>Adequate expert reports?</a:t>
            </a:r>
          </a:p>
        </p:txBody>
      </p:sp>
      <p:sp>
        <p:nvSpPr>
          <p:cNvPr id="9" name="Oval 8"/>
          <p:cNvSpPr/>
          <p:nvPr/>
        </p:nvSpPr>
        <p:spPr>
          <a:xfrm>
            <a:off x="256421" y="3191716"/>
            <a:ext cx="329184" cy="329184"/>
          </a:xfrm>
          <a:prstGeom prst="ellipse">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dirty="0">
                <a:solidFill>
                  <a:srgbClr val="FFFFFF"/>
                </a:solidFill>
                <a:latin typeface="Aptos"/>
              </a:rPr>
              <a:t>2</a:t>
            </a:r>
          </a:p>
        </p:txBody>
      </p:sp>
      <p:sp>
        <p:nvSpPr>
          <p:cNvPr id="10" name="Rounded Rectangle 9"/>
          <p:cNvSpPr/>
          <p:nvPr/>
        </p:nvSpPr>
        <p:spPr>
          <a:xfrm>
            <a:off x="884682" y="5175209"/>
            <a:ext cx="2788920" cy="694944"/>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wrap="square" lIns="292608" tIns="64008" rIns="128016" rtlCol="0" anchor="ctr"/>
          <a:lstStyle/>
          <a:p>
            <a:pPr algn="l"/>
            <a:r>
              <a:rPr sz="1700" b="1" dirty="0">
                <a:solidFill>
                  <a:srgbClr val="000000"/>
                </a:solidFill>
                <a:latin typeface="Aptos"/>
              </a:rPr>
              <a:t>Reluctant witnesses?</a:t>
            </a:r>
          </a:p>
        </p:txBody>
      </p:sp>
      <p:sp>
        <p:nvSpPr>
          <p:cNvPr id="11" name="Oval 10"/>
          <p:cNvSpPr/>
          <p:nvPr/>
        </p:nvSpPr>
        <p:spPr>
          <a:xfrm>
            <a:off x="255093" y="5059698"/>
            <a:ext cx="329184" cy="329184"/>
          </a:xfrm>
          <a:prstGeom prst="ellipse">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a:solidFill>
                  <a:srgbClr val="FFFFFF"/>
                </a:solidFill>
                <a:latin typeface="Aptos"/>
              </a:rPr>
              <a:t>3</a:t>
            </a:r>
          </a:p>
        </p:txBody>
      </p:sp>
      <p:sp>
        <p:nvSpPr>
          <p:cNvPr id="12" name="Rounded Rectangle 11"/>
          <p:cNvSpPr/>
          <p:nvPr/>
        </p:nvSpPr>
        <p:spPr>
          <a:xfrm>
            <a:off x="8366162" y="1808037"/>
            <a:ext cx="2788920" cy="694944"/>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wrap="square" lIns="292608" tIns="64008" rIns="128016" rtlCol="0" anchor="ctr"/>
          <a:lstStyle/>
          <a:p>
            <a:pPr algn="l"/>
            <a:r>
              <a:rPr sz="1700" b="1" dirty="0">
                <a:solidFill>
                  <a:srgbClr val="000000"/>
                </a:solidFill>
                <a:latin typeface="Aptos"/>
              </a:rPr>
              <a:t>Access to exhibits for</a:t>
            </a:r>
            <a:r>
              <a:rPr lang="en-CA" sz="1700" b="1" dirty="0">
                <a:solidFill>
                  <a:srgbClr val="000000"/>
                </a:solidFill>
                <a:latin typeface="Aptos"/>
              </a:rPr>
              <a:t> DNA</a:t>
            </a:r>
            <a:r>
              <a:rPr sz="1700" b="1" dirty="0">
                <a:solidFill>
                  <a:srgbClr val="000000"/>
                </a:solidFill>
                <a:latin typeface="Aptos"/>
              </a:rPr>
              <a:t> testing?</a:t>
            </a:r>
          </a:p>
        </p:txBody>
      </p:sp>
      <p:sp>
        <p:nvSpPr>
          <p:cNvPr id="13" name="Oval 12"/>
          <p:cNvSpPr/>
          <p:nvPr/>
        </p:nvSpPr>
        <p:spPr>
          <a:xfrm>
            <a:off x="7931100" y="1940265"/>
            <a:ext cx="329184" cy="329184"/>
          </a:xfrm>
          <a:prstGeom prst="ellipse">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a:solidFill>
                  <a:srgbClr val="FFFFFF"/>
                </a:solidFill>
                <a:latin typeface="Aptos"/>
              </a:rPr>
              <a:t>4</a:t>
            </a:r>
          </a:p>
        </p:txBody>
      </p:sp>
      <p:sp>
        <p:nvSpPr>
          <p:cNvPr id="14" name="Rounded Rectangle 13"/>
          <p:cNvSpPr/>
          <p:nvPr/>
        </p:nvSpPr>
        <p:spPr>
          <a:xfrm>
            <a:off x="8549640" y="3418378"/>
            <a:ext cx="2788920" cy="694944"/>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wrap="square" lIns="292608" tIns="64008" rIns="128016" rtlCol="0" anchor="ctr"/>
          <a:lstStyle/>
          <a:p>
            <a:pPr algn="l"/>
            <a:r>
              <a:rPr sz="1700" b="1" dirty="0">
                <a:solidFill>
                  <a:srgbClr val="000000"/>
                </a:solidFill>
                <a:latin typeface="Aptos"/>
              </a:rPr>
              <a:t>Independent DNA testing?</a:t>
            </a:r>
          </a:p>
        </p:txBody>
      </p:sp>
      <p:sp>
        <p:nvSpPr>
          <p:cNvPr id="15" name="Oval 14"/>
          <p:cNvSpPr/>
          <p:nvPr/>
        </p:nvSpPr>
        <p:spPr>
          <a:xfrm>
            <a:off x="8201570" y="3397183"/>
            <a:ext cx="329184" cy="329184"/>
          </a:xfrm>
          <a:prstGeom prst="ellipse">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a:solidFill>
                  <a:srgbClr val="FFFFFF"/>
                </a:solidFill>
                <a:latin typeface="Aptos"/>
              </a:rPr>
              <a:t>5</a:t>
            </a:r>
          </a:p>
        </p:txBody>
      </p:sp>
      <p:sp>
        <p:nvSpPr>
          <p:cNvPr id="16" name="Rounded Rectangle 15"/>
          <p:cNvSpPr/>
          <p:nvPr/>
        </p:nvSpPr>
        <p:spPr>
          <a:xfrm>
            <a:off x="8229600" y="5175209"/>
            <a:ext cx="2788920" cy="694944"/>
          </a:xfrm>
          <a:prstGeom prst="roundRect">
            <a:avLst/>
          </a:prstGeom>
          <a:solidFill>
            <a:srgbClr val="EFE2C2"/>
          </a:solidFill>
          <a:ln w="12700">
            <a:solidFill>
              <a:srgbClr val="E4D4B8"/>
            </a:solidFill>
          </a:ln>
        </p:spPr>
        <p:style>
          <a:lnRef idx="1">
            <a:schemeClr val="accent1"/>
          </a:lnRef>
          <a:fillRef idx="3">
            <a:schemeClr val="accent1"/>
          </a:fillRef>
          <a:effectRef idx="2">
            <a:schemeClr val="accent1"/>
          </a:effectRef>
          <a:fontRef idx="minor">
            <a:schemeClr val="lt1"/>
          </a:fontRef>
        </p:style>
        <p:txBody>
          <a:bodyPr wrap="square" lIns="292608" tIns="64008" rIns="128016" rtlCol="0" anchor="ctr"/>
          <a:lstStyle/>
          <a:p>
            <a:pPr algn="l"/>
            <a:r>
              <a:rPr sz="1700" b="1" dirty="0">
                <a:solidFill>
                  <a:srgbClr val="000000"/>
                </a:solidFill>
                <a:latin typeface="Aptos"/>
              </a:rPr>
              <a:t>Will it be considered “new”?</a:t>
            </a:r>
          </a:p>
        </p:txBody>
      </p:sp>
      <p:sp>
        <p:nvSpPr>
          <p:cNvPr id="17" name="Oval 16"/>
          <p:cNvSpPr/>
          <p:nvPr/>
        </p:nvSpPr>
        <p:spPr>
          <a:xfrm>
            <a:off x="7882892" y="4880246"/>
            <a:ext cx="329184" cy="329184"/>
          </a:xfrm>
          <a:prstGeom prst="ellipse">
            <a:avLst/>
          </a:prstGeom>
          <a:solidFill>
            <a:srgbClr val="172A3A"/>
          </a:solidFill>
          <a:ln>
            <a:solidFill>
              <a:srgbClr val="172A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sz="1100" b="1">
                <a:solidFill>
                  <a:srgbClr val="FFFFFF"/>
                </a:solidFill>
                <a:latin typeface="Aptos"/>
              </a:rPr>
              <a:t>6</a:t>
            </a:r>
          </a:p>
        </p:txBody>
      </p:sp>
      <p:sp>
        <p:nvSpPr>
          <p:cNvPr id="25" name="TextBox 24"/>
          <p:cNvSpPr txBox="1"/>
          <p:nvPr/>
        </p:nvSpPr>
        <p:spPr>
          <a:xfrm>
            <a:off x="11018520" y="6473952"/>
            <a:ext cx="640080" cy="274320"/>
          </a:xfrm>
          <a:prstGeom prst="rect">
            <a:avLst/>
          </a:prstGeom>
          <a:noFill/>
        </p:spPr>
        <p:txBody>
          <a:bodyPr wrap="square" anchor="t">
            <a:spAutoFit/>
          </a:bodyPr>
          <a:lstStyle/>
          <a:p>
            <a:pPr algn="r"/>
            <a:r>
              <a:rPr sz="1000" b="0">
                <a:solidFill>
                  <a:srgbClr val="424242"/>
                </a:solidFill>
                <a:latin typeface="Aptos"/>
              </a:rPr>
              <a:t>14</a:t>
            </a:r>
          </a:p>
        </p:txBody>
      </p:sp>
    </p:spTree>
    <p:extLst>
      <p:ext uri="{BB962C8B-B14F-4D97-AF65-F5344CB8AC3E}">
        <p14:creationId xmlns:p14="http://schemas.microsoft.com/office/powerpoint/2010/main" val="308951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94360" y="411480"/>
            <a:ext cx="7132320" cy="502920"/>
          </a:xfrm>
          <a:prstGeom prst="rect">
            <a:avLst/>
          </a:prstGeom>
          <a:noFill/>
          <a:ln/>
        </p:spPr>
        <p:txBody>
          <a:bodyPr wrap="square" lIns="0" tIns="0" rIns="0" bIns="0" rtlCol="0" anchor="ctr">
            <a:normAutofit/>
          </a:bodyPr>
          <a:lstStyle/>
          <a:p>
            <a:pPr marL="0" indent="0">
              <a:buNone/>
            </a:pPr>
            <a:r>
              <a:rPr lang="en-US" sz="2600" b="1" dirty="0">
                <a:solidFill>
                  <a:srgbClr val="172A3A"/>
                </a:solidFill>
                <a:latin typeface="Aptos Display" pitchFamily="34" charset="0"/>
                <a:ea typeface="Aptos Display" pitchFamily="34" charset="-122"/>
                <a:cs typeface="Aptos Display" pitchFamily="34" charset="-120"/>
              </a:rPr>
              <a:t>What Counts As “New”?</a:t>
            </a:r>
            <a:endParaRPr lang="en-US" sz="2600" dirty="0"/>
          </a:p>
        </p:txBody>
      </p:sp>
      <p:sp>
        <p:nvSpPr>
          <p:cNvPr id="4" name="Text 2"/>
          <p:cNvSpPr/>
          <p:nvPr/>
        </p:nvSpPr>
        <p:spPr>
          <a:xfrm>
            <a:off x="594359" y="2194560"/>
            <a:ext cx="2166769" cy="1691640"/>
          </a:xfrm>
          <a:prstGeom prst="rect">
            <a:avLst/>
          </a:prstGeom>
          <a:solidFill>
            <a:srgbClr val="315C75"/>
          </a:solidFill>
          <a:ln>
            <a:solidFill>
              <a:srgbClr val="315C75"/>
            </a:solidFill>
          </a:ln>
        </p:spPr>
        <p:txBody>
          <a:bodyPr wrap="square" lIns="381" tIns="381" rIns="381" bIns="381" rtlCol="0" anchor="ctr">
            <a:normAutofit/>
          </a:bodyPr>
          <a:lstStyle/>
          <a:p>
            <a:pPr marL="0" indent="0" algn="ctr">
              <a:buNone/>
            </a:pPr>
            <a:r>
              <a:rPr lang="en-US" sz="1600" b="1" dirty="0">
                <a:solidFill>
                  <a:srgbClr val="FFFFFF"/>
                </a:solidFill>
                <a:latin typeface="Aptos" pitchFamily="34" charset="0"/>
                <a:ea typeface="Aptos" pitchFamily="34" charset="-122"/>
                <a:cs typeface="Aptos" pitchFamily="34" charset="-120"/>
              </a:rPr>
              <a:t>New Developments in Forensic Evidence</a:t>
            </a:r>
            <a:endParaRPr lang="en-US" sz="1600" dirty="0"/>
          </a:p>
        </p:txBody>
      </p:sp>
      <p:sp>
        <p:nvSpPr>
          <p:cNvPr id="5" name="Text 3"/>
          <p:cNvSpPr/>
          <p:nvPr/>
        </p:nvSpPr>
        <p:spPr>
          <a:xfrm>
            <a:off x="2816711" y="2194560"/>
            <a:ext cx="2166769" cy="1691640"/>
          </a:xfrm>
          <a:prstGeom prst="rect">
            <a:avLst/>
          </a:prstGeom>
          <a:solidFill>
            <a:srgbClr val="8A2E2C"/>
          </a:solidFill>
          <a:ln>
            <a:solidFill>
              <a:srgbClr val="8A2E2C"/>
            </a:solidFill>
          </a:ln>
        </p:spPr>
        <p:txBody>
          <a:bodyPr wrap="square" lIns="381" tIns="381" rIns="381" bIns="381" rtlCol="0" anchor="ctr">
            <a:normAutofit/>
          </a:bodyPr>
          <a:lstStyle/>
          <a:p>
            <a:pPr marL="0" indent="0" algn="ctr">
              <a:buNone/>
            </a:pPr>
            <a:r>
              <a:rPr lang="en-US" sz="1600" b="1" dirty="0">
                <a:solidFill>
                  <a:srgbClr val="FFFFFF"/>
                </a:solidFill>
                <a:latin typeface="Aptos" pitchFamily="34" charset="0"/>
                <a:ea typeface="Aptos" pitchFamily="34" charset="-122"/>
                <a:cs typeface="Aptos" pitchFamily="34" charset="-120"/>
              </a:rPr>
              <a:t>Information in the Original File that was not previously disclosed</a:t>
            </a:r>
            <a:endParaRPr lang="en-US" sz="1600" dirty="0"/>
          </a:p>
        </p:txBody>
      </p:sp>
      <p:sp>
        <p:nvSpPr>
          <p:cNvPr id="6" name="Text 4"/>
          <p:cNvSpPr/>
          <p:nvPr/>
        </p:nvSpPr>
        <p:spPr>
          <a:xfrm>
            <a:off x="5039063" y="2194559"/>
            <a:ext cx="1956097" cy="1691639"/>
          </a:xfrm>
          <a:prstGeom prst="rect">
            <a:avLst/>
          </a:prstGeom>
          <a:solidFill>
            <a:srgbClr val="4E6B58"/>
          </a:solidFill>
          <a:ln>
            <a:solidFill>
              <a:srgbClr val="4E6B58"/>
            </a:solidFill>
          </a:ln>
        </p:spPr>
        <p:txBody>
          <a:bodyPr wrap="square" lIns="381" tIns="381" rIns="381" bIns="381" rtlCol="0" anchor="ctr">
            <a:normAutofit/>
          </a:bodyPr>
          <a:lstStyle/>
          <a:p>
            <a:pPr marL="0" indent="0" algn="ctr">
              <a:buNone/>
            </a:pPr>
            <a:r>
              <a:rPr lang="en-US" sz="1600" b="1" dirty="0">
                <a:solidFill>
                  <a:srgbClr val="FFFFFF"/>
                </a:solidFill>
                <a:latin typeface="Aptos" pitchFamily="34" charset="0"/>
                <a:ea typeface="Aptos" pitchFamily="34" charset="-122"/>
                <a:cs typeface="Aptos" pitchFamily="34" charset="-120"/>
              </a:rPr>
              <a:t>New or  trial witnesses with relevant and reliable new information</a:t>
            </a:r>
            <a:endParaRPr lang="en-US" sz="1600" dirty="0"/>
          </a:p>
        </p:txBody>
      </p:sp>
      <p:sp>
        <p:nvSpPr>
          <p:cNvPr id="8" name="Text 6"/>
          <p:cNvSpPr/>
          <p:nvPr/>
        </p:nvSpPr>
        <p:spPr>
          <a:xfrm>
            <a:off x="7050743" y="2194558"/>
            <a:ext cx="1956096" cy="1691639"/>
          </a:xfrm>
          <a:prstGeom prst="rect">
            <a:avLst/>
          </a:prstGeom>
          <a:solidFill>
            <a:srgbClr val="172A3A"/>
          </a:solidFill>
          <a:ln>
            <a:solidFill>
              <a:srgbClr val="172A3A"/>
            </a:solidFill>
          </a:ln>
        </p:spPr>
        <p:txBody>
          <a:bodyPr wrap="square" lIns="381" tIns="381" rIns="381" bIns="381" rtlCol="0" anchor="ctr">
            <a:normAutofit/>
          </a:bodyPr>
          <a:lstStyle/>
          <a:p>
            <a:pPr marL="0" indent="0" algn="ctr">
              <a:buNone/>
            </a:pPr>
            <a:r>
              <a:rPr lang="en-US" sz="1600" b="1" dirty="0">
                <a:solidFill>
                  <a:srgbClr val="FFFFFF"/>
                </a:solidFill>
                <a:latin typeface="Aptos" pitchFamily="34" charset="0"/>
                <a:ea typeface="Aptos" pitchFamily="34" charset="-122"/>
                <a:cs typeface="Aptos" pitchFamily="34" charset="-120"/>
              </a:rPr>
              <a:t>New information relating to an Alternate Suspect</a:t>
            </a:r>
            <a:endParaRPr lang="en-US" sz="1600" dirty="0"/>
          </a:p>
        </p:txBody>
      </p:sp>
      <p:sp>
        <p:nvSpPr>
          <p:cNvPr id="9" name="Text 7"/>
          <p:cNvSpPr/>
          <p:nvPr/>
        </p:nvSpPr>
        <p:spPr>
          <a:xfrm>
            <a:off x="2057400" y="4251960"/>
            <a:ext cx="1645920" cy="411480"/>
          </a:xfrm>
          <a:prstGeom prst="rect">
            <a:avLst/>
          </a:prstGeom>
          <a:noFill/>
          <a:ln/>
        </p:spPr>
        <p:txBody>
          <a:bodyPr wrap="square" lIns="0" tIns="0" rIns="0" bIns="0" rtlCol="0" anchor="ctr"/>
          <a:lstStyle/>
          <a:p>
            <a:pPr marL="0" indent="0" algn="ctr">
              <a:buNone/>
            </a:pPr>
            <a:r>
              <a:rPr lang="en-US" sz="2400" b="1" dirty="0">
                <a:solidFill>
                  <a:srgbClr val="172A3A"/>
                </a:solidFill>
                <a:latin typeface="Aptos Display" pitchFamily="34" charset="0"/>
                <a:ea typeface="Aptos Display" pitchFamily="34" charset="-122"/>
                <a:cs typeface="Aptos Display" pitchFamily="34" charset="-120"/>
              </a:rPr>
              <a:t>New</a:t>
            </a:r>
            <a:endParaRPr lang="en-US" sz="2400" dirty="0"/>
          </a:p>
        </p:txBody>
      </p:sp>
      <p:sp>
        <p:nvSpPr>
          <p:cNvPr id="10" name="Text 8"/>
          <p:cNvSpPr/>
          <p:nvPr/>
        </p:nvSpPr>
        <p:spPr>
          <a:xfrm>
            <a:off x="3913632" y="4251960"/>
            <a:ext cx="457200" cy="411480"/>
          </a:xfrm>
          <a:prstGeom prst="rect">
            <a:avLst/>
          </a:prstGeom>
          <a:noFill/>
          <a:ln/>
        </p:spPr>
        <p:txBody>
          <a:bodyPr wrap="square" lIns="0" tIns="0" rIns="0" bIns="0" rtlCol="0" anchor="ctr"/>
          <a:lstStyle/>
          <a:p>
            <a:pPr marL="0" indent="0" algn="ctr">
              <a:buNone/>
            </a:pPr>
            <a:r>
              <a:rPr lang="en-US" sz="2500" b="1" dirty="0">
                <a:latin typeface="Aptos Display" pitchFamily="34" charset="0"/>
                <a:ea typeface="Aptos Display" pitchFamily="34" charset="-122"/>
                <a:cs typeface="Aptos Display" pitchFamily="34" charset="-120"/>
              </a:rPr>
              <a:t>+</a:t>
            </a:r>
            <a:endParaRPr lang="en-US" sz="2500" dirty="0"/>
          </a:p>
        </p:txBody>
      </p:sp>
      <p:sp>
        <p:nvSpPr>
          <p:cNvPr id="11" name="Text 9"/>
          <p:cNvSpPr/>
          <p:nvPr/>
        </p:nvSpPr>
        <p:spPr>
          <a:xfrm>
            <a:off x="4526280" y="4251960"/>
            <a:ext cx="1920240" cy="411480"/>
          </a:xfrm>
          <a:prstGeom prst="rect">
            <a:avLst/>
          </a:prstGeom>
          <a:noFill/>
          <a:ln/>
        </p:spPr>
        <p:txBody>
          <a:bodyPr wrap="square" lIns="0" tIns="0" rIns="0" bIns="0" rtlCol="0" anchor="ctr"/>
          <a:lstStyle/>
          <a:p>
            <a:pPr marL="0" indent="0" algn="ctr">
              <a:buNone/>
            </a:pPr>
            <a:r>
              <a:rPr lang="en-US" sz="2400" b="1" dirty="0">
                <a:solidFill>
                  <a:srgbClr val="172A3A"/>
                </a:solidFill>
                <a:latin typeface="Aptos Display" pitchFamily="34" charset="0"/>
                <a:ea typeface="Aptos Display" pitchFamily="34" charset="-122"/>
                <a:cs typeface="Aptos Display" pitchFamily="34" charset="-120"/>
              </a:rPr>
              <a:t>Reliable</a:t>
            </a:r>
            <a:endParaRPr lang="en-US" sz="2400" dirty="0"/>
          </a:p>
        </p:txBody>
      </p:sp>
      <p:sp>
        <p:nvSpPr>
          <p:cNvPr id="12" name="Text 10"/>
          <p:cNvSpPr/>
          <p:nvPr/>
        </p:nvSpPr>
        <p:spPr>
          <a:xfrm>
            <a:off x="6528816" y="4251960"/>
            <a:ext cx="457200" cy="411480"/>
          </a:xfrm>
          <a:prstGeom prst="rect">
            <a:avLst/>
          </a:prstGeom>
          <a:noFill/>
          <a:ln/>
        </p:spPr>
        <p:txBody>
          <a:bodyPr wrap="square" lIns="0" tIns="0" rIns="0" bIns="0" rtlCol="0" anchor="ctr"/>
          <a:lstStyle/>
          <a:p>
            <a:pPr marL="0" indent="0" algn="ctr">
              <a:buNone/>
            </a:pPr>
            <a:r>
              <a:rPr lang="en-US" sz="2500" b="1" dirty="0">
                <a:latin typeface="Aptos Display" pitchFamily="34" charset="0"/>
                <a:ea typeface="Aptos Display" pitchFamily="34" charset="-122"/>
                <a:cs typeface="Aptos Display" pitchFamily="34" charset="-120"/>
              </a:rPr>
              <a:t>+</a:t>
            </a:r>
            <a:endParaRPr lang="en-US" sz="2500" dirty="0"/>
          </a:p>
        </p:txBody>
      </p:sp>
      <p:sp>
        <p:nvSpPr>
          <p:cNvPr id="13" name="Text 11"/>
          <p:cNvSpPr/>
          <p:nvPr/>
        </p:nvSpPr>
        <p:spPr>
          <a:xfrm>
            <a:off x="7086600" y="4251960"/>
            <a:ext cx="2377440" cy="411480"/>
          </a:xfrm>
          <a:prstGeom prst="rect">
            <a:avLst/>
          </a:prstGeom>
          <a:noFill/>
          <a:ln/>
        </p:spPr>
        <p:txBody>
          <a:bodyPr wrap="square" lIns="0" tIns="0" rIns="0" bIns="0" rtlCol="0" anchor="ctr"/>
          <a:lstStyle/>
          <a:p>
            <a:pPr marL="0" indent="0" algn="ctr">
              <a:buNone/>
            </a:pPr>
            <a:r>
              <a:rPr lang="en-US" sz="2400" b="1" dirty="0">
                <a:solidFill>
                  <a:srgbClr val="172A3A"/>
                </a:solidFill>
                <a:latin typeface="Aptos Display" pitchFamily="34" charset="0"/>
                <a:ea typeface="Aptos Display" pitchFamily="34" charset="-122"/>
                <a:cs typeface="Aptos Display" pitchFamily="34" charset="-120"/>
              </a:rPr>
              <a:t>Significant</a:t>
            </a:r>
            <a:endParaRPr lang="en-US" sz="2400" dirty="0"/>
          </a:p>
        </p:txBody>
      </p:sp>
      <p:sp>
        <p:nvSpPr>
          <p:cNvPr id="14" name="Text 6">
            <a:extLst>
              <a:ext uri="{FF2B5EF4-FFF2-40B4-BE49-F238E27FC236}">
                <a16:creationId xmlns:a16="http://schemas.microsoft.com/office/drawing/2014/main" id="{BAC36E2A-93E2-3957-C69E-7B43F7BCCC13}"/>
              </a:ext>
            </a:extLst>
          </p:cNvPr>
          <p:cNvSpPr/>
          <p:nvPr/>
        </p:nvSpPr>
        <p:spPr>
          <a:xfrm>
            <a:off x="9062422" y="2194558"/>
            <a:ext cx="2047538" cy="1691639"/>
          </a:xfrm>
          <a:prstGeom prst="rect">
            <a:avLst/>
          </a:prstGeom>
          <a:solidFill>
            <a:schemeClr val="accent2"/>
          </a:solidFill>
          <a:ln>
            <a:solidFill>
              <a:srgbClr val="172A3A"/>
            </a:solidFill>
          </a:ln>
        </p:spPr>
        <p:txBody>
          <a:bodyPr wrap="square" lIns="381" tIns="381" rIns="381" bIns="381" rtlCol="0" anchor="ctr">
            <a:normAutofit/>
          </a:bodyPr>
          <a:lstStyle/>
          <a:p>
            <a:pPr marL="0" indent="0" algn="ctr">
              <a:buNone/>
            </a:pPr>
            <a:r>
              <a:rPr lang="en-US" sz="1600" b="1" dirty="0">
                <a:solidFill>
                  <a:srgbClr val="FFFFFF"/>
                </a:solidFill>
                <a:latin typeface="Aptos" pitchFamily="34" charset="0"/>
              </a:rPr>
              <a:t>New information impacting the reliability of confessions</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94360" y="411480"/>
            <a:ext cx="7132320" cy="731520"/>
          </a:xfrm>
          <a:prstGeom prst="rect">
            <a:avLst/>
          </a:prstGeom>
          <a:noFill/>
          <a:ln/>
        </p:spPr>
        <p:txBody>
          <a:bodyPr wrap="square" lIns="0" tIns="0" rIns="0" bIns="0" rtlCol="0" anchor="ctr">
            <a:normAutofit/>
          </a:bodyPr>
          <a:lstStyle/>
          <a:p>
            <a:pPr marL="0" indent="0">
              <a:buNone/>
            </a:pPr>
            <a:r>
              <a:rPr lang="en-US" sz="4000" b="1" dirty="0">
                <a:solidFill>
                  <a:srgbClr val="172A3A"/>
                </a:solidFill>
                <a:latin typeface="Aptos Display" pitchFamily="34" charset="0"/>
                <a:ea typeface="Aptos Display" pitchFamily="34" charset="-122"/>
                <a:cs typeface="Aptos Display" pitchFamily="34" charset="-120"/>
              </a:rPr>
              <a:t>Transition point</a:t>
            </a:r>
            <a:endParaRPr lang="en-US" sz="4000" dirty="0"/>
          </a:p>
        </p:txBody>
      </p:sp>
      <p:sp>
        <p:nvSpPr>
          <p:cNvPr id="3" name="Text 1"/>
          <p:cNvSpPr/>
          <p:nvPr/>
        </p:nvSpPr>
        <p:spPr>
          <a:xfrm>
            <a:off x="594360" y="1179576"/>
            <a:ext cx="8149590" cy="572262"/>
          </a:xfrm>
          <a:prstGeom prst="rect">
            <a:avLst/>
          </a:prstGeom>
          <a:noFill/>
          <a:ln/>
        </p:spPr>
        <p:txBody>
          <a:bodyPr wrap="square" lIns="0" tIns="0" rIns="0" bIns="0" rtlCol="0" anchor="ctr"/>
          <a:lstStyle/>
          <a:p>
            <a:pPr marL="0" indent="0">
              <a:buNone/>
            </a:pPr>
            <a:r>
              <a:rPr lang="en-US" sz="2000" b="1" dirty="0">
                <a:solidFill>
                  <a:srgbClr val="5F6B70"/>
                </a:solidFill>
                <a:latin typeface="Aptos" pitchFamily="34" charset="0"/>
                <a:ea typeface="Aptos" pitchFamily="34" charset="-122"/>
                <a:cs typeface="Aptos" pitchFamily="34" charset="-120"/>
              </a:rPr>
              <a:t>Canada is moving from Minister to independent Commission</a:t>
            </a:r>
            <a:endParaRPr lang="en-US" sz="2000" b="1" dirty="0"/>
          </a:p>
        </p:txBody>
      </p:sp>
      <p:sp>
        <p:nvSpPr>
          <p:cNvPr id="4" name="Text 2"/>
          <p:cNvSpPr/>
          <p:nvPr/>
        </p:nvSpPr>
        <p:spPr>
          <a:xfrm>
            <a:off x="1539240" y="2386584"/>
            <a:ext cx="1143000" cy="365760"/>
          </a:xfrm>
          <a:prstGeom prst="rect">
            <a:avLst/>
          </a:prstGeom>
          <a:noFill/>
          <a:ln/>
        </p:spPr>
        <p:txBody>
          <a:bodyPr wrap="square" lIns="0" tIns="0" rIns="0" bIns="0" rtlCol="0" anchor="ctr"/>
          <a:lstStyle/>
          <a:p>
            <a:pPr marL="0" indent="0">
              <a:buNone/>
            </a:pPr>
            <a:r>
              <a:rPr lang="en-US" sz="3200" b="1" dirty="0">
                <a:solidFill>
                  <a:srgbClr val="8A2E2C"/>
                </a:solidFill>
                <a:latin typeface="Aptos Display" pitchFamily="34" charset="0"/>
                <a:ea typeface="Aptos Display" pitchFamily="34" charset="-122"/>
                <a:cs typeface="Aptos Display" pitchFamily="34" charset="-120"/>
              </a:rPr>
              <a:t>Now</a:t>
            </a:r>
            <a:endParaRPr lang="en-US" sz="3200" dirty="0"/>
          </a:p>
        </p:txBody>
      </p:sp>
      <p:sp>
        <p:nvSpPr>
          <p:cNvPr id="5" name="Text 3"/>
          <p:cNvSpPr/>
          <p:nvPr/>
        </p:nvSpPr>
        <p:spPr>
          <a:xfrm>
            <a:off x="582930" y="3096006"/>
            <a:ext cx="3482340" cy="1014984"/>
          </a:xfrm>
          <a:prstGeom prst="rect">
            <a:avLst/>
          </a:prstGeom>
          <a:solidFill>
            <a:srgbClr val="8A2E2C"/>
          </a:solidFill>
          <a:ln>
            <a:solidFill>
              <a:srgbClr val="8A2E2C"/>
            </a:solidFill>
          </a:ln>
        </p:spPr>
        <p:txBody>
          <a:bodyPr wrap="square" lIns="381" tIns="381" rIns="381" bIns="381" rtlCol="0" anchor="ctr"/>
          <a:lstStyle/>
          <a:p>
            <a:pPr marL="0" indent="0" algn="ctr">
              <a:buNone/>
            </a:pPr>
            <a:r>
              <a:rPr lang="en-US" sz="3600" b="1" dirty="0">
                <a:solidFill>
                  <a:srgbClr val="FFFFFF"/>
                </a:solidFill>
                <a:latin typeface="Aptos Display" pitchFamily="34" charset="0"/>
                <a:ea typeface="Aptos Display" pitchFamily="34" charset="-122"/>
                <a:cs typeface="Aptos Display" pitchFamily="34" charset="-120"/>
              </a:rPr>
              <a:t>Minister / CCRG</a:t>
            </a:r>
            <a:endParaRPr lang="en-US" sz="3600" dirty="0"/>
          </a:p>
        </p:txBody>
      </p:sp>
      <p:sp>
        <p:nvSpPr>
          <p:cNvPr id="6" name="Text 4"/>
          <p:cNvSpPr/>
          <p:nvPr/>
        </p:nvSpPr>
        <p:spPr>
          <a:xfrm>
            <a:off x="4160520" y="2697480"/>
            <a:ext cx="1737360" cy="1591056"/>
          </a:xfrm>
          <a:prstGeom prst="rect">
            <a:avLst/>
          </a:prstGeom>
          <a:noFill/>
          <a:ln/>
        </p:spPr>
        <p:txBody>
          <a:bodyPr wrap="square" lIns="0" tIns="0" rIns="0" bIns="0" rtlCol="0" anchor="ctr"/>
          <a:lstStyle/>
          <a:p>
            <a:pPr marL="0" indent="0" algn="ctr">
              <a:buNone/>
            </a:pPr>
            <a:r>
              <a:rPr lang="en-US" sz="2400" b="1" dirty="0">
                <a:latin typeface="Aptos" pitchFamily="34" charset="0"/>
                <a:ea typeface="Aptos" pitchFamily="34" charset="-122"/>
                <a:cs typeface="Aptos" pitchFamily="34" charset="-120"/>
              </a:rPr>
              <a:t>Until operational</a:t>
            </a:r>
            <a:endParaRPr lang="en-US" sz="2400" b="1" dirty="0"/>
          </a:p>
        </p:txBody>
      </p:sp>
      <p:sp>
        <p:nvSpPr>
          <p:cNvPr id="7" name="Text 5"/>
          <p:cNvSpPr/>
          <p:nvPr/>
        </p:nvSpPr>
        <p:spPr>
          <a:xfrm>
            <a:off x="5897880" y="2651760"/>
            <a:ext cx="457200" cy="457200"/>
          </a:xfrm>
          <a:prstGeom prst="rect">
            <a:avLst/>
          </a:prstGeom>
          <a:noFill/>
          <a:ln/>
        </p:spPr>
        <p:txBody>
          <a:bodyPr wrap="square" lIns="0" tIns="0" rIns="0" bIns="0" rtlCol="0" anchor="ctr"/>
          <a:lstStyle/>
          <a:p>
            <a:pPr marL="0" indent="0" algn="ctr">
              <a:buNone/>
            </a:pPr>
            <a:r>
              <a:rPr lang="en-US" sz="2800" b="1" dirty="0">
                <a:solidFill>
                  <a:srgbClr val="E4D4B8"/>
                </a:solidFill>
                <a:latin typeface="Aptos Display" pitchFamily="34" charset="0"/>
                <a:ea typeface="Aptos Display" pitchFamily="34" charset="-122"/>
                <a:cs typeface="Aptos Display" pitchFamily="34" charset="-120"/>
              </a:rPr>
              <a:t>→</a:t>
            </a:r>
            <a:endParaRPr lang="en-US" sz="2800" dirty="0"/>
          </a:p>
        </p:txBody>
      </p:sp>
      <p:sp>
        <p:nvSpPr>
          <p:cNvPr id="8" name="Text 6"/>
          <p:cNvSpPr/>
          <p:nvPr/>
        </p:nvSpPr>
        <p:spPr>
          <a:xfrm>
            <a:off x="8092440" y="2209038"/>
            <a:ext cx="1908810" cy="630174"/>
          </a:xfrm>
          <a:prstGeom prst="rect">
            <a:avLst/>
          </a:prstGeom>
          <a:noFill/>
          <a:ln/>
        </p:spPr>
        <p:txBody>
          <a:bodyPr wrap="square" lIns="0" tIns="0" rIns="0" bIns="0" rtlCol="0" anchor="ctr"/>
          <a:lstStyle/>
          <a:p>
            <a:pPr marL="0" indent="0">
              <a:buNone/>
            </a:pPr>
            <a:r>
              <a:rPr lang="en-US" sz="3200" b="1" dirty="0">
                <a:solidFill>
                  <a:srgbClr val="172A3A"/>
                </a:solidFill>
                <a:latin typeface="Aptos Display" pitchFamily="34" charset="0"/>
                <a:ea typeface="Aptos Display" pitchFamily="34" charset="-122"/>
                <a:cs typeface="Aptos Display" pitchFamily="34" charset="-120"/>
              </a:rPr>
              <a:t>Next</a:t>
            </a:r>
            <a:endParaRPr lang="en-US" sz="3200" dirty="0"/>
          </a:p>
        </p:txBody>
      </p:sp>
      <p:sp>
        <p:nvSpPr>
          <p:cNvPr id="9" name="Text 7"/>
          <p:cNvSpPr/>
          <p:nvPr/>
        </p:nvSpPr>
        <p:spPr>
          <a:xfrm>
            <a:off x="6294122" y="3108960"/>
            <a:ext cx="4964428" cy="1002030"/>
          </a:xfrm>
          <a:prstGeom prst="rect">
            <a:avLst/>
          </a:prstGeom>
          <a:solidFill>
            <a:srgbClr val="172A3A"/>
          </a:solidFill>
          <a:ln>
            <a:solidFill>
              <a:srgbClr val="172A3A"/>
            </a:solidFill>
          </a:ln>
        </p:spPr>
        <p:txBody>
          <a:bodyPr wrap="square" lIns="381" tIns="381" rIns="381" bIns="381" rtlCol="0" anchor="ctr">
            <a:normAutofit lnSpcReduction="10000"/>
          </a:bodyPr>
          <a:lstStyle/>
          <a:p>
            <a:pPr marL="0" indent="0" algn="ctr">
              <a:buNone/>
            </a:pPr>
            <a:r>
              <a:rPr lang="en-US" sz="3600" b="1" dirty="0">
                <a:solidFill>
                  <a:srgbClr val="FFFFFF"/>
                </a:solidFill>
                <a:latin typeface="Aptos Display" pitchFamily="34" charset="0"/>
                <a:ea typeface="Aptos Display" pitchFamily="34" charset="-122"/>
                <a:cs typeface="Aptos Display" pitchFamily="34" charset="-120"/>
              </a:rPr>
              <a:t>Independent Commission</a:t>
            </a:r>
            <a:endParaRPr lang="en-US" sz="3600" dirty="0"/>
          </a:p>
        </p:txBody>
      </p:sp>
      <p:sp>
        <p:nvSpPr>
          <p:cNvPr id="11" name="Text 9"/>
          <p:cNvSpPr/>
          <p:nvPr/>
        </p:nvSpPr>
        <p:spPr>
          <a:xfrm>
            <a:off x="2743200" y="5010912"/>
            <a:ext cx="6675120" cy="502920"/>
          </a:xfrm>
          <a:prstGeom prst="rect">
            <a:avLst/>
          </a:prstGeom>
          <a:noFill/>
          <a:ln/>
        </p:spPr>
        <p:txBody>
          <a:bodyPr wrap="square" lIns="0" tIns="0" rIns="0" bIns="0" rtlCol="0" anchor="ctr"/>
          <a:lstStyle/>
          <a:p>
            <a:pPr marL="0" indent="0" algn="ctr">
              <a:buNone/>
            </a:pPr>
            <a:endParaRPr lang="en-US" sz="3000" dirty="0"/>
          </a:p>
        </p:txBody>
      </p:sp>
      <p:sp>
        <p:nvSpPr>
          <p:cNvPr id="25" name="Slide Number Placeholder 0"/>
          <p:cNvSpPr>
            <a:spLocks noGrp="1"/>
          </p:cNvSpPr>
          <p:nvPr>
            <p:ph type="sldNum" sz="quarter" idx="4294967295"/>
          </p:nvPr>
        </p:nvSpPr>
        <p:spPr>
          <a:xfrm>
            <a:off x="1110996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680">
                <a:solidFill>
                  <a:srgbClr val="5F6B70"/>
                </a:solidFill>
                <a:latin typeface="Aptos"/>
                <a:ea typeface="Aptos"/>
                <a:cs typeface="Aptos"/>
              </a:defRPr>
            </a:lvl1pPr>
          </a:lstStyle>
          <a:p>
            <a:pPr algn="l"/>
            <a:fld id="{F7021451-1387-4CA6-816F-3879F97B5CBC}" type="slidenum">
              <a:rPr lang="en-US" b="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2E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286B4-BBB4-E49A-0C56-1E77C6B43544}"/>
              </a:ext>
            </a:extLst>
          </p:cNvPr>
          <p:cNvSpPr txBox="1"/>
          <p:nvPr/>
        </p:nvSpPr>
        <p:spPr>
          <a:xfrm>
            <a:off x="839788" y="457200"/>
            <a:ext cx="3932237" cy="16002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kern="1200" dirty="0">
                <a:latin typeface="+mj-lt"/>
                <a:ea typeface="+mj-ea"/>
                <a:cs typeface="+mj-cs"/>
              </a:rPr>
              <a:t>THANK YOU! </a:t>
            </a:r>
          </a:p>
        </p:txBody>
      </p:sp>
      <p:pic>
        <p:nvPicPr>
          <p:cNvPr id="6" name="Picture 5" descr="Gavel resting on block">
            <a:extLst>
              <a:ext uri="{FF2B5EF4-FFF2-40B4-BE49-F238E27FC236}">
                <a16:creationId xmlns:a16="http://schemas.microsoft.com/office/drawing/2014/main" id="{F6B17B3B-4EBF-C8CF-7B20-BBB511108490}"/>
              </a:ext>
            </a:extLst>
          </p:cNvPr>
          <p:cNvPicPr>
            <a:picLocks noChangeAspect="1"/>
          </p:cNvPicPr>
          <p:nvPr/>
        </p:nvPicPr>
        <p:blipFill>
          <a:blip r:embed="rId3"/>
          <a:srcRect l="15465" r="-2" b="-2"/>
          <a:stretch>
            <a:fillRect/>
          </a:stretch>
        </p:blipFill>
        <p:spPr>
          <a:xfrm>
            <a:off x="5361736" y="1128409"/>
            <a:ext cx="5993651" cy="4732641"/>
          </a:xfrm>
          <a:prstGeom prst="rect">
            <a:avLst/>
          </a:prstGeom>
          <a:noFill/>
        </p:spPr>
      </p:pic>
      <p:sp>
        <p:nvSpPr>
          <p:cNvPr id="3" name="TextBox 2">
            <a:extLst>
              <a:ext uri="{FF2B5EF4-FFF2-40B4-BE49-F238E27FC236}">
                <a16:creationId xmlns:a16="http://schemas.microsoft.com/office/drawing/2014/main" id="{D24F1DB2-BBFA-FA40-C36A-937817B7B03C}"/>
              </a:ext>
            </a:extLst>
          </p:cNvPr>
          <p:cNvSpPr txBox="1"/>
          <p:nvPr/>
        </p:nvSpPr>
        <p:spPr>
          <a:xfrm>
            <a:off x="839788" y="2057400"/>
            <a:ext cx="3932237" cy="3811588"/>
          </a:xfrm>
          <a:prstGeom prst="rect">
            <a:avLst/>
          </a:prstGeom>
        </p:spPr>
        <p:txBody>
          <a:bodyPr vert="horz" lIns="91440" tIns="45720" rIns="91440" bIns="45720" rtlCol="0">
            <a:normAutofit/>
          </a:bodyPr>
          <a:lstStyle/>
          <a:p>
            <a:pPr>
              <a:lnSpc>
                <a:spcPct val="90000"/>
              </a:lnSpc>
              <a:spcBef>
                <a:spcPts val="1000"/>
              </a:spcBef>
            </a:pPr>
            <a:r>
              <a:rPr lang="en-US" sz="1600" kern="1200" dirty="0">
                <a:latin typeface="+mn-lt"/>
                <a:ea typeface="+mn-ea"/>
                <a:cs typeface="+mn-cs"/>
              </a:rPr>
              <a:t>Tamara Levy, KC</a:t>
            </a:r>
          </a:p>
          <a:p>
            <a:pPr>
              <a:lnSpc>
                <a:spcPct val="90000"/>
              </a:lnSpc>
              <a:spcBef>
                <a:spcPts val="1000"/>
              </a:spcBef>
            </a:pPr>
            <a:r>
              <a:rPr lang="en-US" sz="1600" kern="1200" dirty="0">
                <a:latin typeface="+mn-lt"/>
                <a:ea typeface="+mn-ea"/>
                <a:cs typeface="+mn-cs"/>
              </a:rPr>
              <a:t>Director, UBC Innocence Project</a:t>
            </a:r>
          </a:p>
          <a:p>
            <a:pPr>
              <a:lnSpc>
                <a:spcPct val="90000"/>
              </a:lnSpc>
              <a:spcBef>
                <a:spcPts val="1000"/>
              </a:spcBef>
            </a:pPr>
            <a:r>
              <a:rPr lang="en-US" sz="1600" dirty="0" err="1"/>
              <a:t>tlevy@allard.ubc.ca</a:t>
            </a:r>
            <a:endParaRPr lang="en-US" sz="1600" kern="1200" dirty="0">
              <a:latin typeface="+mn-lt"/>
              <a:ea typeface="+mn-ea"/>
              <a:cs typeface="+mn-cs"/>
            </a:endParaRPr>
          </a:p>
          <a:p>
            <a:pPr>
              <a:lnSpc>
                <a:spcPct val="90000"/>
              </a:lnSpc>
              <a:spcBef>
                <a:spcPts val="1000"/>
              </a:spcBef>
            </a:pPr>
            <a:endParaRPr lang="en-US" sz="1600" kern="1200" dirty="0">
              <a:latin typeface="+mn-lt"/>
              <a:ea typeface="+mn-ea"/>
              <a:cs typeface="+mn-cs"/>
            </a:endParaRPr>
          </a:p>
        </p:txBody>
      </p:sp>
    </p:spTree>
    <p:extLst>
      <p:ext uri="{BB962C8B-B14F-4D97-AF65-F5344CB8AC3E}">
        <p14:creationId xmlns:p14="http://schemas.microsoft.com/office/powerpoint/2010/main" val="147830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ackground"/>
          <p:cNvSpPr/>
          <p:nvPr/>
        </p:nvSpPr>
        <p:spPr>
          <a:xfrm>
            <a:off x="0" y="326796"/>
            <a:ext cx="12192000" cy="6858000"/>
          </a:xfrm>
          <a:prstGeom prst="rect">
            <a:avLst/>
          </a:prstGeom>
          <a:solidFill>
            <a:srgbClr val="F7F3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 name="decorative world map" descr="world_map_faded.png"/>
          <p:cNvPicPr>
            <a:picLocks noChangeAspect="1"/>
          </p:cNvPicPr>
          <p:nvPr/>
        </p:nvPicPr>
        <p:blipFill>
          <a:blip r:embed="rId3"/>
          <a:stretch>
            <a:fillRect/>
          </a:stretch>
        </p:blipFill>
        <p:spPr>
          <a:xfrm>
            <a:off x="2384612" y="1351070"/>
            <a:ext cx="9807388" cy="4720546"/>
          </a:xfrm>
          <a:prstGeom prst="rect">
            <a:avLst/>
          </a:prstGeom>
        </p:spPr>
      </p:pic>
      <p:sp>
        <p:nvSpPr>
          <p:cNvPr id="6" name="jurisdiction count"/>
          <p:cNvSpPr txBox="1"/>
          <p:nvPr/>
        </p:nvSpPr>
        <p:spPr>
          <a:xfrm>
            <a:off x="232230" y="326796"/>
            <a:ext cx="11742056" cy="861774"/>
          </a:xfrm>
          <a:prstGeom prst="rect">
            <a:avLst/>
          </a:prstGeom>
          <a:noFill/>
        </p:spPr>
        <p:txBody>
          <a:bodyPr wrap="square" lIns="0" tIns="0" rIns="0" bIns="0">
            <a:spAutoFit/>
          </a:bodyPr>
          <a:lstStyle/>
          <a:p>
            <a:endParaRPr lang="en-CA" sz="2800" b="1" dirty="0">
              <a:solidFill>
                <a:srgbClr val="973030"/>
              </a:solidFill>
              <a:latin typeface="Aptos"/>
            </a:endParaRPr>
          </a:p>
          <a:p>
            <a:r>
              <a:rPr lang="en-CA" sz="2800" b="1" dirty="0">
                <a:solidFill>
                  <a:srgbClr val="973030"/>
                </a:solidFill>
                <a:latin typeface="Aptos"/>
              </a:rPr>
              <a:t>Different J</a:t>
            </a:r>
            <a:r>
              <a:rPr sz="2800" b="1" dirty="0" err="1">
                <a:solidFill>
                  <a:srgbClr val="973030"/>
                </a:solidFill>
                <a:latin typeface="Aptos"/>
              </a:rPr>
              <a:t>urisdictions</a:t>
            </a:r>
            <a:r>
              <a:rPr lang="en-CA" sz="2800" b="1" dirty="0">
                <a:solidFill>
                  <a:srgbClr val="973030"/>
                </a:solidFill>
                <a:latin typeface="Aptos"/>
              </a:rPr>
              <a:t>: Preventing and Remedying Wrongful Convictions</a:t>
            </a:r>
            <a:endParaRPr sz="2800" b="1" dirty="0">
              <a:solidFill>
                <a:srgbClr val="973030"/>
              </a:solidFill>
              <a:latin typeface="Aptos"/>
            </a:endParaRPr>
          </a:p>
        </p:txBody>
      </p:sp>
      <p:sp>
        <p:nvSpPr>
          <p:cNvPr id="8" name="pathway independent"/>
          <p:cNvSpPr txBox="1"/>
          <p:nvPr/>
        </p:nvSpPr>
        <p:spPr>
          <a:xfrm>
            <a:off x="578312" y="1375458"/>
            <a:ext cx="11613688" cy="5170646"/>
          </a:xfrm>
          <a:prstGeom prst="rect">
            <a:avLst/>
          </a:prstGeom>
          <a:noFill/>
        </p:spPr>
        <p:txBody>
          <a:bodyPr wrap="square" lIns="18288" tIns="0" rIns="18288" bIns="0">
            <a:spAutoFit/>
          </a:bodyPr>
          <a:lstStyle/>
          <a:p>
            <a:pPr>
              <a:spcBef>
                <a:spcPts val="0"/>
              </a:spcBef>
            </a:pPr>
            <a:r>
              <a:rPr lang="en-CA" sz="2400" b="1" dirty="0">
                <a:solidFill>
                  <a:srgbClr val="000000"/>
                </a:solidFill>
                <a:latin typeface="Aptos"/>
              </a:rPr>
              <a:t>Australia</a:t>
            </a:r>
            <a:r>
              <a:rPr lang="en-CA" sz="2400" dirty="0">
                <a:solidFill>
                  <a:srgbClr val="000000"/>
                </a:solidFill>
                <a:latin typeface="Aptos"/>
              </a:rPr>
              <a:t> – 2023 </a:t>
            </a:r>
            <a:r>
              <a:rPr lang="en-CA" sz="2400" dirty="0" err="1">
                <a:solidFill>
                  <a:srgbClr val="000000"/>
                </a:solidFill>
                <a:latin typeface="Aptos"/>
              </a:rPr>
              <a:t>Folbigg</a:t>
            </a:r>
            <a:r>
              <a:rPr lang="en-CA" sz="2400" dirty="0">
                <a:solidFill>
                  <a:srgbClr val="000000"/>
                </a:solidFill>
                <a:latin typeface="Aptos"/>
              </a:rPr>
              <a:t>, DNA Inquiry</a:t>
            </a:r>
          </a:p>
          <a:p>
            <a:pPr>
              <a:spcBef>
                <a:spcPts val="0"/>
              </a:spcBef>
            </a:pPr>
            <a:r>
              <a:rPr lang="en-CA" sz="2400" b="1" dirty="0">
                <a:solidFill>
                  <a:srgbClr val="000000"/>
                </a:solidFill>
                <a:latin typeface="Aptos"/>
              </a:rPr>
              <a:t>Brazil</a:t>
            </a:r>
            <a:r>
              <a:rPr lang="en-CA" sz="2400" dirty="0">
                <a:solidFill>
                  <a:srgbClr val="000000"/>
                </a:solidFill>
                <a:latin typeface="Aptos"/>
              </a:rPr>
              <a:t> – 2025  Francisco Aguiar – false confession</a:t>
            </a:r>
          </a:p>
          <a:p>
            <a:pPr>
              <a:spcBef>
                <a:spcPts val="0"/>
              </a:spcBef>
            </a:pPr>
            <a:r>
              <a:rPr lang="en-CA" sz="2400" b="1" dirty="0">
                <a:solidFill>
                  <a:srgbClr val="000000"/>
                </a:solidFill>
                <a:latin typeface="Aptos"/>
              </a:rPr>
              <a:t>Canada</a:t>
            </a:r>
            <a:r>
              <a:rPr lang="en-CA" sz="2400" dirty="0">
                <a:solidFill>
                  <a:srgbClr val="000000"/>
                </a:solidFill>
                <a:latin typeface="Aptos"/>
              </a:rPr>
              <a:t> – ~100 identified cases, new MOJR Commission </a:t>
            </a:r>
          </a:p>
          <a:p>
            <a:pPr>
              <a:spcBef>
                <a:spcPts val="0"/>
              </a:spcBef>
            </a:pPr>
            <a:r>
              <a:rPr lang="en-CA" sz="2400" b="1" dirty="0">
                <a:solidFill>
                  <a:srgbClr val="000000"/>
                </a:solidFill>
                <a:latin typeface="Aptos"/>
              </a:rPr>
              <a:t>China</a:t>
            </a:r>
            <a:r>
              <a:rPr lang="en-CA" sz="2400" dirty="0">
                <a:solidFill>
                  <a:srgbClr val="000000"/>
                </a:solidFill>
                <a:latin typeface="Aptos"/>
              </a:rPr>
              <a:t> – 2020  -3 false confession exonerations</a:t>
            </a:r>
          </a:p>
          <a:p>
            <a:pPr>
              <a:spcBef>
                <a:spcPts val="0"/>
              </a:spcBef>
            </a:pPr>
            <a:r>
              <a:rPr lang="en-CA" sz="2400" b="1" dirty="0">
                <a:solidFill>
                  <a:srgbClr val="000000"/>
                </a:solidFill>
                <a:latin typeface="Aptos"/>
              </a:rPr>
              <a:t>Hungary</a:t>
            </a:r>
            <a:r>
              <a:rPr lang="en-CA" sz="2400" dirty="0">
                <a:solidFill>
                  <a:srgbClr val="000000"/>
                </a:solidFill>
                <a:latin typeface="Aptos"/>
              </a:rPr>
              <a:t> – Helsinki Committee - recording of confessions, effective investigation of police 	misconduct</a:t>
            </a:r>
          </a:p>
          <a:p>
            <a:pPr>
              <a:spcBef>
                <a:spcPts val="0"/>
              </a:spcBef>
            </a:pPr>
            <a:r>
              <a:rPr lang="en-CA" sz="2400" b="1" dirty="0">
                <a:solidFill>
                  <a:srgbClr val="000000"/>
                </a:solidFill>
                <a:latin typeface="Aptos"/>
              </a:rPr>
              <a:t>Italy</a:t>
            </a:r>
            <a:r>
              <a:rPr lang="en-CA" sz="2400" dirty="0">
                <a:solidFill>
                  <a:srgbClr val="000000"/>
                </a:solidFill>
                <a:latin typeface="Aptos"/>
              </a:rPr>
              <a:t> - </a:t>
            </a:r>
            <a:r>
              <a:rPr lang="en-US" sz="2400" dirty="0"/>
              <a:t>Zuncheddu case (ID wrongful conviction)</a:t>
            </a:r>
          </a:p>
          <a:p>
            <a:pPr>
              <a:spcBef>
                <a:spcPts val="0"/>
              </a:spcBef>
            </a:pPr>
            <a:r>
              <a:rPr lang="en-CA" sz="2400" b="1" dirty="0">
                <a:solidFill>
                  <a:srgbClr val="000000"/>
                </a:solidFill>
                <a:latin typeface="Aptos"/>
              </a:rPr>
              <a:t>Jamaica</a:t>
            </a:r>
            <a:r>
              <a:rPr lang="en-CA" sz="2400" dirty="0">
                <a:solidFill>
                  <a:srgbClr val="000000"/>
                </a:solidFill>
                <a:latin typeface="Aptos"/>
              </a:rPr>
              <a:t> – 2024 </a:t>
            </a:r>
            <a:r>
              <a:rPr lang="en-US" sz="2400" dirty="0"/>
              <a:t>Adidja Palmer case – quashed conviction - attempted juror bribery</a:t>
            </a:r>
          </a:p>
          <a:p>
            <a:pPr>
              <a:spcBef>
                <a:spcPts val="0"/>
              </a:spcBef>
            </a:pPr>
            <a:r>
              <a:rPr lang="en-CA" sz="2400" b="1" dirty="0">
                <a:solidFill>
                  <a:srgbClr val="000000"/>
                </a:solidFill>
                <a:latin typeface="Aptos"/>
              </a:rPr>
              <a:t>Nigeria</a:t>
            </a:r>
            <a:r>
              <a:rPr lang="en-CA" sz="2400" dirty="0">
                <a:solidFill>
                  <a:srgbClr val="000000"/>
                </a:solidFill>
                <a:latin typeface="Aptos"/>
              </a:rPr>
              <a:t> – </a:t>
            </a:r>
            <a:r>
              <a:rPr lang="en-US" sz="2400" dirty="0"/>
              <a:t>Akaeze case,  issue = mandatory recording of confessions</a:t>
            </a:r>
          </a:p>
          <a:p>
            <a:pPr>
              <a:spcBef>
                <a:spcPts val="0"/>
              </a:spcBef>
            </a:pPr>
            <a:r>
              <a:rPr lang="en-CA" sz="2400" b="1" dirty="0">
                <a:solidFill>
                  <a:srgbClr val="000000"/>
                </a:solidFill>
                <a:latin typeface="Aptos"/>
              </a:rPr>
              <a:t>Singapore</a:t>
            </a:r>
            <a:r>
              <a:rPr lang="en-CA" sz="2400" dirty="0">
                <a:solidFill>
                  <a:srgbClr val="000000"/>
                </a:solidFill>
                <a:latin typeface="Aptos"/>
              </a:rPr>
              <a:t> – 2024 – </a:t>
            </a:r>
            <a:r>
              <a:rPr lang="en-CA" sz="2400" dirty="0" err="1">
                <a:solidFill>
                  <a:srgbClr val="000000"/>
                </a:solidFill>
                <a:latin typeface="Aptos"/>
              </a:rPr>
              <a:t>Nat’l</a:t>
            </a:r>
            <a:r>
              <a:rPr lang="en-CA" sz="2400" dirty="0">
                <a:solidFill>
                  <a:srgbClr val="000000"/>
                </a:solidFill>
                <a:latin typeface="Aptos"/>
              </a:rPr>
              <a:t> University of Singapore’s Recourse Initiative (IP Singapore)</a:t>
            </a:r>
          </a:p>
          <a:p>
            <a:pPr>
              <a:spcBef>
                <a:spcPts val="0"/>
              </a:spcBef>
            </a:pPr>
            <a:r>
              <a:rPr lang="en-CA" sz="2400" b="1" dirty="0">
                <a:solidFill>
                  <a:srgbClr val="000000"/>
                </a:solidFill>
                <a:latin typeface="Aptos"/>
              </a:rPr>
              <a:t>Scotland</a:t>
            </a:r>
            <a:r>
              <a:rPr lang="en-CA" sz="2400" dirty="0">
                <a:solidFill>
                  <a:srgbClr val="000000"/>
                </a:solidFill>
                <a:latin typeface="Aptos"/>
              </a:rPr>
              <a:t> – Scottish Criminal Cases Review Commission</a:t>
            </a:r>
          </a:p>
          <a:p>
            <a:pPr>
              <a:spcBef>
                <a:spcPts val="0"/>
              </a:spcBef>
            </a:pPr>
            <a:r>
              <a:rPr lang="en-CA" sz="2400" b="1" dirty="0">
                <a:solidFill>
                  <a:srgbClr val="000000"/>
                </a:solidFill>
                <a:latin typeface="Aptos"/>
              </a:rPr>
              <a:t>Uganda</a:t>
            </a:r>
            <a:r>
              <a:rPr lang="en-CA" sz="2400" dirty="0">
                <a:solidFill>
                  <a:srgbClr val="000000"/>
                </a:solidFill>
                <a:latin typeface="Aptos"/>
              </a:rPr>
              <a:t> - </a:t>
            </a:r>
            <a:r>
              <a:rPr lang="en-US" sz="2400" dirty="0"/>
              <a:t>Kampala International University studying miscarriages of justice</a:t>
            </a:r>
            <a:endParaRPr lang="en-CA" sz="2400" dirty="0">
              <a:solidFill>
                <a:srgbClr val="000000"/>
              </a:solidFill>
              <a:latin typeface="Aptos"/>
            </a:endParaRPr>
          </a:p>
          <a:p>
            <a:pPr>
              <a:spcBef>
                <a:spcPts val="0"/>
              </a:spcBef>
            </a:pPr>
            <a:r>
              <a:rPr lang="en-CA" sz="2400" b="1" dirty="0">
                <a:solidFill>
                  <a:srgbClr val="000000"/>
                </a:solidFill>
                <a:latin typeface="Aptos"/>
              </a:rPr>
              <a:t>USA</a:t>
            </a:r>
            <a:r>
              <a:rPr lang="en-CA" sz="2400" dirty="0">
                <a:solidFill>
                  <a:srgbClr val="000000"/>
                </a:solidFill>
                <a:latin typeface="Aptos"/>
              </a:rPr>
              <a:t> – 3842 wrongful convictions identified, 61 organizations</a:t>
            </a:r>
          </a:p>
          <a:p>
            <a:pPr algn="ctr">
              <a:spcBef>
                <a:spcPts val="0"/>
              </a:spcBef>
            </a:pPr>
            <a:endParaRPr sz="2400" dirty="0">
              <a:solidFill>
                <a:srgbClr val="000000"/>
              </a:solidFill>
              <a:latin typeface="Aptos"/>
            </a:endParaRPr>
          </a:p>
        </p:txBody>
      </p:sp>
      <p:sp>
        <p:nvSpPr>
          <p:cNvPr id="13" name="footer line"/>
          <p:cNvSpPr/>
          <p:nvPr/>
        </p:nvSpPr>
        <p:spPr>
          <a:xfrm>
            <a:off x="530352" y="6309360"/>
            <a:ext cx="10835640" cy="13716"/>
          </a:xfrm>
          <a:prstGeom prst="rect">
            <a:avLst/>
          </a:prstGeom>
          <a:solidFill>
            <a:srgbClr val="DEC9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footer title"/>
          <p:cNvSpPr txBox="1"/>
          <p:nvPr/>
        </p:nvSpPr>
        <p:spPr>
          <a:xfrm>
            <a:off x="548640" y="6455664"/>
            <a:ext cx="4389120" cy="164592"/>
          </a:xfrm>
          <a:prstGeom prst="rect">
            <a:avLst/>
          </a:prstGeom>
          <a:noFill/>
        </p:spPr>
        <p:txBody>
          <a:bodyPr wrap="none" lIns="0" tIns="0" rIns="0" bIns="0">
            <a:spAutoFit/>
          </a:bodyPr>
          <a:lstStyle/>
          <a:p>
            <a:r>
              <a:rPr sz="800" b="0">
                <a:solidFill>
                  <a:srgbClr val="636F77"/>
                </a:solidFill>
                <a:latin typeface="Aptos"/>
              </a:rPr>
              <a:t>Wrongful Conviction Claims in Canada</a:t>
            </a:r>
          </a:p>
        </p:txBody>
      </p:sp>
      <p:sp>
        <p:nvSpPr>
          <p:cNvPr id="15" name="slide number"/>
          <p:cNvSpPr txBox="1"/>
          <p:nvPr/>
        </p:nvSpPr>
        <p:spPr>
          <a:xfrm>
            <a:off x="11036808" y="6446520"/>
            <a:ext cx="457200" cy="201168"/>
          </a:xfrm>
          <a:prstGeom prst="rect">
            <a:avLst/>
          </a:prstGeom>
          <a:noFill/>
        </p:spPr>
        <p:txBody>
          <a:bodyPr wrap="none" lIns="0" tIns="0" rIns="0" bIns="0">
            <a:spAutoFit/>
          </a:bodyPr>
          <a:lstStyle/>
          <a:p>
            <a:pPr algn="r"/>
            <a:r>
              <a:rPr sz="800" b="0" dirty="0">
                <a:solidFill>
                  <a:srgbClr val="000000"/>
                </a:solidFill>
                <a:latin typeface="Aptos"/>
              </a:rPr>
              <a:t>2</a:t>
            </a:r>
          </a:p>
        </p:txBody>
      </p:sp>
    </p:spTree>
    <p:extLst>
      <p:ext uri="{BB962C8B-B14F-4D97-AF65-F5344CB8AC3E}">
        <p14:creationId xmlns:p14="http://schemas.microsoft.com/office/powerpoint/2010/main" val="391623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2EA"/>
        </a:solidFill>
        <a:effectLst/>
      </p:bgPr>
    </p:bg>
    <p:spTree>
      <p:nvGrpSpPr>
        <p:cNvPr id="1" name=""/>
        <p:cNvGrpSpPr/>
        <p:nvPr/>
      </p:nvGrpSpPr>
      <p:grpSpPr>
        <a:xfrm>
          <a:off x="0" y="0"/>
          <a:ext cx="0" cy="0"/>
          <a:chOff x="0" y="0"/>
          <a:chExt cx="0" cy="0"/>
        </a:xfrm>
      </p:grpSpPr>
      <p:sp>
        <p:nvSpPr>
          <p:cNvPr id="2" name="TextBox 1"/>
          <p:cNvSpPr txBox="1"/>
          <p:nvPr/>
        </p:nvSpPr>
        <p:spPr>
          <a:xfrm>
            <a:off x="658368" y="320040"/>
            <a:ext cx="10881360" cy="502920"/>
          </a:xfrm>
          <a:prstGeom prst="rect">
            <a:avLst/>
          </a:prstGeom>
          <a:noFill/>
        </p:spPr>
        <p:txBody>
          <a:bodyPr wrap="none" lIns="0" tIns="0" rIns="0" bIns="0">
            <a:spAutoFit/>
          </a:bodyPr>
          <a:lstStyle/>
          <a:p>
            <a:r>
              <a:rPr sz="2400" b="1" i="0">
                <a:solidFill>
                  <a:srgbClr val="172A3A"/>
                </a:solidFill>
                <a:latin typeface="Aptos Display"/>
              </a:rPr>
              <a:t>Two Routes to Challenge a Wrongful Conviction in Canada</a:t>
            </a:r>
          </a:p>
        </p:txBody>
      </p:sp>
      <p:sp>
        <p:nvSpPr>
          <p:cNvPr id="3" name="Rectangle 2"/>
          <p:cNvSpPr/>
          <p:nvPr/>
        </p:nvSpPr>
        <p:spPr>
          <a:xfrm>
            <a:off x="640080" y="941832"/>
            <a:ext cx="10927080" cy="22860"/>
          </a:xfrm>
          <a:prstGeom prst="rect">
            <a:avLst/>
          </a:prstGeom>
          <a:solidFill>
            <a:srgbClr val="D6D8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p:cNvSpPr/>
          <p:nvPr/>
        </p:nvSpPr>
        <p:spPr>
          <a:xfrm>
            <a:off x="841248" y="1261872"/>
            <a:ext cx="5166360" cy="4343400"/>
          </a:xfrm>
          <a:prstGeom prst="roundRect">
            <a:avLst/>
          </a:prstGeom>
          <a:solidFill>
            <a:srgbClr val="FFFFFF"/>
          </a:solidFill>
          <a:ln w="12700">
            <a:solidFill>
              <a:srgbClr val="D6D8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ounded Rectangle 4"/>
          <p:cNvSpPr/>
          <p:nvPr/>
        </p:nvSpPr>
        <p:spPr>
          <a:xfrm>
            <a:off x="6199632" y="1261872"/>
            <a:ext cx="5166360" cy="4343400"/>
          </a:xfrm>
          <a:prstGeom prst="roundRect">
            <a:avLst/>
          </a:prstGeom>
          <a:solidFill>
            <a:srgbClr val="F4EFE6"/>
          </a:solidFill>
          <a:ln w="12700">
            <a:solidFill>
              <a:srgbClr val="D6D8D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658368" y="1261872"/>
            <a:ext cx="100584" cy="4343400"/>
          </a:xfrm>
          <a:prstGeom prst="rect">
            <a:avLst/>
          </a:prstGeom>
          <a:solidFill>
            <a:srgbClr val="172A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ectangle 6"/>
          <p:cNvSpPr/>
          <p:nvPr/>
        </p:nvSpPr>
        <p:spPr>
          <a:xfrm>
            <a:off x="6016752" y="1261872"/>
            <a:ext cx="100584" cy="4343400"/>
          </a:xfrm>
          <a:prstGeom prst="rect">
            <a:avLst/>
          </a:prstGeom>
          <a:solidFill>
            <a:srgbClr val="A67C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1051560" y="1554480"/>
            <a:ext cx="4617720" cy="384048"/>
          </a:xfrm>
          <a:prstGeom prst="rect">
            <a:avLst/>
          </a:prstGeom>
          <a:noFill/>
        </p:spPr>
        <p:txBody>
          <a:bodyPr wrap="none" lIns="0" tIns="0" rIns="0" bIns="0">
            <a:spAutoFit/>
          </a:bodyPr>
          <a:lstStyle/>
          <a:p>
            <a:r>
              <a:rPr sz="2000" b="1" i="0">
                <a:solidFill>
                  <a:srgbClr val="172A3A"/>
                </a:solidFill>
                <a:latin typeface="Aptos Display"/>
              </a:rPr>
              <a:t>1  Fresh Evidence Appeal</a:t>
            </a:r>
          </a:p>
        </p:txBody>
      </p:sp>
      <p:sp>
        <p:nvSpPr>
          <p:cNvPr id="9" name="TextBox 8"/>
          <p:cNvSpPr txBox="1"/>
          <p:nvPr/>
        </p:nvSpPr>
        <p:spPr>
          <a:xfrm>
            <a:off x="1051560" y="1956816"/>
            <a:ext cx="4617720" cy="329184"/>
          </a:xfrm>
          <a:prstGeom prst="rect">
            <a:avLst/>
          </a:prstGeom>
          <a:noFill/>
        </p:spPr>
        <p:txBody>
          <a:bodyPr wrap="none" lIns="0" tIns="0" rIns="0" bIns="0">
            <a:spAutoFit/>
          </a:bodyPr>
          <a:lstStyle/>
          <a:p>
            <a:r>
              <a:rPr sz="1600" b="1" i="0" dirty="0">
                <a:solidFill>
                  <a:srgbClr val="A67C2B"/>
                </a:solidFill>
                <a:latin typeface="Aptos"/>
              </a:rPr>
              <a:t>Court route · Palmer framework</a:t>
            </a:r>
          </a:p>
        </p:txBody>
      </p:sp>
      <p:sp>
        <p:nvSpPr>
          <p:cNvPr id="10" name="Rectangle 9"/>
          <p:cNvSpPr/>
          <p:nvPr/>
        </p:nvSpPr>
        <p:spPr>
          <a:xfrm>
            <a:off x="1051560" y="2331720"/>
            <a:ext cx="4526280" cy="22860"/>
          </a:xfrm>
          <a:prstGeom prst="rect">
            <a:avLst/>
          </a:prstGeom>
          <a:solidFill>
            <a:srgbClr val="D6D8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TextBox 10"/>
          <p:cNvSpPr txBox="1"/>
          <p:nvPr/>
        </p:nvSpPr>
        <p:spPr>
          <a:xfrm>
            <a:off x="1014984" y="2571518"/>
            <a:ext cx="4864608" cy="2492990"/>
          </a:xfrm>
          <a:prstGeom prst="rect">
            <a:avLst/>
          </a:prstGeom>
          <a:noFill/>
        </p:spPr>
        <p:txBody>
          <a:bodyPr wrap="square" lIns="0" tIns="0" rIns="0" bIns="0">
            <a:spAutoFit/>
          </a:bodyPr>
          <a:lstStyle/>
          <a:p>
            <a:pPr marL="285750" indent="-285750">
              <a:buFont typeface="Wingdings" pitchFamily="2" charset="2"/>
              <a:buChar char="§"/>
            </a:pPr>
            <a:r>
              <a:rPr lang="en-CA" dirty="0">
                <a:solidFill>
                  <a:srgbClr val="172A3A"/>
                </a:solidFill>
                <a:latin typeface="Aptos"/>
              </a:rPr>
              <a:t>Fresh</a:t>
            </a:r>
            <a:r>
              <a:rPr b="0" i="0" dirty="0">
                <a:solidFill>
                  <a:srgbClr val="172A3A"/>
                </a:solidFill>
                <a:latin typeface="Aptos"/>
              </a:rPr>
              <a:t> evidence can be put before an appellate court</a:t>
            </a:r>
          </a:p>
          <a:p>
            <a:pPr marL="285750" indent="-285750">
              <a:buFont typeface="Wingdings" pitchFamily="2" charset="2"/>
              <a:buChar char="§"/>
            </a:pPr>
            <a:r>
              <a:rPr b="0" i="0" dirty="0" err="1">
                <a:solidFill>
                  <a:srgbClr val="172A3A"/>
                </a:solidFill>
                <a:latin typeface="Aptos"/>
              </a:rPr>
              <a:t>Relevan</a:t>
            </a:r>
            <a:r>
              <a:rPr lang="en-CA" b="0" i="0" dirty="0">
                <a:solidFill>
                  <a:srgbClr val="172A3A"/>
                </a:solidFill>
                <a:latin typeface="Aptos"/>
              </a:rPr>
              <a:t>t</a:t>
            </a:r>
            <a:r>
              <a:rPr b="0" i="0" dirty="0">
                <a:solidFill>
                  <a:srgbClr val="172A3A"/>
                </a:solidFill>
                <a:latin typeface="Aptos"/>
              </a:rPr>
              <a:t> to a decisive or potentially decisive issue</a:t>
            </a:r>
          </a:p>
          <a:p>
            <a:pPr marL="285750" indent="-285750">
              <a:buFont typeface="Wingdings" pitchFamily="2" charset="2"/>
              <a:buChar char="§"/>
            </a:pPr>
            <a:r>
              <a:rPr b="0" i="0" dirty="0">
                <a:solidFill>
                  <a:srgbClr val="172A3A"/>
                </a:solidFill>
                <a:latin typeface="Aptos"/>
              </a:rPr>
              <a:t>Credible </a:t>
            </a:r>
            <a:r>
              <a:rPr lang="en-CA" b="0" i="0" dirty="0">
                <a:solidFill>
                  <a:srgbClr val="172A3A"/>
                </a:solidFill>
                <a:latin typeface="Aptos"/>
              </a:rPr>
              <a:t>/ reasonably capable of belief</a:t>
            </a:r>
          </a:p>
          <a:p>
            <a:pPr marL="285750" indent="-285750">
              <a:buFont typeface="Wingdings" pitchFamily="2" charset="2"/>
              <a:buChar char="§"/>
            </a:pPr>
            <a:r>
              <a:rPr lang="en-CA" dirty="0">
                <a:solidFill>
                  <a:srgbClr val="172A3A"/>
                </a:solidFill>
                <a:latin typeface="Aptos"/>
              </a:rPr>
              <a:t>Due diligence of trial counsel considered</a:t>
            </a:r>
            <a:endParaRPr lang="en-CA" b="0" i="0" dirty="0">
              <a:solidFill>
                <a:srgbClr val="172A3A"/>
              </a:solidFill>
              <a:latin typeface="Aptos"/>
            </a:endParaRPr>
          </a:p>
          <a:p>
            <a:pPr marL="285750" indent="-285750">
              <a:buFont typeface="Wingdings" pitchFamily="2" charset="2"/>
              <a:buChar char="§"/>
            </a:pPr>
            <a:r>
              <a:rPr lang="en-CA" b="0" i="0" dirty="0">
                <a:solidFill>
                  <a:srgbClr val="172A3A"/>
                </a:solidFill>
                <a:latin typeface="Aptos"/>
              </a:rPr>
              <a:t>Could reasonably be expected to have affected the result</a:t>
            </a:r>
          </a:p>
          <a:p>
            <a:endParaRPr lang="en-CA" b="0" i="0" dirty="0">
              <a:solidFill>
                <a:srgbClr val="172A3A"/>
              </a:solidFill>
              <a:latin typeface="Aptos"/>
            </a:endParaRPr>
          </a:p>
        </p:txBody>
      </p:sp>
      <p:sp>
        <p:nvSpPr>
          <p:cNvPr id="13" name="TextBox 12"/>
          <p:cNvSpPr txBox="1"/>
          <p:nvPr/>
        </p:nvSpPr>
        <p:spPr>
          <a:xfrm>
            <a:off x="6419088" y="1554480"/>
            <a:ext cx="4617720" cy="384048"/>
          </a:xfrm>
          <a:prstGeom prst="rect">
            <a:avLst/>
          </a:prstGeom>
          <a:noFill/>
        </p:spPr>
        <p:txBody>
          <a:bodyPr wrap="none" lIns="0" tIns="0" rIns="0" bIns="0">
            <a:spAutoFit/>
          </a:bodyPr>
          <a:lstStyle/>
          <a:p>
            <a:r>
              <a:rPr sz="2000" b="1" i="0">
                <a:solidFill>
                  <a:srgbClr val="172A3A"/>
                </a:solidFill>
                <a:latin typeface="Aptos Display"/>
              </a:rPr>
              <a:t>2  Ministerial Review</a:t>
            </a:r>
          </a:p>
        </p:txBody>
      </p:sp>
      <p:sp>
        <p:nvSpPr>
          <p:cNvPr id="14" name="TextBox 13"/>
          <p:cNvSpPr txBox="1"/>
          <p:nvPr/>
        </p:nvSpPr>
        <p:spPr>
          <a:xfrm>
            <a:off x="6419088" y="1956816"/>
            <a:ext cx="4617720" cy="329184"/>
          </a:xfrm>
          <a:prstGeom prst="rect">
            <a:avLst/>
          </a:prstGeom>
          <a:noFill/>
        </p:spPr>
        <p:txBody>
          <a:bodyPr wrap="none" lIns="0" tIns="0" rIns="0" bIns="0">
            <a:spAutoFit/>
          </a:bodyPr>
          <a:lstStyle/>
          <a:p>
            <a:r>
              <a:rPr sz="1600" b="1" i="0">
                <a:solidFill>
                  <a:srgbClr val="A67C2B"/>
                </a:solidFill>
                <a:latin typeface="Aptos"/>
              </a:rPr>
              <a:t>Criminal Code s. 696.1 · post-appeal review</a:t>
            </a:r>
          </a:p>
        </p:txBody>
      </p:sp>
      <p:sp>
        <p:nvSpPr>
          <p:cNvPr id="15" name="Rectangle 14"/>
          <p:cNvSpPr/>
          <p:nvPr/>
        </p:nvSpPr>
        <p:spPr>
          <a:xfrm>
            <a:off x="6419088" y="2331720"/>
            <a:ext cx="4526280" cy="22860"/>
          </a:xfrm>
          <a:prstGeom prst="rect">
            <a:avLst/>
          </a:prstGeom>
          <a:solidFill>
            <a:srgbClr val="D6D8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TextBox 15"/>
          <p:cNvSpPr txBox="1"/>
          <p:nvPr/>
        </p:nvSpPr>
        <p:spPr>
          <a:xfrm>
            <a:off x="6419088" y="2624328"/>
            <a:ext cx="4946904" cy="2215991"/>
          </a:xfrm>
          <a:prstGeom prst="rect">
            <a:avLst/>
          </a:prstGeom>
          <a:noFill/>
        </p:spPr>
        <p:txBody>
          <a:bodyPr wrap="square" lIns="0" tIns="0" rIns="0" bIns="0">
            <a:spAutoFit/>
          </a:bodyPr>
          <a:lstStyle/>
          <a:p>
            <a:pPr marL="285750" indent="-285750">
              <a:buFont typeface="Wingdings" pitchFamily="2" charset="2"/>
              <a:buChar char="§"/>
            </a:pPr>
            <a:r>
              <a:rPr dirty="0">
                <a:solidFill>
                  <a:srgbClr val="172A3A"/>
                </a:solidFill>
                <a:latin typeface="Aptos"/>
              </a:rPr>
              <a:t>Extraordinary re</a:t>
            </a:r>
            <a:r>
              <a:rPr lang="en-CA" dirty="0" err="1">
                <a:solidFill>
                  <a:srgbClr val="172A3A"/>
                </a:solidFill>
                <a:latin typeface="Aptos"/>
              </a:rPr>
              <a:t>medy</a:t>
            </a:r>
            <a:endParaRPr lang="en-CA" dirty="0">
              <a:solidFill>
                <a:srgbClr val="172A3A"/>
              </a:solidFill>
              <a:latin typeface="Aptos"/>
            </a:endParaRPr>
          </a:p>
          <a:p>
            <a:pPr marL="285750" indent="-285750">
              <a:buFont typeface="Wingdings" pitchFamily="2" charset="2"/>
              <a:buChar char="§"/>
            </a:pPr>
            <a:r>
              <a:rPr lang="en-CA" dirty="0">
                <a:solidFill>
                  <a:srgbClr val="172A3A"/>
                </a:solidFill>
                <a:latin typeface="Aptos"/>
              </a:rPr>
              <a:t>Available after a</a:t>
            </a:r>
            <a:r>
              <a:rPr dirty="0" err="1">
                <a:solidFill>
                  <a:srgbClr val="172A3A"/>
                </a:solidFill>
                <a:latin typeface="Aptos"/>
              </a:rPr>
              <a:t>ppeals</a:t>
            </a:r>
            <a:r>
              <a:rPr dirty="0">
                <a:solidFill>
                  <a:srgbClr val="172A3A"/>
                </a:solidFill>
                <a:latin typeface="Aptos"/>
              </a:rPr>
              <a:t> are exhausted or unavailable</a:t>
            </a:r>
          </a:p>
          <a:p>
            <a:pPr marL="285750" indent="-285750">
              <a:buFont typeface="Wingdings" pitchFamily="2" charset="2"/>
              <a:buChar char="§"/>
            </a:pPr>
            <a:r>
              <a:rPr dirty="0">
                <a:solidFill>
                  <a:srgbClr val="172A3A"/>
                </a:solidFill>
                <a:latin typeface="Aptos"/>
              </a:rPr>
              <a:t>Must be supported by new matters of significance</a:t>
            </a:r>
          </a:p>
          <a:p>
            <a:pPr marL="285750" indent="-285750">
              <a:buFont typeface="Wingdings" pitchFamily="2" charset="2"/>
              <a:buChar char="§"/>
            </a:pPr>
            <a:r>
              <a:rPr dirty="0">
                <a:solidFill>
                  <a:srgbClr val="172A3A"/>
                </a:solidFill>
                <a:latin typeface="Aptos"/>
              </a:rPr>
              <a:t>Minister does not declare innocence</a:t>
            </a:r>
            <a:r>
              <a:rPr lang="en-CA" dirty="0">
                <a:solidFill>
                  <a:srgbClr val="172A3A"/>
                </a:solidFill>
                <a:latin typeface="Aptos"/>
              </a:rPr>
              <a:t> – sent back to the courts.</a:t>
            </a:r>
          </a:p>
          <a:p>
            <a:pPr marL="285750" indent="-285750">
              <a:buFont typeface="Wingdings" pitchFamily="2" charset="2"/>
              <a:buChar char="§"/>
            </a:pPr>
            <a:endParaRPr dirty="0">
              <a:solidFill>
                <a:srgbClr val="172A3A"/>
              </a:solidFill>
              <a:latin typeface="Aptos"/>
            </a:endParaRPr>
          </a:p>
        </p:txBody>
      </p:sp>
      <p:sp>
        <p:nvSpPr>
          <p:cNvPr id="18" name="Rectangle 17"/>
          <p:cNvSpPr/>
          <p:nvPr/>
        </p:nvSpPr>
        <p:spPr>
          <a:xfrm>
            <a:off x="841248" y="5760720"/>
            <a:ext cx="10515600" cy="18288"/>
          </a:xfrm>
          <a:prstGeom prst="rect">
            <a:avLst/>
          </a:prstGeom>
          <a:solidFill>
            <a:srgbClr val="D6D8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TextBox 19"/>
          <p:cNvSpPr txBox="1"/>
          <p:nvPr/>
        </p:nvSpPr>
        <p:spPr>
          <a:xfrm>
            <a:off x="548640" y="6446520"/>
            <a:ext cx="4389120" cy="182880"/>
          </a:xfrm>
          <a:prstGeom prst="rect">
            <a:avLst/>
          </a:prstGeom>
          <a:noFill/>
        </p:spPr>
        <p:txBody>
          <a:bodyPr wrap="none" lIns="0" tIns="0" rIns="0" bIns="0">
            <a:spAutoFit/>
          </a:bodyPr>
          <a:lstStyle/>
          <a:p>
            <a:r>
              <a:rPr sz="850" b="0" i="0" dirty="0">
                <a:solidFill>
                  <a:srgbClr val="626870"/>
                </a:solidFill>
                <a:latin typeface="Aptos"/>
              </a:rPr>
              <a:t>Wrongful Conviction Claims in Canada</a:t>
            </a:r>
          </a:p>
        </p:txBody>
      </p:sp>
      <p:sp>
        <p:nvSpPr>
          <p:cNvPr id="21" name="TextBox 20"/>
          <p:cNvSpPr txBox="1"/>
          <p:nvPr/>
        </p:nvSpPr>
        <p:spPr>
          <a:xfrm>
            <a:off x="11155680" y="6400800"/>
            <a:ext cx="411480" cy="228600"/>
          </a:xfrm>
          <a:prstGeom prst="rect">
            <a:avLst/>
          </a:prstGeom>
          <a:noFill/>
        </p:spPr>
        <p:txBody>
          <a:bodyPr wrap="none" lIns="0" tIns="0" rIns="0" bIns="0">
            <a:spAutoFit/>
          </a:bodyPr>
          <a:lstStyle/>
          <a:p>
            <a:pPr algn="r"/>
            <a:r>
              <a:rPr sz="1300" b="0" i="0">
                <a:solidFill>
                  <a:srgbClr val="626870"/>
                </a:solidFill>
                <a:latin typeface="Aptos"/>
              </a:rPr>
              <a:t>3</a:t>
            </a:r>
          </a:p>
        </p:txBody>
      </p:sp>
      <p:sp>
        <p:nvSpPr>
          <p:cNvPr id="22" name="TextBox 21"/>
          <p:cNvSpPr txBox="1"/>
          <p:nvPr/>
        </p:nvSpPr>
        <p:spPr>
          <a:xfrm>
            <a:off x="941832" y="6199632"/>
            <a:ext cx="9875520" cy="164592"/>
          </a:xfrm>
          <a:prstGeom prst="rect">
            <a:avLst/>
          </a:prstGeom>
          <a:noFill/>
        </p:spPr>
        <p:txBody>
          <a:bodyPr wrap="none" lIns="0" tIns="0" rIns="0" bIns="0">
            <a:spAutoFit/>
          </a:bodyPr>
          <a:lstStyle/>
          <a:p>
            <a:r>
              <a:rPr sz="850" dirty="0">
                <a:solidFill>
                  <a:srgbClr val="626870"/>
                </a:solidFill>
                <a:latin typeface="Aptos"/>
              </a:rPr>
              <a:t>Sources: Palmer v. The Queen, [1980] 1 S.C.R. 759; Criminal Code ss. 686, 696.1–696.6.</a:t>
            </a:r>
          </a:p>
        </p:txBody>
      </p:sp>
    </p:spTree>
    <p:extLst>
      <p:ext uri="{BB962C8B-B14F-4D97-AF65-F5344CB8AC3E}">
        <p14:creationId xmlns:p14="http://schemas.microsoft.com/office/powerpoint/2010/main" val="3009893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2EA"/>
        </a:solidFill>
        <a:effectLst/>
      </p:bgPr>
    </p:bg>
    <p:spTree>
      <p:nvGrpSpPr>
        <p:cNvPr id="1" name=""/>
        <p:cNvGrpSpPr/>
        <p:nvPr/>
      </p:nvGrpSpPr>
      <p:grpSpPr>
        <a:xfrm>
          <a:off x="0" y="0"/>
          <a:ext cx="0" cy="0"/>
          <a:chOff x="0" y="0"/>
          <a:chExt cx="0" cy="0"/>
        </a:xfrm>
      </p:grpSpPr>
      <p:sp>
        <p:nvSpPr>
          <p:cNvPr id="2" name="TextBox 1"/>
          <p:cNvSpPr txBox="1"/>
          <p:nvPr/>
        </p:nvSpPr>
        <p:spPr>
          <a:xfrm>
            <a:off x="658368" y="320040"/>
            <a:ext cx="10881360" cy="502920"/>
          </a:xfrm>
          <a:prstGeom prst="rect">
            <a:avLst/>
          </a:prstGeom>
          <a:noFill/>
        </p:spPr>
        <p:txBody>
          <a:bodyPr wrap="none" lIns="18288" tIns="18288" rIns="18288" bIns="18288" anchor="t">
            <a:spAutoFit/>
          </a:bodyPr>
          <a:lstStyle/>
          <a:p>
            <a:pPr algn="l"/>
            <a:r>
              <a:rPr sz="3400" b="1">
                <a:solidFill>
                  <a:srgbClr val="172A3A"/>
                </a:solidFill>
                <a:latin typeface="Aptos Display"/>
              </a:rPr>
              <a:t>Ministerial Review: s. 696.1 at a glance</a:t>
            </a:r>
          </a:p>
        </p:txBody>
      </p:sp>
      <p:sp>
        <p:nvSpPr>
          <p:cNvPr id="3" name="Rectangle 2"/>
          <p:cNvSpPr/>
          <p:nvPr/>
        </p:nvSpPr>
        <p:spPr>
          <a:xfrm>
            <a:off x="640080" y="987552"/>
            <a:ext cx="10881360" cy="22860"/>
          </a:xfrm>
          <a:prstGeom prst="rect">
            <a:avLst/>
          </a:prstGeom>
          <a:solidFill>
            <a:srgbClr val="D6D8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713232" y="1344168"/>
            <a:ext cx="73152" cy="3611880"/>
          </a:xfrm>
          <a:prstGeom prst="rect">
            <a:avLst/>
          </a:prstGeom>
          <a:solidFill>
            <a:srgbClr val="172A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960120" y="1430823"/>
            <a:ext cx="2609561" cy="313932"/>
          </a:xfrm>
          <a:prstGeom prst="rect">
            <a:avLst/>
          </a:prstGeom>
          <a:noFill/>
        </p:spPr>
        <p:txBody>
          <a:bodyPr wrap="none" lIns="18288" tIns="18288" rIns="18288" bIns="18288" anchor="t">
            <a:spAutoFit/>
          </a:bodyPr>
          <a:lstStyle/>
          <a:p>
            <a:pPr algn="l"/>
            <a:r>
              <a:rPr lang="en-CA" b="1" dirty="0">
                <a:solidFill>
                  <a:srgbClr val="A67C2B"/>
                </a:solidFill>
                <a:latin typeface="Aptos"/>
              </a:rPr>
              <a:t>W</a:t>
            </a:r>
            <a:r>
              <a:rPr sz="1800" b="1" dirty="0">
                <a:solidFill>
                  <a:srgbClr val="A67C2B"/>
                </a:solidFill>
                <a:latin typeface="Aptos"/>
              </a:rPr>
              <a:t>ho can get in the door?</a:t>
            </a:r>
          </a:p>
        </p:txBody>
      </p:sp>
      <p:sp>
        <p:nvSpPr>
          <p:cNvPr id="6" name="TextBox 5"/>
          <p:cNvSpPr txBox="1"/>
          <p:nvPr/>
        </p:nvSpPr>
        <p:spPr>
          <a:xfrm>
            <a:off x="943486" y="2305865"/>
            <a:ext cx="4370832" cy="1035605"/>
          </a:xfrm>
          <a:prstGeom prst="rect">
            <a:avLst/>
          </a:prstGeom>
          <a:noFill/>
        </p:spPr>
        <p:txBody>
          <a:bodyPr wrap="square" lIns="18288" rIns="18288">
            <a:spAutoFit/>
          </a:bodyPr>
          <a:lstStyle/>
          <a:p>
            <a:pPr>
              <a:spcAft>
                <a:spcPts val="500"/>
              </a:spcAft>
            </a:pPr>
            <a:r>
              <a:rPr sz="2300" b="1" dirty="0">
                <a:solidFill>
                  <a:srgbClr val="172A3A"/>
                </a:solidFill>
                <a:latin typeface="Aptos Display"/>
              </a:rPr>
              <a:t>Who can apply</a:t>
            </a:r>
          </a:p>
          <a:p>
            <a:pPr>
              <a:lnSpc>
                <a:spcPct val="105000"/>
              </a:lnSpc>
            </a:pPr>
            <a:r>
              <a:rPr sz="1650" dirty="0">
                <a:solidFill>
                  <a:srgbClr val="172A3A"/>
                </a:solidFill>
                <a:latin typeface="Aptos"/>
              </a:rPr>
              <a:t>The convicted person or someone acting on their behalf</a:t>
            </a:r>
            <a:r>
              <a:rPr lang="en-CA" sz="1650" dirty="0">
                <a:solidFill>
                  <a:srgbClr val="172A3A"/>
                </a:solidFill>
                <a:latin typeface="Aptos"/>
              </a:rPr>
              <a:t>, including posthumous applications</a:t>
            </a:r>
            <a:endParaRPr sz="1650" dirty="0">
              <a:solidFill>
                <a:srgbClr val="172A3A"/>
              </a:solidFill>
              <a:latin typeface="Aptos"/>
            </a:endParaRPr>
          </a:p>
        </p:txBody>
      </p:sp>
      <p:sp>
        <p:nvSpPr>
          <p:cNvPr id="7" name="TextBox 6"/>
          <p:cNvSpPr txBox="1"/>
          <p:nvPr/>
        </p:nvSpPr>
        <p:spPr>
          <a:xfrm>
            <a:off x="5741609" y="2305865"/>
            <a:ext cx="5516880" cy="1035605"/>
          </a:xfrm>
          <a:prstGeom prst="rect">
            <a:avLst/>
          </a:prstGeom>
          <a:noFill/>
        </p:spPr>
        <p:txBody>
          <a:bodyPr wrap="square" lIns="18288" rIns="18288">
            <a:spAutoFit/>
          </a:bodyPr>
          <a:lstStyle/>
          <a:p>
            <a:pPr>
              <a:spcAft>
                <a:spcPts val="500"/>
              </a:spcAft>
            </a:pPr>
            <a:r>
              <a:rPr sz="2300" b="1" dirty="0">
                <a:solidFill>
                  <a:srgbClr val="172A3A"/>
                </a:solidFill>
                <a:latin typeface="Aptos Display"/>
              </a:rPr>
              <a:t>What cases</a:t>
            </a:r>
          </a:p>
          <a:p>
            <a:pPr>
              <a:lnSpc>
                <a:spcPct val="105000"/>
              </a:lnSpc>
            </a:pPr>
            <a:r>
              <a:rPr sz="1650" dirty="0">
                <a:solidFill>
                  <a:srgbClr val="172A3A"/>
                </a:solidFill>
                <a:latin typeface="Aptos"/>
              </a:rPr>
              <a:t>Federal convictions, or dangerous / long-term offender findings.</a:t>
            </a:r>
          </a:p>
        </p:txBody>
      </p:sp>
      <p:sp>
        <p:nvSpPr>
          <p:cNvPr id="8" name="TextBox 7"/>
          <p:cNvSpPr txBox="1"/>
          <p:nvPr/>
        </p:nvSpPr>
        <p:spPr>
          <a:xfrm>
            <a:off x="859536" y="3873649"/>
            <a:ext cx="4334255" cy="1035605"/>
          </a:xfrm>
          <a:prstGeom prst="rect">
            <a:avLst/>
          </a:prstGeom>
          <a:noFill/>
        </p:spPr>
        <p:txBody>
          <a:bodyPr wrap="square" lIns="18288" rIns="18288">
            <a:spAutoFit/>
          </a:bodyPr>
          <a:lstStyle/>
          <a:p>
            <a:pPr>
              <a:spcAft>
                <a:spcPts val="500"/>
              </a:spcAft>
            </a:pPr>
            <a:r>
              <a:rPr sz="2300" b="1" dirty="0">
                <a:solidFill>
                  <a:srgbClr val="172A3A"/>
                </a:solidFill>
                <a:latin typeface="Aptos Display"/>
              </a:rPr>
              <a:t>When</a:t>
            </a:r>
          </a:p>
          <a:p>
            <a:pPr>
              <a:lnSpc>
                <a:spcPct val="105000"/>
              </a:lnSpc>
            </a:pPr>
            <a:r>
              <a:rPr sz="1650" dirty="0">
                <a:solidFill>
                  <a:srgbClr val="172A3A"/>
                </a:solidFill>
                <a:latin typeface="Aptos"/>
              </a:rPr>
              <a:t>After appeal or judicial-review rights have been exhausted; no statutory filing deadline.</a:t>
            </a:r>
          </a:p>
        </p:txBody>
      </p:sp>
      <p:sp>
        <p:nvSpPr>
          <p:cNvPr id="9" name="TextBox 8"/>
          <p:cNvSpPr txBox="1"/>
          <p:nvPr/>
        </p:nvSpPr>
        <p:spPr>
          <a:xfrm>
            <a:off x="5694883" y="3873648"/>
            <a:ext cx="6241211" cy="1035605"/>
          </a:xfrm>
          <a:prstGeom prst="rect">
            <a:avLst/>
          </a:prstGeom>
          <a:noFill/>
        </p:spPr>
        <p:txBody>
          <a:bodyPr wrap="square" lIns="18288" rIns="18288">
            <a:spAutoFit/>
          </a:bodyPr>
          <a:lstStyle/>
          <a:p>
            <a:pPr>
              <a:spcAft>
                <a:spcPts val="500"/>
              </a:spcAft>
            </a:pPr>
            <a:r>
              <a:rPr lang="en-CA" sz="2300" b="1" dirty="0">
                <a:solidFill>
                  <a:srgbClr val="172A3A"/>
                </a:solidFill>
                <a:latin typeface="Aptos Display"/>
              </a:rPr>
              <a:t>Repeat Applications</a:t>
            </a:r>
            <a:r>
              <a:rPr sz="2300" b="1" dirty="0">
                <a:solidFill>
                  <a:srgbClr val="172A3A"/>
                </a:solidFill>
                <a:latin typeface="Aptos Display"/>
              </a:rPr>
              <a:t>?</a:t>
            </a:r>
          </a:p>
          <a:p>
            <a:pPr>
              <a:lnSpc>
                <a:spcPct val="105000"/>
              </a:lnSpc>
            </a:pPr>
            <a:r>
              <a:rPr sz="1650" dirty="0">
                <a:solidFill>
                  <a:srgbClr val="172A3A"/>
                </a:solidFill>
                <a:latin typeface="Aptos"/>
              </a:rPr>
              <a:t>A later application can proceed where genuinely new and significant information emerges.</a:t>
            </a:r>
          </a:p>
        </p:txBody>
      </p:sp>
      <p:sp>
        <p:nvSpPr>
          <p:cNvPr id="10" name="Rectangle 9"/>
          <p:cNvSpPr/>
          <p:nvPr/>
        </p:nvSpPr>
        <p:spPr>
          <a:xfrm>
            <a:off x="5504688" y="2479098"/>
            <a:ext cx="16459" cy="2651760"/>
          </a:xfrm>
          <a:prstGeom prst="rect">
            <a:avLst/>
          </a:prstGeom>
          <a:solidFill>
            <a:srgbClr val="D6D8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a:xfrm>
            <a:off x="960120" y="3710132"/>
            <a:ext cx="9326880" cy="16459"/>
          </a:xfrm>
          <a:prstGeom prst="rect">
            <a:avLst/>
          </a:prstGeom>
          <a:solidFill>
            <a:srgbClr val="D6D8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p:cNvSpPr txBox="1"/>
          <p:nvPr/>
        </p:nvSpPr>
        <p:spPr>
          <a:xfrm>
            <a:off x="859536" y="5797296"/>
            <a:ext cx="9875520" cy="228600"/>
          </a:xfrm>
          <a:prstGeom prst="rect">
            <a:avLst/>
          </a:prstGeom>
          <a:noFill/>
        </p:spPr>
        <p:txBody>
          <a:bodyPr wrap="none" lIns="18288" tIns="18288" rIns="18288" bIns="18288" anchor="t">
            <a:spAutoFit/>
          </a:bodyPr>
          <a:lstStyle/>
          <a:p>
            <a:pPr algn="l"/>
            <a:r>
              <a:rPr sz="850" b="0" dirty="0">
                <a:solidFill>
                  <a:srgbClr val="626870"/>
                </a:solidFill>
                <a:latin typeface="Aptos"/>
              </a:rPr>
              <a:t>Sources: Criminal Code s. 696.1; SOR/2002-416, ss. 2–5.</a:t>
            </a:r>
          </a:p>
        </p:txBody>
      </p:sp>
      <p:sp>
        <p:nvSpPr>
          <p:cNvPr id="14" name="Rectangle 13"/>
          <p:cNvSpPr/>
          <p:nvPr/>
        </p:nvSpPr>
        <p:spPr>
          <a:xfrm>
            <a:off x="841248" y="5989320"/>
            <a:ext cx="10515600" cy="18288"/>
          </a:xfrm>
          <a:prstGeom prst="rect">
            <a:avLst/>
          </a:prstGeom>
          <a:solidFill>
            <a:srgbClr val="D6D8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p:cNvSpPr txBox="1"/>
          <p:nvPr/>
        </p:nvSpPr>
        <p:spPr>
          <a:xfrm>
            <a:off x="548640" y="6446520"/>
            <a:ext cx="4389120" cy="219456"/>
          </a:xfrm>
          <a:prstGeom prst="rect">
            <a:avLst/>
          </a:prstGeom>
          <a:noFill/>
        </p:spPr>
        <p:txBody>
          <a:bodyPr wrap="none" lIns="18288" tIns="18288" rIns="18288" bIns="18288" anchor="t">
            <a:spAutoFit/>
          </a:bodyPr>
          <a:lstStyle/>
          <a:p>
            <a:pPr algn="l"/>
            <a:r>
              <a:rPr sz="850" b="0">
                <a:solidFill>
                  <a:srgbClr val="626870"/>
                </a:solidFill>
                <a:latin typeface="Aptos"/>
              </a:rPr>
              <a:t>Wrongful Conviction Claims in Canada</a:t>
            </a:r>
          </a:p>
        </p:txBody>
      </p:sp>
      <p:sp>
        <p:nvSpPr>
          <p:cNvPr id="16" name="TextBox 15"/>
          <p:cNvSpPr txBox="1"/>
          <p:nvPr/>
        </p:nvSpPr>
        <p:spPr>
          <a:xfrm>
            <a:off x="11155680" y="6400800"/>
            <a:ext cx="365760" cy="256032"/>
          </a:xfrm>
          <a:prstGeom prst="rect">
            <a:avLst/>
          </a:prstGeom>
          <a:noFill/>
        </p:spPr>
        <p:txBody>
          <a:bodyPr wrap="none" lIns="18288" tIns="18288" rIns="18288" bIns="18288" anchor="t">
            <a:spAutoFit/>
          </a:bodyPr>
          <a:lstStyle/>
          <a:p>
            <a:pPr algn="r"/>
            <a:r>
              <a:rPr sz="1300" b="0">
                <a:solidFill>
                  <a:srgbClr val="626870"/>
                </a:solidFill>
                <a:latin typeface="Aptos"/>
              </a:rPr>
              <a:t>4</a:t>
            </a:r>
          </a:p>
        </p:txBody>
      </p:sp>
    </p:spTree>
    <p:extLst>
      <p:ext uri="{BB962C8B-B14F-4D97-AF65-F5344CB8AC3E}">
        <p14:creationId xmlns:p14="http://schemas.microsoft.com/office/powerpoint/2010/main" val="48597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A28AAB-7A42-B0CE-A5D0-E9596F15CFC4}"/>
              </a:ext>
            </a:extLst>
          </p:cNvPr>
          <p:cNvSpPr txBox="1"/>
          <p:nvPr/>
        </p:nvSpPr>
        <p:spPr>
          <a:xfrm>
            <a:off x="533400" y="306796"/>
            <a:ext cx="10839121" cy="646331"/>
          </a:xfrm>
          <a:prstGeom prst="rect">
            <a:avLst/>
          </a:prstGeom>
          <a:noFill/>
        </p:spPr>
        <p:txBody>
          <a:bodyPr wrap="none">
            <a:spAutoFit/>
          </a:bodyPr>
          <a:lstStyle/>
          <a:p>
            <a:r>
              <a:rPr lang="en-CA" sz="3600" b="1" dirty="0">
                <a:solidFill>
                  <a:srgbClr val="000000"/>
                </a:solidFill>
                <a:latin typeface="Aptos Display"/>
              </a:rPr>
              <a:t>Ministerial Conviction Review – s. 696.1 Criminal Code</a:t>
            </a:r>
            <a:endParaRPr sz="3600" b="1" dirty="0">
              <a:solidFill>
                <a:srgbClr val="000000"/>
              </a:solidFill>
              <a:latin typeface="Aptos Display"/>
            </a:endParaRPr>
          </a:p>
        </p:txBody>
      </p:sp>
      <p:sp>
        <p:nvSpPr>
          <p:cNvPr id="4" name="Rounded Rectangle 3">
            <a:extLst>
              <a:ext uri="{FF2B5EF4-FFF2-40B4-BE49-F238E27FC236}">
                <a16:creationId xmlns:a16="http://schemas.microsoft.com/office/drawing/2014/main" id="{2DCC36AB-D417-AA9E-D5A0-1B7A5DAFFC45}"/>
              </a:ext>
            </a:extLst>
          </p:cNvPr>
          <p:cNvSpPr/>
          <p:nvPr/>
        </p:nvSpPr>
        <p:spPr>
          <a:xfrm>
            <a:off x="784860" y="1529027"/>
            <a:ext cx="10241280" cy="1417320"/>
          </a:xfrm>
          <a:prstGeom prst="roundRect">
            <a:avLst/>
          </a:prstGeom>
          <a:solidFill>
            <a:srgbClr val="F5F5F5"/>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wrap="square" lIns="320040" tIns="164592" rIns="320040" rtlCol="0" anchor="ctr"/>
          <a:lstStyle/>
          <a:p>
            <a:pPr algn="ctr"/>
            <a:r>
              <a:rPr sz="3000" b="1" dirty="0">
                <a:solidFill>
                  <a:srgbClr val="000000"/>
                </a:solidFill>
                <a:latin typeface="Aptos Display"/>
              </a:rPr>
              <a:t>Is there a reasonable basis to conclude that a miscarriage of justice likely occurred?</a:t>
            </a:r>
          </a:p>
        </p:txBody>
      </p:sp>
      <p:sp>
        <p:nvSpPr>
          <p:cNvPr id="5" name="TextBox 4">
            <a:extLst>
              <a:ext uri="{FF2B5EF4-FFF2-40B4-BE49-F238E27FC236}">
                <a16:creationId xmlns:a16="http://schemas.microsoft.com/office/drawing/2014/main" id="{1BD249BA-8D99-36DE-E85D-10E8EC7032F4}"/>
              </a:ext>
            </a:extLst>
          </p:cNvPr>
          <p:cNvSpPr txBox="1"/>
          <p:nvPr/>
        </p:nvSpPr>
        <p:spPr>
          <a:xfrm>
            <a:off x="784860" y="3616961"/>
            <a:ext cx="3627120" cy="954107"/>
          </a:xfrm>
          <a:prstGeom prst="rect">
            <a:avLst/>
          </a:prstGeom>
          <a:noFill/>
        </p:spPr>
        <p:txBody>
          <a:bodyPr wrap="square">
            <a:spAutoFit/>
          </a:bodyPr>
          <a:lstStyle/>
          <a:p>
            <a:r>
              <a:rPr sz="2800" u="sng" dirty="0">
                <a:solidFill>
                  <a:srgbClr val="000000"/>
                </a:solidFill>
                <a:latin typeface="Aptos"/>
              </a:rPr>
              <a:t>Not a </a:t>
            </a:r>
            <a:r>
              <a:rPr lang="en-CA" sz="2800" u="sng" dirty="0">
                <a:solidFill>
                  <a:srgbClr val="000000"/>
                </a:solidFill>
                <a:latin typeface="Aptos"/>
              </a:rPr>
              <a:t>finding </a:t>
            </a:r>
            <a:r>
              <a:rPr sz="2800" u="sng" dirty="0">
                <a:solidFill>
                  <a:srgbClr val="000000"/>
                </a:solidFill>
                <a:latin typeface="Aptos"/>
              </a:rPr>
              <a:t>of innocence</a:t>
            </a:r>
            <a:r>
              <a:rPr lang="en-CA" sz="2800" u="sng" dirty="0">
                <a:solidFill>
                  <a:srgbClr val="000000"/>
                </a:solidFill>
                <a:latin typeface="Aptos"/>
              </a:rPr>
              <a:t> </a:t>
            </a:r>
            <a:endParaRPr sz="2800" u="sng" dirty="0">
              <a:solidFill>
                <a:srgbClr val="000000"/>
              </a:solidFill>
              <a:latin typeface="Aptos"/>
            </a:endParaRPr>
          </a:p>
        </p:txBody>
      </p:sp>
      <p:sp>
        <p:nvSpPr>
          <p:cNvPr id="6" name="TextBox 5">
            <a:extLst>
              <a:ext uri="{FF2B5EF4-FFF2-40B4-BE49-F238E27FC236}">
                <a16:creationId xmlns:a16="http://schemas.microsoft.com/office/drawing/2014/main" id="{3A68F8CB-6857-90C2-D37B-B259155D689A}"/>
              </a:ext>
            </a:extLst>
          </p:cNvPr>
          <p:cNvSpPr txBox="1"/>
          <p:nvPr/>
        </p:nvSpPr>
        <p:spPr>
          <a:xfrm>
            <a:off x="8293734" y="3626150"/>
            <a:ext cx="3429000" cy="954107"/>
          </a:xfrm>
          <a:prstGeom prst="rect">
            <a:avLst/>
          </a:prstGeom>
          <a:noFill/>
        </p:spPr>
        <p:txBody>
          <a:bodyPr wrap="square">
            <a:spAutoFit/>
          </a:bodyPr>
          <a:lstStyle/>
          <a:p>
            <a:r>
              <a:rPr sz="2800" u="sng" dirty="0">
                <a:solidFill>
                  <a:srgbClr val="000000"/>
                </a:solidFill>
                <a:latin typeface="Aptos"/>
              </a:rPr>
              <a:t>New matters drive the analysis</a:t>
            </a:r>
          </a:p>
        </p:txBody>
      </p:sp>
      <p:sp>
        <p:nvSpPr>
          <p:cNvPr id="3" name="TextBox 2">
            <a:extLst>
              <a:ext uri="{FF2B5EF4-FFF2-40B4-BE49-F238E27FC236}">
                <a16:creationId xmlns:a16="http://schemas.microsoft.com/office/drawing/2014/main" id="{C5DD8464-86B9-EA57-2717-46C7FD0A1759}"/>
              </a:ext>
            </a:extLst>
          </p:cNvPr>
          <p:cNvSpPr txBox="1"/>
          <p:nvPr/>
        </p:nvSpPr>
        <p:spPr>
          <a:xfrm>
            <a:off x="4796790" y="3647739"/>
            <a:ext cx="2598420" cy="954107"/>
          </a:xfrm>
          <a:prstGeom prst="rect">
            <a:avLst/>
          </a:prstGeom>
          <a:noFill/>
        </p:spPr>
        <p:txBody>
          <a:bodyPr wrap="square" rtlCol="0">
            <a:spAutoFit/>
          </a:bodyPr>
          <a:lstStyle/>
          <a:p>
            <a:r>
              <a:rPr lang="en-US" sz="2800" u="sng" dirty="0"/>
              <a:t>Not a second appeal</a:t>
            </a:r>
          </a:p>
        </p:txBody>
      </p:sp>
    </p:spTree>
    <p:extLst>
      <p:ext uri="{BB962C8B-B14F-4D97-AF65-F5344CB8AC3E}">
        <p14:creationId xmlns:p14="http://schemas.microsoft.com/office/powerpoint/2010/main" val="346086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94360" y="411480"/>
            <a:ext cx="7132320" cy="502920"/>
          </a:xfrm>
          <a:prstGeom prst="rect">
            <a:avLst/>
          </a:prstGeom>
          <a:noFill/>
          <a:ln/>
        </p:spPr>
        <p:txBody>
          <a:bodyPr wrap="square" lIns="0" tIns="0" rIns="0" bIns="0" rtlCol="0" anchor="ctr">
            <a:normAutofit/>
          </a:bodyPr>
          <a:lstStyle/>
          <a:p>
            <a:pPr marL="0" indent="0">
              <a:buNone/>
            </a:pPr>
            <a:r>
              <a:rPr lang="en-US" sz="2600" b="1" dirty="0">
                <a:solidFill>
                  <a:srgbClr val="172A3A"/>
                </a:solidFill>
                <a:latin typeface="Aptos Display" pitchFamily="34" charset="0"/>
                <a:ea typeface="Aptos Display" pitchFamily="34" charset="-122"/>
                <a:cs typeface="Aptos Display" pitchFamily="34" charset="-120"/>
              </a:rPr>
              <a:t>Federal/Ministerial Review Process</a:t>
            </a:r>
            <a:endParaRPr lang="en-US" sz="2600" dirty="0"/>
          </a:p>
        </p:txBody>
      </p:sp>
      <p:sp>
        <p:nvSpPr>
          <p:cNvPr id="3" name="Text 1"/>
          <p:cNvSpPr/>
          <p:nvPr/>
        </p:nvSpPr>
        <p:spPr>
          <a:xfrm>
            <a:off x="594360" y="984599"/>
            <a:ext cx="6217920" cy="292608"/>
          </a:xfrm>
          <a:prstGeom prst="rect">
            <a:avLst/>
          </a:prstGeom>
          <a:noFill/>
          <a:ln/>
        </p:spPr>
        <p:txBody>
          <a:bodyPr wrap="square" lIns="0" tIns="0" rIns="0" bIns="0" rtlCol="0" anchor="ctr"/>
          <a:lstStyle/>
          <a:p>
            <a:pPr marL="0" indent="0">
              <a:buNone/>
            </a:pPr>
            <a:r>
              <a:rPr lang="en-US" b="1" dirty="0">
                <a:solidFill>
                  <a:srgbClr val="5F6B70"/>
                </a:solidFill>
                <a:latin typeface="Aptos" pitchFamily="34" charset="0"/>
                <a:ea typeface="Aptos" pitchFamily="34" charset="-122"/>
                <a:cs typeface="Aptos" pitchFamily="34" charset="-120"/>
              </a:rPr>
              <a:t>Current path until the Commission is operational</a:t>
            </a:r>
            <a:endParaRPr lang="en-US" b="1" dirty="0"/>
          </a:p>
        </p:txBody>
      </p:sp>
      <p:sp>
        <p:nvSpPr>
          <p:cNvPr id="4" name="Text 2"/>
          <p:cNvSpPr/>
          <p:nvPr/>
        </p:nvSpPr>
        <p:spPr>
          <a:xfrm>
            <a:off x="502748" y="2411343"/>
            <a:ext cx="1554480" cy="731520"/>
          </a:xfrm>
          <a:prstGeom prst="rect">
            <a:avLst/>
          </a:prstGeom>
          <a:solidFill>
            <a:srgbClr val="172A3A"/>
          </a:solidFill>
          <a:ln>
            <a:solidFill>
              <a:srgbClr val="172A3A"/>
            </a:solidFill>
          </a:ln>
        </p:spPr>
        <p:txBody>
          <a:bodyPr wrap="square" lIns="381" tIns="381" rIns="381" bIns="381" rtlCol="0" anchor="ctr">
            <a:normAutofit/>
          </a:bodyPr>
          <a:lstStyle/>
          <a:p>
            <a:pPr marL="0" indent="0" algn="ctr">
              <a:buNone/>
            </a:pPr>
            <a:r>
              <a:rPr lang="en-US" sz="2000" b="1" dirty="0">
                <a:solidFill>
                  <a:schemeClr val="bg1"/>
                </a:solidFill>
                <a:latin typeface="Aptos" pitchFamily="34" charset="0"/>
                <a:ea typeface="Aptos" pitchFamily="34" charset="-122"/>
                <a:cs typeface="Aptos" pitchFamily="34" charset="-120"/>
              </a:rPr>
              <a:t>A</a:t>
            </a:r>
            <a:r>
              <a:rPr lang="en-US" sz="2000" b="1" dirty="0">
                <a:solidFill>
                  <a:srgbClr val="FFFFFF"/>
                </a:solidFill>
                <a:latin typeface="Aptos" pitchFamily="34" charset="0"/>
                <a:ea typeface="Aptos" pitchFamily="34" charset="-122"/>
                <a:cs typeface="Aptos" pitchFamily="34" charset="-120"/>
              </a:rPr>
              <a:t>pplication</a:t>
            </a:r>
            <a:endParaRPr lang="en-US" sz="2000" dirty="0"/>
          </a:p>
        </p:txBody>
      </p:sp>
      <p:sp>
        <p:nvSpPr>
          <p:cNvPr id="5" name="Text 3"/>
          <p:cNvSpPr/>
          <p:nvPr/>
        </p:nvSpPr>
        <p:spPr>
          <a:xfrm>
            <a:off x="2224024" y="2926080"/>
            <a:ext cx="1554480" cy="45719"/>
          </a:xfrm>
          <a:prstGeom prst="rect">
            <a:avLst/>
          </a:prstGeom>
          <a:noFill/>
          <a:ln/>
        </p:spPr>
        <p:txBody>
          <a:bodyPr wrap="square" lIns="0" tIns="0" rIns="0" bIns="0" rtlCol="0" anchor="ctr"/>
          <a:lstStyle/>
          <a:p>
            <a:r>
              <a:rPr lang="en-US" sz="2000" b="1" dirty="0">
                <a:latin typeface="Aptos Display" pitchFamily="34" charset="0"/>
                <a:ea typeface="Aptos Display" pitchFamily="34" charset="-122"/>
                <a:cs typeface="Aptos Display" pitchFamily="34" charset="-120"/>
              </a:rPr>
              <a:t>→→</a:t>
            </a:r>
            <a:endParaRPr lang="en-US" sz="2000" dirty="0"/>
          </a:p>
          <a:p>
            <a:r>
              <a:rPr lang="en-US" sz="2000" b="1" dirty="0">
                <a:latin typeface="Aptos Display" pitchFamily="34" charset="0"/>
                <a:ea typeface="Aptos Display" pitchFamily="34" charset="-122"/>
                <a:cs typeface="Aptos Display" pitchFamily="34" charset="-120"/>
              </a:rPr>
              <a:t>→→</a:t>
            </a:r>
            <a:endParaRPr lang="en-US" sz="2000" dirty="0"/>
          </a:p>
          <a:p>
            <a:pPr marL="0" indent="0">
              <a:buNone/>
            </a:pPr>
            <a:endParaRPr lang="en-US" sz="2000" dirty="0"/>
          </a:p>
          <a:p>
            <a:pPr marL="0" indent="0">
              <a:buNone/>
            </a:pPr>
            <a:endParaRPr lang="en-US" sz="2000" dirty="0"/>
          </a:p>
        </p:txBody>
      </p:sp>
      <p:sp>
        <p:nvSpPr>
          <p:cNvPr id="6" name="Text 4"/>
          <p:cNvSpPr/>
          <p:nvPr/>
        </p:nvSpPr>
        <p:spPr>
          <a:xfrm>
            <a:off x="2697480" y="2392758"/>
            <a:ext cx="1554480" cy="731520"/>
          </a:xfrm>
          <a:prstGeom prst="rect">
            <a:avLst/>
          </a:prstGeom>
          <a:solidFill>
            <a:srgbClr val="315C75"/>
          </a:solidFill>
          <a:ln>
            <a:solidFill>
              <a:srgbClr val="315C75"/>
            </a:solidFill>
          </a:ln>
        </p:spPr>
        <p:txBody>
          <a:bodyPr wrap="square" lIns="381" tIns="381" rIns="381" bIns="381" rtlCol="0" anchor="ctr">
            <a:normAutofit/>
          </a:bodyPr>
          <a:lstStyle/>
          <a:p>
            <a:pPr marL="0" indent="0" algn="ctr">
              <a:buNone/>
            </a:pPr>
            <a:r>
              <a:rPr lang="en-US" sz="2000" b="1" dirty="0">
                <a:solidFill>
                  <a:srgbClr val="FFFFFF"/>
                </a:solidFill>
                <a:latin typeface="Aptos" pitchFamily="34" charset="0"/>
                <a:ea typeface="Aptos" pitchFamily="34" charset="-122"/>
                <a:cs typeface="Aptos" pitchFamily="34" charset="-120"/>
              </a:rPr>
              <a:t>Preliminary</a:t>
            </a:r>
            <a:endParaRPr lang="en-US" sz="2000" dirty="0"/>
          </a:p>
          <a:p>
            <a:pPr marL="0" indent="0" algn="ctr">
              <a:buNone/>
            </a:pPr>
            <a:r>
              <a:rPr lang="en-US" sz="2000" b="1" dirty="0">
                <a:solidFill>
                  <a:srgbClr val="FFFFFF"/>
                </a:solidFill>
                <a:latin typeface="Aptos" pitchFamily="34" charset="0"/>
                <a:ea typeface="Aptos" pitchFamily="34" charset="-122"/>
                <a:cs typeface="Aptos" pitchFamily="34" charset="-120"/>
              </a:rPr>
              <a:t>assessment</a:t>
            </a:r>
            <a:endParaRPr lang="en-US" sz="2000" dirty="0"/>
          </a:p>
        </p:txBody>
      </p:sp>
      <p:sp>
        <p:nvSpPr>
          <p:cNvPr id="7" name="Text 5"/>
          <p:cNvSpPr/>
          <p:nvPr/>
        </p:nvSpPr>
        <p:spPr>
          <a:xfrm>
            <a:off x="4078224" y="3782735"/>
            <a:ext cx="347472" cy="365760"/>
          </a:xfrm>
          <a:prstGeom prst="rect">
            <a:avLst/>
          </a:prstGeom>
          <a:noFill/>
          <a:ln/>
        </p:spPr>
        <p:txBody>
          <a:bodyPr wrap="square" lIns="0" tIns="0" rIns="0" bIns="0" rtlCol="0" anchor="ctr"/>
          <a:lstStyle/>
          <a:p>
            <a:pPr marL="0" indent="0">
              <a:buNone/>
            </a:pPr>
            <a:r>
              <a:rPr lang="en-US" sz="2000" b="1" dirty="0">
                <a:solidFill>
                  <a:srgbClr val="E4D4B8"/>
                </a:solidFill>
                <a:latin typeface="Aptos Display" pitchFamily="34" charset="0"/>
                <a:ea typeface="Aptos Display" pitchFamily="34" charset="-122"/>
                <a:cs typeface="Aptos Display" pitchFamily="34" charset="-120"/>
              </a:rPr>
              <a:t>→</a:t>
            </a:r>
            <a:endParaRPr lang="en-US" sz="2000" dirty="0"/>
          </a:p>
        </p:txBody>
      </p:sp>
      <p:sp>
        <p:nvSpPr>
          <p:cNvPr id="9" name="Text 7"/>
          <p:cNvSpPr/>
          <p:nvPr/>
        </p:nvSpPr>
        <p:spPr>
          <a:xfrm>
            <a:off x="4380040" y="2482342"/>
            <a:ext cx="886968" cy="1122646"/>
          </a:xfrm>
          <a:prstGeom prst="rect">
            <a:avLst/>
          </a:prstGeom>
          <a:noFill/>
          <a:ln/>
        </p:spPr>
        <p:txBody>
          <a:bodyPr wrap="square" lIns="0" tIns="0" rIns="0" bIns="0" rtlCol="0" anchor="ctr"/>
          <a:lstStyle/>
          <a:p>
            <a:r>
              <a:rPr lang="en-US" sz="2000" b="1" dirty="0">
                <a:latin typeface="Aptos Display" pitchFamily="34" charset="0"/>
                <a:ea typeface="Aptos Display" pitchFamily="34" charset="-122"/>
                <a:cs typeface="Aptos Display" pitchFamily="34" charset="-120"/>
              </a:rPr>
              <a:t>→→</a:t>
            </a:r>
            <a:endParaRPr lang="en-US" sz="2000" dirty="0"/>
          </a:p>
          <a:p>
            <a:r>
              <a:rPr lang="en-US" sz="2000" b="1" dirty="0">
                <a:latin typeface="Aptos Display" pitchFamily="34" charset="0"/>
                <a:ea typeface="Aptos Display" pitchFamily="34" charset="-122"/>
                <a:cs typeface="Aptos Display" pitchFamily="34" charset="-120"/>
              </a:rPr>
              <a:t>→→</a:t>
            </a:r>
            <a:endParaRPr lang="en-US" sz="2000" dirty="0"/>
          </a:p>
          <a:p>
            <a:pPr marL="0" indent="0">
              <a:buNone/>
            </a:pPr>
            <a:endParaRPr lang="en-US" sz="2000" dirty="0"/>
          </a:p>
          <a:p>
            <a:pPr marL="0" indent="0">
              <a:buNone/>
            </a:pPr>
            <a:endParaRPr lang="en-US" sz="2000" dirty="0"/>
          </a:p>
        </p:txBody>
      </p:sp>
      <p:sp>
        <p:nvSpPr>
          <p:cNvPr id="10" name="Text 8"/>
          <p:cNvSpPr/>
          <p:nvPr/>
        </p:nvSpPr>
        <p:spPr>
          <a:xfrm>
            <a:off x="7259305" y="2385976"/>
            <a:ext cx="1740893" cy="756887"/>
          </a:xfrm>
          <a:prstGeom prst="rect">
            <a:avLst/>
          </a:prstGeom>
          <a:solidFill>
            <a:srgbClr val="C89D3C"/>
          </a:solidFill>
          <a:ln>
            <a:solidFill>
              <a:srgbClr val="C89D3C"/>
            </a:solidFill>
          </a:ln>
        </p:spPr>
        <p:txBody>
          <a:bodyPr wrap="square" lIns="381" tIns="381" rIns="381" bIns="381" rtlCol="0" anchor="ctr">
            <a:normAutofit/>
          </a:bodyPr>
          <a:lstStyle/>
          <a:p>
            <a:pPr marL="0" indent="0" algn="ctr">
              <a:buNone/>
            </a:pPr>
            <a:r>
              <a:rPr lang="en-US" sz="2000" b="1" dirty="0">
                <a:solidFill>
                  <a:srgbClr val="FFFFFF"/>
                </a:solidFill>
                <a:latin typeface="Aptos" pitchFamily="34" charset="0"/>
                <a:ea typeface="Aptos" pitchFamily="34" charset="-122"/>
                <a:cs typeface="Aptos" pitchFamily="34" charset="-120"/>
              </a:rPr>
              <a:t>Investigation </a:t>
            </a:r>
          </a:p>
          <a:p>
            <a:pPr marL="0" indent="0" algn="ctr">
              <a:buNone/>
            </a:pPr>
            <a:r>
              <a:rPr lang="en-US" sz="2000" b="1" dirty="0">
                <a:solidFill>
                  <a:srgbClr val="FFFFFF"/>
                </a:solidFill>
                <a:latin typeface="Aptos" pitchFamily="34" charset="0"/>
                <a:ea typeface="Aptos" pitchFamily="34" charset="-122"/>
                <a:cs typeface="Aptos" pitchFamily="34" charset="-120"/>
              </a:rPr>
              <a:t>report</a:t>
            </a:r>
            <a:endParaRPr lang="en-US" sz="2000" dirty="0"/>
          </a:p>
        </p:txBody>
      </p:sp>
      <p:sp>
        <p:nvSpPr>
          <p:cNvPr id="11" name="Text 9"/>
          <p:cNvSpPr/>
          <p:nvPr/>
        </p:nvSpPr>
        <p:spPr>
          <a:xfrm>
            <a:off x="7827264" y="3474720"/>
            <a:ext cx="347472" cy="365760"/>
          </a:xfrm>
          <a:prstGeom prst="rect">
            <a:avLst/>
          </a:prstGeom>
          <a:noFill/>
          <a:ln/>
        </p:spPr>
        <p:txBody>
          <a:bodyPr wrap="square" lIns="0" tIns="0" rIns="0" bIns="0" rtlCol="0" anchor="ctr"/>
          <a:lstStyle/>
          <a:p>
            <a:pPr marL="0" indent="0">
              <a:buNone/>
            </a:pPr>
            <a:r>
              <a:rPr lang="en-US" sz="2000" b="1" dirty="0">
                <a:solidFill>
                  <a:srgbClr val="E4D4B8"/>
                </a:solidFill>
                <a:latin typeface="Aptos Display" pitchFamily="34" charset="0"/>
                <a:ea typeface="Aptos Display" pitchFamily="34" charset="-122"/>
                <a:cs typeface="Aptos Display" pitchFamily="34" charset="-120"/>
              </a:rPr>
              <a:t>→</a:t>
            </a:r>
            <a:endParaRPr lang="en-US" sz="2000" dirty="0"/>
          </a:p>
        </p:txBody>
      </p:sp>
      <p:sp>
        <p:nvSpPr>
          <p:cNvPr id="12" name="Text 10"/>
          <p:cNvSpPr/>
          <p:nvPr/>
        </p:nvSpPr>
        <p:spPr>
          <a:xfrm>
            <a:off x="4991085" y="2412151"/>
            <a:ext cx="1694871" cy="731520"/>
          </a:xfrm>
          <a:prstGeom prst="rect">
            <a:avLst/>
          </a:prstGeom>
          <a:solidFill>
            <a:srgbClr val="8A2E2C"/>
          </a:solidFill>
          <a:ln>
            <a:solidFill>
              <a:srgbClr val="8A2E2C"/>
            </a:solidFill>
          </a:ln>
        </p:spPr>
        <p:txBody>
          <a:bodyPr wrap="square" lIns="381" tIns="381" rIns="381" bIns="381" rtlCol="0" anchor="ctr">
            <a:normAutofit/>
          </a:bodyPr>
          <a:lstStyle/>
          <a:p>
            <a:pPr marL="0" indent="0" algn="ctr">
              <a:buNone/>
            </a:pPr>
            <a:r>
              <a:rPr lang="en-US" sz="2000" b="1" dirty="0">
                <a:solidFill>
                  <a:srgbClr val="FFFFFF"/>
                </a:solidFill>
                <a:latin typeface="Aptos" pitchFamily="34" charset="0"/>
                <a:ea typeface="Aptos" pitchFamily="34" charset="-122"/>
                <a:cs typeface="Aptos" pitchFamily="34" charset="-120"/>
              </a:rPr>
              <a:t>Investigation</a:t>
            </a:r>
          </a:p>
        </p:txBody>
      </p:sp>
      <p:sp>
        <p:nvSpPr>
          <p:cNvPr id="14" name="Text 12"/>
          <p:cNvSpPr/>
          <p:nvPr/>
        </p:nvSpPr>
        <p:spPr>
          <a:xfrm>
            <a:off x="3202224" y="4561952"/>
            <a:ext cx="5251939" cy="731520"/>
          </a:xfrm>
          <a:prstGeom prst="rect">
            <a:avLst/>
          </a:prstGeom>
          <a:solidFill>
            <a:srgbClr val="233B53"/>
          </a:solidFill>
          <a:ln>
            <a:solidFill>
              <a:srgbClr val="233B53"/>
            </a:solidFill>
          </a:ln>
        </p:spPr>
        <p:txBody>
          <a:bodyPr wrap="square" lIns="381" tIns="381" rIns="381" bIns="381" rtlCol="0" anchor="ctr">
            <a:normAutofit/>
          </a:bodyPr>
          <a:lstStyle/>
          <a:p>
            <a:pPr marL="0" indent="0" algn="ctr">
              <a:buNone/>
            </a:pPr>
            <a:r>
              <a:rPr lang="en-US" sz="2000" b="1" dirty="0">
                <a:solidFill>
                  <a:srgbClr val="FFFFFF"/>
                </a:solidFill>
                <a:latin typeface="Aptos" pitchFamily="34" charset="0"/>
                <a:ea typeface="Aptos" pitchFamily="34" charset="-122"/>
                <a:cs typeface="Aptos" pitchFamily="34" charset="-120"/>
              </a:rPr>
              <a:t>Decision</a:t>
            </a:r>
            <a:endParaRPr lang="en-US" sz="2000" dirty="0"/>
          </a:p>
        </p:txBody>
      </p:sp>
      <p:sp>
        <p:nvSpPr>
          <p:cNvPr id="25" name="Slide Number Placeholder 0"/>
          <p:cNvSpPr>
            <a:spLocks noGrp="1"/>
          </p:cNvSpPr>
          <p:nvPr>
            <p:ph type="sldNum" sz="quarter" idx="4294967295"/>
          </p:nvPr>
        </p:nvSpPr>
        <p:spPr>
          <a:xfrm>
            <a:off x="1110996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680">
                <a:solidFill>
                  <a:srgbClr val="5F6B70"/>
                </a:solidFill>
                <a:latin typeface="Aptos"/>
                <a:ea typeface="Aptos"/>
                <a:cs typeface="Aptos"/>
              </a:defRPr>
            </a:lvl1pPr>
          </a:lstStyle>
          <a:p>
            <a:pPr algn="l"/>
            <a:fld id="{F7021451-1387-4CA6-816F-3879F97B5CBC}" type="slidenum">
              <a:rPr lang="en-US" b="0"/>
              <a:t>6</a:t>
            </a:fld>
            <a:endParaRPr lang="en-US"/>
          </a:p>
        </p:txBody>
      </p:sp>
      <p:sp>
        <p:nvSpPr>
          <p:cNvPr id="19" name="TextBox 18">
            <a:extLst>
              <a:ext uri="{FF2B5EF4-FFF2-40B4-BE49-F238E27FC236}">
                <a16:creationId xmlns:a16="http://schemas.microsoft.com/office/drawing/2014/main" id="{EF60F231-ABAB-4D7D-7C16-A3247B5334C3}"/>
              </a:ext>
            </a:extLst>
          </p:cNvPr>
          <p:cNvSpPr txBox="1"/>
          <p:nvPr/>
        </p:nvSpPr>
        <p:spPr>
          <a:xfrm>
            <a:off x="6674910" y="2457271"/>
            <a:ext cx="997712" cy="1200329"/>
          </a:xfrm>
          <a:prstGeom prst="rect">
            <a:avLst/>
          </a:prstGeom>
          <a:noFill/>
        </p:spPr>
        <p:txBody>
          <a:bodyPr wrap="square">
            <a:spAutoFit/>
          </a:bodyPr>
          <a:lstStyle/>
          <a:p>
            <a:r>
              <a:rPr lang="en-US" sz="1800" b="1" dirty="0">
                <a:latin typeface="Aptos Display" pitchFamily="34" charset="0"/>
                <a:ea typeface="Aptos Display" pitchFamily="34" charset="-122"/>
                <a:cs typeface="Aptos Display" pitchFamily="34" charset="-120"/>
              </a:rPr>
              <a:t>→→</a:t>
            </a:r>
            <a:endParaRPr lang="en-US" sz="1800" dirty="0"/>
          </a:p>
          <a:p>
            <a:r>
              <a:rPr lang="en-US" sz="1800" b="1" dirty="0">
                <a:latin typeface="Aptos Display" pitchFamily="34" charset="0"/>
                <a:ea typeface="Aptos Display" pitchFamily="34" charset="-122"/>
                <a:cs typeface="Aptos Display" pitchFamily="34" charset="-120"/>
              </a:rPr>
              <a:t>→→</a:t>
            </a:r>
            <a:endParaRPr lang="en-US" sz="1800" dirty="0"/>
          </a:p>
          <a:p>
            <a:pPr marL="0" indent="0">
              <a:buNone/>
            </a:pPr>
            <a:endParaRPr lang="en-US" sz="1800" dirty="0"/>
          </a:p>
          <a:p>
            <a:pPr marL="0" indent="0">
              <a:buNone/>
            </a:pPr>
            <a:endParaRPr lang="en-US" sz="1800" dirty="0"/>
          </a:p>
        </p:txBody>
      </p:sp>
      <p:sp>
        <p:nvSpPr>
          <p:cNvPr id="23" name="TextBox 22">
            <a:extLst>
              <a:ext uri="{FF2B5EF4-FFF2-40B4-BE49-F238E27FC236}">
                <a16:creationId xmlns:a16="http://schemas.microsoft.com/office/drawing/2014/main" id="{49AA4255-847C-5E56-B64D-58F7B3793EFC}"/>
              </a:ext>
            </a:extLst>
          </p:cNvPr>
          <p:cNvSpPr txBox="1"/>
          <p:nvPr/>
        </p:nvSpPr>
        <p:spPr>
          <a:xfrm>
            <a:off x="9132199" y="2411343"/>
            <a:ext cx="724642" cy="1200329"/>
          </a:xfrm>
          <a:prstGeom prst="rect">
            <a:avLst/>
          </a:prstGeom>
          <a:noFill/>
        </p:spPr>
        <p:txBody>
          <a:bodyPr wrap="square">
            <a:spAutoFit/>
          </a:bodyPr>
          <a:lstStyle/>
          <a:p>
            <a:r>
              <a:rPr lang="en-US" sz="1800" b="1" dirty="0">
                <a:latin typeface="Aptos Display" pitchFamily="34" charset="0"/>
                <a:ea typeface="Aptos Display" pitchFamily="34" charset="-122"/>
                <a:cs typeface="Aptos Display" pitchFamily="34" charset="-120"/>
              </a:rPr>
              <a:t>→→</a:t>
            </a:r>
            <a:endParaRPr lang="en-US" sz="1800" dirty="0"/>
          </a:p>
          <a:p>
            <a:r>
              <a:rPr lang="en-US" sz="1800" b="1" dirty="0">
                <a:latin typeface="Aptos Display" pitchFamily="34" charset="0"/>
                <a:ea typeface="Aptos Display" pitchFamily="34" charset="-122"/>
                <a:cs typeface="Aptos Display" pitchFamily="34" charset="-120"/>
              </a:rPr>
              <a:t>→→</a:t>
            </a:r>
            <a:endParaRPr lang="en-US" sz="1800" dirty="0"/>
          </a:p>
          <a:p>
            <a:pPr marL="0" indent="0">
              <a:buNone/>
            </a:pPr>
            <a:endParaRPr lang="en-US" sz="1800" dirty="0"/>
          </a:p>
          <a:p>
            <a:pPr marL="0" indent="0">
              <a:buNone/>
            </a:pPr>
            <a:endParaRPr lang="en-US" sz="1800" dirty="0"/>
          </a:p>
        </p:txBody>
      </p:sp>
      <p:sp>
        <p:nvSpPr>
          <p:cNvPr id="32" name="TextBox 31">
            <a:extLst>
              <a:ext uri="{FF2B5EF4-FFF2-40B4-BE49-F238E27FC236}">
                <a16:creationId xmlns:a16="http://schemas.microsoft.com/office/drawing/2014/main" id="{78E71A9A-BD9C-BD64-C2BB-620DD7E82B06}"/>
              </a:ext>
            </a:extLst>
          </p:cNvPr>
          <p:cNvSpPr txBox="1"/>
          <p:nvPr/>
        </p:nvSpPr>
        <p:spPr>
          <a:xfrm>
            <a:off x="9655569" y="2424012"/>
            <a:ext cx="2190381" cy="707886"/>
          </a:xfrm>
          <a:prstGeom prst="rect">
            <a:avLst/>
          </a:prstGeom>
          <a:solidFill>
            <a:schemeClr val="accent6"/>
          </a:solidFill>
        </p:spPr>
        <p:txBody>
          <a:bodyPr wrap="square">
            <a:spAutoFit/>
          </a:bodyPr>
          <a:lstStyle/>
          <a:p>
            <a:pPr marL="0" indent="0">
              <a:buNone/>
            </a:pPr>
            <a:r>
              <a:rPr lang="en-US" sz="2000" b="1" dirty="0">
                <a:solidFill>
                  <a:schemeClr val="bg1"/>
                </a:solidFill>
              </a:rPr>
              <a:t>Party</a:t>
            </a:r>
            <a:br>
              <a:rPr lang="en-US" sz="2000" b="1" dirty="0">
                <a:solidFill>
                  <a:schemeClr val="bg1"/>
                </a:solidFill>
              </a:rPr>
            </a:br>
            <a:r>
              <a:rPr lang="en-US" sz="2000" b="1" dirty="0">
                <a:solidFill>
                  <a:schemeClr val="bg1"/>
                </a:solidFill>
              </a:rPr>
              <a:t>submissions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94360" y="411480"/>
            <a:ext cx="7132320" cy="502920"/>
          </a:xfrm>
          <a:prstGeom prst="rect">
            <a:avLst/>
          </a:prstGeom>
          <a:noFill/>
          <a:ln/>
        </p:spPr>
        <p:txBody>
          <a:bodyPr wrap="square" lIns="0" tIns="0" rIns="0" bIns="0" rtlCol="0" anchor="ctr">
            <a:normAutofit/>
          </a:bodyPr>
          <a:lstStyle/>
          <a:p>
            <a:pPr marL="0" indent="0">
              <a:buNone/>
            </a:pPr>
            <a:r>
              <a:rPr lang="en-US" sz="2600" b="1" dirty="0">
                <a:solidFill>
                  <a:srgbClr val="172A3A"/>
                </a:solidFill>
                <a:latin typeface="Aptos Display" pitchFamily="34" charset="0"/>
                <a:ea typeface="Aptos Display" pitchFamily="34" charset="-122"/>
                <a:cs typeface="Aptos Display" pitchFamily="34" charset="-120"/>
              </a:rPr>
              <a:t>Possible Ministerial Review Outcomes</a:t>
            </a:r>
            <a:endParaRPr lang="en-US" sz="2600" dirty="0"/>
          </a:p>
        </p:txBody>
      </p:sp>
      <p:sp>
        <p:nvSpPr>
          <p:cNvPr id="4" name="Text 2"/>
          <p:cNvSpPr/>
          <p:nvPr/>
        </p:nvSpPr>
        <p:spPr>
          <a:xfrm>
            <a:off x="1143000" y="2057400"/>
            <a:ext cx="2286000" cy="960120"/>
          </a:xfrm>
          <a:prstGeom prst="rect">
            <a:avLst/>
          </a:prstGeom>
          <a:solidFill>
            <a:srgbClr val="4E6B58"/>
          </a:solidFill>
          <a:ln>
            <a:solidFill>
              <a:srgbClr val="4E6B58"/>
            </a:solidFill>
          </a:ln>
        </p:spPr>
        <p:txBody>
          <a:bodyPr wrap="square" lIns="635" tIns="635" rIns="635" bIns="635" rtlCol="0" anchor="ctr">
            <a:normAutofit/>
          </a:bodyPr>
          <a:lstStyle/>
          <a:p>
            <a:pPr marL="0" indent="0" algn="ctr">
              <a:buNone/>
            </a:pPr>
            <a:r>
              <a:rPr lang="en-US" sz="2400" b="1" dirty="0">
                <a:solidFill>
                  <a:srgbClr val="FFFFFF"/>
                </a:solidFill>
                <a:latin typeface="Aptos" pitchFamily="34" charset="0"/>
                <a:ea typeface="Aptos" pitchFamily="34" charset="-122"/>
                <a:cs typeface="Aptos" pitchFamily="34" charset="-120"/>
              </a:rPr>
              <a:t>New trial</a:t>
            </a:r>
            <a:endParaRPr lang="en-US" sz="2400" dirty="0"/>
          </a:p>
        </p:txBody>
      </p:sp>
      <p:sp>
        <p:nvSpPr>
          <p:cNvPr id="5" name="Text 3"/>
          <p:cNvSpPr/>
          <p:nvPr/>
        </p:nvSpPr>
        <p:spPr>
          <a:xfrm>
            <a:off x="3886200" y="2057400"/>
            <a:ext cx="2286000" cy="960120"/>
          </a:xfrm>
          <a:prstGeom prst="rect">
            <a:avLst/>
          </a:prstGeom>
          <a:solidFill>
            <a:srgbClr val="315C75"/>
          </a:solidFill>
          <a:ln>
            <a:solidFill>
              <a:srgbClr val="315C75"/>
            </a:solidFill>
          </a:ln>
        </p:spPr>
        <p:txBody>
          <a:bodyPr wrap="square" lIns="635" tIns="635" rIns="635" bIns="635" rtlCol="0" anchor="ctr">
            <a:normAutofit/>
          </a:bodyPr>
          <a:lstStyle/>
          <a:p>
            <a:pPr marL="0" indent="0" algn="ctr">
              <a:buNone/>
            </a:pPr>
            <a:r>
              <a:rPr lang="en-US" sz="2400" b="1" dirty="0">
                <a:solidFill>
                  <a:srgbClr val="FFFFFF"/>
                </a:solidFill>
                <a:latin typeface="Aptos" pitchFamily="34" charset="0"/>
                <a:ea typeface="Aptos" pitchFamily="34" charset="-122"/>
                <a:cs typeface="Aptos" pitchFamily="34" charset="-120"/>
              </a:rPr>
              <a:t>New appeal hearing</a:t>
            </a:r>
            <a:endParaRPr lang="en-US" sz="2400" dirty="0"/>
          </a:p>
        </p:txBody>
      </p:sp>
      <p:sp>
        <p:nvSpPr>
          <p:cNvPr id="6" name="Text 4"/>
          <p:cNvSpPr/>
          <p:nvPr/>
        </p:nvSpPr>
        <p:spPr>
          <a:xfrm>
            <a:off x="6629400" y="2057400"/>
            <a:ext cx="2468880" cy="960120"/>
          </a:xfrm>
          <a:prstGeom prst="rect">
            <a:avLst/>
          </a:prstGeom>
          <a:solidFill>
            <a:srgbClr val="C89D3C"/>
          </a:solidFill>
          <a:ln>
            <a:solidFill>
              <a:srgbClr val="C89D3C"/>
            </a:solidFill>
          </a:ln>
        </p:spPr>
        <p:txBody>
          <a:bodyPr wrap="square" lIns="635" tIns="635" rIns="635" bIns="635" rtlCol="0" anchor="ctr">
            <a:normAutofit/>
          </a:bodyPr>
          <a:lstStyle/>
          <a:p>
            <a:pPr marL="0" indent="0" algn="ctr">
              <a:buNone/>
            </a:pPr>
            <a:r>
              <a:rPr lang="en-US" sz="2400" b="1" dirty="0">
                <a:solidFill>
                  <a:srgbClr val="FFFFFF"/>
                </a:solidFill>
                <a:latin typeface="Aptos" pitchFamily="34" charset="0"/>
                <a:ea typeface="Aptos" pitchFamily="34" charset="-122"/>
                <a:cs typeface="Aptos" pitchFamily="34" charset="-120"/>
              </a:rPr>
              <a:t>Question referral to CA</a:t>
            </a:r>
            <a:endParaRPr lang="en-US" sz="2400" dirty="0"/>
          </a:p>
        </p:txBody>
      </p:sp>
      <p:sp>
        <p:nvSpPr>
          <p:cNvPr id="7" name="Text 5"/>
          <p:cNvSpPr/>
          <p:nvPr/>
        </p:nvSpPr>
        <p:spPr>
          <a:xfrm>
            <a:off x="9464040" y="2057400"/>
            <a:ext cx="1691640" cy="960120"/>
          </a:xfrm>
          <a:prstGeom prst="rect">
            <a:avLst/>
          </a:prstGeom>
          <a:solidFill>
            <a:srgbClr val="8A2E2C"/>
          </a:solidFill>
          <a:ln>
            <a:solidFill>
              <a:srgbClr val="8A2E2C"/>
            </a:solidFill>
          </a:ln>
        </p:spPr>
        <p:txBody>
          <a:bodyPr wrap="square" lIns="635" tIns="635" rIns="635" bIns="635" rtlCol="0" anchor="ctr">
            <a:normAutofit/>
          </a:bodyPr>
          <a:lstStyle/>
          <a:p>
            <a:pPr marL="0" indent="0" algn="ctr">
              <a:buNone/>
            </a:pPr>
            <a:r>
              <a:rPr lang="en-US" sz="2400" b="1" dirty="0">
                <a:solidFill>
                  <a:srgbClr val="FFFFFF"/>
                </a:solidFill>
                <a:latin typeface="Aptos" pitchFamily="34" charset="0"/>
                <a:ea typeface="Aptos" pitchFamily="34" charset="-122"/>
                <a:cs typeface="Aptos" pitchFamily="34" charset="-120"/>
              </a:rPr>
              <a:t>Dismissal</a:t>
            </a:r>
            <a:endParaRPr lang="en-US" sz="2400" dirty="0"/>
          </a:p>
        </p:txBody>
      </p:sp>
      <p:sp>
        <p:nvSpPr>
          <p:cNvPr id="8" name="Text 6"/>
          <p:cNvSpPr/>
          <p:nvPr/>
        </p:nvSpPr>
        <p:spPr>
          <a:xfrm>
            <a:off x="2194560" y="4251960"/>
            <a:ext cx="7772400" cy="914400"/>
          </a:xfrm>
          <a:prstGeom prst="rect">
            <a:avLst/>
          </a:prstGeom>
          <a:noFill/>
          <a:ln/>
        </p:spPr>
        <p:txBody>
          <a:bodyPr wrap="square" lIns="254" tIns="254" rIns="254" bIns="254" rtlCol="0" anchor="ctr">
            <a:normAutofit/>
          </a:bodyPr>
          <a:lstStyle/>
          <a:p>
            <a:pPr marL="0" indent="0" algn="ctr">
              <a:buNone/>
            </a:pPr>
            <a:r>
              <a:rPr lang="en-US" sz="2400" b="1" dirty="0">
                <a:solidFill>
                  <a:srgbClr val="172A3A"/>
                </a:solidFill>
                <a:latin typeface="Aptos Display" pitchFamily="34" charset="0"/>
                <a:ea typeface="Aptos Display" pitchFamily="34" charset="-122"/>
                <a:cs typeface="Aptos Display" pitchFamily="34" charset="-120"/>
              </a:rPr>
              <a:t>Courts or prosecutors ultimately determine the outcome.</a:t>
            </a:r>
            <a:endParaRPr lang="en-US" sz="2400" dirty="0"/>
          </a:p>
        </p:txBody>
      </p:sp>
      <p:sp>
        <p:nvSpPr>
          <p:cNvPr id="25" name="Slide Number Placeholder 0"/>
          <p:cNvSpPr>
            <a:spLocks noGrp="1"/>
          </p:cNvSpPr>
          <p:nvPr>
            <p:ph type="sldNum" sz="quarter" idx="4294967295"/>
          </p:nvPr>
        </p:nvSpPr>
        <p:spPr>
          <a:xfrm>
            <a:off x="1110996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680">
                <a:solidFill>
                  <a:srgbClr val="5F6B70"/>
                </a:solidFill>
                <a:latin typeface="Aptos"/>
                <a:ea typeface="Aptos"/>
                <a:cs typeface="Aptos"/>
              </a:defRPr>
            </a:lvl1pPr>
          </a:lstStyle>
          <a:p>
            <a:pPr algn="l"/>
            <a:fld id="{F7021451-1387-4CA6-816F-3879F97B5CBC}" type="slidenum">
              <a:rPr lang="en-US" b="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411480"/>
            <a:ext cx="7132320" cy="502920"/>
          </a:xfrm>
          <a:prstGeom prst="rect">
            <a:avLst/>
          </a:prstGeom>
          <a:noFill/>
        </p:spPr>
        <p:txBody>
          <a:bodyPr wrap="square" lIns="0" tIns="0" rIns="0" bIns="0">
            <a:spAutoFit/>
          </a:bodyPr>
          <a:lstStyle/>
          <a:p>
            <a:pPr algn="l"/>
            <a:r>
              <a:rPr sz="2900" b="1" dirty="0">
                <a:solidFill>
                  <a:srgbClr val="172A3A"/>
                </a:solidFill>
                <a:latin typeface="Aptos Display"/>
              </a:rPr>
              <a:t>Submitting An Application</a:t>
            </a:r>
          </a:p>
        </p:txBody>
      </p:sp>
      <p:sp>
        <p:nvSpPr>
          <p:cNvPr id="3" name="TextBox 2"/>
          <p:cNvSpPr txBox="1"/>
          <p:nvPr/>
        </p:nvSpPr>
        <p:spPr>
          <a:xfrm>
            <a:off x="621792" y="987552"/>
            <a:ext cx="6217920" cy="307777"/>
          </a:xfrm>
          <a:prstGeom prst="rect">
            <a:avLst/>
          </a:prstGeom>
          <a:noFill/>
        </p:spPr>
        <p:txBody>
          <a:bodyPr wrap="square" lIns="0" tIns="0" rIns="0" bIns="0">
            <a:spAutoFit/>
          </a:bodyPr>
          <a:lstStyle/>
          <a:p>
            <a:pPr algn="l"/>
            <a:r>
              <a:rPr sz="2000" b="1" dirty="0">
                <a:solidFill>
                  <a:srgbClr val="5F6B70"/>
                </a:solidFill>
                <a:latin typeface="Aptos"/>
              </a:rPr>
              <a:t>Build the bridge from error to remedy</a:t>
            </a:r>
          </a:p>
        </p:txBody>
      </p:sp>
      <p:sp>
        <p:nvSpPr>
          <p:cNvPr id="4" name="TextBox 3"/>
          <p:cNvSpPr txBox="1"/>
          <p:nvPr/>
        </p:nvSpPr>
        <p:spPr>
          <a:xfrm>
            <a:off x="685801" y="2084070"/>
            <a:ext cx="411480" cy="365760"/>
          </a:xfrm>
          <a:prstGeom prst="rect">
            <a:avLst/>
          </a:prstGeom>
          <a:noFill/>
        </p:spPr>
        <p:txBody>
          <a:bodyPr wrap="square" lIns="0" tIns="0" rIns="0" bIns="0">
            <a:spAutoFit/>
          </a:bodyPr>
          <a:lstStyle/>
          <a:p>
            <a:pPr algn="ctr"/>
            <a:r>
              <a:rPr sz="2400" b="1" dirty="0">
                <a:solidFill>
                  <a:srgbClr val="172A3A"/>
                </a:solidFill>
                <a:latin typeface="Aptos Display"/>
              </a:rPr>
              <a:t>1</a:t>
            </a:r>
          </a:p>
        </p:txBody>
      </p:sp>
      <p:sp>
        <p:nvSpPr>
          <p:cNvPr id="5" name="Rectangle 4"/>
          <p:cNvSpPr/>
          <p:nvPr/>
        </p:nvSpPr>
        <p:spPr>
          <a:xfrm>
            <a:off x="850392" y="2811780"/>
            <a:ext cx="2514600" cy="1234440"/>
          </a:xfrm>
          <a:prstGeom prst="rect">
            <a:avLst/>
          </a:prstGeom>
          <a:solidFill>
            <a:srgbClr val="172A3A"/>
          </a:solidFill>
          <a:ln w="13970">
            <a:solidFill>
              <a:srgbClr val="FFFFFF"/>
            </a:solidFill>
          </a:ln>
        </p:spPr>
        <p:style>
          <a:lnRef idx="1">
            <a:schemeClr val="accent1"/>
          </a:lnRef>
          <a:fillRef idx="3">
            <a:schemeClr val="accent1"/>
          </a:fillRef>
          <a:effectRef idx="2">
            <a:schemeClr val="accent1"/>
          </a:effectRef>
          <a:fontRef idx="minor">
            <a:schemeClr val="lt1"/>
          </a:fontRef>
        </p:style>
        <p:txBody>
          <a:bodyPr wrap="square" lIns="109728" rIns="109728" rtlCol="0" anchor="ctr"/>
          <a:lstStyle/>
          <a:p>
            <a:pPr algn="ctr"/>
            <a:r>
              <a:rPr sz="2100" b="1" dirty="0">
                <a:solidFill>
                  <a:srgbClr val="FFFFFF"/>
                </a:solidFill>
                <a:latin typeface="Aptos"/>
              </a:rPr>
              <a:t>New matter</a:t>
            </a:r>
          </a:p>
        </p:txBody>
      </p:sp>
      <p:sp>
        <p:nvSpPr>
          <p:cNvPr id="7" name="TextBox 6"/>
          <p:cNvSpPr txBox="1"/>
          <p:nvPr/>
        </p:nvSpPr>
        <p:spPr>
          <a:xfrm>
            <a:off x="4418838" y="2084070"/>
            <a:ext cx="89152" cy="369332"/>
          </a:xfrm>
          <a:prstGeom prst="rect">
            <a:avLst/>
          </a:prstGeom>
          <a:noFill/>
        </p:spPr>
        <p:txBody>
          <a:bodyPr wrap="square" lIns="0" tIns="0" rIns="0" bIns="0">
            <a:spAutoFit/>
          </a:bodyPr>
          <a:lstStyle/>
          <a:p>
            <a:pPr algn="ctr"/>
            <a:r>
              <a:rPr sz="2400" b="1" dirty="0">
                <a:solidFill>
                  <a:srgbClr val="8A2E2C"/>
                </a:solidFill>
                <a:latin typeface="Aptos Display"/>
              </a:rPr>
              <a:t>2</a:t>
            </a:r>
          </a:p>
        </p:txBody>
      </p:sp>
      <p:sp>
        <p:nvSpPr>
          <p:cNvPr id="8" name="Rectangle 7"/>
          <p:cNvSpPr/>
          <p:nvPr/>
        </p:nvSpPr>
        <p:spPr>
          <a:xfrm>
            <a:off x="4418838" y="2811780"/>
            <a:ext cx="2514600" cy="1234440"/>
          </a:xfrm>
          <a:prstGeom prst="rect">
            <a:avLst/>
          </a:prstGeom>
          <a:solidFill>
            <a:srgbClr val="8A2E2C"/>
          </a:solidFill>
          <a:ln w="13970">
            <a:solidFill>
              <a:srgbClr val="FFFFFF"/>
            </a:solidFill>
          </a:ln>
        </p:spPr>
        <p:style>
          <a:lnRef idx="1">
            <a:schemeClr val="accent1"/>
          </a:lnRef>
          <a:fillRef idx="3">
            <a:schemeClr val="accent1"/>
          </a:fillRef>
          <a:effectRef idx="2">
            <a:schemeClr val="accent1"/>
          </a:effectRef>
          <a:fontRef idx="minor">
            <a:schemeClr val="lt1"/>
          </a:fontRef>
        </p:style>
        <p:txBody>
          <a:bodyPr wrap="square" lIns="109728" rIns="109728" rtlCol="0" anchor="ctr"/>
          <a:lstStyle/>
          <a:p>
            <a:pPr algn="ctr"/>
            <a:r>
              <a:rPr sz="2100" b="1" dirty="0">
                <a:solidFill>
                  <a:srgbClr val="FFFFFF"/>
                </a:solidFill>
                <a:latin typeface="Aptos"/>
              </a:rPr>
              <a:t>Material effect</a:t>
            </a:r>
          </a:p>
        </p:txBody>
      </p:sp>
      <p:sp>
        <p:nvSpPr>
          <p:cNvPr id="10" name="TextBox 9"/>
          <p:cNvSpPr txBox="1"/>
          <p:nvPr/>
        </p:nvSpPr>
        <p:spPr>
          <a:xfrm>
            <a:off x="7413498" y="2140896"/>
            <a:ext cx="1823467" cy="365760"/>
          </a:xfrm>
          <a:prstGeom prst="rect">
            <a:avLst/>
          </a:prstGeom>
          <a:noFill/>
        </p:spPr>
        <p:txBody>
          <a:bodyPr wrap="square" lIns="0" tIns="0" rIns="0" bIns="0">
            <a:spAutoFit/>
          </a:bodyPr>
          <a:lstStyle/>
          <a:p>
            <a:pPr algn="ctr"/>
            <a:r>
              <a:rPr sz="2400" b="1" dirty="0">
                <a:solidFill>
                  <a:srgbClr val="C89D3C"/>
                </a:solidFill>
                <a:latin typeface="Aptos Display"/>
              </a:rPr>
              <a:t>3</a:t>
            </a:r>
          </a:p>
        </p:txBody>
      </p:sp>
      <p:sp>
        <p:nvSpPr>
          <p:cNvPr id="11" name="Rectangle 10"/>
          <p:cNvSpPr/>
          <p:nvPr/>
        </p:nvSpPr>
        <p:spPr>
          <a:xfrm>
            <a:off x="8097012" y="2811780"/>
            <a:ext cx="2514600" cy="1234440"/>
          </a:xfrm>
          <a:prstGeom prst="rect">
            <a:avLst/>
          </a:prstGeom>
          <a:solidFill>
            <a:srgbClr val="C89D3C"/>
          </a:solidFill>
          <a:ln w="13970">
            <a:solidFill>
              <a:srgbClr val="FFFFFF"/>
            </a:solidFill>
          </a:ln>
        </p:spPr>
        <p:style>
          <a:lnRef idx="1">
            <a:schemeClr val="accent1"/>
          </a:lnRef>
          <a:fillRef idx="3">
            <a:schemeClr val="accent1"/>
          </a:fillRef>
          <a:effectRef idx="2">
            <a:schemeClr val="accent1"/>
          </a:effectRef>
          <a:fontRef idx="minor">
            <a:schemeClr val="lt1"/>
          </a:fontRef>
        </p:style>
        <p:txBody>
          <a:bodyPr wrap="square" lIns="109728" rIns="109728" rtlCol="0" anchor="ctr"/>
          <a:lstStyle/>
          <a:p>
            <a:pPr algn="ctr"/>
            <a:r>
              <a:rPr sz="2100" b="1">
                <a:solidFill>
                  <a:srgbClr val="FFFFFF"/>
                </a:solidFill>
                <a:latin typeface="Aptos"/>
              </a:rPr>
              <a:t>Remedy</a:t>
            </a:r>
          </a:p>
        </p:txBody>
      </p:sp>
      <p:sp>
        <p:nvSpPr>
          <p:cNvPr id="13" name="TextBox 12"/>
          <p:cNvSpPr txBox="1"/>
          <p:nvPr/>
        </p:nvSpPr>
        <p:spPr>
          <a:xfrm>
            <a:off x="3563682" y="3063240"/>
            <a:ext cx="384048" cy="365760"/>
          </a:xfrm>
          <a:prstGeom prst="rect">
            <a:avLst/>
          </a:prstGeom>
          <a:noFill/>
        </p:spPr>
        <p:txBody>
          <a:bodyPr wrap="square" lIns="0" tIns="0" rIns="0" bIns="0">
            <a:spAutoFit/>
          </a:bodyPr>
          <a:lstStyle/>
          <a:p>
            <a:pPr algn="ctr"/>
            <a:r>
              <a:rPr sz="2600" b="1" dirty="0">
                <a:solidFill>
                  <a:srgbClr val="5F6B70"/>
                </a:solidFill>
                <a:latin typeface="Aptos Display"/>
              </a:rPr>
              <a:t>→</a:t>
            </a:r>
          </a:p>
        </p:txBody>
      </p:sp>
      <p:sp>
        <p:nvSpPr>
          <p:cNvPr id="14" name="TextBox 13"/>
          <p:cNvSpPr txBox="1"/>
          <p:nvPr/>
        </p:nvSpPr>
        <p:spPr>
          <a:xfrm flipH="1">
            <a:off x="6839712" y="3139564"/>
            <a:ext cx="1147572" cy="400110"/>
          </a:xfrm>
          <a:prstGeom prst="rect">
            <a:avLst/>
          </a:prstGeom>
          <a:noFill/>
        </p:spPr>
        <p:txBody>
          <a:bodyPr wrap="square" lIns="0" tIns="0" rIns="0" bIns="0">
            <a:spAutoFit/>
          </a:bodyPr>
          <a:lstStyle/>
          <a:p>
            <a:pPr algn="ctr"/>
            <a:r>
              <a:rPr sz="2600" b="1" dirty="0">
                <a:solidFill>
                  <a:srgbClr val="5F6B70"/>
                </a:solidFill>
                <a:latin typeface="Aptos Display"/>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94360" y="411480"/>
            <a:ext cx="10789920" cy="502920"/>
          </a:xfrm>
          <a:prstGeom prst="rect">
            <a:avLst/>
          </a:prstGeom>
          <a:noFill/>
          <a:ln/>
        </p:spPr>
        <p:txBody>
          <a:bodyPr wrap="square" lIns="0" tIns="0" rIns="0" bIns="0" rtlCol="0" anchor="ctr">
            <a:normAutofit/>
          </a:bodyPr>
          <a:lstStyle/>
          <a:p>
            <a:pPr marL="0" indent="0">
              <a:buNone/>
            </a:pPr>
            <a:r>
              <a:rPr lang="en-US" sz="2600" b="1" dirty="0">
                <a:solidFill>
                  <a:srgbClr val="172A3A"/>
                </a:solidFill>
                <a:latin typeface="Aptos Display" pitchFamily="34" charset="0"/>
                <a:ea typeface="Aptos Display" pitchFamily="34" charset="-122"/>
                <a:cs typeface="Aptos Display" pitchFamily="34" charset="-120"/>
              </a:rPr>
              <a:t>How do we get there? Reviewing a Wrongful Conviction Claim in Canada</a:t>
            </a:r>
            <a:endParaRPr lang="en-US" sz="2600" dirty="0"/>
          </a:p>
        </p:txBody>
      </p:sp>
      <p:sp>
        <p:nvSpPr>
          <p:cNvPr id="4" name="Text 2"/>
          <p:cNvSpPr/>
          <p:nvPr/>
        </p:nvSpPr>
        <p:spPr>
          <a:xfrm>
            <a:off x="1371600" y="1828800"/>
            <a:ext cx="640080" cy="502920"/>
          </a:xfrm>
          <a:prstGeom prst="rect">
            <a:avLst/>
          </a:prstGeom>
          <a:solidFill>
            <a:srgbClr val="C89D3C"/>
          </a:solidFill>
          <a:ln>
            <a:solidFill>
              <a:srgbClr val="C89D3C"/>
            </a:solidFill>
          </a:ln>
        </p:spPr>
        <p:txBody>
          <a:bodyPr wrap="square" lIns="635" tIns="635" rIns="635" bIns="635" rtlCol="0" anchor="ctr">
            <a:normAutofit/>
          </a:bodyPr>
          <a:lstStyle/>
          <a:p>
            <a:pPr marL="0" indent="0" algn="ctr">
              <a:buNone/>
            </a:pPr>
            <a:r>
              <a:rPr lang="en-US" sz="2000" b="1" dirty="0">
                <a:solidFill>
                  <a:srgbClr val="FFFFFF"/>
                </a:solidFill>
                <a:latin typeface="Aptos" pitchFamily="34" charset="0"/>
                <a:ea typeface="Aptos" pitchFamily="34" charset="-122"/>
                <a:cs typeface="Aptos" pitchFamily="34" charset="-120"/>
              </a:rPr>
              <a:t>1</a:t>
            </a:r>
            <a:endParaRPr lang="en-US" sz="2000" dirty="0"/>
          </a:p>
        </p:txBody>
      </p:sp>
      <p:sp>
        <p:nvSpPr>
          <p:cNvPr id="5" name="Text 3"/>
          <p:cNvSpPr/>
          <p:nvPr/>
        </p:nvSpPr>
        <p:spPr>
          <a:xfrm>
            <a:off x="777240" y="2606040"/>
            <a:ext cx="1828800" cy="685800"/>
          </a:xfrm>
          <a:prstGeom prst="rect">
            <a:avLst/>
          </a:prstGeom>
          <a:noFill/>
          <a:ln/>
        </p:spPr>
        <p:txBody>
          <a:bodyPr wrap="square" lIns="381" tIns="381" rIns="381" bIns="381" rtlCol="0" anchor="ctr">
            <a:normAutofit/>
          </a:bodyPr>
          <a:lstStyle/>
          <a:p>
            <a:pPr marL="0" indent="0" algn="ctr">
              <a:buNone/>
            </a:pPr>
            <a:r>
              <a:rPr lang="en-US" sz="1900" b="1" dirty="0">
                <a:solidFill>
                  <a:srgbClr val="172A3A"/>
                </a:solidFill>
                <a:latin typeface="Aptos" pitchFamily="34" charset="0"/>
                <a:ea typeface="Aptos" pitchFamily="34" charset="-122"/>
                <a:cs typeface="Aptos" pitchFamily="34" charset="-120"/>
              </a:rPr>
              <a:t>Application</a:t>
            </a:r>
            <a:endParaRPr lang="en-US" sz="1900" dirty="0"/>
          </a:p>
          <a:p>
            <a:pPr marL="0" indent="0" algn="ctr">
              <a:buNone/>
            </a:pPr>
            <a:endParaRPr lang="en-US" sz="1900" dirty="0"/>
          </a:p>
        </p:txBody>
      </p:sp>
      <p:sp>
        <p:nvSpPr>
          <p:cNvPr id="6" name="Text 4"/>
          <p:cNvSpPr/>
          <p:nvPr/>
        </p:nvSpPr>
        <p:spPr>
          <a:xfrm>
            <a:off x="2697480" y="1901952"/>
            <a:ext cx="457200" cy="320040"/>
          </a:xfrm>
          <a:prstGeom prst="rect">
            <a:avLst/>
          </a:prstGeom>
          <a:noFill/>
          <a:ln/>
        </p:spPr>
        <p:txBody>
          <a:bodyPr wrap="square" lIns="0" tIns="0" rIns="0" bIns="0" rtlCol="0" anchor="ctr"/>
          <a:lstStyle/>
          <a:p>
            <a:pPr marL="0" indent="0" algn="ctr">
              <a:buNone/>
            </a:pPr>
            <a:r>
              <a:rPr lang="en-US" sz="2200" b="1" dirty="0">
                <a:solidFill>
                  <a:srgbClr val="E4D4B8"/>
                </a:solidFill>
                <a:latin typeface="Aptos Display" pitchFamily="34" charset="0"/>
                <a:ea typeface="Aptos Display" pitchFamily="34" charset="-122"/>
                <a:cs typeface="Aptos Display" pitchFamily="34" charset="-120"/>
              </a:rPr>
              <a:t>→</a:t>
            </a:r>
            <a:endParaRPr lang="en-US" sz="2200" dirty="0"/>
          </a:p>
        </p:txBody>
      </p:sp>
      <p:sp>
        <p:nvSpPr>
          <p:cNvPr id="7" name="Text 5"/>
          <p:cNvSpPr/>
          <p:nvPr/>
        </p:nvSpPr>
        <p:spPr>
          <a:xfrm>
            <a:off x="3566160" y="1828800"/>
            <a:ext cx="640080" cy="502920"/>
          </a:xfrm>
          <a:prstGeom prst="rect">
            <a:avLst/>
          </a:prstGeom>
          <a:solidFill>
            <a:srgbClr val="C89D3C"/>
          </a:solidFill>
          <a:ln>
            <a:solidFill>
              <a:srgbClr val="C89D3C"/>
            </a:solidFill>
          </a:ln>
        </p:spPr>
        <p:txBody>
          <a:bodyPr wrap="square" lIns="635" tIns="635" rIns="635" bIns="635" rtlCol="0" anchor="ctr">
            <a:normAutofit/>
          </a:bodyPr>
          <a:lstStyle/>
          <a:p>
            <a:pPr marL="0" indent="0" algn="ctr">
              <a:buNone/>
            </a:pPr>
            <a:r>
              <a:rPr lang="en-US" sz="2000" b="1" dirty="0">
                <a:solidFill>
                  <a:srgbClr val="FFFFFF"/>
                </a:solidFill>
                <a:latin typeface="Aptos" pitchFamily="34" charset="0"/>
                <a:ea typeface="Aptos" pitchFamily="34" charset="-122"/>
                <a:cs typeface="Aptos" pitchFamily="34" charset="-120"/>
              </a:rPr>
              <a:t>2</a:t>
            </a:r>
            <a:endParaRPr lang="en-US" sz="2000" dirty="0"/>
          </a:p>
        </p:txBody>
      </p:sp>
      <p:sp>
        <p:nvSpPr>
          <p:cNvPr id="8" name="Text 6"/>
          <p:cNvSpPr/>
          <p:nvPr/>
        </p:nvSpPr>
        <p:spPr>
          <a:xfrm>
            <a:off x="2971800" y="2606040"/>
            <a:ext cx="1828800" cy="685800"/>
          </a:xfrm>
          <a:prstGeom prst="rect">
            <a:avLst/>
          </a:prstGeom>
          <a:noFill/>
          <a:ln/>
        </p:spPr>
        <p:txBody>
          <a:bodyPr wrap="square" lIns="381" tIns="381" rIns="381" bIns="381" rtlCol="0" anchor="ctr">
            <a:normAutofit/>
          </a:bodyPr>
          <a:lstStyle/>
          <a:p>
            <a:pPr marL="0" indent="0" algn="ctr">
              <a:buNone/>
            </a:pPr>
            <a:r>
              <a:rPr lang="en-US" sz="1900" b="1" dirty="0">
                <a:solidFill>
                  <a:srgbClr val="172A3A"/>
                </a:solidFill>
                <a:latin typeface="Aptos" pitchFamily="34" charset="0"/>
                <a:ea typeface="Aptos" pitchFamily="34" charset="-122"/>
                <a:cs typeface="Aptos" pitchFamily="34" charset="-120"/>
              </a:rPr>
              <a:t>Eligibility</a:t>
            </a:r>
            <a:endParaRPr lang="en-US" sz="1900" dirty="0"/>
          </a:p>
          <a:p>
            <a:pPr marL="0" indent="0" algn="ctr">
              <a:buNone/>
            </a:pPr>
            <a:r>
              <a:rPr lang="en-US" sz="1900" b="1" dirty="0">
                <a:solidFill>
                  <a:srgbClr val="172A3A"/>
                </a:solidFill>
                <a:latin typeface="Aptos" pitchFamily="34" charset="0"/>
                <a:ea typeface="Aptos" pitchFamily="34" charset="-122"/>
                <a:cs typeface="Aptos" pitchFamily="34" charset="-120"/>
              </a:rPr>
              <a:t>screen</a:t>
            </a:r>
            <a:endParaRPr lang="en-US" sz="1900" dirty="0"/>
          </a:p>
        </p:txBody>
      </p:sp>
      <p:sp>
        <p:nvSpPr>
          <p:cNvPr id="9" name="Text 7"/>
          <p:cNvSpPr/>
          <p:nvPr/>
        </p:nvSpPr>
        <p:spPr>
          <a:xfrm>
            <a:off x="4892040" y="1901952"/>
            <a:ext cx="457200" cy="320040"/>
          </a:xfrm>
          <a:prstGeom prst="rect">
            <a:avLst/>
          </a:prstGeom>
          <a:noFill/>
          <a:ln/>
        </p:spPr>
        <p:txBody>
          <a:bodyPr wrap="square" lIns="0" tIns="0" rIns="0" bIns="0" rtlCol="0" anchor="ctr"/>
          <a:lstStyle/>
          <a:p>
            <a:pPr marL="0" indent="0" algn="ctr">
              <a:buNone/>
            </a:pPr>
            <a:r>
              <a:rPr lang="en-US" sz="2200" b="1" dirty="0">
                <a:solidFill>
                  <a:srgbClr val="E4D4B8"/>
                </a:solidFill>
                <a:latin typeface="Aptos Display" pitchFamily="34" charset="0"/>
                <a:ea typeface="Aptos Display" pitchFamily="34" charset="-122"/>
                <a:cs typeface="Aptos Display" pitchFamily="34" charset="-120"/>
              </a:rPr>
              <a:t>→</a:t>
            </a:r>
            <a:endParaRPr lang="en-US" sz="2200" dirty="0"/>
          </a:p>
        </p:txBody>
      </p:sp>
      <p:sp>
        <p:nvSpPr>
          <p:cNvPr id="10" name="Text 8"/>
          <p:cNvSpPr/>
          <p:nvPr/>
        </p:nvSpPr>
        <p:spPr>
          <a:xfrm>
            <a:off x="5760720" y="1828800"/>
            <a:ext cx="640080" cy="502920"/>
          </a:xfrm>
          <a:prstGeom prst="rect">
            <a:avLst/>
          </a:prstGeom>
          <a:solidFill>
            <a:srgbClr val="C89D3C"/>
          </a:solidFill>
          <a:ln>
            <a:solidFill>
              <a:srgbClr val="C89D3C"/>
            </a:solidFill>
          </a:ln>
        </p:spPr>
        <p:txBody>
          <a:bodyPr wrap="square" lIns="635" tIns="635" rIns="635" bIns="635" rtlCol="0" anchor="ctr">
            <a:normAutofit/>
          </a:bodyPr>
          <a:lstStyle/>
          <a:p>
            <a:pPr marL="0" indent="0" algn="ctr">
              <a:buNone/>
            </a:pPr>
            <a:r>
              <a:rPr lang="en-US" sz="2000" b="1" dirty="0">
                <a:solidFill>
                  <a:srgbClr val="FFFFFF"/>
                </a:solidFill>
                <a:latin typeface="Aptos" pitchFamily="34" charset="0"/>
                <a:ea typeface="Aptos" pitchFamily="34" charset="-122"/>
                <a:cs typeface="Aptos" pitchFamily="34" charset="-120"/>
              </a:rPr>
              <a:t>3</a:t>
            </a:r>
            <a:endParaRPr lang="en-US" sz="2000" dirty="0"/>
          </a:p>
        </p:txBody>
      </p:sp>
      <p:sp>
        <p:nvSpPr>
          <p:cNvPr id="11" name="Text 9"/>
          <p:cNvSpPr/>
          <p:nvPr/>
        </p:nvSpPr>
        <p:spPr>
          <a:xfrm>
            <a:off x="5166360" y="2605164"/>
            <a:ext cx="1796526" cy="686676"/>
          </a:xfrm>
          <a:prstGeom prst="rect">
            <a:avLst/>
          </a:prstGeom>
          <a:noFill/>
          <a:ln/>
        </p:spPr>
        <p:txBody>
          <a:bodyPr wrap="square" lIns="381" tIns="381" rIns="381" bIns="381" rtlCol="0" anchor="ctr">
            <a:noAutofit/>
          </a:bodyPr>
          <a:lstStyle/>
          <a:p>
            <a:pPr marL="0" indent="0" algn="ctr">
              <a:buNone/>
            </a:pPr>
            <a:r>
              <a:rPr lang="en-US" b="1" dirty="0">
                <a:solidFill>
                  <a:srgbClr val="172A3A"/>
                </a:solidFill>
                <a:latin typeface="Aptos" pitchFamily="34" charset="0"/>
                <a:ea typeface="Aptos" pitchFamily="34" charset="-122"/>
                <a:cs typeface="Aptos" pitchFamily="34" charset="-120"/>
              </a:rPr>
              <a:t>Document Gathering and Review</a:t>
            </a:r>
            <a:endParaRPr lang="en-US" dirty="0"/>
          </a:p>
        </p:txBody>
      </p:sp>
      <p:sp>
        <p:nvSpPr>
          <p:cNvPr id="12" name="Text 10"/>
          <p:cNvSpPr/>
          <p:nvPr/>
        </p:nvSpPr>
        <p:spPr>
          <a:xfrm>
            <a:off x="7086600" y="1901952"/>
            <a:ext cx="457200" cy="320040"/>
          </a:xfrm>
          <a:prstGeom prst="rect">
            <a:avLst/>
          </a:prstGeom>
          <a:noFill/>
          <a:ln/>
        </p:spPr>
        <p:txBody>
          <a:bodyPr wrap="square" lIns="0" tIns="0" rIns="0" bIns="0" rtlCol="0" anchor="ctr"/>
          <a:lstStyle/>
          <a:p>
            <a:pPr marL="0" indent="0" algn="ctr">
              <a:buNone/>
            </a:pPr>
            <a:r>
              <a:rPr lang="en-US" sz="2200" b="1" dirty="0">
                <a:solidFill>
                  <a:srgbClr val="E4D4B8"/>
                </a:solidFill>
                <a:latin typeface="Aptos Display" pitchFamily="34" charset="0"/>
                <a:ea typeface="Aptos Display" pitchFamily="34" charset="-122"/>
                <a:cs typeface="Aptos Display" pitchFamily="34" charset="-120"/>
              </a:rPr>
              <a:t>→</a:t>
            </a:r>
            <a:endParaRPr lang="en-US" sz="2200" dirty="0"/>
          </a:p>
        </p:txBody>
      </p:sp>
      <p:sp>
        <p:nvSpPr>
          <p:cNvPr id="13" name="Text 11"/>
          <p:cNvSpPr/>
          <p:nvPr/>
        </p:nvSpPr>
        <p:spPr>
          <a:xfrm>
            <a:off x="7955280" y="1828800"/>
            <a:ext cx="640080" cy="502920"/>
          </a:xfrm>
          <a:prstGeom prst="rect">
            <a:avLst/>
          </a:prstGeom>
          <a:solidFill>
            <a:srgbClr val="C89D3C"/>
          </a:solidFill>
          <a:ln>
            <a:solidFill>
              <a:srgbClr val="C89D3C"/>
            </a:solidFill>
          </a:ln>
        </p:spPr>
        <p:txBody>
          <a:bodyPr wrap="square" lIns="635" tIns="635" rIns="635" bIns="635" rtlCol="0" anchor="ctr">
            <a:normAutofit/>
          </a:bodyPr>
          <a:lstStyle/>
          <a:p>
            <a:pPr marL="0" indent="0" algn="ctr">
              <a:buNone/>
            </a:pPr>
            <a:r>
              <a:rPr lang="en-US" sz="2000" b="1" dirty="0">
                <a:solidFill>
                  <a:srgbClr val="FFFFFF"/>
                </a:solidFill>
                <a:latin typeface="Aptos" pitchFamily="34" charset="0"/>
                <a:ea typeface="Aptos" pitchFamily="34" charset="-122"/>
                <a:cs typeface="Aptos" pitchFamily="34" charset="-120"/>
              </a:rPr>
              <a:t>4</a:t>
            </a:r>
            <a:endParaRPr lang="en-US" sz="2000" dirty="0"/>
          </a:p>
        </p:txBody>
      </p:sp>
      <p:sp>
        <p:nvSpPr>
          <p:cNvPr id="14" name="Text 12"/>
          <p:cNvSpPr/>
          <p:nvPr/>
        </p:nvSpPr>
        <p:spPr>
          <a:xfrm>
            <a:off x="7360920" y="2606040"/>
            <a:ext cx="1828800" cy="685800"/>
          </a:xfrm>
          <a:prstGeom prst="rect">
            <a:avLst/>
          </a:prstGeom>
          <a:noFill/>
          <a:ln/>
        </p:spPr>
        <p:txBody>
          <a:bodyPr wrap="square" lIns="381" tIns="381" rIns="381" bIns="381" rtlCol="0" anchor="ctr">
            <a:normAutofit/>
          </a:bodyPr>
          <a:lstStyle/>
          <a:p>
            <a:pPr marL="0" indent="0" algn="ctr">
              <a:buNone/>
            </a:pPr>
            <a:endParaRPr lang="en-US" sz="1900" dirty="0"/>
          </a:p>
        </p:txBody>
      </p:sp>
      <p:sp>
        <p:nvSpPr>
          <p:cNvPr id="15" name="Text 13"/>
          <p:cNvSpPr/>
          <p:nvPr/>
        </p:nvSpPr>
        <p:spPr>
          <a:xfrm>
            <a:off x="9281160" y="1901952"/>
            <a:ext cx="457200" cy="320040"/>
          </a:xfrm>
          <a:prstGeom prst="rect">
            <a:avLst/>
          </a:prstGeom>
          <a:noFill/>
          <a:ln/>
        </p:spPr>
        <p:txBody>
          <a:bodyPr wrap="square" lIns="0" tIns="0" rIns="0" bIns="0" rtlCol="0" anchor="ctr"/>
          <a:lstStyle/>
          <a:p>
            <a:pPr marL="0" indent="0" algn="ctr">
              <a:buNone/>
            </a:pPr>
            <a:r>
              <a:rPr lang="en-US" sz="2200" b="1" dirty="0">
                <a:solidFill>
                  <a:srgbClr val="E4D4B8"/>
                </a:solidFill>
                <a:latin typeface="Aptos Display" pitchFamily="34" charset="0"/>
                <a:ea typeface="Aptos Display" pitchFamily="34" charset="-122"/>
                <a:cs typeface="Aptos Display" pitchFamily="34" charset="-120"/>
              </a:rPr>
              <a:t>→</a:t>
            </a:r>
            <a:endParaRPr lang="en-US" sz="2200" dirty="0"/>
          </a:p>
        </p:txBody>
      </p:sp>
      <p:sp>
        <p:nvSpPr>
          <p:cNvPr id="16" name="Text 14"/>
          <p:cNvSpPr/>
          <p:nvPr/>
        </p:nvSpPr>
        <p:spPr>
          <a:xfrm>
            <a:off x="10149840" y="1828800"/>
            <a:ext cx="640080" cy="502920"/>
          </a:xfrm>
          <a:prstGeom prst="rect">
            <a:avLst/>
          </a:prstGeom>
          <a:solidFill>
            <a:srgbClr val="C89D3C"/>
          </a:solidFill>
          <a:ln>
            <a:solidFill>
              <a:srgbClr val="C89D3C"/>
            </a:solidFill>
          </a:ln>
        </p:spPr>
        <p:txBody>
          <a:bodyPr wrap="square" lIns="635" tIns="635" rIns="635" bIns="635" rtlCol="0" anchor="ctr">
            <a:normAutofit/>
          </a:bodyPr>
          <a:lstStyle/>
          <a:p>
            <a:pPr marL="0" indent="0" algn="ctr">
              <a:buNone/>
            </a:pPr>
            <a:r>
              <a:rPr lang="en-US" sz="2000" b="1" dirty="0">
                <a:solidFill>
                  <a:srgbClr val="FFFFFF"/>
                </a:solidFill>
                <a:latin typeface="Aptos" pitchFamily="34" charset="0"/>
                <a:ea typeface="Aptos" pitchFamily="34" charset="-122"/>
                <a:cs typeface="Aptos" pitchFamily="34" charset="-120"/>
              </a:rPr>
              <a:t>5</a:t>
            </a:r>
            <a:endParaRPr lang="en-US" sz="2000" dirty="0"/>
          </a:p>
        </p:txBody>
      </p:sp>
      <p:sp>
        <p:nvSpPr>
          <p:cNvPr id="17" name="Text 15"/>
          <p:cNvSpPr/>
          <p:nvPr/>
        </p:nvSpPr>
        <p:spPr>
          <a:xfrm>
            <a:off x="9555480" y="2606040"/>
            <a:ext cx="1828800" cy="685800"/>
          </a:xfrm>
          <a:prstGeom prst="rect">
            <a:avLst/>
          </a:prstGeom>
          <a:noFill/>
          <a:ln/>
        </p:spPr>
        <p:txBody>
          <a:bodyPr wrap="square" lIns="381" tIns="381" rIns="381" bIns="381" rtlCol="0" anchor="ctr">
            <a:normAutofit/>
          </a:bodyPr>
          <a:lstStyle/>
          <a:p>
            <a:pPr marL="0" indent="0" algn="ctr">
              <a:buNone/>
            </a:pPr>
            <a:r>
              <a:rPr lang="en-US" sz="1900" b="1" dirty="0">
                <a:solidFill>
                  <a:srgbClr val="172A3A"/>
                </a:solidFill>
                <a:latin typeface="Aptos" pitchFamily="34" charset="0"/>
                <a:ea typeface="Aptos" pitchFamily="34" charset="-122"/>
                <a:cs typeface="Aptos" pitchFamily="34" charset="-120"/>
              </a:rPr>
              <a:t>s. 696.1 Submission</a:t>
            </a:r>
            <a:endParaRPr lang="en-US" sz="1900" dirty="0"/>
          </a:p>
        </p:txBody>
      </p:sp>
      <p:sp>
        <p:nvSpPr>
          <p:cNvPr id="19" name="Text 17"/>
          <p:cNvSpPr/>
          <p:nvPr/>
        </p:nvSpPr>
        <p:spPr>
          <a:xfrm>
            <a:off x="2011680" y="4543692"/>
            <a:ext cx="8046720" cy="548640"/>
          </a:xfrm>
          <a:prstGeom prst="rect">
            <a:avLst/>
          </a:prstGeom>
          <a:noFill/>
          <a:ln/>
        </p:spPr>
        <p:txBody>
          <a:bodyPr wrap="square" lIns="0" tIns="0" rIns="0" bIns="0" rtlCol="0" anchor="ctr">
            <a:normAutofit fontScale="70000" lnSpcReduction="20000"/>
          </a:bodyPr>
          <a:lstStyle/>
          <a:p>
            <a:pPr marL="0" indent="0">
              <a:buNone/>
            </a:pPr>
            <a:r>
              <a:rPr lang="en-US" sz="2800" b="1" dirty="0">
                <a:solidFill>
                  <a:srgbClr val="8A2E2C"/>
                </a:solidFill>
                <a:latin typeface="Aptos Display" pitchFamily="34" charset="0"/>
                <a:ea typeface="Aptos Display" pitchFamily="34" charset="-122"/>
                <a:cs typeface="Aptos Display" pitchFamily="34" charset="-120"/>
              </a:rPr>
              <a:t>Is the application supported by new matters of significance that were not considered by the court or previously considered by the Minister? </a:t>
            </a:r>
            <a:endParaRPr lang="en-US" sz="2800" dirty="0"/>
          </a:p>
        </p:txBody>
      </p:sp>
      <p:sp>
        <p:nvSpPr>
          <p:cNvPr id="25" name="Slide Number Placeholder 0"/>
          <p:cNvSpPr>
            <a:spLocks noGrp="1"/>
          </p:cNvSpPr>
          <p:nvPr>
            <p:ph type="sldNum" sz="quarter" idx="4294967295"/>
          </p:nvPr>
        </p:nvSpPr>
        <p:spPr>
          <a:xfrm>
            <a:off x="11109960" y="6537960"/>
            <a:ext cx="800000" cy="300000"/>
          </a:xfrm>
          <a:prstGeom prst="rect">
            <a:avLst/>
          </a:prstGeom>
          <a:extLst>
            <a:ext uri="{C572A759-6A51-4108-AA02-DFA0A04FC94B}">
              <ma14:wrappingTextBoxFlag xmlns:ma14="http://schemas.microsoft.com/office/mac/drawingml/2011/main" xmlns="" val="0"/>
            </a:ext>
          </a:extLst>
        </p:spPr>
        <p:txBody>
          <a:bodyPr/>
          <a:lstStyle>
            <a:lvl1pPr>
              <a:defRPr sz="680">
                <a:solidFill>
                  <a:srgbClr val="5F6B70"/>
                </a:solidFill>
                <a:latin typeface="Aptos"/>
                <a:ea typeface="Aptos"/>
                <a:cs typeface="Aptos"/>
              </a:defRPr>
            </a:lvl1pPr>
          </a:lstStyle>
          <a:p>
            <a:pPr algn="l"/>
            <a:fld id="{F7021451-1387-4CA6-816F-3879F97B5CBC}" type="slidenum">
              <a:rPr lang="en-US" b="0"/>
              <a:t>9</a:t>
            </a:fld>
            <a:endParaRPr lang="en-US"/>
          </a:p>
        </p:txBody>
      </p:sp>
      <p:sp>
        <p:nvSpPr>
          <p:cNvPr id="23" name="TextBox 22">
            <a:extLst>
              <a:ext uri="{FF2B5EF4-FFF2-40B4-BE49-F238E27FC236}">
                <a16:creationId xmlns:a16="http://schemas.microsoft.com/office/drawing/2014/main" id="{92B10858-0A75-010E-720C-58EFF60C8EF0}"/>
              </a:ext>
            </a:extLst>
          </p:cNvPr>
          <p:cNvSpPr txBox="1"/>
          <p:nvPr/>
        </p:nvSpPr>
        <p:spPr>
          <a:xfrm>
            <a:off x="7543800" y="2606040"/>
            <a:ext cx="1613646" cy="369332"/>
          </a:xfrm>
          <a:prstGeom prst="rect">
            <a:avLst/>
          </a:prstGeom>
          <a:noFill/>
        </p:spPr>
        <p:txBody>
          <a:bodyPr wrap="square">
            <a:spAutoFit/>
          </a:bodyPr>
          <a:lstStyle/>
          <a:p>
            <a:pPr algn="ctr"/>
            <a:r>
              <a:rPr lang="en-US" sz="1800" b="1" dirty="0">
                <a:solidFill>
                  <a:srgbClr val="172A3A"/>
                </a:solidFill>
                <a:latin typeface="Aptos" pitchFamily="34" charset="0"/>
                <a:ea typeface="Aptos" pitchFamily="34" charset="-122"/>
                <a:cs typeface="Aptos" pitchFamily="34" charset="-120"/>
              </a:rPr>
              <a:t>Investigation</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2604</TotalTime>
  <Words>4133</Words>
  <Application>Microsoft Macintosh PowerPoint</Application>
  <PresentationFormat>Widescreen</PresentationFormat>
  <Paragraphs>479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Noto Sans</vt:lpstr>
      <vt:lpstr>Times New Roman</vt:lpstr>
      <vt:lpstr>Wingdings</vt:lpstr>
      <vt:lpstr>Office Theme</vt:lpstr>
      <vt:lpstr>Reviewing Wrongful Convictions in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Tamara Levy</dc:creator>
  <cp:lastModifiedBy>Tamara Levy</cp:lastModifiedBy>
  <cp:revision>35</cp:revision>
  <dcterms:created xsi:type="dcterms:W3CDTF">2026-07-13T17:17:11Z</dcterms:created>
  <dcterms:modified xsi:type="dcterms:W3CDTF">2026-07-16T12:34:24Z</dcterms:modified>
</cp:coreProperties>
</file>