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8" r:id="rId3"/>
    <p:sldId id="259" r:id="rId4"/>
    <p:sldId id="257" r:id="rId5"/>
    <p:sldId id="260" r:id="rId6"/>
    <p:sldId id="261" r:id="rId7"/>
    <p:sldId id="266" r:id="rId8"/>
    <p:sldId id="265" r:id="rId9"/>
    <p:sldId id="267"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44E58-F92A-4346-B2CB-EC71A9273C6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59FF8DA-565E-4559-A1CB-426D5A1BD51F}">
      <dgm:prSet/>
      <dgm:spPr/>
      <dgm:t>
        <a:bodyPr/>
        <a:lstStyle/>
        <a:p>
          <a:r>
            <a:rPr lang="en-US" b="1"/>
            <a:t>Clear and Convincing Evidence - Not likely to flee, or pose a danger to the safety of any other person or the community</a:t>
          </a:r>
          <a:endParaRPr lang="en-US" dirty="0"/>
        </a:p>
      </dgm:t>
    </dgm:pt>
    <dgm:pt modelId="{EA0E4145-9056-421D-A770-E1861AC6FF9E}" type="parTrans" cxnId="{B609227C-61FD-4274-9CF7-0FC36541C5E6}">
      <dgm:prSet/>
      <dgm:spPr/>
      <dgm:t>
        <a:bodyPr/>
        <a:lstStyle/>
        <a:p>
          <a:endParaRPr lang="en-US"/>
        </a:p>
      </dgm:t>
    </dgm:pt>
    <dgm:pt modelId="{688B255E-9B3B-440B-94C0-B40C13E2AE97}" type="sibTrans" cxnId="{B609227C-61FD-4274-9CF7-0FC36541C5E6}">
      <dgm:prSet/>
      <dgm:spPr/>
      <dgm:t>
        <a:bodyPr/>
        <a:lstStyle/>
        <a:p>
          <a:endParaRPr lang="en-US"/>
        </a:p>
      </dgm:t>
    </dgm:pt>
    <dgm:pt modelId="{A2406FC8-9DF4-4857-A9F5-A2960F673826}">
      <dgm:prSet/>
      <dgm:spPr/>
      <dgm:t>
        <a:bodyPr/>
        <a:lstStyle/>
        <a:p>
          <a:r>
            <a:rPr lang="en-US" b="1"/>
            <a:t>Not for Delay</a:t>
          </a:r>
          <a:endParaRPr lang="en-US"/>
        </a:p>
      </dgm:t>
    </dgm:pt>
    <dgm:pt modelId="{360C8977-EDE2-43A9-9693-5C0D52D1AC90}" type="parTrans" cxnId="{7EBEEE7A-7BEC-4ACD-924D-EC7980F40FEA}">
      <dgm:prSet/>
      <dgm:spPr/>
      <dgm:t>
        <a:bodyPr/>
        <a:lstStyle/>
        <a:p>
          <a:endParaRPr lang="en-US"/>
        </a:p>
      </dgm:t>
    </dgm:pt>
    <dgm:pt modelId="{2CD0D0B0-815E-45B7-98EB-AD0587919F61}" type="sibTrans" cxnId="{7EBEEE7A-7BEC-4ACD-924D-EC7980F40FEA}">
      <dgm:prSet/>
      <dgm:spPr/>
      <dgm:t>
        <a:bodyPr/>
        <a:lstStyle/>
        <a:p>
          <a:endParaRPr lang="en-US"/>
        </a:p>
      </dgm:t>
    </dgm:pt>
    <dgm:pt modelId="{A78E2D37-EFB2-436A-8FA9-4DC2AEE1AFA3}">
      <dgm:prSet/>
      <dgm:spPr/>
      <dgm:t>
        <a:bodyPr/>
        <a:lstStyle/>
        <a:p>
          <a:r>
            <a:rPr lang="en-US" b="1"/>
            <a:t>Raises a Substantial Question of Law or Fact</a:t>
          </a:r>
          <a:endParaRPr lang="en-US" dirty="0"/>
        </a:p>
      </dgm:t>
    </dgm:pt>
    <dgm:pt modelId="{F4B10222-077B-4B37-8F61-631F92EFD19D}" type="parTrans" cxnId="{CCB5B249-20D7-4E54-9ABE-F9FD27856C1F}">
      <dgm:prSet/>
      <dgm:spPr/>
      <dgm:t>
        <a:bodyPr/>
        <a:lstStyle/>
        <a:p>
          <a:endParaRPr lang="en-US"/>
        </a:p>
      </dgm:t>
    </dgm:pt>
    <dgm:pt modelId="{098D4435-B864-46CA-9366-E5977FF285A9}" type="sibTrans" cxnId="{CCB5B249-20D7-4E54-9ABE-F9FD27856C1F}">
      <dgm:prSet/>
      <dgm:spPr/>
      <dgm:t>
        <a:bodyPr/>
        <a:lstStyle/>
        <a:p>
          <a:endParaRPr lang="en-US"/>
        </a:p>
      </dgm:t>
    </dgm:pt>
    <dgm:pt modelId="{6574BFE0-FD60-4065-A302-126B66084A75}">
      <dgm:prSet/>
      <dgm:spPr/>
      <dgm:t>
        <a:bodyPr/>
        <a:lstStyle/>
        <a:p>
          <a:r>
            <a:rPr lang="en-US" b="1" dirty="0"/>
            <a:t>If Decided in Defendant’s Favor - Likely to result in reversal, a new trial, a sentence without imprisonment, or a reduced sentence to a term shorter in time already served plus appeal time </a:t>
          </a:r>
          <a:endParaRPr lang="en-US" dirty="0"/>
        </a:p>
      </dgm:t>
    </dgm:pt>
    <dgm:pt modelId="{02FC6B96-0C2F-458B-A155-8D10C7D3FF7E}" type="parTrans" cxnId="{873467E1-00BC-4CC5-A177-F5C3B08FF0B0}">
      <dgm:prSet/>
      <dgm:spPr/>
      <dgm:t>
        <a:bodyPr/>
        <a:lstStyle/>
        <a:p>
          <a:endParaRPr lang="en-US"/>
        </a:p>
      </dgm:t>
    </dgm:pt>
    <dgm:pt modelId="{BED16C71-CC79-4161-9BC1-0CF4F18232A5}" type="sibTrans" cxnId="{873467E1-00BC-4CC5-A177-F5C3B08FF0B0}">
      <dgm:prSet/>
      <dgm:spPr/>
      <dgm:t>
        <a:bodyPr/>
        <a:lstStyle/>
        <a:p>
          <a:endParaRPr lang="en-US"/>
        </a:p>
      </dgm:t>
    </dgm:pt>
    <dgm:pt modelId="{47F84CBB-40A6-43F5-9E22-3118A3E662B7}" type="pres">
      <dgm:prSet presAssocID="{34B44E58-F92A-4346-B2CB-EC71A9273C6D}" presName="outerComposite" presStyleCnt="0">
        <dgm:presLayoutVars>
          <dgm:chMax val="5"/>
          <dgm:dir/>
          <dgm:resizeHandles val="exact"/>
        </dgm:presLayoutVars>
      </dgm:prSet>
      <dgm:spPr/>
    </dgm:pt>
    <dgm:pt modelId="{674B58BB-B048-47AB-BB70-87A1FB670DA8}" type="pres">
      <dgm:prSet presAssocID="{34B44E58-F92A-4346-B2CB-EC71A9273C6D}" presName="dummyMaxCanvas" presStyleCnt="0">
        <dgm:presLayoutVars/>
      </dgm:prSet>
      <dgm:spPr/>
    </dgm:pt>
    <dgm:pt modelId="{9542CAFB-39A2-46CE-B14B-3CD3EA29C2D2}" type="pres">
      <dgm:prSet presAssocID="{34B44E58-F92A-4346-B2CB-EC71A9273C6D}" presName="FourNodes_1" presStyleLbl="node1" presStyleIdx="0" presStyleCnt="4">
        <dgm:presLayoutVars>
          <dgm:bulletEnabled val="1"/>
        </dgm:presLayoutVars>
      </dgm:prSet>
      <dgm:spPr/>
    </dgm:pt>
    <dgm:pt modelId="{133F0454-9812-4720-90D0-4789252C2DC7}" type="pres">
      <dgm:prSet presAssocID="{34B44E58-F92A-4346-B2CB-EC71A9273C6D}" presName="FourNodes_2" presStyleLbl="node1" presStyleIdx="1" presStyleCnt="4">
        <dgm:presLayoutVars>
          <dgm:bulletEnabled val="1"/>
        </dgm:presLayoutVars>
      </dgm:prSet>
      <dgm:spPr/>
    </dgm:pt>
    <dgm:pt modelId="{53F7CEC7-53B6-4CD7-B1ED-53A30A3A3917}" type="pres">
      <dgm:prSet presAssocID="{34B44E58-F92A-4346-B2CB-EC71A9273C6D}" presName="FourNodes_3" presStyleLbl="node1" presStyleIdx="2" presStyleCnt="4">
        <dgm:presLayoutVars>
          <dgm:bulletEnabled val="1"/>
        </dgm:presLayoutVars>
      </dgm:prSet>
      <dgm:spPr/>
    </dgm:pt>
    <dgm:pt modelId="{FC13E7E1-C1E7-42A8-9BB5-EBD725E68EBD}" type="pres">
      <dgm:prSet presAssocID="{34B44E58-F92A-4346-B2CB-EC71A9273C6D}" presName="FourNodes_4" presStyleLbl="node1" presStyleIdx="3" presStyleCnt="4">
        <dgm:presLayoutVars>
          <dgm:bulletEnabled val="1"/>
        </dgm:presLayoutVars>
      </dgm:prSet>
      <dgm:spPr/>
    </dgm:pt>
    <dgm:pt modelId="{7D79AA93-85DB-462A-A763-EF022DF0AE89}" type="pres">
      <dgm:prSet presAssocID="{34B44E58-F92A-4346-B2CB-EC71A9273C6D}" presName="FourConn_1-2" presStyleLbl="fgAccFollowNode1" presStyleIdx="0" presStyleCnt="3">
        <dgm:presLayoutVars>
          <dgm:bulletEnabled val="1"/>
        </dgm:presLayoutVars>
      </dgm:prSet>
      <dgm:spPr/>
    </dgm:pt>
    <dgm:pt modelId="{D2954415-AE7D-4CE6-A146-7664926B1BF0}" type="pres">
      <dgm:prSet presAssocID="{34B44E58-F92A-4346-B2CB-EC71A9273C6D}" presName="FourConn_2-3" presStyleLbl="fgAccFollowNode1" presStyleIdx="1" presStyleCnt="3">
        <dgm:presLayoutVars>
          <dgm:bulletEnabled val="1"/>
        </dgm:presLayoutVars>
      </dgm:prSet>
      <dgm:spPr/>
    </dgm:pt>
    <dgm:pt modelId="{D89FFC73-FEA1-4369-AEED-690AA5DCE7DD}" type="pres">
      <dgm:prSet presAssocID="{34B44E58-F92A-4346-B2CB-EC71A9273C6D}" presName="FourConn_3-4" presStyleLbl="fgAccFollowNode1" presStyleIdx="2" presStyleCnt="3">
        <dgm:presLayoutVars>
          <dgm:bulletEnabled val="1"/>
        </dgm:presLayoutVars>
      </dgm:prSet>
      <dgm:spPr/>
    </dgm:pt>
    <dgm:pt modelId="{F543F343-8970-433C-8EEF-F943B7E1C3F1}" type="pres">
      <dgm:prSet presAssocID="{34B44E58-F92A-4346-B2CB-EC71A9273C6D}" presName="FourNodes_1_text" presStyleLbl="node1" presStyleIdx="3" presStyleCnt="4">
        <dgm:presLayoutVars>
          <dgm:bulletEnabled val="1"/>
        </dgm:presLayoutVars>
      </dgm:prSet>
      <dgm:spPr/>
    </dgm:pt>
    <dgm:pt modelId="{60658EFE-D304-4F75-9B43-4C8AF2E406A7}" type="pres">
      <dgm:prSet presAssocID="{34B44E58-F92A-4346-B2CB-EC71A9273C6D}" presName="FourNodes_2_text" presStyleLbl="node1" presStyleIdx="3" presStyleCnt="4">
        <dgm:presLayoutVars>
          <dgm:bulletEnabled val="1"/>
        </dgm:presLayoutVars>
      </dgm:prSet>
      <dgm:spPr/>
    </dgm:pt>
    <dgm:pt modelId="{188C286F-371B-4232-A028-933248087676}" type="pres">
      <dgm:prSet presAssocID="{34B44E58-F92A-4346-B2CB-EC71A9273C6D}" presName="FourNodes_3_text" presStyleLbl="node1" presStyleIdx="3" presStyleCnt="4">
        <dgm:presLayoutVars>
          <dgm:bulletEnabled val="1"/>
        </dgm:presLayoutVars>
      </dgm:prSet>
      <dgm:spPr/>
    </dgm:pt>
    <dgm:pt modelId="{9E0BF59E-8493-4ACD-B4F1-F40050050067}" type="pres">
      <dgm:prSet presAssocID="{34B44E58-F92A-4346-B2CB-EC71A9273C6D}" presName="FourNodes_4_text" presStyleLbl="node1" presStyleIdx="3" presStyleCnt="4">
        <dgm:presLayoutVars>
          <dgm:bulletEnabled val="1"/>
        </dgm:presLayoutVars>
      </dgm:prSet>
      <dgm:spPr/>
    </dgm:pt>
  </dgm:ptLst>
  <dgm:cxnLst>
    <dgm:cxn modelId="{61E6A617-8C2B-4853-91B5-6F8188E7F062}" type="presOf" srcId="{559FF8DA-565E-4559-A1CB-426D5A1BD51F}" destId="{9542CAFB-39A2-46CE-B14B-3CD3EA29C2D2}" srcOrd="0" destOrd="0" presId="urn:microsoft.com/office/officeart/2005/8/layout/vProcess5"/>
    <dgm:cxn modelId="{1110A168-E1A8-408D-8969-7A51016430AB}" type="presOf" srcId="{34B44E58-F92A-4346-B2CB-EC71A9273C6D}" destId="{47F84CBB-40A6-43F5-9E22-3118A3E662B7}" srcOrd="0" destOrd="0" presId="urn:microsoft.com/office/officeart/2005/8/layout/vProcess5"/>
    <dgm:cxn modelId="{CCB5B249-20D7-4E54-9ABE-F9FD27856C1F}" srcId="{34B44E58-F92A-4346-B2CB-EC71A9273C6D}" destId="{A78E2D37-EFB2-436A-8FA9-4DC2AEE1AFA3}" srcOrd="2" destOrd="0" parTransId="{F4B10222-077B-4B37-8F61-631F92EFD19D}" sibTransId="{098D4435-B864-46CA-9366-E5977FF285A9}"/>
    <dgm:cxn modelId="{7EBEEE7A-7BEC-4ACD-924D-EC7980F40FEA}" srcId="{34B44E58-F92A-4346-B2CB-EC71A9273C6D}" destId="{A2406FC8-9DF4-4857-A9F5-A2960F673826}" srcOrd="1" destOrd="0" parTransId="{360C8977-EDE2-43A9-9693-5C0D52D1AC90}" sibTransId="{2CD0D0B0-815E-45B7-98EB-AD0587919F61}"/>
    <dgm:cxn modelId="{B609227C-61FD-4274-9CF7-0FC36541C5E6}" srcId="{34B44E58-F92A-4346-B2CB-EC71A9273C6D}" destId="{559FF8DA-565E-4559-A1CB-426D5A1BD51F}" srcOrd="0" destOrd="0" parTransId="{EA0E4145-9056-421D-A770-E1861AC6FF9E}" sibTransId="{688B255E-9B3B-440B-94C0-B40C13E2AE97}"/>
    <dgm:cxn modelId="{9BB27984-86F2-476D-83EE-7183B1D46C9E}" type="presOf" srcId="{688B255E-9B3B-440B-94C0-B40C13E2AE97}" destId="{7D79AA93-85DB-462A-A763-EF022DF0AE89}" srcOrd="0" destOrd="0" presId="urn:microsoft.com/office/officeart/2005/8/layout/vProcess5"/>
    <dgm:cxn modelId="{E22306A4-4826-478D-85A0-73755376EFE4}" type="presOf" srcId="{A78E2D37-EFB2-436A-8FA9-4DC2AEE1AFA3}" destId="{188C286F-371B-4232-A028-933248087676}" srcOrd="1" destOrd="0" presId="urn:microsoft.com/office/officeart/2005/8/layout/vProcess5"/>
    <dgm:cxn modelId="{9313D1A5-4EC4-4A69-A45C-40A58BE6F07F}" type="presOf" srcId="{559FF8DA-565E-4559-A1CB-426D5A1BD51F}" destId="{F543F343-8970-433C-8EEF-F943B7E1C3F1}" srcOrd="1" destOrd="0" presId="urn:microsoft.com/office/officeart/2005/8/layout/vProcess5"/>
    <dgm:cxn modelId="{B91759C4-657A-44F3-AE53-42EFCF403B76}" type="presOf" srcId="{A78E2D37-EFB2-436A-8FA9-4DC2AEE1AFA3}" destId="{53F7CEC7-53B6-4CD7-B1ED-53A30A3A3917}" srcOrd="0" destOrd="0" presId="urn:microsoft.com/office/officeart/2005/8/layout/vProcess5"/>
    <dgm:cxn modelId="{C3597FD4-4215-4236-B960-C3C1C40CD891}" type="presOf" srcId="{6574BFE0-FD60-4065-A302-126B66084A75}" destId="{9E0BF59E-8493-4ACD-B4F1-F40050050067}" srcOrd="1" destOrd="0" presId="urn:microsoft.com/office/officeart/2005/8/layout/vProcess5"/>
    <dgm:cxn modelId="{3A98E8D5-0EEA-44EF-B11F-7F1B5D76D2FC}" type="presOf" srcId="{2CD0D0B0-815E-45B7-98EB-AD0587919F61}" destId="{D2954415-AE7D-4CE6-A146-7664926B1BF0}" srcOrd="0" destOrd="0" presId="urn:microsoft.com/office/officeart/2005/8/layout/vProcess5"/>
    <dgm:cxn modelId="{C8DFD3DC-BB7A-4F68-94F3-8EC22B75381F}" type="presOf" srcId="{A2406FC8-9DF4-4857-A9F5-A2960F673826}" destId="{133F0454-9812-4720-90D0-4789252C2DC7}" srcOrd="0" destOrd="0" presId="urn:microsoft.com/office/officeart/2005/8/layout/vProcess5"/>
    <dgm:cxn modelId="{873467E1-00BC-4CC5-A177-F5C3B08FF0B0}" srcId="{34B44E58-F92A-4346-B2CB-EC71A9273C6D}" destId="{6574BFE0-FD60-4065-A302-126B66084A75}" srcOrd="3" destOrd="0" parTransId="{02FC6B96-0C2F-458B-A155-8D10C7D3FF7E}" sibTransId="{BED16C71-CC79-4161-9BC1-0CF4F18232A5}"/>
    <dgm:cxn modelId="{E4CED0E9-505F-4670-9D1F-059A2116DBBE}" type="presOf" srcId="{A2406FC8-9DF4-4857-A9F5-A2960F673826}" destId="{60658EFE-D304-4F75-9B43-4C8AF2E406A7}" srcOrd="1" destOrd="0" presId="urn:microsoft.com/office/officeart/2005/8/layout/vProcess5"/>
    <dgm:cxn modelId="{6E1E99FD-A92A-44CE-8A39-B0271C8017F7}" type="presOf" srcId="{6574BFE0-FD60-4065-A302-126B66084A75}" destId="{FC13E7E1-C1E7-42A8-9BB5-EBD725E68EBD}" srcOrd="0" destOrd="0" presId="urn:microsoft.com/office/officeart/2005/8/layout/vProcess5"/>
    <dgm:cxn modelId="{7A93F7FD-FB35-41E5-A0EB-BB94A5BEF963}" type="presOf" srcId="{098D4435-B864-46CA-9366-E5977FF285A9}" destId="{D89FFC73-FEA1-4369-AEED-690AA5DCE7DD}" srcOrd="0" destOrd="0" presId="urn:microsoft.com/office/officeart/2005/8/layout/vProcess5"/>
    <dgm:cxn modelId="{DAA4AC61-3444-4965-B0BA-76B8DB903184}" type="presParOf" srcId="{47F84CBB-40A6-43F5-9E22-3118A3E662B7}" destId="{674B58BB-B048-47AB-BB70-87A1FB670DA8}" srcOrd="0" destOrd="0" presId="urn:microsoft.com/office/officeart/2005/8/layout/vProcess5"/>
    <dgm:cxn modelId="{DDA7423D-46A1-46D6-89BD-B1EE7EC2FE23}" type="presParOf" srcId="{47F84CBB-40A6-43F5-9E22-3118A3E662B7}" destId="{9542CAFB-39A2-46CE-B14B-3CD3EA29C2D2}" srcOrd="1" destOrd="0" presId="urn:microsoft.com/office/officeart/2005/8/layout/vProcess5"/>
    <dgm:cxn modelId="{A5566993-DEAC-40E3-AF92-92FCAD2F2A38}" type="presParOf" srcId="{47F84CBB-40A6-43F5-9E22-3118A3E662B7}" destId="{133F0454-9812-4720-90D0-4789252C2DC7}" srcOrd="2" destOrd="0" presId="urn:microsoft.com/office/officeart/2005/8/layout/vProcess5"/>
    <dgm:cxn modelId="{34EC1ED2-939C-4947-B427-88D4C6FCBDD7}" type="presParOf" srcId="{47F84CBB-40A6-43F5-9E22-3118A3E662B7}" destId="{53F7CEC7-53B6-4CD7-B1ED-53A30A3A3917}" srcOrd="3" destOrd="0" presId="urn:microsoft.com/office/officeart/2005/8/layout/vProcess5"/>
    <dgm:cxn modelId="{4C02B33B-7128-4F39-9F9D-DCCA10C5911E}" type="presParOf" srcId="{47F84CBB-40A6-43F5-9E22-3118A3E662B7}" destId="{FC13E7E1-C1E7-42A8-9BB5-EBD725E68EBD}" srcOrd="4" destOrd="0" presId="urn:microsoft.com/office/officeart/2005/8/layout/vProcess5"/>
    <dgm:cxn modelId="{C417697A-14F7-4EB5-BEFD-738DE243F325}" type="presParOf" srcId="{47F84CBB-40A6-43F5-9E22-3118A3E662B7}" destId="{7D79AA93-85DB-462A-A763-EF022DF0AE89}" srcOrd="5" destOrd="0" presId="urn:microsoft.com/office/officeart/2005/8/layout/vProcess5"/>
    <dgm:cxn modelId="{04BA3560-065F-4FF0-A4CD-751DC564A1CA}" type="presParOf" srcId="{47F84CBB-40A6-43F5-9E22-3118A3E662B7}" destId="{D2954415-AE7D-4CE6-A146-7664926B1BF0}" srcOrd="6" destOrd="0" presId="urn:microsoft.com/office/officeart/2005/8/layout/vProcess5"/>
    <dgm:cxn modelId="{097ECF35-FDA7-4E8A-A7A1-A5146D292CED}" type="presParOf" srcId="{47F84CBB-40A6-43F5-9E22-3118A3E662B7}" destId="{D89FFC73-FEA1-4369-AEED-690AA5DCE7DD}" srcOrd="7" destOrd="0" presId="urn:microsoft.com/office/officeart/2005/8/layout/vProcess5"/>
    <dgm:cxn modelId="{9575813B-50B9-4BA9-A3A8-20DB0E47D22B}" type="presParOf" srcId="{47F84CBB-40A6-43F5-9E22-3118A3E662B7}" destId="{F543F343-8970-433C-8EEF-F943B7E1C3F1}" srcOrd="8" destOrd="0" presId="urn:microsoft.com/office/officeart/2005/8/layout/vProcess5"/>
    <dgm:cxn modelId="{959B01AE-2844-40A5-84AA-FB03885ACD84}" type="presParOf" srcId="{47F84CBB-40A6-43F5-9E22-3118A3E662B7}" destId="{60658EFE-D304-4F75-9B43-4C8AF2E406A7}" srcOrd="9" destOrd="0" presId="urn:microsoft.com/office/officeart/2005/8/layout/vProcess5"/>
    <dgm:cxn modelId="{D6F62EFA-B724-430D-BF66-EFE7D523CA65}" type="presParOf" srcId="{47F84CBB-40A6-43F5-9E22-3118A3E662B7}" destId="{188C286F-371B-4232-A028-933248087676}" srcOrd="10" destOrd="0" presId="urn:microsoft.com/office/officeart/2005/8/layout/vProcess5"/>
    <dgm:cxn modelId="{6546EF4A-E213-47C5-8FB3-FC1F0DC0C76A}" type="presParOf" srcId="{47F84CBB-40A6-43F5-9E22-3118A3E662B7}" destId="{9E0BF59E-8493-4ACD-B4F1-F4005005006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2CAFB-39A2-46CE-B14B-3CD3EA29C2D2}">
      <dsp:nvSpPr>
        <dsp:cNvPr id="0" name=""/>
        <dsp:cNvSpPr/>
      </dsp:nvSpPr>
      <dsp:spPr>
        <a:xfrm>
          <a:off x="0" y="0"/>
          <a:ext cx="7694506" cy="113626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Clear and Convincing Evidence - Not likely to flee, or pose a danger to the safety of any other person or the community</a:t>
          </a:r>
          <a:endParaRPr lang="en-US" sz="1700" kern="1200" dirty="0"/>
        </a:p>
      </dsp:txBody>
      <dsp:txXfrm>
        <a:off x="33280" y="33280"/>
        <a:ext cx="6372370" cy="1069707"/>
      </dsp:txXfrm>
    </dsp:sp>
    <dsp:sp modelId="{133F0454-9812-4720-90D0-4789252C2DC7}">
      <dsp:nvSpPr>
        <dsp:cNvPr id="0" name=""/>
        <dsp:cNvSpPr/>
      </dsp:nvSpPr>
      <dsp:spPr>
        <a:xfrm>
          <a:off x="644414" y="1342861"/>
          <a:ext cx="7694506" cy="1136267"/>
        </a:xfrm>
        <a:prstGeom prst="roundRect">
          <a:avLst>
            <a:gd name="adj" fmla="val 10000"/>
          </a:avLst>
        </a:prstGeom>
        <a:solidFill>
          <a:schemeClr val="accent2">
            <a:hueOff val="1947"/>
            <a:satOff val="0"/>
            <a:lumOff val="67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Not for Delay</a:t>
          </a:r>
          <a:endParaRPr lang="en-US" sz="1700" kern="1200"/>
        </a:p>
      </dsp:txBody>
      <dsp:txXfrm>
        <a:off x="677694" y="1376141"/>
        <a:ext cx="6244957" cy="1069707"/>
      </dsp:txXfrm>
    </dsp:sp>
    <dsp:sp modelId="{53F7CEC7-53B6-4CD7-B1ED-53A30A3A3917}">
      <dsp:nvSpPr>
        <dsp:cNvPr id="0" name=""/>
        <dsp:cNvSpPr/>
      </dsp:nvSpPr>
      <dsp:spPr>
        <a:xfrm>
          <a:off x="1279211" y="2685723"/>
          <a:ext cx="7694506" cy="1136267"/>
        </a:xfrm>
        <a:prstGeom prst="roundRect">
          <a:avLst>
            <a:gd name="adj" fmla="val 10000"/>
          </a:avLst>
        </a:prstGeom>
        <a:solidFill>
          <a:schemeClr val="accent2">
            <a:hueOff val="3894"/>
            <a:satOff val="0"/>
            <a:lumOff val="134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Raises a Substantial Question of Law or Fact</a:t>
          </a:r>
          <a:endParaRPr lang="en-US" sz="1700" kern="1200" dirty="0"/>
        </a:p>
      </dsp:txBody>
      <dsp:txXfrm>
        <a:off x="1312491" y="2719003"/>
        <a:ext cx="6254575" cy="1069707"/>
      </dsp:txXfrm>
    </dsp:sp>
    <dsp:sp modelId="{FC13E7E1-C1E7-42A8-9BB5-EBD725E68EBD}">
      <dsp:nvSpPr>
        <dsp:cNvPr id="0" name=""/>
        <dsp:cNvSpPr/>
      </dsp:nvSpPr>
      <dsp:spPr>
        <a:xfrm>
          <a:off x="1923626" y="4028584"/>
          <a:ext cx="7694506" cy="1136267"/>
        </a:xfrm>
        <a:prstGeom prst="roundRect">
          <a:avLst>
            <a:gd name="adj" fmla="val 10000"/>
          </a:avLst>
        </a:prstGeom>
        <a:solidFill>
          <a:schemeClr val="accent2">
            <a:hueOff val="5841"/>
            <a:satOff val="0"/>
            <a:lumOff val="201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If Decided in Defendant’s Favor - Likely to result in reversal, a new trial, a sentence without imprisonment, or a reduced sentence to a term shorter in time already served plus appeal time </a:t>
          </a:r>
          <a:endParaRPr lang="en-US" sz="1700" kern="1200" dirty="0"/>
        </a:p>
      </dsp:txBody>
      <dsp:txXfrm>
        <a:off x="1956906" y="4061864"/>
        <a:ext cx="6244957" cy="1069707"/>
      </dsp:txXfrm>
    </dsp:sp>
    <dsp:sp modelId="{7D79AA93-85DB-462A-A763-EF022DF0AE89}">
      <dsp:nvSpPr>
        <dsp:cNvPr id="0" name=""/>
        <dsp:cNvSpPr/>
      </dsp:nvSpPr>
      <dsp:spPr>
        <a:xfrm>
          <a:off x="6955932" y="870277"/>
          <a:ext cx="738573" cy="73857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122111" y="870277"/>
        <a:ext cx="406215" cy="555776"/>
      </dsp:txXfrm>
    </dsp:sp>
    <dsp:sp modelId="{D2954415-AE7D-4CE6-A146-7664926B1BF0}">
      <dsp:nvSpPr>
        <dsp:cNvPr id="0" name=""/>
        <dsp:cNvSpPr/>
      </dsp:nvSpPr>
      <dsp:spPr>
        <a:xfrm>
          <a:off x="7600347" y="2213139"/>
          <a:ext cx="738573" cy="738573"/>
        </a:xfrm>
        <a:prstGeom prst="downArrow">
          <a:avLst>
            <a:gd name="adj1" fmla="val 55000"/>
            <a:gd name="adj2" fmla="val 45000"/>
          </a:avLst>
        </a:prstGeom>
        <a:solidFill>
          <a:schemeClr val="accent2">
            <a:tint val="40000"/>
            <a:alpha val="90000"/>
            <a:hueOff val="39348"/>
            <a:satOff val="18176"/>
            <a:lumOff val="2389"/>
            <a:alphaOff val="0"/>
          </a:schemeClr>
        </a:solidFill>
        <a:ln w="19050" cap="rnd" cmpd="sng" algn="ctr">
          <a:solidFill>
            <a:schemeClr val="accent2">
              <a:tint val="40000"/>
              <a:alpha val="90000"/>
              <a:hueOff val="39348"/>
              <a:satOff val="18176"/>
              <a:lumOff val="2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766526" y="2213139"/>
        <a:ext cx="406215" cy="555776"/>
      </dsp:txXfrm>
    </dsp:sp>
    <dsp:sp modelId="{D89FFC73-FEA1-4369-AEED-690AA5DCE7DD}">
      <dsp:nvSpPr>
        <dsp:cNvPr id="0" name=""/>
        <dsp:cNvSpPr/>
      </dsp:nvSpPr>
      <dsp:spPr>
        <a:xfrm>
          <a:off x="8235144" y="3556000"/>
          <a:ext cx="738573" cy="738573"/>
        </a:xfrm>
        <a:prstGeom prst="downArrow">
          <a:avLst>
            <a:gd name="adj1" fmla="val 55000"/>
            <a:gd name="adj2" fmla="val 45000"/>
          </a:avLst>
        </a:prstGeom>
        <a:solidFill>
          <a:schemeClr val="accent2">
            <a:tint val="40000"/>
            <a:alpha val="90000"/>
            <a:hueOff val="78697"/>
            <a:satOff val="36353"/>
            <a:lumOff val="4779"/>
            <a:alphaOff val="0"/>
          </a:schemeClr>
        </a:solidFill>
        <a:ln w="19050" cap="rnd" cmpd="sng" algn="ctr">
          <a:solidFill>
            <a:schemeClr val="accent2">
              <a:tint val="40000"/>
              <a:alpha val="90000"/>
              <a:hueOff val="78697"/>
              <a:satOff val="36353"/>
              <a:lumOff val="4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401323" y="3556000"/>
        <a:ext cx="406215" cy="5557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29A0B-39E4-4232-8CB0-B7B9E5C81834}"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C8BB6-FFBD-4EE6-8707-1E1A244300F2}" type="slidenum">
              <a:rPr lang="en-US" smtClean="0"/>
              <a:t>‹#›</a:t>
            </a:fld>
            <a:endParaRPr lang="en-US"/>
          </a:p>
        </p:txBody>
      </p:sp>
    </p:spTree>
    <p:extLst>
      <p:ext uri="{BB962C8B-B14F-4D97-AF65-F5344CB8AC3E}">
        <p14:creationId xmlns:p14="http://schemas.microsoft.com/office/powerpoint/2010/main" val="347412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42785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277876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9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244394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897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162364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116438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371103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35195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D688E-9D61-48F3-B6A7-BBAB2DFBD4AD}"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368162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D688E-9D61-48F3-B6A7-BBAB2DFBD4AD}" type="datetimeFigureOut">
              <a:rPr lang="en-US" smtClean="0"/>
              <a:t>7/8/2026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29181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8D688E-9D61-48F3-B6A7-BBAB2DFBD4AD}" type="datetimeFigureOut">
              <a:rPr lang="en-US" smtClean="0"/>
              <a:t>7/8/2026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118273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8D688E-9D61-48F3-B6A7-BBAB2DFBD4AD}" type="datetimeFigureOut">
              <a:rPr lang="en-US" smtClean="0"/>
              <a:t>7/8/2026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315112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D688E-9D61-48F3-B6A7-BBAB2DFBD4AD}" type="datetimeFigureOut">
              <a:rPr lang="en-US" smtClean="0"/>
              <a:t>7/8/2026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75911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8D688E-9D61-48F3-B6A7-BBAB2DFBD4AD}" type="datetimeFigureOut">
              <a:rPr lang="en-US" smtClean="0"/>
              <a:t>7/8/2026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4921-448A-4933-AF1D-A70A2B444726}" type="slidenum">
              <a:rPr lang="en-US" smtClean="0"/>
              <a:t>‹#›</a:t>
            </a:fld>
            <a:endParaRPr lang="en-US"/>
          </a:p>
        </p:txBody>
      </p:sp>
    </p:spTree>
    <p:extLst>
      <p:ext uri="{BB962C8B-B14F-4D97-AF65-F5344CB8AC3E}">
        <p14:creationId xmlns:p14="http://schemas.microsoft.com/office/powerpoint/2010/main" val="40276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4921-448A-4933-AF1D-A70A2B444726}" type="slidenum">
              <a:rPr lang="en-US" smtClean="0"/>
              <a:t>‹#›</a:t>
            </a:fld>
            <a:endParaRPr lang="en-US"/>
          </a:p>
        </p:txBody>
      </p:sp>
      <p:sp>
        <p:nvSpPr>
          <p:cNvPr id="5" name="Date Placeholder 4"/>
          <p:cNvSpPr>
            <a:spLocks noGrp="1"/>
          </p:cNvSpPr>
          <p:nvPr>
            <p:ph type="dt" sz="half" idx="10"/>
          </p:nvPr>
        </p:nvSpPr>
        <p:spPr/>
        <p:txBody>
          <a:bodyPr/>
          <a:lstStyle/>
          <a:p>
            <a:fld id="{AC8D688E-9D61-48F3-B6A7-BBAB2DFBD4AD}" type="datetimeFigureOut">
              <a:rPr lang="en-US" smtClean="0"/>
              <a:t>7/8/2026</a:t>
            </a:fld>
            <a:endParaRPr lang="en-US"/>
          </a:p>
        </p:txBody>
      </p:sp>
    </p:spTree>
    <p:extLst>
      <p:ext uri="{BB962C8B-B14F-4D97-AF65-F5344CB8AC3E}">
        <p14:creationId xmlns:p14="http://schemas.microsoft.com/office/powerpoint/2010/main" val="167519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8D688E-9D61-48F3-B6A7-BBAB2DFBD4AD}" type="datetimeFigureOut">
              <a:rPr lang="en-US" smtClean="0"/>
              <a:t>7/8/2026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8B4921-448A-4933-AF1D-A70A2B444726}" type="slidenum">
              <a:rPr lang="en-US" smtClean="0"/>
              <a:t>‹#›</a:t>
            </a:fld>
            <a:endParaRPr lang="en-US"/>
          </a:p>
        </p:txBody>
      </p:sp>
    </p:spTree>
    <p:extLst>
      <p:ext uri="{BB962C8B-B14F-4D97-AF65-F5344CB8AC3E}">
        <p14:creationId xmlns:p14="http://schemas.microsoft.com/office/powerpoint/2010/main" val="18853206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4168-4450-9E32-6CB0-0B76671EB6B6}"/>
              </a:ext>
            </a:extLst>
          </p:cNvPr>
          <p:cNvSpPr>
            <a:spLocks noGrp="1"/>
          </p:cNvSpPr>
          <p:nvPr>
            <p:ph type="ctrTitle"/>
          </p:nvPr>
        </p:nvSpPr>
        <p:spPr>
          <a:xfrm>
            <a:off x="1507067" y="899652"/>
            <a:ext cx="7766936" cy="953729"/>
          </a:xfrm>
        </p:spPr>
        <p:txBody>
          <a:bodyPr/>
          <a:lstStyle/>
          <a:p>
            <a:pPr algn="ctr"/>
            <a:r>
              <a:rPr lang="en-US" sz="2800" b="1" dirty="0">
                <a:solidFill>
                  <a:srgbClr val="01080B"/>
                </a:solidFill>
              </a:rPr>
              <a:t>Bail on Appeal: The United States Model and its Distinctive Features</a:t>
            </a:r>
          </a:p>
        </p:txBody>
      </p:sp>
      <p:sp>
        <p:nvSpPr>
          <p:cNvPr id="3" name="Subtitle 2">
            <a:extLst>
              <a:ext uri="{FF2B5EF4-FFF2-40B4-BE49-F238E27FC236}">
                <a16:creationId xmlns:a16="http://schemas.microsoft.com/office/drawing/2014/main" id="{4433F7CD-7FAE-7109-5D0D-C6FF0E2671C7}"/>
              </a:ext>
            </a:extLst>
          </p:cNvPr>
          <p:cNvSpPr>
            <a:spLocks noGrp="1"/>
          </p:cNvSpPr>
          <p:nvPr>
            <p:ph type="subTitle" idx="1"/>
          </p:nvPr>
        </p:nvSpPr>
        <p:spPr>
          <a:xfrm>
            <a:off x="1507067" y="5004619"/>
            <a:ext cx="7766936" cy="953729"/>
          </a:xfrm>
        </p:spPr>
        <p:txBody>
          <a:bodyPr>
            <a:normAutofit fontScale="77500" lnSpcReduction="20000"/>
          </a:bodyPr>
          <a:lstStyle/>
          <a:p>
            <a:pPr algn="ctr">
              <a:lnSpc>
                <a:spcPct val="120000"/>
              </a:lnSpc>
              <a:spcBef>
                <a:spcPts val="0"/>
              </a:spcBef>
            </a:pPr>
            <a:r>
              <a:rPr lang="en-US" sz="2200" b="1" dirty="0">
                <a:solidFill>
                  <a:srgbClr val="01080B"/>
                </a:solidFill>
                <a:latin typeface="Calibri" pitchFamily="34" charset="0"/>
                <a:ea typeface="Calibri" pitchFamily="34" charset="-122"/>
                <a:cs typeface="Calibri" pitchFamily="34" charset="-120"/>
              </a:rPr>
              <a:t>Ellen S. Podgor   </a:t>
            </a:r>
          </a:p>
          <a:p>
            <a:pPr algn="ctr">
              <a:lnSpc>
                <a:spcPct val="120000"/>
              </a:lnSpc>
              <a:spcBef>
                <a:spcPts val="0"/>
              </a:spcBef>
            </a:pPr>
            <a:r>
              <a:rPr lang="en-US" sz="2200" b="1" dirty="0">
                <a:solidFill>
                  <a:srgbClr val="01080B"/>
                </a:solidFill>
                <a:latin typeface="Calibri" pitchFamily="34" charset="0"/>
                <a:ea typeface="Calibri" pitchFamily="34" charset="-122"/>
                <a:cs typeface="Calibri" pitchFamily="34" charset="-120"/>
              </a:rPr>
              <a:t>Gary R. Trombley Family White-Collar Crime Research Professor</a:t>
            </a:r>
            <a:endParaRPr lang="en-US" sz="2200" b="1" dirty="0">
              <a:solidFill>
                <a:srgbClr val="01080B"/>
              </a:solidFill>
            </a:endParaRPr>
          </a:p>
          <a:p>
            <a:pPr algn="ctr">
              <a:lnSpc>
                <a:spcPct val="120000"/>
              </a:lnSpc>
              <a:spcBef>
                <a:spcPts val="0"/>
              </a:spcBef>
            </a:pPr>
            <a:r>
              <a:rPr lang="en-US" sz="2200" b="1" dirty="0">
                <a:solidFill>
                  <a:srgbClr val="01080B"/>
                </a:solidFill>
                <a:latin typeface="Calibri" pitchFamily="34" charset="0"/>
                <a:ea typeface="Calibri" pitchFamily="34" charset="-122"/>
                <a:cs typeface="Calibri" pitchFamily="34" charset="-120"/>
              </a:rPr>
              <a:t>Stetson University College of Law</a:t>
            </a:r>
            <a:endParaRPr lang="en-US" sz="2200" b="1" dirty="0">
              <a:solidFill>
                <a:srgbClr val="01080B"/>
              </a:solidFill>
            </a:endParaRPr>
          </a:p>
          <a:p>
            <a:endParaRPr lang="en-US" dirty="0"/>
          </a:p>
        </p:txBody>
      </p:sp>
      <p:pic>
        <p:nvPicPr>
          <p:cNvPr id="5" name="Picture 4" descr="Gavel resting on block">
            <a:extLst>
              <a:ext uri="{FF2B5EF4-FFF2-40B4-BE49-F238E27FC236}">
                <a16:creationId xmlns:a16="http://schemas.microsoft.com/office/drawing/2014/main" id="{A153E8D2-7120-EB0D-CB63-5ABF3B7F5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734" y="1953008"/>
            <a:ext cx="3642110" cy="2428073"/>
          </a:xfrm>
          <a:prstGeom prst="rect">
            <a:avLst/>
          </a:prstGeom>
        </p:spPr>
      </p:pic>
    </p:spTree>
    <p:extLst>
      <p:ext uri="{BB962C8B-B14F-4D97-AF65-F5344CB8AC3E}">
        <p14:creationId xmlns:p14="http://schemas.microsoft.com/office/powerpoint/2010/main" val="187977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33B7-1AD6-4BC2-B7F7-02A2DE349279}"/>
              </a:ext>
            </a:extLst>
          </p:cNvPr>
          <p:cNvSpPr>
            <a:spLocks noGrp="1"/>
          </p:cNvSpPr>
          <p:nvPr>
            <p:ph type="title"/>
          </p:nvPr>
        </p:nvSpPr>
        <p:spPr>
          <a:xfrm>
            <a:off x="610689" y="609600"/>
            <a:ext cx="8596668" cy="1320800"/>
          </a:xfrm>
        </p:spPr>
        <p:txBody>
          <a:bodyPr/>
          <a:lstStyle/>
          <a:p>
            <a:pPr algn="ctr"/>
            <a:r>
              <a:rPr lang="en-US" b="1" dirty="0">
                <a:solidFill>
                  <a:srgbClr val="01080B"/>
                </a:solidFill>
              </a:rPr>
              <a:t>Who Gets Bail on Appeal?</a:t>
            </a:r>
            <a:endParaRPr lang="en-US" dirty="0"/>
          </a:p>
        </p:txBody>
      </p:sp>
      <p:sp>
        <p:nvSpPr>
          <p:cNvPr id="3" name="Text Placeholder 2">
            <a:extLst>
              <a:ext uri="{FF2B5EF4-FFF2-40B4-BE49-F238E27FC236}">
                <a16:creationId xmlns:a16="http://schemas.microsoft.com/office/drawing/2014/main" id="{CB956443-6E43-7971-B51F-CB168D0665B5}"/>
              </a:ext>
            </a:extLst>
          </p:cNvPr>
          <p:cNvSpPr>
            <a:spLocks noGrp="1"/>
          </p:cNvSpPr>
          <p:nvPr>
            <p:ph type="body" idx="1"/>
          </p:nvPr>
        </p:nvSpPr>
        <p:spPr>
          <a:effectLst/>
        </p:spPr>
        <p:txBody>
          <a:bodyPr/>
          <a:lstStyle/>
          <a:p>
            <a:pPr algn="ctr"/>
            <a:r>
              <a:rPr lang="en-US" sz="2800" b="1" u="sng" dirty="0"/>
              <a:t>Non White-Collar </a:t>
            </a:r>
          </a:p>
        </p:txBody>
      </p:sp>
      <p:sp>
        <p:nvSpPr>
          <p:cNvPr id="4" name="Content Placeholder 3">
            <a:extLst>
              <a:ext uri="{FF2B5EF4-FFF2-40B4-BE49-F238E27FC236}">
                <a16:creationId xmlns:a16="http://schemas.microsoft.com/office/drawing/2014/main" id="{4751C8EF-1AB2-124F-0362-66B4064D29C2}"/>
              </a:ext>
            </a:extLst>
          </p:cNvPr>
          <p:cNvSpPr>
            <a:spLocks noGrp="1"/>
          </p:cNvSpPr>
          <p:nvPr>
            <p:ph sz="half" idx="2"/>
          </p:nvPr>
        </p:nvSpPr>
        <p:spPr>
          <a:xfrm>
            <a:off x="334297" y="2967828"/>
            <a:ext cx="4754085" cy="3073534"/>
          </a:xfrm>
        </p:spPr>
        <p:txBody>
          <a:bodyPr>
            <a:normAutofit/>
          </a:bodyPr>
          <a:lstStyle/>
          <a:p>
            <a:r>
              <a:rPr lang="en-US" sz="2800" dirty="0">
                <a:solidFill>
                  <a:srgbClr val="FF0000"/>
                </a:solidFill>
              </a:rPr>
              <a:t>Flee or pose a danger  </a:t>
            </a:r>
          </a:p>
          <a:p>
            <a:r>
              <a:rPr lang="en-US" sz="2800" strike="sngStrike" dirty="0">
                <a:solidFill>
                  <a:schemeClr val="tx1"/>
                </a:solidFill>
              </a:rPr>
              <a:t>Delay</a:t>
            </a:r>
          </a:p>
          <a:p>
            <a:r>
              <a:rPr lang="en-US" sz="2800" strike="sngStrike" dirty="0"/>
              <a:t>Substantial Question </a:t>
            </a:r>
          </a:p>
          <a:p>
            <a:r>
              <a:rPr lang="en-US" sz="2800" strike="sngStrike" dirty="0"/>
              <a:t>Likely to Change Result</a:t>
            </a:r>
          </a:p>
        </p:txBody>
      </p:sp>
      <p:sp>
        <p:nvSpPr>
          <p:cNvPr id="5" name="Text Placeholder 4">
            <a:extLst>
              <a:ext uri="{FF2B5EF4-FFF2-40B4-BE49-F238E27FC236}">
                <a16:creationId xmlns:a16="http://schemas.microsoft.com/office/drawing/2014/main" id="{FC2C6EB0-8BF6-BE1B-B6BE-22564E4ED90F}"/>
              </a:ext>
            </a:extLst>
          </p:cNvPr>
          <p:cNvSpPr>
            <a:spLocks noGrp="1"/>
          </p:cNvSpPr>
          <p:nvPr>
            <p:ph type="body" sz="quarter" idx="3"/>
          </p:nvPr>
        </p:nvSpPr>
        <p:spPr/>
        <p:txBody>
          <a:bodyPr/>
          <a:lstStyle/>
          <a:p>
            <a:pPr algn="ctr"/>
            <a:r>
              <a:rPr lang="en-US" sz="2800" b="1" u="sng" dirty="0"/>
              <a:t>White-Collar</a:t>
            </a:r>
          </a:p>
        </p:txBody>
      </p:sp>
      <p:sp>
        <p:nvSpPr>
          <p:cNvPr id="6" name="Content Placeholder 5">
            <a:extLst>
              <a:ext uri="{FF2B5EF4-FFF2-40B4-BE49-F238E27FC236}">
                <a16:creationId xmlns:a16="http://schemas.microsoft.com/office/drawing/2014/main" id="{44B3E284-AF37-D322-7285-76D9B1924785}"/>
              </a:ext>
            </a:extLst>
          </p:cNvPr>
          <p:cNvSpPr>
            <a:spLocks noGrp="1"/>
          </p:cNvSpPr>
          <p:nvPr>
            <p:ph sz="quarter" idx="4"/>
          </p:nvPr>
        </p:nvSpPr>
        <p:spPr>
          <a:xfrm>
            <a:off x="5250426" y="2967828"/>
            <a:ext cx="4640827" cy="3073534"/>
          </a:xfrm>
        </p:spPr>
        <p:txBody>
          <a:bodyPr>
            <a:normAutofit/>
          </a:bodyPr>
          <a:lstStyle/>
          <a:p>
            <a:r>
              <a:rPr lang="en-US" sz="2800" dirty="0">
                <a:solidFill>
                  <a:srgbClr val="00B050"/>
                </a:solidFill>
              </a:rPr>
              <a:t>Flee or pose a danger </a:t>
            </a:r>
          </a:p>
          <a:p>
            <a:r>
              <a:rPr lang="en-US" sz="2800" dirty="0">
                <a:solidFill>
                  <a:srgbClr val="00B050"/>
                </a:solidFill>
              </a:rPr>
              <a:t>Delay</a:t>
            </a:r>
          </a:p>
          <a:p>
            <a:r>
              <a:rPr lang="en-US" sz="2800" b="1" i="1" dirty="0">
                <a:solidFill>
                  <a:srgbClr val="7030A0"/>
                </a:solidFill>
              </a:rPr>
              <a:t>Substantial Question</a:t>
            </a:r>
          </a:p>
          <a:p>
            <a:r>
              <a:rPr lang="en-US" sz="2800" dirty="0">
                <a:solidFill>
                  <a:srgbClr val="FF0000"/>
                </a:solidFill>
              </a:rPr>
              <a:t>Likely to Change Result</a:t>
            </a:r>
          </a:p>
          <a:p>
            <a:endParaRPr lang="en-US" dirty="0"/>
          </a:p>
        </p:txBody>
      </p:sp>
    </p:spTree>
    <p:extLst>
      <p:ext uri="{BB962C8B-B14F-4D97-AF65-F5344CB8AC3E}">
        <p14:creationId xmlns:p14="http://schemas.microsoft.com/office/powerpoint/2010/main" val="235852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CE06-E7CE-D7F3-A42B-5D6256EEEE41}"/>
              </a:ext>
            </a:extLst>
          </p:cNvPr>
          <p:cNvSpPr>
            <a:spLocks noGrp="1"/>
          </p:cNvSpPr>
          <p:nvPr>
            <p:ph type="title"/>
          </p:nvPr>
        </p:nvSpPr>
        <p:spPr/>
        <p:txBody>
          <a:bodyPr/>
          <a:lstStyle/>
          <a:p>
            <a:pPr algn="ctr"/>
            <a:r>
              <a:rPr lang="en-US" b="1" dirty="0">
                <a:solidFill>
                  <a:schemeClr val="tx1"/>
                </a:solidFill>
              </a:rPr>
              <a:t>Canadian Approach</a:t>
            </a:r>
            <a:br>
              <a:rPr lang="en-US" b="1" dirty="0">
                <a:solidFill>
                  <a:schemeClr val="tx1"/>
                </a:solidFill>
              </a:rPr>
            </a:br>
            <a:endParaRPr lang="en-US" b="1" dirty="0">
              <a:solidFill>
                <a:schemeClr val="tx1"/>
              </a:solidFill>
            </a:endParaRPr>
          </a:p>
        </p:txBody>
      </p:sp>
      <p:sp>
        <p:nvSpPr>
          <p:cNvPr id="7" name="Content Placeholder 6">
            <a:extLst>
              <a:ext uri="{FF2B5EF4-FFF2-40B4-BE49-F238E27FC236}">
                <a16:creationId xmlns:a16="http://schemas.microsoft.com/office/drawing/2014/main" id="{62F6FB15-12F2-FF4C-701F-0D3726BDECCE}"/>
              </a:ext>
            </a:extLst>
          </p:cNvPr>
          <p:cNvSpPr>
            <a:spLocks noGrp="1"/>
          </p:cNvSpPr>
          <p:nvPr>
            <p:ph idx="1"/>
          </p:nvPr>
        </p:nvSpPr>
        <p:spPr>
          <a:xfrm>
            <a:off x="677334" y="1524001"/>
            <a:ext cx="8596668" cy="4994786"/>
          </a:xfrm>
        </p:spPr>
        <p:txBody>
          <a:bodyPr>
            <a:normAutofit/>
          </a:bodyPr>
          <a:lstStyle/>
          <a:p>
            <a:pPr marL="0" indent="0">
              <a:buNone/>
            </a:pPr>
            <a:r>
              <a:rPr lang="en-US" sz="2000" i="1" dirty="0"/>
              <a:t>Code s. 679(3), 680(1), &amp; 515(10(c); R. v. Farinacci; R. v. Orland</a:t>
            </a:r>
            <a:r>
              <a:rPr lang="en-US" sz="2000" dirty="0"/>
              <a:t> </a:t>
            </a:r>
          </a:p>
          <a:p>
            <a:r>
              <a:rPr lang="en-US" sz="2000" dirty="0"/>
              <a:t>Appeal not frivolous</a:t>
            </a:r>
          </a:p>
          <a:p>
            <a:r>
              <a:rPr lang="en-US" sz="2000" dirty="0"/>
              <a:t>Will surrender into custody</a:t>
            </a:r>
          </a:p>
          <a:p>
            <a:r>
              <a:rPr lang="en-US" sz="2000" dirty="0"/>
              <a:t>Detention not necessary in the public interest</a:t>
            </a:r>
          </a:p>
          <a:p>
            <a:pPr lvl="1"/>
            <a:r>
              <a:rPr lang="en-US" sz="2000" dirty="0"/>
              <a:t>Public safety</a:t>
            </a:r>
          </a:p>
          <a:p>
            <a:pPr lvl="1"/>
            <a:r>
              <a:rPr lang="en-US" sz="2000" b="1" dirty="0">
                <a:solidFill>
                  <a:srgbClr val="FF0000"/>
                </a:solidFill>
              </a:rPr>
              <a:t>Public confidence in the administration of justice </a:t>
            </a:r>
          </a:p>
          <a:p>
            <a:pPr marL="457200" lvl="1" indent="0">
              <a:buNone/>
            </a:pPr>
            <a:r>
              <a:rPr lang="en-US" sz="2000" b="1" dirty="0">
                <a:solidFill>
                  <a:srgbClr val="FF0000"/>
                </a:solidFill>
              </a:rPr>
              <a:t>	</a:t>
            </a:r>
            <a:r>
              <a:rPr lang="en-US" sz="2000" b="1" dirty="0">
                <a:solidFill>
                  <a:schemeClr val="tx1"/>
                </a:solidFill>
              </a:rPr>
              <a:t>Balancing -</a:t>
            </a:r>
          </a:p>
          <a:p>
            <a:pPr lvl="2"/>
            <a:r>
              <a:rPr lang="en-US" sz="2000" b="1" dirty="0">
                <a:solidFill>
                  <a:schemeClr val="tx1"/>
                </a:solidFill>
              </a:rPr>
              <a:t>Enforceability</a:t>
            </a:r>
            <a:r>
              <a:rPr lang="en-US" sz="2000" dirty="0">
                <a:solidFill>
                  <a:schemeClr val="tx1"/>
                </a:solidFill>
              </a:rPr>
              <a:t> (seriousness of crime- gravity of offense, circumstances surrounding the commission of the offense, potential length of imprisonment)</a:t>
            </a:r>
          </a:p>
          <a:p>
            <a:pPr lvl="2"/>
            <a:r>
              <a:rPr lang="en-US" sz="2000" b="1" dirty="0">
                <a:solidFill>
                  <a:schemeClr val="tx1"/>
                </a:solidFill>
              </a:rPr>
              <a:t>Reviewability </a:t>
            </a:r>
            <a:r>
              <a:rPr lang="en-US" sz="2000" dirty="0">
                <a:solidFill>
                  <a:schemeClr val="tx1"/>
                </a:solidFill>
              </a:rPr>
              <a:t>(“not frivolous” “</a:t>
            </a:r>
            <a:r>
              <a:rPr lang="en-US" sz="2000" dirty="0">
                <a:solidFill>
                  <a:srgbClr val="FF0000"/>
                </a:solidFill>
              </a:rPr>
              <a:t>clearly arguable</a:t>
            </a:r>
            <a:r>
              <a:rPr lang="en-US" sz="2000" dirty="0">
                <a:solidFill>
                  <a:schemeClr val="tx1"/>
                </a:solidFill>
              </a:rPr>
              <a:t>”)</a:t>
            </a:r>
          </a:p>
        </p:txBody>
      </p:sp>
    </p:spTree>
    <p:extLst>
      <p:ext uri="{BB962C8B-B14F-4D97-AF65-F5344CB8AC3E}">
        <p14:creationId xmlns:p14="http://schemas.microsoft.com/office/powerpoint/2010/main" val="35226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5254-372F-50D7-A708-0B275D948C06}"/>
              </a:ext>
            </a:extLst>
          </p:cNvPr>
          <p:cNvSpPr>
            <a:spLocks noGrp="1"/>
          </p:cNvSpPr>
          <p:nvPr>
            <p:ph type="title"/>
          </p:nvPr>
        </p:nvSpPr>
        <p:spPr/>
        <p:txBody>
          <a:bodyPr/>
          <a:lstStyle/>
          <a:p>
            <a:pPr algn="ctr"/>
            <a:r>
              <a:rPr lang="en-US" b="1" dirty="0">
                <a:solidFill>
                  <a:schemeClr val="tx1"/>
                </a:solidFill>
              </a:rPr>
              <a:t>When Outcomes Diverge: </a:t>
            </a:r>
            <a:r>
              <a:rPr lang="en-US" b="1" i="1" dirty="0">
                <a:solidFill>
                  <a:schemeClr val="tx1"/>
                </a:solidFill>
              </a:rPr>
              <a:t>Menendez</a:t>
            </a:r>
            <a:r>
              <a:rPr lang="en-US" b="1" dirty="0">
                <a:solidFill>
                  <a:schemeClr val="tx1"/>
                </a:solidFill>
              </a:rPr>
              <a:t>, </a:t>
            </a:r>
            <a:r>
              <a:rPr lang="en-US" b="1" i="1" dirty="0">
                <a:solidFill>
                  <a:schemeClr val="tx1"/>
                </a:solidFill>
              </a:rPr>
              <a:t>Ravenell</a:t>
            </a:r>
            <a:r>
              <a:rPr lang="en-US" b="1" dirty="0">
                <a:solidFill>
                  <a:schemeClr val="tx1"/>
                </a:solidFill>
              </a:rPr>
              <a:t>, and </a:t>
            </a:r>
            <a:r>
              <a:rPr lang="en-US" b="1" i="1" dirty="0">
                <a:solidFill>
                  <a:schemeClr val="tx1"/>
                </a:solidFill>
              </a:rPr>
              <a:t>McDonnell</a:t>
            </a:r>
          </a:p>
        </p:txBody>
      </p:sp>
      <p:sp>
        <p:nvSpPr>
          <p:cNvPr id="3" name="Content Placeholder 2">
            <a:extLst>
              <a:ext uri="{FF2B5EF4-FFF2-40B4-BE49-F238E27FC236}">
                <a16:creationId xmlns:a16="http://schemas.microsoft.com/office/drawing/2014/main" id="{3C29B438-9457-5150-3CED-48A143A00A08}"/>
              </a:ext>
            </a:extLst>
          </p:cNvPr>
          <p:cNvSpPr>
            <a:spLocks noGrp="1"/>
          </p:cNvSpPr>
          <p:nvPr>
            <p:ph idx="1"/>
          </p:nvPr>
        </p:nvSpPr>
        <p:spPr>
          <a:xfrm>
            <a:off x="677334" y="2369574"/>
            <a:ext cx="8596668" cy="3671788"/>
          </a:xfrm>
        </p:spPr>
        <p:txBody>
          <a:bodyPr>
            <a:normAutofit/>
          </a:bodyPr>
          <a:lstStyle/>
          <a:p>
            <a:r>
              <a:rPr lang="en-US" sz="3200" dirty="0"/>
              <a:t>Robert McDonnell </a:t>
            </a:r>
          </a:p>
          <a:p>
            <a:endParaRPr lang="en-US" sz="3200" dirty="0"/>
          </a:p>
          <a:p>
            <a:r>
              <a:rPr lang="en-US" sz="3200" dirty="0"/>
              <a:t>Nadine Menedez </a:t>
            </a:r>
          </a:p>
          <a:p>
            <a:endParaRPr lang="en-US" sz="3200" dirty="0"/>
          </a:p>
          <a:p>
            <a:r>
              <a:rPr lang="en-US" sz="3200" dirty="0"/>
              <a:t>Kenneth Ravenell</a:t>
            </a:r>
          </a:p>
        </p:txBody>
      </p:sp>
    </p:spTree>
    <p:extLst>
      <p:ext uri="{BB962C8B-B14F-4D97-AF65-F5344CB8AC3E}">
        <p14:creationId xmlns:p14="http://schemas.microsoft.com/office/powerpoint/2010/main" val="79873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6AA8-F921-71D6-7ED4-543C7E3A1E48}"/>
              </a:ext>
            </a:extLst>
          </p:cNvPr>
          <p:cNvSpPr>
            <a:spLocks noGrp="1"/>
          </p:cNvSpPr>
          <p:nvPr>
            <p:ph type="title"/>
          </p:nvPr>
        </p:nvSpPr>
        <p:spPr>
          <a:xfrm>
            <a:off x="4349123" y="609600"/>
            <a:ext cx="4924878" cy="1320800"/>
          </a:xfrm>
        </p:spPr>
        <p:txBody>
          <a:bodyPr anchor="ctr">
            <a:normAutofit/>
          </a:bodyPr>
          <a:lstStyle/>
          <a:p>
            <a:r>
              <a:rPr lang="en-US" b="1" dirty="0">
                <a:solidFill>
                  <a:srgbClr val="01080B"/>
                </a:solidFill>
              </a:rPr>
              <a:t>Three Points</a:t>
            </a:r>
          </a:p>
        </p:txBody>
      </p:sp>
      <p:pic>
        <p:nvPicPr>
          <p:cNvPr id="4" name="Picture 3">
            <a:extLst>
              <a:ext uri="{FF2B5EF4-FFF2-40B4-BE49-F238E27FC236}">
                <a16:creationId xmlns:a16="http://schemas.microsoft.com/office/drawing/2014/main" id="{97F065AB-A865-F4D1-EC9D-8B658A104B62}"/>
              </a:ext>
            </a:extLst>
          </p:cNvPr>
          <p:cNvPicPr>
            <a:picLocks noChangeAspect="1"/>
          </p:cNvPicPr>
          <p:nvPr/>
        </p:nvPicPr>
        <p:blipFill>
          <a:blip r:embed="rId2"/>
          <a:stretch>
            <a:fillRect/>
          </a:stretch>
        </p:blipFill>
        <p:spPr>
          <a:xfrm>
            <a:off x="799814" y="812086"/>
            <a:ext cx="3251701" cy="5080782"/>
          </a:xfrm>
          <a:prstGeom prst="rect">
            <a:avLst/>
          </a:prstGeom>
        </p:spPr>
      </p:pic>
      <p:sp>
        <p:nvSpPr>
          <p:cNvPr id="7" name="Content Placeholder 6">
            <a:extLst>
              <a:ext uri="{FF2B5EF4-FFF2-40B4-BE49-F238E27FC236}">
                <a16:creationId xmlns:a16="http://schemas.microsoft.com/office/drawing/2014/main" id="{A2B2D11E-DFE4-63D0-ECE7-9140059C6C2E}"/>
              </a:ext>
            </a:extLst>
          </p:cNvPr>
          <p:cNvSpPr>
            <a:spLocks noGrp="1"/>
          </p:cNvSpPr>
          <p:nvPr>
            <p:ph idx="1"/>
          </p:nvPr>
        </p:nvSpPr>
        <p:spPr>
          <a:xfrm>
            <a:off x="4349123" y="2160590"/>
            <a:ext cx="4921876" cy="3739698"/>
          </a:xfrm>
        </p:spPr>
        <p:txBody>
          <a:bodyPr>
            <a:normAutofit/>
          </a:bodyPr>
          <a:lstStyle/>
          <a:p>
            <a:r>
              <a:rPr lang="en-US" sz="2400" b="1" dirty="0">
                <a:solidFill>
                  <a:srgbClr val="01080B"/>
                </a:solidFill>
              </a:rPr>
              <a:t>The Law – Constitution, Statutes, Rules, &amp; Cases</a:t>
            </a:r>
          </a:p>
          <a:p>
            <a:pPr marL="0" indent="0">
              <a:buNone/>
            </a:pPr>
            <a:endParaRPr lang="en-US" sz="2400" b="1" dirty="0">
              <a:solidFill>
                <a:srgbClr val="01080B"/>
              </a:solidFill>
            </a:endParaRPr>
          </a:p>
          <a:p>
            <a:r>
              <a:rPr lang="en-US" sz="2400" b="1" dirty="0">
                <a:solidFill>
                  <a:srgbClr val="01080B"/>
                </a:solidFill>
              </a:rPr>
              <a:t>Factors for Bail – Post Trial</a:t>
            </a:r>
          </a:p>
          <a:p>
            <a:pPr marL="0" indent="0">
              <a:buNone/>
            </a:pPr>
            <a:endParaRPr lang="en-US" sz="2400" b="1" dirty="0">
              <a:solidFill>
                <a:srgbClr val="01080B"/>
              </a:solidFill>
            </a:endParaRPr>
          </a:p>
          <a:p>
            <a:r>
              <a:rPr lang="en-US" sz="2400" b="1" dirty="0">
                <a:solidFill>
                  <a:srgbClr val="01080B"/>
                </a:solidFill>
              </a:rPr>
              <a:t>Key Issues for Appellate Bail (U.S. &amp; Canada)</a:t>
            </a:r>
          </a:p>
          <a:p>
            <a:endParaRPr lang="en-US" dirty="0"/>
          </a:p>
          <a:p>
            <a:endParaRPr lang="en-US" dirty="0"/>
          </a:p>
        </p:txBody>
      </p:sp>
    </p:spTree>
    <p:extLst>
      <p:ext uri="{BB962C8B-B14F-4D97-AF65-F5344CB8AC3E}">
        <p14:creationId xmlns:p14="http://schemas.microsoft.com/office/powerpoint/2010/main" val="219094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C0695-990B-748D-A52D-4D0F9FF7C680}"/>
              </a:ext>
            </a:extLst>
          </p:cNvPr>
          <p:cNvPicPr>
            <a:picLocks noChangeAspect="1"/>
          </p:cNvPicPr>
          <p:nvPr/>
        </p:nvPicPr>
        <p:blipFill>
          <a:blip r:embed="rId2"/>
          <a:stretch>
            <a:fillRect/>
          </a:stretch>
        </p:blipFill>
        <p:spPr>
          <a:xfrm>
            <a:off x="3127248" y="285666"/>
            <a:ext cx="5347281" cy="6176273"/>
          </a:xfrm>
          <a:prstGeom prst="rect">
            <a:avLst/>
          </a:prstGeom>
        </p:spPr>
      </p:pic>
    </p:spTree>
    <p:extLst>
      <p:ext uri="{BB962C8B-B14F-4D97-AF65-F5344CB8AC3E}">
        <p14:creationId xmlns:p14="http://schemas.microsoft.com/office/powerpoint/2010/main" val="286110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0C89-A4E8-75B2-BE7C-60527527871B}"/>
              </a:ext>
            </a:extLst>
          </p:cNvPr>
          <p:cNvSpPr>
            <a:spLocks noGrp="1"/>
          </p:cNvSpPr>
          <p:nvPr>
            <p:ph type="title"/>
          </p:nvPr>
        </p:nvSpPr>
        <p:spPr>
          <a:xfrm>
            <a:off x="677334" y="265471"/>
            <a:ext cx="8596668" cy="1320800"/>
          </a:xfrm>
        </p:spPr>
        <p:txBody>
          <a:bodyPr/>
          <a:lstStyle/>
          <a:p>
            <a:pPr algn="ctr"/>
            <a:r>
              <a:rPr lang="en-US" b="1" dirty="0">
                <a:solidFill>
                  <a:srgbClr val="01080B"/>
                </a:solidFill>
              </a:rPr>
              <a:t>BAIL- Pretrial</a:t>
            </a:r>
          </a:p>
        </p:txBody>
      </p:sp>
      <p:sp>
        <p:nvSpPr>
          <p:cNvPr id="3" name="Content Placeholder 2">
            <a:extLst>
              <a:ext uri="{FF2B5EF4-FFF2-40B4-BE49-F238E27FC236}">
                <a16:creationId xmlns:a16="http://schemas.microsoft.com/office/drawing/2014/main" id="{191EF028-F451-6332-7F08-DB77DEADC9AE}"/>
              </a:ext>
            </a:extLst>
          </p:cNvPr>
          <p:cNvSpPr>
            <a:spLocks noGrp="1"/>
          </p:cNvSpPr>
          <p:nvPr>
            <p:ph idx="1"/>
          </p:nvPr>
        </p:nvSpPr>
        <p:spPr>
          <a:xfrm>
            <a:off x="677334" y="1126671"/>
            <a:ext cx="8596668" cy="5465858"/>
          </a:xfrm>
        </p:spPr>
        <p:txBody>
          <a:bodyPr>
            <a:normAutofit lnSpcReduction="10000"/>
          </a:bodyPr>
          <a:lstStyle/>
          <a:p>
            <a:r>
              <a:rPr lang="en-US" sz="2000" b="1" dirty="0">
                <a:solidFill>
                  <a:srgbClr val="01080B"/>
                </a:solidFill>
              </a:rPr>
              <a:t>U.S. Constitution </a:t>
            </a:r>
            <a:r>
              <a:rPr lang="en-US" sz="2000" dirty="0">
                <a:solidFill>
                  <a:srgbClr val="01080B"/>
                </a:solidFill>
              </a:rPr>
              <a:t>–  </a:t>
            </a:r>
          </a:p>
          <a:p>
            <a:pPr lvl="1"/>
            <a:r>
              <a:rPr lang="en-US" sz="2000" dirty="0">
                <a:solidFill>
                  <a:srgbClr val="01080B"/>
                </a:solidFill>
              </a:rPr>
              <a:t>8</a:t>
            </a:r>
            <a:r>
              <a:rPr lang="en-US" sz="2000" baseline="30000" dirty="0">
                <a:solidFill>
                  <a:srgbClr val="01080B"/>
                </a:solidFill>
              </a:rPr>
              <a:t>th</a:t>
            </a:r>
            <a:r>
              <a:rPr lang="en-US" sz="2000" dirty="0">
                <a:solidFill>
                  <a:srgbClr val="01080B"/>
                </a:solidFill>
              </a:rPr>
              <a:t> Amendment – “Excessive Bail Shall Not Be Required” </a:t>
            </a:r>
          </a:p>
          <a:p>
            <a:pPr lvl="1"/>
            <a:r>
              <a:rPr lang="en-US" sz="2000" dirty="0">
                <a:solidFill>
                  <a:srgbClr val="01080B"/>
                </a:solidFill>
              </a:rPr>
              <a:t>No Right to Bail – Right to No Excessive Bail</a:t>
            </a:r>
          </a:p>
          <a:p>
            <a:pPr lvl="1"/>
            <a:r>
              <a:rPr lang="en-US" sz="2000" dirty="0">
                <a:solidFill>
                  <a:srgbClr val="01080B"/>
                </a:solidFill>
              </a:rPr>
              <a:t>Stack v. Boyle – not entitled in all cases- e.g., capital cases</a:t>
            </a:r>
          </a:p>
          <a:p>
            <a:pPr lvl="1"/>
            <a:r>
              <a:rPr lang="en-US" sz="2000" dirty="0">
                <a:solidFill>
                  <a:srgbClr val="01080B"/>
                </a:solidFill>
              </a:rPr>
              <a:t>Some State Constitutions grant a Right to Bail often with exceptions </a:t>
            </a:r>
          </a:p>
          <a:p>
            <a:r>
              <a:rPr lang="en-US" sz="2000" b="1" dirty="0">
                <a:solidFill>
                  <a:srgbClr val="01080B"/>
                </a:solidFill>
              </a:rPr>
              <a:t>Bail Reform Act of 1984 </a:t>
            </a:r>
            <a:r>
              <a:rPr lang="en-US" sz="2000" dirty="0">
                <a:solidFill>
                  <a:srgbClr val="01080B"/>
                </a:solidFill>
              </a:rPr>
              <a:t>(</a:t>
            </a:r>
            <a:r>
              <a:rPr lang="fr-FR" sz="2000" dirty="0">
                <a:solidFill>
                  <a:srgbClr val="01080B"/>
                </a:solidFill>
              </a:rPr>
              <a:t>18 U.S.C. § 3141 et. </a:t>
            </a:r>
            <a:r>
              <a:rPr lang="fr-FR" sz="2000" dirty="0" err="1">
                <a:solidFill>
                  <a:srgbClr val="01080B"/>
                </a:solidFill>
              </a:rPr>
              <a:t>seq</a:t>
            </a:r>
            <a:r>
              <a:rPr lang="fr-FR" sz="2000" dirty="0">
                <a:solidFill>
                  <a:srgbClr val="01080B"/>
                </a:solidFill>
              </a:rPr>
              <a:t>.)</a:t>
            </a:r>
          </a:p>
          <a:p>
            <a:pPr lvl="1"/>
            <a:r>
              <a:rPr lang="en-US" sz="2000" dirty="0">
                <a:solidFill>
                  <a:srgbClr val="01080B"/>
                </a:solidFill>
              </a:rPr>
              <a:t>Two Factors</a:t>
            </a:r>
          </a:p>
          <a:p>
            <a:pPr lvl="2"/>
            <a:r>
              <a:rPr lang="en-US" sz="2000" i="1" dirty="0">
                <a:solidFill>
                  <a:srgbClr val="01080B"/>
                </a:solidFill>
              </a:rPr>
              <a:t>Flight risk</a:t>
            </a:r>
          </a:p>
          <a:p>
            <a:pPr lvl="2"/>
            <a:r>
              <a:rPr lang="en-US" sz="2000" i="1" dirty="0">
                <a:solidFill>
                  <a:srgbClr val="01080B"/>
                </a:solidFill>
              </a:rPr>
              <a:t>Danger to Community</a:t>
            </a:r>
          </a:p>
          <a:p>
            <a:pPr lvl="1"/>
            <a:r>
              <a:rPr lang="en-US" sz="2000" dirty="0">
                <a:solidFill>
                  <a:srgbClr val="01080B"/>
                </a:solidFill>
              </a:rPr>
              <a:t>Standard of Review – </a:t>
            </a:r>
            <a:r>
              <a:rPr lang="en-US" sz="2000" b="1" dirty="0">
                <a:solidFill>
                  <a:srgbClr val="01080B"/>
                </a:solidFill>
              </a:rPr>
              <a:t>Burden on the Govt</a:t>
            </a:r>
            <a:r>
              <a:rPr lang="en-US" sz="2000" dirty="0">
                <a:solidFill>
                  <a:srgbClr val="01080B"/>
                </a:solidFill>
              </a:rPr>
              <a:t>. - Clear &amp; convincing evidence after an adversarial hearing that no condition or combination of conditions of release would ensure the safety of the community of a person</a:t>
            </a:r>
          </a:p>
          <a:p>
            <a:pPr lvl="1"/>
            <a:endParaRPr lang="en-US" dirty="0">
              <a:solidFill>
                <a:srgbClr val="01080B"/>
              </a:solidFill>
            </a:endParaRPr>
          </a:p>
        </p:txBody>
      </p:sp>
    </p:spTree>
    <p:extLst>
      <p:ext uri="{BB962C8B-B14F-4D97-AF65-F5344CB8AC3E}">
        <p14:creationId xmlns:p14="http://schemas.microsoft.com/office/powerpoint/2010/main" val="349825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D9DB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D6EA0B-2FFA-A499-CD3B-D16BF7DC0271}"/>
              </a:ext>
            </a:extLst>
          </p:cNvPr>
          <p:cNvPicPr>
            <a:picLocks noChangeAspect="1"/>
          </p:cNvPicPr>
          <p:nvPr/>
        </p:nvPicPr>
        <p:blipFill>
          <a:blip r:embed="rId2"/>
          <a:srcRect t="4071" r="1" b="29150"/>
          <a:stretch>
            <a:fillRect/>
          </a:stretch>
        </p:blipFill>
        <p:spPr>
          <a:xfrm>
            <a:off x="643467" y="643467"/>
            <a:ext cx="10905066" cy="5571066"/>
          </a:xfrm>
          <a:prstGeom prst="rect">
            <a:avLst/>
          </a:prstGeom>
        </p:spPr>
      </p:pic>
    </p:spTree>
    <p:extLst>
      <p:ext uri="{BB962C8B-B14F-4D97-AF65-F5344CB8AC3E}">
        <p14:creationId xmlns:p14="http://schemas.microsoft.com/office/powerpoint/2010/main" val="339456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F5A2-E16D-D2CB-3F30-66BAD515809E}"/>
              </a:ext>
            </a:extLst>
          </p:cNvPr>
          <p:cNvSpPr>
            <a:spLocks noGrp="1"/>
          </p:cNvSpPr>
          <p:nvPr>
            <p:ph type="title"/>
          </p:nvPr>
        </p:nvSpPr>
        <p:spPr/>
        <p:txBody>
          <a:bodyPr/>
          <a:lstStyle/>
          <a:p>
            <a:pPr algn="ctr"/>
            <a:r>
              <a:rPr lang="en-US" b="1" dirty="0">
                <a:solidFill>
                  <a:srgbClr val="01080B"/>
                </a:solidFill>
              </a:rPr>
              <a:t>Factors for Detention </a:t>
            </a:r>
            <a:br>
              <a:rPr lang="en-US" b="1" dirty="0">
                <a:solidFill>
                  <a:srgbClr val="01080B"/>
                </a:solidFill>
              </a:rPr>
            </a:br>
            <a:r>
              <a:rPr lang="en-US" b="1" dirty="0">
                <a:solidFill>
                  <a:srgbClr val="01080B"/>
                </a:solidFill>
              </a:rPr>
              <a:t>Courts - Pretrial</a:t>
            </a:r>
          </a:p>
        </p:txBody>
      </p:sp>
      <p:sp>
        <p:nvSpPr>
          <p:cNvPr id="3" name="Content Placeholder 2">
            <a:extLst>
              <a:ext uri="{FF2B5EF4-FFF2-40B4-BE49-F238E27FC236}">
                <a16:creationId xmlns:a16="http://schemas.microsoft.com/office/drawing/2014/main" id="{CAAB548F-4AB6-4EC9-3B60-ED2592553D98}"/>
              </a:ext>
            </a:extLst>
          </p:cNvPr>
          <p:cNvSpPr>
            <a:spLocks noGrp="1"/>
          </p:cNvSpPr>
          <p:nvPr>
            <p:ph idx="1"/>
          </p:nvPr>
        </p:nvSpPr>
        <p:spPr>
          <a:xfrm>
            <a:off x="677334" y="1930400"/>
            <a:ext cx="8596668" cy="4927599"/>
          </a:xfrm>
        </p:spPr>
        <p:txBody>
          <a:bodyPr>
            <a:normAutofit/>
          </a:bodyPr>
          <a:lstStyle/>
          <a:p>
            <a:r>
              <a:rPr lang="en-US" sz="2800" dirty="0">
                <a:solidFill>
                  <a:srgbClr val="01080B"/>
                </a:solidFill>
              </a:rPr>
              <a:t>Seriousness of offense</a:t>
            </a:r>
          </a:p>
          <a:p>
            <a:r>
              <a:rPr lang="en-US" sz="2800" dirty="0">
                <a:solidFill>
                  <a:srgbClr val="01080B"/>
                </a:solidFill>
              </a:rPr>
              <a:t>Punishment faced by defendant</a:t>
            </a:r>
          </a:p>
          <a:p>
            <a:r>
              <a:rPr lang="en-US" sz="2800" dirty="0">
                <a:solidFill>
                  <a:srgbClr val="01080B"/>
                </a:solidFill>
              </a:rPr>
              <a:t>Prior criminal record</a:t>
            </a:r>
          </a:p>
          <a:p>
            <a:r>
              <a:rPr lang="en-US" sz="2800" dirty="0">
                <a:solidFill>
                  <a:srgbClr val="01080B"/>
                </a:solidFill>
              </a:rPr>
              <a:t>Ties to the community</a:t>
            </a:r>
          </a:p>
          <a:p>
            <a:r>
              <a:rPr lang="en-US" sz="2800" dirty="0">
                <a:solidFill>
                  <a:srgbClr val="01080B"/>
                </a:solidFill>
              </a:rPr>
              <a:t>Character</a:t>
            </a:r>
          </a:p>
          <a:p>
            <a:r>
              <a:rPr lang="en-US" sz="2800" dirty="0">
                <a:solidFill>
                  <a:srgbClr val="01080B"/>
                </a:solidFill>
              </a:rPr>
              <a:t>Financial status</a:t>
            </a:r>
          </a:p>
          <a:p>
            <a:r>
              <a:rPr lang="en-US" sz="2800" dirty="0">
                <a:solidFill>
                  <a:srgbClr val="01080B"/>
                </a:solidFill>
              </a:rPr>
              <a:t>Any other relevant information (flight risk or future risk to community)</a:t>
            </a:r>
          </a:p>
          <a:p>
            <a:pPr marL="0" indent="0">
              <a:buNone/>
            </a:pPr>
            <a:endParaRPr lang="en-US" dirty="0"/>
          </a:p>
        </p:txBody>
      </p:sp>
    </p:spTree>
    <p:extLst>
      <p:ext uri="{BB962C8B-B14F-4D97-AF65-F5344CB8AC3E}">
        <p14:creationId xmlns:p14="http://schemas.microsoft.com/office/powerpoint/2010/main" val="23190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96A71-59F8-FDDB-FBF2-17E6FDC898E6}"/>
              </a:ext>
            </a:extLst>
          </p:cNvPr>
          <p:cNvSpPr>
            <a:spLocks noGrp="1"/>
          </p:cNvSpPr>
          <p:nvPr>
            <p:ph type="title"/>
          </p:nvPr>
        </p:nvSpPr>
        <p:spPr>
          <a:xfrm>
            <a:off x="1286933" y="609600"/>
            <a:ext cx="10197494" cy="1099457"/>
          </a:xfrm>
        </p:spPr>
        <p:txBody>
          <a:bodyPr>
            <a:normAutofit/>
          </a:bodyPr>
          <a:lstStyle/>
          <a:p>
            <a:r>
              <a:rPr lang="en-US" sz="3300" b="1">
                <a:latin typeface="Trebuchet MS" panose="020B0603020202020204" pitchFamily="34" charset="0"/>
                <a:ea typeface="Cambria" pitchFamily="34" charset="-122"/>
                <a:cs typeface="Cambria" pitchFamily="34" charset="-120"/>
              </a:rPr>
              <a:t>Bail Post-trial – Federal (18 U.S.C. § 3143(b)(1))</a:t>
            </a:r>
            <a:br>
              <a:rPr lang="en-US" sz="3300">
                <a:latin typeface="Trebuchet MS" panose="020B0603020202020204" pitchFamily="34" charset="0"/>
              </a:rPr>
            </a:br>
            <a:endParaRPr lang="en-US" sz="3300"/>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D999F4C-E694-B094-96CE-2F7E511D5415}"/>
              </a:ext>
            </a:extLst>
          </p:cNvPr>
          <p:cNvGraphicFramePr>
            <a:graphicFrameLocks noGrp="1"/>
          </p:cNvGraphicFramePr>
          <p:nvPr>
            <p:ph idx="1"/>
            <p:extLst>
              <p:ext uri="{D42A27DB-BD31-4B8C-83A1-F6EECF244321}">
                <p14:modId xmlns:p14="http://schemas.microsoft.com/office/powerpoint/2010/main" val="2303358754"/>
              </p:ext>
            </p:extLst>
          </p:nvPr>
        </p:nvGraphicFramePr>
        <p:xfrm>
          <a:off x="1286933" y="1346480"/>
          <a:ext cx="9618133" cy="5164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36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0E28-1DD2-7CB9-8B3D-0D2A92379F9F}"/>
              </a:ext>
            </a:extLst>
          </p:cNvPr>
          <p:cNvSpPr>
            <a:spLocks noGrp="1"/>
          </p:cNvSpPr>
          <p:nvPr>
            <p:ph type="title"/>
          </p:nvPr>
        </p:nvSpPr>
        <p:spPr/>
        <p:txBody>
          <a:bodyPr/>
          <a:lstStyle/>
          <a:p>
            <a:pPr algn="ctr"/>
            <a:r>
              <a:rPr lang="en-US" b="1" dirty="0">
                <a:solidFill>
                  <a:srgbClr val="01080B"/>
                </a:solidFill>
              </a:rPr>
              <a:t>What is a Substantial Question?</a:t>
            </a:r>
          </a:p>
        </p:txBody>
      </p:sp>
      <p:sp>
        <p:nvSpPr>
          <p:cNvPr id="3" name="Content Placeholder 2">
            <a:extLst>
              <a:ext uri="{FF2B5EF4-FFF2-40B4-BE49-F238E27FC236}">
                <a16:creationId xmlns:a16="http://schemas.microsoft.com/office/drawing/2014/main" id="{4FCBBF42-F087-DABE-53DF-FC3D52F4AB62}"/>
              </a:ext>
            </a:extLst>
          </p:cNvPr>
          <p:cNvSpPr>
            <a:spLocks noGrp="1"/>
          </p:cNvSpPr>
          <p:nvPr>
            <p:ph idx="1"/>
          </p:nvPr>
        </p:nvSpPr>
        <p:spPr/>
        <p:txBody>
          <a:bodyPr/>
          <a:lstStyle/>
          <a:p>
            <a:pPr marL="0" indent="0">
              <a:buNone/>
            </a:pPr>
            <a:r>
              <a:rPr lang="en-US" sz="3200" dirty="0"/>
              <a:t>“Significant question at issue is one which is either novel, which has not been decided by controlling precedent, or which is fairly  doubtful” (</a:t>
            </a:r>
            <a:r>
              <a:rPr lang="en-US" sz="3200" i="1" dirty="0"/>
              <a:t>U.S. v. Miller</a:t>
            </a:r>
            <a:r>
              <a:rPr lang="en-US" sz="3200" dirty="0"/>
              <a:t>)</a:t>
            </a:r>
          </a:p>
          <a:p>
            <a:pPr marL="0" indent="0">
              <a:buNone/>
            </a:pPr>
            <a:endParaRPr lang="en-US" sz="3200" dirty="0"/>
          </a:p>
          <a:p>
            <a:pPr marL="0" indent="0">
              <a:buNone/>
            </a:pPr>
            <a:r>
              <a:rPr lang="en-US" sz="3200" dirty="0"/>
              <a:t>“A close question that could be decided either way.” (</a:t>
            </a:r>
            <a:r>
              <a:rPr lang="en-US" sz="3200" i="1" dirty="0"/>
              <a:t>U.S. v. Steinhorn</a:t>
            </a:r>
            <a:r>
              <a:rPr lang="en-US" sz="3200" dirty="0"/>
              <a:t>)</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0289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624D-7AE4-9BF6-2705-CE6A0E16E228}"/>
              </a:ext>
            </a:extLst>
          </p:cNvPr>
          <p:cNvSpPr>
            <a:spLocks noGrp="1"/>
          </p:cNvSpPr>
          <p:nvPr>
            <p:ph type="title"/>
          </p:nvPr>
        </p:nvSpPr>
        <p:spPr>
          <a:xfrm>
            <a:off x="677334" y="609600"/>
            <a:ext cx="8596668" cy="757084"/>
          </a:xfrm>
        </p:spPr>
        <p:txBody>
          <a:bodyPr>
            <a:normAutofit fontScale="90000"/>
          </a:bodyPr>
          <a:lstStyle/>
          <a:p>
            <a:pPr algn="ctr"/>
            <a:r>
              <a:rPr lang="en-US" sz="2700" b="1">
                <a:solidFill>
                  <a:srgbClr val="01080B"/>
                </a:solidFill>
              </a:rPr>
              <a:t>Will it Make a Difference?</a:t>
            </a:r>
            <a:br>
              <a:rPr lang="en-US"/>
            </a:br>
            <a:endParaRPr lang="en-US" dirty="0"/>
          </a:p>
        </p:txBody>
      </p:sp>
      <p:sp>
        <p:nvSpPr>
          <p:cNvPr id="3" name="Content Placeholder 2">
            <a:extLst>
              <a:ext uri="{FF2B5EF4-FFF2-40B4-BE49-F238E27FC236}">
                <a16:creationId xmlns:a16="http://schemas.microsoft.com/office/drawing/2014/main" id="{5CBB06F8-6D6C-FEFF-72B7-0ABB00209A00}"/>
              </a:ext>
            </a:extLst>
          </p:cNvPr>
          <p:cNvSpPr>
            <a:spLocks noGrp="1"/>
          </p:cNvSpPr>
          <p:nvPr>
            <p:ph idx="1"/>
          </p:nvPr>
        </p:nvSpPr>
        <p:spPr>
          <a:xfrm>
            <a:off x="677334" y="1455175"/>
            <a:ext cx="8596668" cy="4586188"/>
          </a:xfrm>
        </p:spPr>
        <p:txBody>
          <a:bodyPr/>
          <a:lstStyle/>
          <a:p>
            <a:pPr marL="0" indent="0">
              <a:buNone/>
            </a:pPr>
            <a:r>
              <a:rPr lang="en-US" b="1" dirty="0">
                <a:solidFill>
                  <a:srgbClr val="01080B"/>
                </a:solidFill>
              </a:rPr>
              <a:t>Key - When likely to result in reversal, new trial, sentence without imprisonment, or reduced sentence to a term shorter in time already served plus appeal time?</a:t>
            </a:r>
          </a:p>
          <a:p>
            <a:pPr marL="0" indent="0">
              <a:buNone/>
            </a:pPr>
            <a:r>
              <a:rPr lang="en-US" b="1" dirty="0">
                <a:solidFill>
                  <a:srgbClr val="01080B"/>
                </a:solidFill>
              </a:rPr>
              <a:t>	“The federal courts are not to be put in the position of “bookmakers” 	who trade on the probability of ultimate outcome. Instead, that language 	must be read as going to the significance of the substantial issue to the 	ultimate disposition of the appeal.” U.S. v. Miller</a:t>
            </a:r>
          </a:p>
          <a:p>
            <a:pPr marL="0" indent="0">
              <a:buNone/>
            </a:pPr>
            <a:endParaRPr lang="en-US" b="1" dirty="0">
              <a:solidFill>
                <a:srgbClr val="01080B"/>
              </a:solidFill>
            </a:endParaRPr>
          </a:p>
          <a:p>
            <a:pPr marL="0" indent="0">
              <a:buNone/>
            </a:pPr>
            <a:r>
              <a:rPr lang="en-US" b="1" dirty="0">
                <a:solidFill>
                  <a:srgbClr val="01080B"/>
                </a:solidFill>
              </a:rPr>
              <a:t>No reversal or change when –</a:t>
            </a:r>
          </a:p>
          <a:p>
            <a:pPr lvl="1"/>
            <a:r>
              <a:rPr lang="en-US" dirty="0"/>
              <a:t>harmless </a:t>
            </a:r>
          </a:p>
          <a:p>
            <a:pPr lvl="1"/>
            <a:r>
              <a:rPr lang="en-US" dirty="0"/>
              <a:t>no prejudicial effect </a:t>
            </a:r>
          </a:p>
          <a:p>
            <a:pPr lvl="1"/>
            <a:r>
              <a:rPr lang="en-US" dirty="0"/>
              <a:t>insufficiently preserved</a:t>
            </a:r>
          </a:p>
        </p:txBody>
      </p:sp>
      <p:pic>
        <p:nvPicPr>
          <p:cNvPr id="5" name="Picture 4">
            <a:extLst>
              <a:ext uri="{FF2B5EF4-FFF2-40B4-BE49-F238E27FC236}">
                <a16:creationId xmlns:a16="http://schemas.microsoft.com/office/drawing/2014/main" id="{E0EAE211-05EC-073B-EFC6-137FC0E347D2}"/>
              </a:ext>
            </a:extLst>
          </p:cNvPr>
          <p:cNvPicPr>
            <a:picLocks noChangeAspect="1"/>
          </p:cNvPicPr>
          <p:nvPr/>
        </p:nvPicPr>
        <p:blipFill>
          <a:blip r:embed="rId2"/>
          <a:stretch>
            <a:fillRect/>
          </a:stretch>
        </p:blipFill>
        <p:spPr>
          <a:xfrm>
            <a:off x="7154310" y="3543300"/>
            <a:ext cx="2705100" cy="2705100"/>
          </a:xfrm>
          <a:prstGeom prst="rect">
            <a:avLst/>
          </a:prstGeom>
        </p:spPr>
      </p:pic>
    </p:spTree>
    <p:extLst>
      <p:ext uri="{BB962C8B-B14F-4D97-AF65-F5344CB8AC3E}">
        <p14:creationId xmlns:p14="http://schemas.microsoft.com/office/powerpoint/2010/main" val="2522388732"/>
      </p:ext>
    </p:extLst>
  </p:cSld>
  <p:clrMapOvr>
    <a:masterClrMapping/>
  </p:clrMapOvr>
</p:sld>
</file>

<file path=ppt/theme/theme1.xml><?xml version="1.0" encoding="utf-8"?>
<a:theme xmlns:a="http://schemas.openxmlformats.org/drawingml/2006/main" name="Facet">
  <a:themeElements>
    <a:clrScheme name="Custom 28">
      <a:dk1>
        <a:sysClr val="windowText" lastClr="000000"/>
      </a:dk1>
      <a:lt1>
        <a:sysClr val="window" lastClr="FFFFFF"/>
      </a:lt1>
      <a:dk2>
        <a:srgbClr val="002060"/>
      </a:dk2>
      <a:lt2>
        <a:srgbClr val="FFFFFF"/>
      </a:lt2>
      <a:accent1>
        <a:srgbClr val="0070C0"/>
      </a:accent1>
      <a:accent2>
        <a:srgbClr val="002060"/>
      </a:accent2>
      <a:accent3>
        <a:srgbClr val="0042C7"/>
      </a:accent3>
      <a:accent4>
        <a:srgbClr val="002060"/>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906</TotalTime>
  <Words>613</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Trebuchet MS</vt:lpstr>
      <vt:lpstr>Wingdings 3</vt:lpstr>
      <vt:lpstr>Facet</vt:lpstr>
      <vt:lpstr>Bail on Appeal: The United States Model and its Distinctive Features</vt:lpstr>
      <vt:lpstr>Three Points</vt:lpstr>
      <vt:lpstr>PowerPoint Presentation</vt:lpstr>
      <vt:lpstr>BAIL- Pretrial</vt:lpstr>
      <vt:lpstr>PowerPoint Presentation</vt:lpstr>
      <vt:lpstr>Factors for Detention  Courts - Pretrial</vt:lpstr>
      <vt:lpstr>Bail Post-trial – Federal (18 U.S.C. § 3143(b)(1)) </vt:lpstr>
      <vt:lpstr>What is a Substantial Question?</vt:lpstr>
      <vt:lpstr>Will it Make a Difference? </vt:lpstr>
      <vt:lpstr>Who Gets Bail on Appeal?</vt:lpstr>
      <vt:lpstr>Canadian Approach </vt:lpstr>
      <vt:lpstr>When Outcomes Diverge: Menendez, Ravenell, and McDonnell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Ellen Podgor</dc:creator>
  <cp:lastModifiedBy>Ellen Podgor</cp:lastModifiedBy>
  <cp:revision>13</cp:revision>
  <dcterms:created xsi:type="dcterms:W3CDTF">2026-07-03T21:10:47Z</dcterms:created>
  <dcterms:modified xsi:type="dcterms:W3CDTF">2026-07-09T05:16:35Z</dcterms:modified>
</cp:coreProperties>
</file>