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58" r:id="rId3"/>
    <p:sldId id="257" r:id="rId4"/>
    <p:sldId id="314" r:id="rId5"/>
    <p:sldId id="259" r:id="rId6"/>
    <p:sldId id="313" r:id="rId7"/>
    <p:sldId id="315" r:id="rId8"/>
    <p:sldId id="317" r:id="rId9"/>
    <p:sldId id="338" r:id="rId10"/>
    <p:sldId id="325" r:id="rId11"/>
    <p:sldId id="327" r:id="rId12"/>
    <p:sldId id="330" r:id="rId13"/>
    <p:sldId id="326" r:id="rId14"/>
    <p:sldId id="328" r:id="rId15"/>
    <p:sldId id="319" r:id="rId16"/>
    <p:sldId id="334" r:id="rId17"/>
    <p:sldId id="321" r:id="rId18"/>
    <p:sldId id="332" r:id="rId19"/>
    <p:sldId id="333" r:id="rId20"/>
    <p:sldId id="322" r:id="rId21"/>
    <p:sldId id="323" r:id="rId22"/>
    <p:sldId id="318" r:id="rId23"/>
    <p:sldId id="324" r:id="rId24"/>
    <p:sldId id="335" r:id="rId25"/>
    <p:sldId id="320" r:id="rId26"/>
    <p:sldId id="33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71172"/>
  </p:normalViewPr>
  <p:slideViewPr>
    <p:cSldViewPr snapToGrid="0">
      <p:cViewPr>
        <p:scale>
          <a:sx n="84" d="100"/>
          <a:sy n="84" d="100"/>
        </p:scale>
        <p:origin x="536" y="-96"/>
      </p:cViewPr>
      <p:guideLst/>
    </p:cSldViewPr>
  </p:slideViewPr>
  <p:outlineViewPr>
    <p:cViewPr>
      <p:scale>
        <a:sx n="33" d="100"/>
        <a:sy n="33" d="100"/>
      </p:scale>
      <p:origin x="0" y="-1824"/>
    </p:cViewPr>
  </p:outlineViewPr>
  <p:notesTextViewPr>
    <p:cViewPr>
      <p:scale>
        <a:sx n="145" d="100"/>
        <a:sy n="145" d="100"/>
      </p:scale>
      <p:origin x="0" y="0"/>
    </p:cViewPr>
  </p:notesTextViewPr>
  <p:sorterViewPr>
    <p:cViewPr>
      <p:scale>
        <a:sx n="135" d="100"/>
        <a:sy n="13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3DAFAF-FB74-A848-BADD-F75AB8B5CC59}" type="datetimeFigureOut">
              <a:rPr lang="fr-CA" smtClean="0"/>
              <a:t>2026-06-30</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29F1BA-4648-7442-965D-AC937E5BCA32}" type="slidenum">
              <a:rPr lang="fr-CA" smtClean="0"/>
              <a:t>‹#›</a:t>
            </a:fld>
            <a:endParaRPr lang="fr-CA"/>
          </a:p>
        </p:txBody>
      </p:sp>
    </p:spTree>
    <p:extLst>
      <p:ext uri="{BB962C8B-B14F-4D97-AF65-F5344CB8AC3E}">
        <p14:creationId xmlns:p14="http://schemas.microsoft.com/office/powerpoint/2010/main" val="2830776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15 min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strike="noStrike" kern="100" dirty="0">
                <a:effectLst/>
                <a:latin typeface="Aptos" panose="020B0004020202020204" pitchFamily="34" charset="0"/>
                <a:ea typeface="Aptos" panose="020B0004020202020204" pitchFamily="34" charset="0"/>
                <a:cs typeface="Times New Roman" panose="02020603050405020304" pitchFamily="18" charset="0"/>
              </a:rPr>
              <a:t>ABSTRACT: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strike="noStrike" kern="100" dirty="0">
                <a:effectLst/>
                <a:latin typeface="Aptos" panose="020B0004020202020204" pitchFamily="34" charset="0"/>
                <a:ea typeface="Aptos" panose="020B0004020202020204" pitchFamily="34" charset="0"/>
                <a:cs typeface="Times New Roman" panose="02020603050405020304" pitchFamily="18" charset="0"/>
              </a:rPr>
              <a:t>Victims have a right to protection but in practice this means very little because </a:t>
            </a:r>
            <a:r>
              <a:rPr lang="en-GB" sz="1200" strike="noStrike"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most protective measures require the presence of physical violence. U</a:t>
            </a:r>
            <a:r>
              <a:rPr lang="en-GB" sz="1200" strike="noStrike" kern="100" dirty="0">
                <a:effectLst/>
                <a:latin typeface="Aptos" panose="020B0004020202020204" pitchFamily="34" charset="0"/>
                <a:ea typeface="Aptos" panose="020B0004020202020204" pitchFamily="34" charset="0"/>
                <a:cs typeface="Times New Roman" panose="02020603050405020304" pitchFamily="18" charset="0"/>
              </a:rPr>
              <a:t>nless their aggressor is detained, victims have few options in terms of protective measures. Based on a systemic review of the literature and semi-structured interviews with victims and professionals, we examine evidence of the effectiveness of protective measures targeting victims and offenders and victims’ experiences with them. Protection orders, which limit the freedom of an aggressor, have been shown to reduce risk of revictimization, however they place a burden on the victim to report any violation and are often limited in duration.  Legal reforms aimed at aggressors, such as disclosure orders in cases of intimate partner violence, aka Clare’s law, have not demonstrated their effectiveness and instead burden with the responsibility to report their victimization to police. Measures that support victims, such as women’s shelters coupled with follow-up services and tools that help victims develop a plan for their personal safety, have been shown to be effective in terms of reducing victims’ risk of revictimization. The most promising reforms are those that ease the burden on victims – by automating information, ensuring continuity of stakeholders, funding legal representation, securing data, and stabilizing resources – rather than those that add new tasks to an already cumbersome journey.  Based on these findings we argue for a shift in focus away from limiting the rights of potential offenders and towards supporting victims.</a:t>
            </a:r>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1</a:t>
            </a:fld>
            <a:endParaRPr lang="fr-CA"/>
          </a:p>
        </p:txBody>
      </p:sp>
    </p:spTree>
    <p:extLst>
      <p:ext uri="{BB962C8B-B14F-4D97-AF65-F5344CB8AC3E}">
        <p14:creationId xmlns:p14="http://schemas.microsoft.com/office/powerpoint/2010/main" val="37466296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D25C4-DA32-28F1-237E-B7C50FFF38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126F0A-51EA-516C-2D83-8AF91A2C74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7BB21C-4AF7-977A-11AB-3FC3A3F7F66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Souvent quand on parle de la protection on vise à limiter la liberté de l’agresseur.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Mais</a:t>
            </a:r>
            <a:r>
              <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il est difficile de limiter la liberté d’une personne qui n’est pas encore trouvé coupable par un tribunal criminel, l’accusé.  La justice criminelle est lente et vise principalement à assurer la sécurité publique.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La personne victime est un témoin d’un crime contre l’État.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De plus, la victimisation </a:t>
            </a:r>
            <a:r>
              <a:rPr lang="fr-CA"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mulitple</a:t>
            </a:r>
            <a:r>
              <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n’est pas uniquement le risque de </a:t>
            </a:r>
            <a:r>
              <a:rPr lang="fr-CA"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révictimisation</a:t>
            </a:r>
            <a:r>
              <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par le même agresseur. </a:t>
            </a:r>
            <a:r>
              <a:rPr lang="fr-CA" i="1" u="sng"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Il s’agit de la vulnérabilité de la personne traumatisée. </a:t>
            </a:r>
            <a:endParaRPr lang="en-GB" u="sng" kern="100" dirty="0">
              <a:latin typeface="Aptos" panose="020B0004020202020204" pitchFamily="34" charset="0"/>
              <a:ea typeface="Aptos" panose="020B0004020202020204" pitchFamily="34" charset="0"/>
              <a:cs typeface="Times New Roman" panose="02020603050405020304" pitchFamily="18" charset="0"/>
            </a:endParaRPr>
          </a:p>
          <a:p>
            <a:endParaRPr lang="fr-CA" dirty="0"/>
          </a:p>
        </p:txBody>
      </p:sp>
      <p:sp>
        <p:nvSpPr>
          <p:cNvPr id="4" name="Slide Number Placeholder 3">
            <a:extLst>
              <a:ext uri="{FF2B5EF4-FFF2-40B4-BE49-F238E27FC236}">
                <a16:creationId xmlns:a16="http://schemas.microsoft.com/office/drawing/2014/main" id="{0B42C31D-729D-BB8B-4F00-DD26422581EF}"/>
              </a:ext>
            </a:extLst>
          </p:cNvPr>
          <p:cNvSpPr>
            <a:spLocks noGrp="1"/>
          </p:cNvSpPr>
          <p:nvPr>
            <p:ph type="sldNum" sz="quarter" idx="5"/>
          </p:nvPr>
        </p:nvSpPr>
        <p:spPr/>
        <p:txBody>
          <a:bodyPr/>
          <a:lstStyle/>
          <a:p>
            <a:fld id="{D329F1BA-4648-7442-965D-AC937E5BCA32}" type="slidenum">
              <a:rPr lang="fr-CA" smtClean="0"/>
              <a:t>10</a:t>
            </a:fld>
            <a:endParaRPr lang="fr-CA"/>
          </a:p>
        </p:txBody>
      </p:sp>
    </p:spTree>
    <p:extLst>
      <p:ext uri="{BB962C8B-B14F-4D97-AF65-F5344CB8AC3E}">
        <p14:creationId xmlns:p14="http://schemas.microsoft.com/office/powerpoint/2010/main" val="1077301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45B9F-95C5-1857-7FB9-ED11BF5DB7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6C3A5D-1565-AAC3-DACC-50CE93E135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EBDC15-931F-85F5-6F3B-11095709A29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CA" i="1" kern="0" dirty="0">
              <a:solidFill>
                <a:srgbClr val="EE0000"/>
              </a:solidFill>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Par exemple, le bouton panique pour domicile qui émet du bruit et muni d’une captation audio. Comparée aux victimes qui avait le bouton panique standard, les victimes qui avaient aussi des preuves d’une captation audio avaient plus de chance que les accusations seront portées contre leur agresseur (Hodgkinson et al. 2023).</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kern="100" dirty="0">
              <a:latin typeface="Aptos" panose="020B0004020202020204" pitchFamily="34" charset="0"/>
              <a:ea typeface="Aptos" panose="020B0004020202020204" pitchFamily="34" charset="0"/>
              <a:cs typeface="Times New Roman" panose="02020603050405020304" pitchFamily="18" charset="0"/>
            </a:endParaRPr>
          </a:p>
          <a:p>
            <a:endParaRPr lang="fr-CA" dirty="0"/>
          </a:p>
        </p:txBody>
      </p:sp>
      <p:sp>
        <p:nvSpPr>
          <p:cNvPr id="4" name="Slide Number Placeholder 3">
            <a:extLst>
              <a:ext uri="{FF2B5EF4-FFF2-40B4-BE49-F238E27FC236}">
                <a16:creationId xmlns:a16="http://schemas.microsoft.com/office/drawing/2014/main" id="{E3D3FAF3-05EA-3B6D-6019-C5F08CDCBE75}"/>
              </a:ext>
            </a:extLst>
          </p:cNvPr>
          <p:cNvSpPr>
            <a:spLocks noGrp="1"/>
          </p:cNvSpPr>
          <p:nvPr>
            <p:ph type="sldNum" sz="quarter" idx="5"/>
          </p:nvPr>
        </p:nvSpPr>
        <p:spPr/>
        <p:txBody>
          <a:bodyPr/>
          <a:lstStyle/>
          <a:p>
            <a:fld id="{D329F1BA-4648-7442-965D-AC937E5BCA32}" type="slidenum">
              <a:rPr lang="fr-CA" smtClean="0"/>
              <a:t>11</a:t>
            </a:fld>
            <a:endParaRPr lang="fr-CA"/>
          </a:p>
        </p:txBody>
      </p:sp>
    </p:spTree>
    <p:extLst>
      <p:ext uri="{BB962C8B-B14F-4D97-AF65-F5344CB8AC3E}">
        <p14:creationId xmlns:p14="http://schemas.microsoft.com/office/powerpoint/2010/main" val="19082247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b="1" i="1" dirty="0"/>
              <a:t>Bracelet </a:t>
            </a:r>
            <a:r>
              <a:rPr lang="fr-CA" b="1" i="1" dirty="0" err="1"/>
              <a:t>anti-rapprochement</a:t>
            </a:r>
            <a:r>
              <a:rPr lang="fr-CA" b="1" i="1"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Les preuves empiriques à l’heure actuelle ne permettent pas de conclure que la surveillance électronique unilatérale ou bilatérale par géo-positionnement ou radio fréquence est efficace pour favoriser la protection des victimes de violence conjugale. L’opinion des victimes et des professionnels est en général un peu plus négative que positive par rapport à la capacité actuelle de cette technologie à favoriser la protection des victimes de violence conjugale. Elle ne garantit pas la sécurité physique des victimes et ne permet pas de les protéger contre les autres formes de violence conjugale, ce qui laisse croire que son effet serait assez limité sur la récidive. Plus de recherches sont nécessaires.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dirty="0"/>
              <a:t>Les victimes insatisfaites (La </a:t>
            </a:r>
            <a:r>
              <a:rPr lang="fr-CA" sz="1200" dirty="0" err="1"/>
              <a:t>Pressse</a:t>
            </a:r>
            <a:r>
              <a:rPr lang="fr-CA" sz="1200" dirty="0"/>
              <a:t>, avril 2026)</a:t>
            </a:r>
          </a:p>
          <a:p>
            <a:endParaRPr lang="fr-CA" dirty="0"/>
          </a:p>
          <a:p>
            <a:endParaRPr lang="fr-CA" dirty="0"/>
          </a:p>
          <a:p>
            <a:r>
              <a:rPr lang="fr-CA" b="1" dirty="0" err="1"/>
              <a:t>Claire’s</a:t>
            </a:r>
            <a:r>
              <a:rPr lang="fr-CA" b="1" dirty="0"/>
              <a:t> Law</a:t>
            </a:r>
            <a:r>
              <a:rPr lang="fr-CA" dirty="0"/>
              <a:t>: un projet de loi devant l’Assemblée nationale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La démarche de recension n’a permis de révéler aucune recherche évaluant l’efficacité de la Loi de </a:t>
            </a:r>
            <a:r>
              <a:rPr lang="fr-CA" sz="1200" kern="1200" dirty="0" err="1">
                <a:solidFill>
                  <a:schemeClr val="tx1"/>
                </a:solidFill>
                <a:effectLst/>
                <a:latin typeface="+mn-lt"/>
                <a:ea typeface="+mn-ea"/>
                <a:cs typeface="+mn-cs"/>
              </a:rPr>
              <a:t>Clare</a:t>
            </a:r>
            <a:r>
              <a:rPr lang="fr-CA" sz="1200" kern="1200" dirty="0">
                <a:solidFill>
                  <a:schemeClr val="tx1"/>
                </a:solidFill>
                <a:effectLst/>
                <a:latin typeface="+mn-lt"/>
                <a:ea typeface="+mn-ea"/>
                <a:cs typeface="+mn-cs"/>
              </a:rPr>
              <a:t> pour protéger de potentielles victimes de violence conjugale. La plupart des articles disponibles sont des recensions des écrits et des réflexions critiques décrivant et examinant les implications légales ou sociales de la Loi de </a:t>
            </a:r>
            <a:r>
              <a:rPr lang="fr-CA" sz="1200" kern="1200" dirty="0" err="1">
                <a:solidFill>
                  <a:schemeClr val="tx1"/>
                </a:solidFill>
                <a:effectLst/>
                <a:latin typeface="+mn-lt"/>
                <a:ea typeface="+mn-ea"/>
                <a:cs typeface="+mn-cs"/>
              </a:rPr>
              <a:t>Clare</a:t>
            </a:r>
            <a:r>
              <a:rPr lang="fr-CA" sz="1200" kern="1200" dirty="0">
                <a:solidFill>
                  <a:schemeClr val="tx1"/>
                </a:solidFill>
                <a:effectLst/>
                <a:latin typeface="+mn-lt"/>
                <a:ea typeface="+mn-ea"/>
                <a:cs typeface="+mn-cs"/>
              </a:rPr>
              <a:t>. Une seule recherche évaluative (Barlow et al., 2023) semble avoir été entreprise à ce jour.</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Les résultats de la recherche de Barlow et al. (2023) n’évalue pas l’efficacité de la Loi de </a:t>
            </a:r>
            <a:r>
              <a:rPr lang="fr-CA" sz="1200" kern="1200" dirty="0" err="1">
                <a:solidFill>
                  <a:schemeClr val="tx1"/>
                </a:solidFill>
                <a:effectLst/>
                <a:latin typeface="+mn-lt"/>
                <a:ea typeface="+mn-ea"/>
                <a:cs typeface="+mn-cs"/>
              </a:rPr>
              <a:t>Clare</a:t>
            </a:r>
            <a:r>
              <a:rPr lang="fr-CA" sz="1200" kern="1200" dirty="0">
                <a:solidFill>
                  <a:schemeClr val="tx1"/>
                </a:solidFill>
                <a:effectLst/>
                <a:latin typeface="+mn-lt"/>
                <a:ea typeface="+mn-ea"/>
                <a:cs typeface="+mn-cs"/>
              </a:rPr>
              <a:t> sur la protection des victimes de violence conjugale, mais cette étude soulève des questionnements sur sa conception et son implantation. Les victimes se sentaient laissé pour compte par le système judiciaire qui ne semblait pas s’impliquer dans leur protection. </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fr-CA" dirty="0"/>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12</a:t>
            </a:fld>
            <a:endParaRPr lang="fr-CA"/>
          </a:p>
        </p:txBody>
      </p:sp>
    </p:spTree>
    <p:extLst>
      <p:ext uri="{BB962C8B-B14F-4D97-AF65-F5344CB8AC3E}">
        <p14:creationId xmlns:p14="http://schemas.microsoft.com/office/powerpoint/2010/main" val="3013555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62D0C-3AB7-86ED-6ABC-CE14DBC6AA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7A5F4D-3C92-E8A5-DEE3-4D78091BB6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4B6C57-F914-AD63-5430-232557D28A07}"/>
              </a:ext>
            </a:extLst>
          </p:cNvPr>
          <p:cNvSpPr>
            <a:spLocks noGrp="1"/>
          </p:cNvSpPr>
          <p:nvPr>
            <p:ph type="body" idx="1"/>
          </p:nvPr>
        </p:nvSpPr>
        <p:spPr/>
        <p:txBody>
          <a:bodyPr/>
          <a:lstStyle/>
          <a:p>
            <a:r>
              <a:rPr lang="fr-CA" dirty="0"/>
              <a:t>Quand on vise la personne victime, on ne fait pas face aux mêmes obstacles </a:t>
            </a:r>
          </a:p>
        </p:txBody>
      </p:sp>
      <p:sp>
        <p:nvSpPr>
          <p:cNvPr id="4" name="Slide Number Placeholder 3">
            <a:extLst>
              <a:ext uri="{FF2B5EF4-FFF2-40B4-BE49-F238E27FC236}">
                <a16:creationId xmlns:a16="http://schemas.microsoft.com/office/drawing/2014/main" id="{01722E1C-7BA2-9F08-F7E9-F80C897E1EBA}"/>
              </a:ext>
            </a:extLst>
          </p:cNvPr>
          <p:cNvSpPr>
            <a:spLocks noGrp="1"/>
          </p:cNvSpPr>
          <p:nvPr>
            <p:ph type="sldNum" sz="quarter" idx="5"/>
          </p:nvPr>
        </p:nvSpPr>
        <p:spPr/>
        <p:txBody>
          <a:bodyPr/>
          <a:lstStyle/>
          <a:p>
            <a:fld id="{D329F1BA-4648-7442-965D-AC937E5BCA32}" type="slidenum">
              <a:rPr lang="fr-CA" smtClean="0"/>
              <a:t>13</a:t>
            </a:fld>
            <a:endParaRPr lang="fr-CA"/>
          </a:p>
        </p:txBody>
      </p:sp>
    </p:spTree>
    <p:extLst>
      <p:ext uri="{BB962C8B-B14F-4D97-AF65-F5344CB8AC3E}">
        <p14:creationId xmlns:p14="http://schemas.microsoft.com/office/powerpoint/2010/main" val="18098635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A57E9-A5A1-D926-AB18-3A49303AA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F8CA88-DCAD-5D18-E2DA-15FA4154F7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374CDE-560A-49BF-872F-02763F2CC6D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0" dirty="0">
                <a:latin typeface="Aptos" panose="020B0004020202020204" pitchFamily="34" charset="0"/>
                <a:cs typeface="Times New Roman" panose="02020603050405020304" pitchFamily="18" charset="0"/>
              </a:rPr>
              <a:t>= promouvoir la guérison de la victime</a:t>
            </a:r>
          </a:p>
          <a:p>
            <a:pPr marL="0" marR="0" lvl="0" indent="0" algn="l" defTabSz="914400" rtl="0" eaLnBrk="1" fontAlgn="auto" latinLnBrk="0" hangingPunct="1">
              <a:lnSpc>
                <a:spcPct val="100000"/>
              </a:lnSpc>
              <a:spcBef>
                <a:spcPts val="0"/>
              </a:spcBef>
              <a:spcAft>
                <a:spcPts val="0"/>
              </a:spcAft>
              <a:buClrTx/>
              <a:buSzTx/>
              <a:buFontTx/>
              <a:buNone/>
              <a:tabLst/>
              <a:defRPr/>
            </a:pPr>
            <a:r>
              <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Il s’agit de la vulnérabilité de la personne traumatisée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Sa vulnérabilité est amplifiée à cause des conséquences </a:t>
            </a:r>
            <a:r>
              <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des victimisations. Ces </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conséquences sont cumulatives.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ex. En intervention nous savons que l'état de la victime pré-victimisation influence l'impact du crime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Pas blâmer la personne victime ou la responsabiliser mais l’aider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empowerment</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kern="100" dirty="0">
              <a:latin typeface="Aptos" panose="020B0004020202020204" pitchFamily="34" charset="0"/>
              <a:ea typeface="Aptos" panose="020B0004020202020204" pitchFamily="34" charset="0"/>
              <a:cs typeface="Times New Roman" panose="02020603050405020304" pitchFamily="18" charset="0"/>
            </a:endParaRPr>
          </a:p>
          <a:p>
            <a:endParaRPr lang="fr-CA" dirty="0"/>
          </a:p>
        </p:txBody>
      </p:sp>
      <p:sp>
        <p:nvSpPr>
          <p:cNvPr id="4" name="Slide Number Placeholder 3">
            <a:extLst>
              <a:ext uri="{FF2B5EF4-FFF2-40B4-BE49-F238E27FC236}">
                <a16:creationId xmlns:a16="http://schemas.microsoft.com/office/drawing/2014/main" id="{0F53236D-FD9D-1879-A482-8E63981D9052}"/>
              </a:ext>
            </a:extLst>
          </p:cNvPr>
          <p:cNvSpPr>
            <a:spLocks noGrp="1"/>
          </p:cNvSpPr>
          <p:nvPr>
            <p:ph type="sldNum" sz="quarter" idx="5"/>
          </p:nvPr>
        </p:nvSpPr>
        <p:spPr/>
        <p:txBody>
          <a:bodyPr/>
          <a:lstStyle/>
          <a:p>
            <a:fld id="{D329F1BA-4648-7442-965D-AC937E5BCA32}" type="slidenum">
              <a:rPr lang="fr-CA" smtClean="0"/>
              <a:t>14</a:t>
            </a:fld>
            <a:endParaRPr lang="fr-CA"/>
          </a:p>
        </p:txBody>
      </p:sp>
    </p:spTree>
    <p:extLst>
      <p:ext uri="{BB962C8B-B14F-4D97-AF65-F5344CB8AC3E}">
        <p14:creationId xmlns:p14="http://schemas.microsoft.com/office/powerpoint/2010/main" val="25853956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Beaucoup de la recherche sur la sécurité des victimes porte sur les victimes de violence conjugale </a:t>
            </a:r>
          </a:p>
          <a:p>
            <a:endParaRPr lang="fr-CA" dirty="0"/>
          </a:p>
          <a:p>
            <a:r>
              <a:rPr lang="fr-CA" dirty="0"/>
              <a:t>Les maisons d’</a:t>
            </a:r>
            <a:r>
              <a:rPr lang="fr-CA" dirty="0" err="1"/>
              <a:t>herbergement</a:t>
            </a:r>
            <a:r>
              <a:rPr lang="fr-CA" dirty="0"/>
              <a:t> </a:t>
            </a:r>
            <a:r>
              <a:rPr lang="fr-CA" b="1" dirty="0"/>
              <a:t>sont efficaces</a:t>
            </a:r>
            <a:r>
              <a:rPr lang="fr-CA" dirty="0"/>
              <a:t>: Elles réduisent le risque de vivre une nouvelle victimisation </a:t>
            </a:r>
          </a:p>
          <a:p>
            <a:endParaRPr lang="fr-CA" dirty="0"/>
          </a:p>
          <a:p>
            <a:r>
              <a:rPr lang="fr-CA" dirty="0"/>
              <a:t>= répondre aux besoins fondamentaux de la personne</a:t>
            </a:r>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15</a:t>
            </a:fld>
            <a:endParaRPr lang="fr-CA"/>
          </a:p>
        </p:txBody>
      </p:sp>
    </p:spTree>
    <p:extLst>
      <p:ext uri="{BB962C8B-B14F-4D97-AF65-F5344CB8AC3E}">
        <p14:creationId xmlns:p14="http://schemas.microsoft.com/office/powerpoint/2010/main" val="20703753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i="1" kern="1200" dirty="0">
                <a:solidFill>
                  <a:schemeClr val="tx1"/>
                </a:solidFill>
                <a:effectLst/>
                <a:latin typeface="+mn-lt"/>
                <a:ea typeface="+mn-ea"/>
                <a:cs typeface="+mn-cs"/>
              </a:rPr>
              <a:t>Hawaii </a:t>
            </a:r>
            <a:r>
              <a:rPr lang="fr-CA" sz="1200" i="1" kern="1200" dirty="0" err="1">
                <a:solidFill>
                  <a:schemeClr val="tx1"/>
                </a:solidFill>
                <a:effectLst/>
                <a:latin typeface="+mn-lt"/>
                <a:ea typeface="+mn-ea"/>
                <a:cs typeface="+mn-cs"/>
              </a:rPr>
              <a:t>Healthy</a:t>
            </a:r>
            <a:r>
              <a:rPr lang="fr-CA" sz="1200" i="1" kern="1200" dirty="0">
                <a:solidFill>
                  <a:schemeClr val="tx1"/>
                </a:solidFill>
                <a:effectLst/>
                <a:latin typeface="+mn-lt"/>
                <a:ea typeface="+mn-ea"/>
                <a:cs typeface="+mn-cs"/>
              </a:rPr>
              <a:t> Start Home Visitation Program</a:t>
            </a:r>
            <a:r>
              <a:rPr lang="fr-CA" sz="1200" kern="1200" dirty="0">
                <a:solidFill>
                  <a:schemeClr val="tx1"/>
                </a:solidFill>
                <a:effectLst/>
                <a:latin typeface="+mn-lt"/>
                <a:ea typeface="+mn-ea"/>
                <a:cs typeface="+mn-cs"/>
              </a:rPr>
              <a:t>. Celui-ci consiste en des visites à domicile hebdomadaires auprès de jeunes femmes victimes de violence conjugale ayant donné naissance. Les chercheures ont étudié ce programme à l’aide d’un groupe contrôle qui n’a pas eu de visites à domicile, et un groupe expérimental qui avait droit à une </a:t>
            </a:r>
            <a:r>
              <a:rPr lang="fr-CA" sz="1200" u="sng" kern="1200" dirty="0">
                <a:solidFill>
                  <a:schemeClr val="tx1"/>
                </a:solidFill>
                <a:effectLst/>
                <a:latin typeface="+mn-lt"/>
                <a:ea typeface="+mn-ea"/>
                <a:cs typeface="+mn-cs"/>
              </a:rPr>
              <a:t>visite à domicile hebdomadaire durant les 3 premières années de vie de leur enfant</a:t>
            </a:r>
            <a:r>
              <a:rPr lang="fr-CA" sz="1200" kern="1200" dirty="0">
                <a:solidFill>
                  <a:schemeClr val="tx1"/>
                </a:solidFill>
                <a:effectLst/>
                <a:latin typeface="+mn-lt"/>
                <a:ea typeface="+mn-ea"/>
                <a:cs typeface="+mn-cs"/>
              </a:rPr>
              <a:t>. Pendant 9 ans, les deux groupes rapportaient annuellement les incidents de violence conjugale.</a:t>
            </a:r>
            <a:r>
              <a:rPr lang="en-GB" dirty="0">
                <a:effectLst/>
              </a:rPr>
              <a:t> </a:t>
            </a:r>
            <a:r>
              <a:rPr lang="fr-CA" sz="1200" kern="1200" dirty="0">
                <a:solidFill>
                  <a:schemeClr val="tx1"/>
                </a:solidFill>
                <a:effectLst/>
                <a:latin typeface="+mn-lt"/>
                <a:ea typeface="+mn-ea"/>
                <a:cs typeface="+mn-cs"/>
              </a:rPr>
              <a:t>Bien qu’il y </a:t>
            </a:r>
            <a:r>
              <a:rPr lang="fr-CA" sz="1200" b="1" u="sng" kern="1200" dirty="0">
                <a:solidFill>
                  <a:schemeClr val="tx1"/>
                </a:solidFill>
                <a:effectLst/>
                <a:latin typeface="+mn-lt"/>
                <a:ea typeface="+mn-ea"/>
                <a:cs typeface="+mn-cs"/>
              </a:rPr>
              <a:t>ait eu une diminution significative de la violence conjugale pendant la durée du programme chez le groupe expérimental comparativement au groupe contrôle, après 3 ans, les effets du programme ne semblaient pas persister. </a:t>
            </a:r>
          </a:p>
          <a:p>
            <a:r>
              <a:rPr lang="fr-CA" sz="1200" b="0" u="none" kern="1200" dirty="0">
                <a:solidFill>
                  <a:schemeClr val="tx1"/>
                </a:solidFill>
                <a:effectLst/>
                <a:latin typeface="+mn-lt"/>
                <a:ea typeface="+mn-ea"/>
                <a:cs typeface="+mn-cs"/>
              </a:rPr>
              <a:t>Est-ce qu’on aurait pu continuer d’avoir un impact si l’intervention a continué après 3 ans ? </a:t>
            </a:r>
          </a:p>
          <a:p>
            <a:endParaRPr lang="fr-CA" dirty="0"/>
          </a:p>
          <a:p>
            <a:endParaRPr lang="fr-CA" dirty="0"/>
          </a:p>
          <a:p>
            <a:r>
              <a:rPr lang="fr-CA" b="1" dirty="0"/>
              <a:t>L’importance de la recherche: Il faut investir dans la recherche de bonne qualité / </a:t>
            </a:r>
            <a:r>
              <a:rPr lang="fr-CA" b="1" dirty="0" err="1"/>
              <a:t>rigoreuse</a:t>
            </a:r>
            <a:r>
              <a:rPr lang="fr-CA" b="1" dirty="0"/>
              <a:t>/ qui permet les chercheurs à tirer des conclusions sur les effets de l’intervention à courte terme et à long terme</a:t>
            </a:r>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16</a:t>
            </a:fld>
            <a:endParaRPr lang="fr-CA"/>
          </a:p>
        </p:txBody>
      </p:sp>
    </p:spTree>
    <p:extLst>
      <p:ext uri="{BB962C8B-B14F-4D97-AF65-F5344CB8AC3E}">
        <p14:creationId xmlns:p14="http://schemas.microsoft.com/office/powerpoint/2010/main" val="28912713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1" dirty="0"/>
              <a:t>Investir</a:t>
            </a:r>
            <a:r>
              <a:rPr lang="fr-CA" dirty="0"/>
              <a:t> dans les services d'aide aux victimes = investir dans la sécurité </a:t>
            </a:r>
          </a:p>
          <a:p>
            <a:endParaRPr lang="fr-CA" dirty="0"/>
          </a:p>
          <a:p>
            <a:r>
              <a:rPr lang="fr-CA" dirty="0"/>
              <a:t>Il faut prioriser l’accès à l’aide aux victimes d’actes criminels</a:t>
            </a:r>
          </a:p>
        </p:txBody>
      </p:sp>
      <p:sp>
        <p:nvSpPr>
          <p:cNvPr id="4" name="Slide Number Placeholder 3"/>
          <p:cNvSpPr>
            <a:spLocks noGrp="1"/>
          </p:cNvSpPr>
          <p:nvPr>
            <p:ph type="sldNum" sz="quarter" idx="5"/>
          </p:nvPr>
        </p:nvSpPr>
        <p:spPr/>
        <p:txBody>
          <a:bodyPr/>
          <a:lstStyle/>
          <a:p>
            <a:fld id="{D329F1BA-4648-7442-965D-AC937E5BCA32}" type="slidenum">
              <a:rPr lang="fr-CA" smtClean="0"/>
              <a:t>17</a:t>
            </a:fld>
            <a:endParaRPr lang="fr-CA"/>
          </a:p>
        </p:txBody>
      </p:sp>
    </p:spTree>
    <p:extLst>
      <p:ext uri="{BB962C8B-B14F-4D97-AF65-F5344CB8AC3E}">
        <p14:creationId xmlns:p14="http://schemas.microsoft.com/office/powerpoint/2010/main" val="15323994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ED6AD-E575-76D9-C722-CBA84AAC16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008645-A39D-CC6B-BF09-46F6F6EDD1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D719B2-D0E0-33C3-374A-A02292E2528C}"/>
              </a:ext>
            </a:extLst>
          </p:cNvPr>
          <p:cNvSpPr>
            <a:spLocks noGrp="1"/>
          </p:cNvSpPr>
          <p:nvPr>
            <p:ph type="body" idx="1"/>
          </p:nvPr>
        </p:nvSpPr>
        <p:spPr/>
        <p:txBody>
          <a:bodyPr/>
          <a:lstStyle/>
          <a:p>
            <a:r>
              <a:rPr lang="fr-CA" b="1" i="1" u="sng" dirty="0"/>
              <a:t>Les services d’aide aux victimes = POUR AMÉLIORER LA SÉCURITÉ DE LA PERSONNE VICTIME</a:t>
            </a:r>
          </a:p>
          <a:p>
            <a:endParaRPr lang="fr-CA" b="1" i="1"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i="1" dirty="0"/>
              <a:t> Problèmes d’accès des </a:t>
            </a:r>
            <a:r>
              <a:rPr lang="fr-CA" b="1" i="1" dirty="0"/>
              <a:t>victimes vulnérables </a:t>
            </a:r>
            <a:r>
              <a:rPr lang="fr-CA" i="1" dirty="0"/>
              <a:t>comme celles qui souffrent des problèmes de </a:t>
            </a:r>
            <a:r>
              <a:rPr lang="fr-CA" b="1" i="1" dirty="0"/>
              <a:t>santé mentale et de la toxicomanie </a:t>
            </a:r>
            <a:r>
              <a:rPr lang="fr-CA" i="1" dirty="0"/>
              <a:t>– et nous savons que les personnes ayant vécu des traumatismes en ont souvent – il leur pourrait être particulièrement difficile d'accéder à un refuge, car plusieurs ont une politique d'interdiction d'alcool ou de drogues. </a:t>
            </a:r>
          </a:p>
          <a:p>
            <a:endParaRPr lang="fr-CA" b="1" i="1" u="sng" dirty="0"/>
          </a:p>
          <a:p>
            <a:endParaRPr lang="fr-CA" b="1" i="1" u="sng" dirty="0"/>
          </a:p>
          <a:p>
            <a:r>
              <a:rPr lang="fr-CA" b="1" i="1" u="sng" dirty="0"/>
              <a:t>Ainsi l’importance des programmes étatiques d’indemnisation aux victimes.  Qui permettent les victimes à accéder aux services.  </a:t>
            </a:r>
          </a:p>
          <a:p>
            <a:endParaRPr lang="fr-CA" b="1" i="1" u="sng" dirty="0"/>
          </a:p>
          <a:p>
            <a:endParaRPr lang="fr-CA" b="1" i="1" u="sng" dirty="0"/>
          </a:p>
          <a:p>
            <a:r>
              <a:rPr lang="en-GB" dirty="0"/>
              <a:t>Au Québec, on </a:t>
            </a:r>
            <a:r>
              <a:rPr lang="en-GB" dirty="0" err="1"/>
              <a:t>dénombre</a:t>
            </a:r>
            <a:r>
              <a:rPr lang="en-GB" dirty="0"/>
              <a:t> environ </a:t>
            </a:r>
            <a:r>
              <a:rPr lang="en-GB" sz="1200" b="1" u="none" strike="noStrike" kern="1200" dirty="0">
                <a:solidFill>
                  <a:schemeClr val="tx1"/>
                </a:solidFill>
                <a:effectLst/>
                <a:latin typeface="+mn-lt"/>
                <a:ea typeface="+mn-ea"/>
                <a:cs typeface="+mn-cs"/>
              </a:rPr>
              <a:t>16 000 à 20 000 </a:t>
            </a:r>
            <a:r>
              <a:rPr lang="en-GB" sz="1200" b="1" u="none" strike="noStrike" kern="1200" dirty="0" err="1">
                <a:solidFill>
                  <a:schemeClr val="tx1"/>
                </a:solidFill>
                <a:effectLst/>
                <a:latin typeface="+mn-lt"/>
                <a:ea typeface="+mn-ea"/>
                <a:cs typeface="+mn-cs"/>
              </a:rPr>
              <a:t>personnes</a:t>
            </a:r>
            <a:r>
              <a:rPr lang="en-GB" dirty="0"/>
              <a:t> </a:t>
            </a:r>
            <a:r>
              <a:rPr lang="en-GB" dirty="0" err="1"/>
              <a:t>en</a:t>
            </a:r>
            <a:r>
              <a:rPr lang="en-GB" dirty="0"/>
              <a:t> </a:t>
            </a:r>
            <a:r>
              <a:rPr lang="en-GB" dirty="0" err="1"/>
              <a:t>attente</a:t>
            </a:r>
            <a:r>
              <a:rPr lang="en-GB" dirty="0"/>
              <a:t> de voir un </a:t>
            </a:r>
            <a:r>
              <a:rPr lang="en-GB" dirty="0" err="1"/>
              <a:t>psychologue</a:t>
            </a:r>
            <a:r>
              <a:rPr lang="en-GB" dirty="0"/>
              <a:t> dans le </a:t>
            </a:r>
            <a:r>
              <a:rPr lang="en-GB" dirty="0" err="1"/>
              <a:t>système</a:t>
            </a:r>
            <a:r>
              <a:rPr lang="en-GB" dirty="0"/>
              <a:t> public (</a:t>
            </a:r>
            <a:r>
              <a:rPr lang="en-GB" dirty="0" err="1"/>
              <a:t>Selon</a:t>
            </a:r>
            <a:r>
              <a:rPr lang="en-GB" dirty="0"/>
              <a:t> </a:t>
            </a:r>
            <a:r>
              <a:rPr lang="en-GB" dirty="0" err="1"/>
              <a:t>l’Ordre</a:t>
            </a:r>
            <a:r>
              <a:rPr lang="en-GB" dirty="0"/>
              <a:t> des </a:t>
            </a:r>
            <a:r>
              <a:rPr lang="en-GB" dirty="0" err="1"/>
              <a:t>psychologues</a:t>
            </a:r>
            <a:r>
              <a:rPr lang="en-GB" dirty="0"/>
              <a:t> du Québec)</a:t>
            </a:r>
            <a:endParaRPr lang="fr-CA" b="1" i="1" u="sng" dirty="0"/>
          </a:p>
          <a:p>
            <a:endParaRPr lang="fr-CA" b="1" i="1" u="sng" dirty="0"/>
          </a:p>
          <a:p>
            <a:r>
              <a:rPr lang="fr-CA" b="1" i="1" u="none" dirty="0"/>
              <a:t>Ce n’est pas l’aide social, mais l’aide aux victimes</a:t>
            </a:r>
          </a:p>
          <a:p>
            <a:endParaRPr lang="fr-CA" b="1" i="1" u="none" dirty="0"/>
          </a:p>
          <a:p>
            <a:r>
              <a:rPr lang="fr-CA" b="1" i="1" u="none" dirty="0"/>
              <a:t>J’aimerais que ces services soient accessibles à toute la population, mais comme le budget de l’État n’est pas illimité et il faut faire de priorités: Les services aux personnes victimes devront être une priorité.</a:t>
            </a:r>
            <a:endParaRPr lang="fr-CA" b="1" u="none" dirty="0"/>
          </a:p>
        </p:txBody>
      </p:sp>
      <p:sp>
        <p:nvSpPr>
          <p:cNvPr id="4" name="Slide Number Placeholder 3">
            <a:extLst>
              <a:ext uri="{FF2B5EF4-FFF2-40B4-BE49-F238E27FC236}">
                <a16:creationId xmlns:a16="http://schemas.microsoft.com/office/drawing/2014/main" id="{4D6617E1-9365-B1CB-089F-9C7D7FD8E740}"/>
              </a:ext>
            </a:extLst>
          </p:cNvPr>
          <p:cNvSpPr>
            <a:spLocks noGrp="1"/>
          </p:cNvSpPr>
          <p:nvPr>
            <p:ph type="sldNum" sz="quarter" idx="5"/>
          </p:nvPr>
        </p:nvSpPr>
        <p:spPr/>
        <p:txBody>
          <a:bodyPr/>
          <a:lstStyle/>
          <a:p>
            <a:fld id="{D329F1BA-4648-7442-965D-AC937E5BCA32}" type="slidenum">
              <a:rPr lang="fr-CA" smtClean="0"/>
              <a:t>18</a:t>
            </a:fld>
            <a:endParaRPr lang="fr-CA"/>
          </a:p>
        </p:txBody>
      </p:sp>
    </p:spTree>
    <p:extLst>
      <p:ext uri="{BB962C8B-B14F-4D97-AF65-F5344CB8AC3E}">
        <p14:creationId xmlns:p14="http://schemas.microsoft.com/office/powerpoint/2010/main" val="8093655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i="1" dirty="0"/>
              <a:t>Pas toutes les mesures qui visent les personnes victimes sont toujours efficaces. </a:t>
            </a:r>
            <a:r>
              <a:rPr lang="fr-CA" i="1" u="sng" dirty="0"/>
              <a:t>Ainsi l’importance de la recherche. Ce n’est pas suffisante de vouloir aider les personnes victimes: Les bonnes intentions sont </a:t>
            </a:r>
            <a:r>
              <a:rPr lang="fr-CA" i="1" u="sng" dirty="0" err="1"/>
              <a:t>insufficantes</a:t>
            </a:r>
            <a:endParaRPr lang="fr-CA" i="1" u="sng"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A" i="1"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i="1" dirty="0"/>
              <a:t>Silent Solution</a:t>
            </a:r>
            <a:r>
              <a:rPr lang="fr-CA" dirty="0"/>
              <a:t> est une alternative pour les personnes victimes qui souhaiteraient contacter la police au Royaume-Uni, mais qui sont à proximité de leur agresseur et à risque de représailles. </a:t>
            </a:r>
          </a:p>
          <a:p>
            <a:r>
              <a:rPr lang="fr-CA" sz="1200" kern="1200" dirty="0" err="1">
                <a:solidFill>
                  <a:schemeClr val="tx1"/>
                </a:solidFill>
                <a:effectLst/>
                <a:latin typeface="+mn-lt"/>
                <a:ea typeface="+mn-ea"/>
                <a:cs typeface="+mn-cs"/>
              </a:rPr>
              <a:t>lL</a:t>
            </a:r>
            <a:r>
              <a:rPr lang="fr-CA" sz="1200" kern="1200" dirty="0">
                <a:solidFill>
                  <a:schemeClr val="tx1"/>
                </a:solidFill>
                <a:effectLst/>
                <a:latin typeface="+mn-lt"/>
                <a:ea typeface="+mn-ea"/>
                <a:cs typeface="+mn-cs"/>
              </a:rPr>
              <a:t> groupe expérimental n’a pas rapporté davantage d’incidents de violence conjugale que le groupe contrôle.</a:t>
            </a:r>
            <a:r>
              <a:rPr lang="en-GB" dirty="0">
                <a:effectLst/>
              </a:rPr>
              <a:t> </a:t>
            </a:r>
          </a:p>
          <a:p>
            <a:endParaRPr lang="en-GB" dirty="0">
              <a:effectLst/>
            </a:endParaRPr>
          </a:p>
          <a:p>
            <a:endParaRPr lang="fr-CA" b="0" u="none" dirty="0"/>
          </a:p>
        </p:txBody>
      </p:sp>
      <p:sp>
        <p:nvSpPr>
          <p:cNvPr id="4" name="Slide Number Placeholder 3"/>
          <p:cNvSpPr>
            <a:spLocks noGrp="1"/>
          </p:cNvSpPr>
          <p:nvPr>
            <p:ph type="sldNum" sz="quarter" idx="5"/>
          </p:nvPr>
        </p:nvSpPr>
        <p:spPr/>
        <p:txBody>
          <a:bodyPr/>
          <a:lstStyle/>
          <a:p>
            <a:fld id="{D329F1BA-4648-7442-965D-AC937E5BCA32}" type="slidenum">
              <a:rPr lang="fr-CA" smtClean="0"/>
              <a:t>19</a:t>
            </a:fld>
            <a:endParaRPr lang="fr-CA"/>
          </a:p>
        </p:txBody>
      </p:sp>
    </p:spTree>
    <p:extLst>
      <p:ext uri="{BB962C8B-B14F-4D97-AF65-F5344CB8AC3E}">
        <p14:creationId xmlns:p14="http://schemas.microsoft.com/office/powerpoint/2010/main" val="3819675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latin typeface="Arial" charset="0"/>
                <a:ea typeface="ＭＳ Ｐゴシック" charset="0"/>
                <a:cs typeface="ＭＳ Ｐゴシック" charset="0"/>
              </a:rPr>
              <a:t>Les droits de la personne sont des droits </a:t>
            </a:r>
            <a:r>
              <a:rPr lang="fr-FR" u="sng" dirty="0">
                <a:solidFill>
                  <a:srgbClr val="FF0000"/>
                </a:solidFill>
              </a:rPr>
              <a:t>fondamentaux </a:t>
            </a:r>
            <a:r>
              <a:rPr lang="fr-FR" dirty="0">
                <a:latin typeface="Arial" charset="0"/>
                <a:ea typeface="ＭＳ Ｐゴシック" charset="0"/>
                <a:cs typeface="ＭＳ Ｐゴシック" charset="0"/>
              </a:rPr>
              <a:t>qui sont </a:t>
            </a:r>
            <a:r>
              <a:rPr lang="fr-FR" u="sng" dirty="0">
                <a:latin typeface="Arial" charset="0"/>
                <a:ea typeface="ＭＳ Ｐゴシック" charset="0"/>
                <a:cs typeface="ＭＳ Ｐゴシック" charset="0"/>
              </a:rPr>
              <a:t>inhérents</a:t>
            </a:r>
            <a:r>
              <a:rPr lang="fr-FR" dirty="0">
                <a:latin typeface="Arial" charset="0"/>
                <a:ea typeface="ＭＳ Ｐゴシック" charset="0"/>
                <a:cs typeface="ＭＳ Ｐゴシック" charset="0"/>
              </a:rPr>
              <a:t> dans la nature des personnes </a:t>
            </a:r>
            <a:r>
              <a:rPr lang="fr-FR" b="1" u="sng" dirty="0">
                <a:latin typeface="Arial" charset="0"/>
                <a:ea typeface="ＭＳ Ｐゴシック" charset="0"/>
                <a:cs typeface="ＭＳ Ｐゴシック" charset="0"/>
              </a:rPr>
              <a:t>sans lesquels nous ne pouvons pas vivre comme des </a:t>
            </a:r>
            <a:r>
              <a:rPr lang="fr-FR" altLang="ja-JP" b="1" u="sng" dirty="0">
                <a:latin typeface="Arial" charset="0"/>
                <a:ea typeface="ＭＳ Ｐゴシック" charset="0"/>
                <a:cs typeface="ＭＳ Ｐゴシック" charset="0"/>
              </a:rPr>
              <a:t>êtres humains.</a:t>
            </a:r>
          </a:p>
          <a:p>
            <a:pPr eaLnBrk="1" hangingPunct="1"/>
            <a:r>
              <a:rPr lang="fr-FR" altLang="ja-JP" dirty="0">
                <a:latin typeface="Arial" charset="0"/>
                <a:ea typeface="ＭＳ Ｐゴシック" charset="0"/>
                <a:cs typeface="ＭＳ Ｐゴシック" charset="0"/>
              </a:rPr>
              <a:t>Les droits de la personne </a:t>
            </a:r>
            <a:r>
              <a:rPr lang="fr-FR" altLang="ja-JP" b="1" dirty="0">
                <a:latin typeface="Arial" charset="0"/>
                <a:ea typeface="ＭＳ Ｐゴシック" charset="0"/>
                <a:cs typeface="ＭＳ Ｐゴシック" charset="0"/>
              </a:rPr>
              <a:t>nous permettent de développer </a:t>
            </a:r>
            <a:r>
              <a:rPr lang="fr-FR" altLang="ja-JP" dirty="0">
                <a:latin typeface="Arial" charset="0"/>
                <a:ea typeface="ＭＳ Ｐゴシック" charset="0"/>
                <a:cs typeface="ＭＳ Ｐゴシック" charset="0"/>
              </a:rPr>
              <a:t>complètement et utiliser nos capacités, notre intelligence, et notre morale</a:t>
            </a:r>
            <a:endParaRPr lang="fr-CA" sz="1200" kern="120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la </a:t>
            </a:r>
            <a:r>
              <a:rPr lang="fr-CA" sz="1200" i="1" kern="1200" dirty="0">
                <a:solidFill>
                  <a:schemeClr val="tx1"/>
                </a:solidFill>
                <a:effectLst/>
                <a:latin typeface="+mn-lt"/>
                <a:ea typeface="+mn-ea"/>
                <a:cs typeface="+mn-cs"/>
              </a:rPr>
              <a:t>Charte canadienne des droits et libertés </a:t>
            </a:r>
            <a:r>
              <a:rPr lang="fr-CA" sz="1200" kern="1200" dirty="0">
                <a:solidFill>
                  <a:schemeClr val="tx1"/>
                </a:solidFill>
                <a:effectLst/>
                <a:latin typeface="+mn-lt"/>
                <a:ea typeface="+mn-ea"/>
                <a:cs typeface="+mn-cs"/>
              </a:rPr>
              <a:t>(1982; ci-après, la «Charte») décrit les droits des Canadiens. </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Certains </a:t>
            </a:r>
            <a:r>
              <a:rPr lang="fr-CA" sz="1200" b="1" kern="1200" dirty="0">
                <a:solidFill>
                  <a:schemeClr val="tx1"/>
                </a:solidFill>
                <a:effectLst/>
                <a:latin typeface="+mn-lt"/>
                <a:ea typeface="+mn-ea"/>
                <a:cs typeface="+mn-cs"/>
              </a:rPr>
              <a:t>droits garantis par la Charte </a:t>
            </a:r>
            <a:r>
              <a:rPr lang="fr-CA" sz="1200" kern="1200" dirty="0">
                <a:solidFill>
                  <a:schemeClr val="tx1"/>
                </a:solidFill>
                <a:effectLst/>
                <a:latin typeface="+mn-lt"/>
                <a:ea typeface="+mn-ea"/>
                <a:cs typeface="+mn-cs"/>
              </a:rPr>
              <a:t>revêtent un intérêt particulier pour les victimes. Au Canada, chacun, y compris les victimes, a droit à la vie, à la liberté et à la sécurité de sa personne (art. 7). </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LA LOI (La Charte) reconnait l'importance de la sécurité</a:t>
            </a:r>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2</a:t>
            </a:fld>
            <a:endParaRPr lang="fr-CA"/>
          </a:p>
        </p:txBody>
      </p:sp>
    </p:spTree>
    <p:extLst>
      <p:ext uri="{BB962C8B-B14F-4D97-AF65-F5344CB8AC3E}">
        <p14:creationId xmlns:p14="http://schemas.microsoft.com/office/powerpoint/2010/main" val="10247875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Au total 10 entrevues avec les personnes victimes et 19 avec les professionnels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Les victimes et leurs proches décrivent la protection à partir de leur expérience quotidienne : peur, hypervigilance, démarches à répétition et sentiment de devoir « tout faire </a:t>
            </a:r>
            <a:r>
              <a:rPr lang="fr-CA" sz="1200" kern="1200" dirty="0" err="1">
                <a:solidFill>
                  <a:schemeClr val="tx1"/>
                </a:solidFill>
                <a:effectLst/>
                <a:latin typeface="+mn-lt"/>
                <a:ea typeface="+mn-ea"/>
                <a:cs typeface="+mn-cs"/>
              </a:rPr>
              <a:t>soi-mêmes</a:t>
            </a:r>
            <a:r>
              <a:rPr lang="fr-CA" sz="1200" kern="1200" dirty="0">
                <a:solidFill>
                  <a:schemeClr val="tx1"/>
                </a:solidFill>
                <a:effectLst/>
                <a:latin typeface="+mn-lt"/>
                <a:ea typeface="+mn-ea"/>
                <a:cs typeface="+mn-cs"/>
              </a:rPr>
              <a:t> ».</a:t>
            </a:r>
            <a:r>
              <a:rPr lang="en-GB"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Les professionnelles et professionnels, pour leur part, parlent à partir de mandats souvent limités, de ressources contraintes et de procédures complexifiées.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latin typeface="+mn-lt"/>
                <a:ea typeface="+mn-ea"/>
                <a:cs typeface="+mn-cs"/>
              </a:rPr>
              <a:t>Protéger efficacement suppose un « filet de sécurité » autour des victimes, avant même qu’« il y ait un nouvel acte criminel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20</a:t>
            </a:fld>
            <a:endParaRPr lang="fr-CA"/>
          </a:p>
        </p:txBody>
      </p:sp>
    </p:spTree>
    <p:extLst>
      <p:ext uri="{BB962C8B-B14F-4D97-AF65-F5344CB8AC3E}">
        <p14:creationId xmlns:p14="http://schemas.microsoft.com/office/powerpoint/2010/main" val="15448141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ce qui requiert coordination, information proactive et </a:t>
            </a:r>
            <a:r>
              <a:rPr lang="fr-CA" sz="1200" b="1" kern="1200" dirty="0">
                <a:solidFill>
                  <a:schemeClr val="tx1"/>
                </a:solidFill>
                <a:effectLst/>
                <a:latin typeface="+mn-lt"/>
                <a:ea typeface="+mn-ea"/>
                <a:cs typeface="+mn-cs"/>
              </a:rPr>
              <a:t>accès aux ressources</a:t>
            </a:r>
            <a:r>
              <a:rPr lang="fr-CA" sz="1200" kern="1200" dirty="0">
                <a:solidFill>
                  <a:schemeClr val="tx1"/>
                </a:solidFill>
                <a:effectLst/>
                <a:latin typeface="+mn-lt"/>
                <a:ea typeface="+mn-ea"/>
                <a:cs typeface="+mn-cs"/>
              </a:rPr>
              <a:t>.</a:t>
            </a:r>
            <a:endParaRPr lang="en-GB" sz="1200" kern="1200" dirty="0">
              <a:solidFill>
                <a:schemeClr val="tx1"/>
              </a:solidFill>
              <a:effectLst/>
              <a:latin typeface="+mn-lt"/>
              <a:ea typeface="+mn-ea"/>
              <a:cs typeface="+mn-cs"/>
            </a:endParaRPr>
          </a:p>
          <a:p>
            <a:endParaRPr lang="fr-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latin typeface="+mn-lt"/>
                <a:ea typeface="+mn-ea"/>
                <a:cs typeface="+mn-cs"/>
              </a:rPr>
              <a:t>Plaident pour le financement de services explicitement centrés sur la victime et la reconnaissance de leurs besoins dans toute leur globalité.</a:t>
            </a:r>
            <a:r>
              <a:rPr lang="en-GB" b="1" dirty="0">
                <a:effectLst/>
              </a:rPr>
              <a:t> </a:t>
            </a:r>
          </a:p>
          <a:p>
            <a:endParaRPr lang="fr-CA" sz="1200" b="1" kern="1200" dirty="0">
              <a:solidFill>
                <a:schemeClr val="tx1"/>
              </a:solidFill>
              <a:effectLst/>
              <a:latin typeface="+mn-lt"/>
              <a:ea typeface="+mn-ea"/>
              <a:cs typeface="+mn-cs"/>
            </a:endParaRPr>
          </a:p>
          <a:p>
            <a:r>
              <a:rPr lang="fr-CA" sz="1200" b="1" kern="1200" dirty="0">
                <a:solidFill>
                  <a:schemeClr val="tx1"/>
                </a:solidFill>
                <a:effectLst/>
                <a:latin typeface="+mn-lt"/>
                <a:ea typeface="+mn-ea"/>
                <a:cs typeface="+mn-cs"/>
              </a:rPr>
              <a:t>Respect des conditions = exécution des conditions et cohérence policière-judiciaire</a:t>
            </a:r>
            <a:r>
              <a:rPr lang="en-GB" dirty="0">
                <a:effectLst/>
              </a:rPr>
              <a:t> </a:t>
            </a:r>
          </a:p>
          <a:p>
            <a:endParaRPr lang="en-GB" dirty="0">
              <a:effectLst/>
            </a:endParaRPr>
          </a:p>
          <a:p>
            <a:r>
              <a:rPr lang="en-GB" dirty="0">
                <a:effectLst/>
              </a:rPr>
              <a:t>Par </a:t>
            </a:r>
            <a:r>
              <a:rPr lang="en-GB" dirty="0" err="1">
                <a:effectLst/>
              </a:rPr>
              <a:t>exemple</a:t>
            </a:r>
            <a:r>
              <a:rPr lang="en-GB" dirty="0">
                <a:effectLst/>
              </a:rPr>
              <a:t>, dans </a:t>
            </a:r>
            <a:r>
              <a:rPr lang="en-GB" dirty="0" err="1">
                <a:effectLst/>
              </a:rPr>
              <a:t>une</a:t>
            </a:r>
            <a:r>
              <a:rPr lang="en-GB" dirty="0">
                <a:effectLst/>
              </a:rPr>
              <a:t> des situations, </a:t>
            </a:r>
            <a:r>
              <a:rPr lang="en-GB" dirty="0" err="1">
                <a:effectLst/>
              </a:rPr>
              <a:t>l’agresseur</a:t>
            </a:r>
            <a:r>
              <a:rPr lang="en-GB" dirty="0">
                <a:effectLst/>
              </a:rPr>
              <a:t> </a:t>
            </a:r>
            <a:r>
              <a:rPr lang="en-GB" dirty="0" err="1">
                <a:effectLst/>
              </a:rPr>
              <a:t>utilisait</a:t>
            </a:r>
            <a:r>
              <a:rPr lang="en-GB" dirty="0">
                <a:effectLst/>
              </a:rPr>
              <a:t> le bracelet </a:t>
            </a:r>
            <a:r>
              <a:rPr lang="en-GB" dirty="0" err="1">
                <a:effectLst/>
              </a:rPr>
              <a:t>électronique</a:t>
            </a:r>
            <a:r>
              <a:rPr lang="en-GB" dirty="0">
                <a:effectLst/>
              </a:rPr>
              <a:t> pour </a:t>
            </a:r>
            <a:r>
              <a:rPr lang="en-GB" dirty="0" err="1">
                <a:effectLst/>
              </a:rPr>
              <a:t>harceler</a:t>
            </a:r>
            <a:r>
              <a:rPr lang="en-GB" dirty="0">
                <a:effectLst/>
              </a:rPr>
              <a:t> la </a:t>
            </a:r>
            <a:r>
              <a:rPr lang="en-GB" dirty="0" err="1">
                <a:effectLst/>
              </a:rPr>
              <a:t>victime</a:t>
            </a:r>
            <a:r>
              <a:rPr lang="en-GB" dirty="0">
                <a:effectLst/>
              </a:rPr>
              <a:t>. Il </a:t>
            </a:r>
            <a:r>
              <a:rPr lang="en-GB" dirty="0" err="1">
                <a:effectLst/>
              </a:rPr>
              <a:t>s’approchait</a:t>
            </a:r>
            <a:r>
              <a:rPr lang="en-GB" dirty="0">
                <a:effectLst/>
              </a:rPr>
              <a:t> de son domicile </a:t>
            </a:r>
            <a:r>
              <a:rPr lang="en-GB" dirty="0" err="1">
                <a:effectLst/>
              </a:rPr>
              <a:t>plusieurs</a:t>
            </a:r>
            <a:r>
              <a:rPr lang="en-GB" dirty="0">
                <a:effectLst/>
              </a:rPr>
              <a:t> </a:t>
            </a:r>
            <a:r>
              <a:rPr lang="en-GB" dirty="0" err="1">
                <a:effectLst/>
              </a:rPr>
              <a:t>fois</a:t>
            </a:r>
            <a:r>
              <a:rPr lang="en-GB" dirty="0">
                <a:effectLst/>
              </a:rPr>
              <a:t> par </a:t>
            </a:r>
            <a:r>
              <a:rPr lang="en-GB" dirty="0" err="1">
                <a:effectLst/>
              </a:rPr>
              <a:t>jours</a:t>
            </a:r>
            <a:r>
              <a:rPr lang="en-GB" dirty="0">
                <a:effectLst/>
              </a:rPr>
              <a:t> pour </a:t>
            </a:r>
            <a:r>
              <a:rPr lang="en-GB" dirty="0" err="1">
                <a:effectLst/>
              </a:rPr>
              <a:t>lui</a:t>
            </a:r>
            <a:r>
              <a:rPr lang="en-GB" dirty="0">
                <a:effectLst/>
              </a:rPr>
              <a:t> faire </a:t>
            </a:r>
            <a:r>
              <a:rPr lang="en-GB" dirty="0" err="1">
                <a:effectLst/>
              </a:rPr>
              <a:t>peur</a:t>
            </a:r>
            <a:r>
              <a:rPr lang="en-GB" dirty="0">
                <a:effectLst/>
              </a:rPr>
              <a:t> et </a:t>
            </a:r>
            <a:r>
              <a:rPr lang="en-GB" dirty="0" err="1">
                <a:effectLst/>
              </a:rPr>
              <a:t>cela</a:t>
            </a:r>
            <a:r>
              <a:rPr lang="en-GB" dirty="0">
                <a:effectLst/>
              </a:rPr>
              <a:t> a pris </a:t>
            </a:r>
            <a:r>
              <a:rPr lang="en-GB" dirty="0" err="1">
                <a:effectLst/>
              </a:rPr>
              <a:t>plusieurs</a:t>
            </a:r>
            <a:r>
              <a:rPr lang="en-GB" dirty="0">
                <a:effectLst/>
              </a:rPr>
              <a:t> bris (+ de 50 bris) pour </a:t>
            </a:r>
            <a:r>
              <a:rPr lang="en-GB" dirty="0" err="1">
                <a:effectLst/>
              </a:rPr>
              <a:t>que</a:t>
            </a:r>
            <a:r>
              <a:rPr lang="en-GB" dirty="0">
                <a:effectLst/>
              </a:rPr>
              <a:t> la police </a:t>
            </a:r>
            <a:r>
              <a:rPr lang="en-GB" dirty="0" err="1">
                <a:effectLst/>
              </a:rPr>
              <a:t>intervienne</a:t>
            </a:r>
            <a:r>
              <a:rPr lang="en-GB" dirty="0">
                <a:effectLst/>
              </a:rPr>
              <a:t>.</a:t>
            </a:r>
          </a:p>
          <a:p>
            <a:endParaRPr lang="en-GB" dirty="0">
              <a:effectLst/>
            </a:endParaRPr>
          </a:p>
          <a:p>
            <a:endParaRPr lang="en-GB" dirty="0">
              <a:effectLst/>
            </a:endParaRPr>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21</a:t>
            </a:fld>
            <a:endParaRPr lang="fr-CA"/>
          </a:p>
        </p:txBody>
      </p:sp>
    </p:spTree>
    <p:extLst>
      <p:ext uri="{BB962C8B-B14F-4D97-AF65-F5344CB8AC3E}">
        <p14:creationId xmlns:p14="http://schemas.microsoft.com/office/powerpoint/2010/main" val="11201159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Mais ça exige l’investissement dans les services d’aide aux victimes </a:t>
            </a:r>
          </a:p>
        </p:txBody>
      </p:sp>
      <p:sp>
        <p:nvSpPr>
          <p:cNvPr id="4" name="Slide Number Placeholder 3"/>
          <p:cNvSpPr>
            <a:spLocks noGrp="1"/>
          </p:cNvSpPr>
          <p:nvPr>
            <p:ph type="sldNum" sz="quarter" idx="5"/>
          </p:nvPr>
        </p:nvSpPr>
        <p:spPr/>
        <p:txBody>
          <a:bodyPr/>
          <a:lstStyle/>
          <a:p>
            <a:fld id="{D329F1BA-4648-7442-965D-AC937E5BCA32}" type="slidenum">
              <a:rPr lang="fr-CA" smtClean="0"/>
              <a:t>22</a:t>
            </a:fld>
            <a:endParaRPr lang="fr-CA"/>
          </a:p>
        </p:txBody>
      </p:sp>
    </p:spTree>
    <p:extLst>
      <p:ext uri="{BB962C8B-B14F-4D97-AF65-F5344CB8AC3E}">
        <p14:creationId xmlns:p14="http://schemas.microsoft.com/office/powerpoint/2010/main" val="502690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D’un point de vue pratique, elles soulignent que les réformes les plus prometteuses sont celles qui allègent la charge des victimes – en automatisant l’information, en assurant une continuité des intervenants, en finançant la représentation juridique, en sécurisant les données et en stabilisant les ressources – plutôt que celles qui ajoutent de nouvelles procédures à un parcours déjà lourd.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Bien entendu: ce n'est pas un argument contre la justice criminelle. La justice criminelle est importante, mais ce n’est pas une panacée. Pour assurer la sécurité des personnes victimes et réduire leur risque de ré-victimisation , il faut investir dans l’aide aux victimes. </a:t>
            </a:r>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23</a:t>
            </a:fld>
            <a:endParaRPr lang="fr-CA"/>
          </a:p>
        </p:txBody>
      </p:sp>
    </p:spTree>
    <p:extLst>
      <p:ext uri="{BB962C8B-B14F-4D97-AF65-F5344CB8AC3E}">
        <p14:creationId xmlns:p14="http://schemas.microsoft.com/office/powerpoint/2010/main" val="36192119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Compte tenu du risque accru de re-victimisation subi par les personnes victimes, l’État a l’obligation d’assurer leur sécurité, de réduire leur risque de vivre une nouvelle victimisation, d’assurer l’accès aux services de soutien et de promouvoir la guérison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Une société civilisée ne peut pas laisser les victimes impuissantes et exposées à la </a:t>
            </a:r>
            <a:r>
              <a:rPr lang="fr-CA" dirty="0" err="1"/>
              <a:t>revictimisation</a:t>
            </a:r>
            <a:r>
              <a:rPr lang="fr-CA" dirty="0"/>
              <a:t>. Elle doit offrir aux victimes des services de soutien pour les aider à se remettre sur les effets dévastateurs de la victimisation et à réduire leur risque de victimisation à l’avenir.</a:t>
            </a:r>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24</a:t>
            </a:fld>
            <a:endParaRPr lang="fr-CA"/>
          </a:p>
        </p:txBody>
      </p:sp>
    </p:spTree>
    <p:extLst>
      <p:ext uri="{BB962C8B-B14F-4D97-AF65-F5344CB8AC3E}">
        <p14:creationId xmlns:p14="http://schemas.microsoft.com/office/powerpoint/2010/main" val="19194619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fr-CA" b="1" i="1" u="sng" dirty="0"/>
              <a:t>CONCLUSION </a:t>
            </a:r>
          </a:p>
          <a:p>
            <a:pPr marL="0" indent="0">
              <a:buNone/>
            </a:pPr>
            <a:r>
              <a:rPr lang="fr-CA" b="1" i="1" u="sng" dirty="0"/>
              <a:t>les interventions centrées sur la personne victime</a:t>
            </a:r>
            <a:endParaRPr lang="en-GB" dirty="0"/>
          </a:p>
          <a:p>
            <a:pPr marL="0" indent="0">
              <a:buNone/>
            </a:pPr>
            <a:r>
              <a:rPr lang="fr-CA" b="1" i="1" dirty="0"/>
              <a:t>INVESTIR DANS LES SERVICES DE L’AIDE/SOUTIEN POUR LES VICTIMES </a:t>
            </a:r>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25</a:t>
            </a:fld>
            <a:endParaRPr lang="fr-CA"/>
          </a:p>
        </p:txBody>
      </p:sp>
    </p:spTree>
    <p:extLst>
      <p:ext uri="{BB962C8B-B14F-4D97-AF65-F5344CB8AC3E}">
        <p14:creationId xmlns:p14="http://schemas.microsoft.com/office/powerpoint/2010/main" val="39728475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a:p>
        </p:txBody>
      </p:sp>
      <p:sp>
        <p:nvSpPr>
          <p:cNvPr id="4" name="Slide Number Placeholder 3"/>
          <p:cNvSpPr>
            <a:spLocks noGrp="1"/>
          </p:cNvSpPr>
          <p:nvPr>
            <p:ph type="sldNum" sz="quarter" idx="5"/>
          </p:nvPr>
        </p:nvSpPr>
        <p:spPr/>
        <p:txBody>
          <a:bodyPr/>
          <a:lstStyle/>
          <a:p>
            <a:fld id="{D329F1BA-4648-7442-965D-AC937E5BCA32}" type="slidenum">
              <a:rPr lang="fr-CA" smtClean="0"/>
              <a:t>26</a:t>
            </a:fld>
            <a:endParaRPr lang="fr-CA"/>
          </a:p>
        </p:txBody>
      </p:sp>
    </p:spTree>
    <p:extLst>
      <p:ext uri="{BB962C8B-B14F-4D97-AF65-F5344CB8AC3E}">
        <p14:creationId xmlns:p14="http://schemas.microsoft.com/office/powerpoint/2010/main" val="2427689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La hiérarchie des besoins (ou pyramide des besoins) d’Abraham Maslow (</a:t>
            </a:r>
            <a:r>
              <a:rPr lang="fr-CA" sz="1200" kern="1200" dirty="0" err="1">
                <a:solidFill>
                  <a:schemeClr val="tx1"/>
                </a:solidFill>
                <a:effectLst/>
                <a:latin typeface="+mn-lt"/>
                <a:ea typeface="+mn-ea"/>
                <a:cs typeface="+mn-cs"/>
              </a:rPr>
              <a:t>Wemmers</a:t>
            </a:r>
            <a:r>
              <a:rPr lang="fr-CA" sz="1200" kern="1200" dirty="0">
                <a:solidFill>
                  <a:schemeClr val="tx1"/>
                </a:solidFill>
                <a:effectLst/>
                <a:latin typeface="+mn-lt"/>
                <a:ea typeface="+mn-ea"/>
                <a:cs typeface="+mn-cs"/>
              </a:rPr>
              <a:t> et De Brouwer, 2011; </a:t>
            </a:r>
            <a:r>
              <a:rPr lang="fr-CA" sz="1200" kern="1200" dirty="0" err="1">
                <a:solidFill>
                  <a:schemeClr val="tx1"/>
                </a:solidFill>
                <a:effectLst/>
                <a:latin typeface="+mn-lt"/>
                <a:ea typeface="+mn-ea"/>
                <a:cs typeface="+mn-cs"/>
              </a:rPr>
              <a:t>Wemmers</a:t>
            </a:r>
            <a:r>
              <a:rPr lang="fr-CA" sz="1200" kern="1200" dirty="0">
                <a:solidFill>
                  <a:schemeClr val="tx1"/>
                </a:solidFill>
                <a:effectLst/>
                <a:latin typeface="+mn-lt"/>
                <a:ea typeface="+mn-ea"/>
                <a:cs typeface="+mn-cs"/>
              </a:rPr>
              <a:t> et </a:t>
            </a:r>
            <a:r>
              <a:rPr lang="fr-CA" sz="1200" kern="1200" dirty="0" err="1">
                <a:solidFill>
                  <a:schemeClr val="tx1"/>
                </a:solidFill>
                <a:effectLst/>
                <a:latin typeface="+mn-lt"/>
                <a:ea typeface="+mn-ea"/>
                <a:cs typeface="+mn-cs"/>
              </a:rPr>
              <a:t>Manirabona</a:t>
            </a:r>
            <a:r>
              <a:rPr lang="fr-CA" sz="1200" kern="1200" dirty="0">
                <a:solidFill>
                  <a:schemeClr val="tx1"/>
                </a:solidFill>
                <a:effectLst/>
                <a:latin typeface="+mn-lt"/>
                <a:ea typeface="+mn-ea"/>
                <a:cs typeface="+mn-cs"/>
              </a:rPr>
              <a:t>, 2014) est un cadre utile pour comprendre les besoins des victimes. Maslow distingue cinq besoins fondamentaux: 1) les besoins physiologiques (l’alimentation, le logement, les soins médicaux); 2) le besoin de sécurité; 3) le besoin d’appartenance; 4) le besoin d’estime; 5) le besoin de s’accomplir, que Maslow (1972) appelle la réalisation de soi. Selon cette hiérarchie, certains besoins sont prioritaires, et les besoins de haut niveau ne peuvent être satisfaits que si les besoins fondamentaux le sont d’abord. Par conséquent, les besoins d’une victime peuvent évoluer au fil du temps. </a:t>
            </a:r>
          </a:p>
          <a:p>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Les besoins de haut niveau de la victime, comme celui d’être accepté par les autres,</a:t>
            </a:r>
            <a:r>
              <a:rPr lang="fr-CA" sz="1200" b="1" kern="1200" dirty="0">
                <a:solidFill>
                  <a:schemeClr val="tx1"/>
                </a:solidFill>
                <a:effectLst/>
                <a:latin typeface="+mn-lt"/>
                <a:ea typeface="+mn-ea"/>
                <a:cs typeface="+mn-cs"/>
              </a:rPr>
              <a:t> ne deviennent apparents qu’après que son besoin de sécurité a été satisfait.</a:t>
            </a:r>
            <a:endParaRPr lang="en-GB" sz="1200" b="1" kern="1200" dirty="0">
              <a:solidFill>
                <a:schemeClr val="tx1"/>
              </a:solidFill>
              <a:effectLst/>
              <a:latin typeface="+mn-lt"/>
              <a:ea typeface="+mn-ea"/>
              <a:cs typeface="+mn-cs"/>
            </a:endParaRPr>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3</a:t>
            </a:fld>
            <a:endParaRPr lang="fr-CA"/>
          </a:p>
        </p:txBody>
      </p:sp>
    </p:spTree>
    <p:extLst>
      <p:ext uri="{BB962C8B-B14F-4D97-AF65-F5344CB8AC3E}">
        <p14:creationId xmlns:p14="http://schemas.microsoft.com/office/powerpoint/2010/main" val="2858889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Quand il s’agit des personnes victimes d’actes criminels, </a:t>
            </a:r>
            <a:r>
              <a:rPr lang="fr-CA" sz="1200" b="1" kern="1200" dirty="0">
                <a:solidFill>
                  <a:schemeClr val="tx1"/>
                </a:solidFill>
                <a:effectLst/>
                <a:latin typeface="+mn-lt"/>
                <a:ea typeface="+mn-ea"/>
                <a:cs typeface="+mn-cs"/>
              </a:rPr>
              <a:t>la sécurité est l’absence d’une nouvelle victimisation</a:t>
            </a:r>
            <a:r>
              <a:rPr lang="fr-CA" sz="1200" kern="1200" dirty="0">
                <a:solidFill>
                  <a:schemeClr val="tx1"/>
                </a:solidFill>
                <a:effectLst/>
                <a:latin typeface="+mn-lt"/>
                <a:ea typeface="+mn-ea"/>
                <a:cs typeface="+mn-cs"/>
              </a:rPr>
              <a:t>. </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Les mesures de sécurité sont des mesures pour prévenir que la personne victime vit une nouvelle victimisation</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La sécurité </a:t>
            </a:r>
            <a:r>
              <a:rPr lang="fr-CA" sz="1200" b="1" kern="1200" dirty="0">
                <a:solidFill>
                  <a:schemeClr val="tx1"/>
                </a:solidFill>
                <a:effectLst/>
                <a:latin typeface="+mn-lt"/>
                <a:ea typeface="+mn-ea"/>
                <a:cs typeface="+mn-cs"/>
              </a:rPr>
              <a:t>n’est pas limitée au même type de victimisation</a:t>
            </a:r>
            <a:r>
              <a:rPr lang="fr-CA" sz="1200" kern="1200" dirty="0">
                <a:solidFill>
                  <a:schemeClr val="tx1"/>
                </a:solidFill>
                <a:effectLst/>
                <a:latin typeface="+mn-lt"/>
                <a:ea typeface="+mn-ea"/>
                <a:cs typeface="+mn-cs"/>
              </a:rPr>
              <a:t>. N’Importe quel type de crime</a:t>
            </a: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La sécurité est un besoin particulièrement pertinent pour les victimes, à cause de la </a:t>
            </a:r>
            <a:r>
              <a:rPr lang="fr-CA" sz="1200" b="1" kern="1200" dirty="0">
                <a:solidFill>
                  <a:schemeClr val="tx1"/>
                </a:solidFill>
                <a:effectLst/>
                <a:latin typeface="+mn-lt"/>
                <a:ea typeface="+mn-ea"/>
                <a:cs typeface="+mn-cs"/>
              </a:rPr>
              <a:t>victimisation multiple et parce qu'elle ne peut pas avancer dans son processus de guérison si son besoin de sécurité n'est pas satisfait</a:t>
            </a:r>
            <a:endParaRPr lang="fr-CA" b="1" dirty="0"/>
          </a:p>
        </p:txBody>
      </p:sp>
      <p:sp>
        <p:nvSpPr>
          <p:cNvPr id="4" name="Slide Number Placeholder 3"/>
          <p:cNvSpPr>
            <a:spLocks noGrp="1"/>
          </p:cNvSpPr>
          <p:nvPr>
            <p:ph type="sldNum" sz="quarter" idx="5"/>
          </p:nvPr>
        </p:nvSpPr>
        <p:spPr/>
        <p:txBody>
          <a:bodyPr/>
          <a:lstStyle/>
          <a:p>
            <a:fld id="{D329F1BA-4648-7442-965D-AC937E5BCA32}" type="slidenum">
              <a:rPr lang="fr-CA" smtClean="0"/>
              <a:t>4</a:t>
            </a:fld>
            <a:endParaRPr lang="fr-CA"/>
          </a:p>
        </p:txBody>
      </p:sp>
    </p:spTree>
    <p:extLst>
      <p:ext uri="{BB962C8B-B14F-4D97-AF65-F5344CB8AC3E}">
        <p14:creationId xmlns:p14="http://schemas.microsoft.com/office/powerpoint/2010/main" val="2368388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Les données d’enquête </a:t>
            </a:r>
            <a:r>
              <a:rPr lang="fr-CA" sz="1200" b="0" kern="1200" dirty="0">
                <a:solidFill>
                  <a:schemeClr val="tx1"/>
                </a:solidFill>
                <a:effectLst/>
                <a:latin typeface="+mn-lt"/>
                <a:ea typeface="+mn-ea"/>
                <a:cs typeface="+mn-cs"/>
              </a:rPr>
              <a:t>sur la victimisation révèlent qu’une </a:t>
            </a:r>
            <a:r>
              <a:rPr lang="fr-CA" sz="1200" b="1" kern="1200" dirty="0">
                <a:solidFill>
                  <a:schemeClr val="tx1"/>
                </a:solidFill>
                <a:effectLst/>
                <a:latin typeface="+mn-lt"/>
                <a:ea typeface="+mn-ea"/>
                <a:cs typeface="+mn-cs"/>
              </a:rPr>
              <a:t>victimisation antérieure peut accroître le risque de victimisation future</a:t>
            </a:r>
            <a:r>
              <a:rPr lang="fr-CA"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latin typeface="+mn-lt"/>
                <a:ea typeface="+mn-ea"/>
                <a:cs typeface="+mn-cs"/>
              </a:rPr>
              <a:t>Alors le besoin de sécurité, c’est-à-dire l’absence d’une nouvelle victimisation, est TRÈS pertinente pour les personnes qui ont déjà vécu une victimisation.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latin typeface="+mn-lt"/>
                <a:ea typeface="+mn-ea"/>
                <a:cs typeface="+mn-cs"/>
              </a:rPr>
              <a:t>Je dirais que comme nous savons que la victimisation est un facteur </a:t>
            </a:r>
            <a:r>
              <a:rPr lang="fr-CA" sz="1200" b="1" kern="1200" dirty="0" err="1">
                <a:solidFill>
                  <a:schemeClr val="tx1"/>
                </a:solidFill>
                <a:effectLst/>
                <a:latin typeface="+mn-lt"/>
                <a:ea typeface="+mn-ea"/>
                <a:cs typeface="+mn-cs"/>
              </a:rPr>
              <a:t>victimogène</a:t>
            </a:r>
            <a:r>
              <a:rPr lang="fr-CA" sz="1200" b="1" kern="1200" dirty="0">
                <a:solidFill>
                  <a:schemeClr val="tx1"/>
                </a:solidFill>
                <a:effectLst/>
                <a:latin typeface="+mn-lt"/>
                <a:ea typeface="+mn-ea"/>
                <a:cs typeface="+mn-cs"/>
              </a:rPr>
              <a:t>, l’État a une responsabilité importante auprès de ces personnes, pour assurer leur sécurité et réduire leur risque de re-victimisation.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latin typeface="+mn-lt"/>
                <a:ea typeface="+mn-ea"/>
                <a:cs typeface="+mn-cs"/>
              </a:rPr>
              <a:t>N.B.: Il ne s'agit pas de blâmer ou responsabilisé la victime, mais de responsabilisé l'État pour la sécurité publique. Je veux attirer notre attention sur </a:t>
            </a:r>
            <a:r>
              <a:rPr lang="fr-CA" sz="1200" b="1" u="sng" kern="1200" dirty="0">
                <a:solidFill>
                  <a:schemeClr val="tx1"/>
                </a:solidFill>
                <a:effectLst/>
                <a:latin typeface="+mn-lt"/>
                <a:ea typeface="+mn-ea"/>
                <a:cs typeface="+mn-cs"/>
              </a:rPr>
              <a:t>les effets de la victimisation  </a:t>
            </a:r>
            <a:r>
              <a:rPr lang="fr-CA" sz="1200" b="1" kern="1200" dirty="0">
                <a:solidFill>
                  <a:schemeClr val="tx1"/>
                </a:solidFill>
                <a:effectLst/>
                <a:latin typeface="+mn-lt"/>
                <a:ea typeface="+mn-ea"/>
                <a:cs typeface="+mn-cs"/>
              </a:rPr>
              <a:t>(c.-à-d. le trauma) sur la personne et comment ces effets rendent la personne encore plus vulnérable et à risque d’une nouvelle victimisation.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CA" b="1" dirty="0"/>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5</a:t>
            </a:fld>
            <a:endParaRPr lang="fr-CA"/>
          </a:p>
        </p:txBody>
      </p:sp>
    </p:spTree>
    <p:extLst>
      <p:ext uri="{BB962C8B-B14F-4D97-AF65-F5344CB8AC3E}">
        <p14:creationId xmlns:p14="http://schemas.microsoft.com/office/powerpoint/2010/main" val="357849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a:p>
            <a:r>
              <a:rPr lang="fr-CA" dirty="0"/>
              <a:t>Ce tableau vient de l’enquête sociale générale sur la victimisation de Statistique Canada. </a:t>
            </a:r>
          </a:p>
          <a:p>
            <a:r>
              <a:rPr lang="fr-CA" dirty="0"/>
              <a:t>Nous voyons que pour les 4 types de victimisation contre la personne, les personnes qui ont subi de la violence (physique ou sexuelle) durant l’enfance ont plus souvent aussi vécu de la victimisation après l’âge de 15 ans.</a:t>
            </a:r>
          </a:p>
          <a:p>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Ces données démontent comment la victimisation est un facteur </a:t>
            </a:r>
            <a:r>
              <a:rPr lang="fr-CA" dirty="0" err="1"/>
              <a:t>victimogène</a:t>
            </a:r>
            <a:r>
              <a:rPr lang="fr-CA" dirty="0"/>
              <a:t>: La victimisation augmente le risque d’une nouvelle victimisation</a:t>
            </a:r>
          </a:p>
          <a:p>
            <a:endParaRPr lang="fr-CA" dirty="0"/>
          </a:p>
          <a:p>
            <a:r>
              <a:rPr lang="fr-CA" dirty="0"/>
              <a:t>Encore: Avoir vécu la victimisation pendant l’enfance augmente le risque de victimisation plus tard dans sa vie.</a:t>
            </a:r>
          </a:p>
          <a:p>
            <a:endParaRPr lang="fr-CA" dirty="0"/>
          </a:p>
          <a:p>
            <a:r>
              <a:rPr lang="fr-CA" dirty="0"/>
              <a:t>Personne ne soutiendrait qu’un enfant est responsable de sa victimisation. Ce n’est pas la faute de la victime.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endParaRPr lang="fr-CA" dirty="0"/>
          </a:p>
          <a:p>
            <a:endParaRPr lang="fr-CA" dirty="0"/>
          </a:p>
        </p:txBody>
      </p:sp>
      <p:sp>
        <p:nvSpPr>
          <p:cNvPr id="4" name="Slide Number Placeholder 3"/>
          <p:cNvSpPr>
            <a:spLocks noGrp="1"/>
          </p:cNvSpPr>
          <p:nvPr>
            <p:ph type="sldNum" sz="quarter" idx="5"/>
          </p:nvPr>
        </p:nvSpPr>
        <p:spPr/>
        <p:txBody>
          <a:bodyPr/>
          <a:lstStyle/>
          <a:p>
            <a:fld id="{B716CB9A-1EFD-4F48-9E42-0779B189BDB5}" type="slidenum">
              <a:rPr lang="fr-FR" smtClean="0"/>
              <a:t>6</a:t>
            </a:fld>
            <a:endParaRPr lang="fr-FR"/>
          </a:p>
        </p:txBody>
      </p:sp>
    </p:spTree>
    <p:extLst>
      <p:ext uri="{BB962C8B-B14F-4D97-AF65-F5344CB8AC3E}">
        <p14:creationId xmlns:p14="http://schemas.microsoft.com/office/powerpoint/2010/main" val="1921960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F89C6-1127-9763-3C37-E1F1ACB6E1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2D6857-4681-B496-4929-7E54E18090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CA8F94-D9B7-165B-51F2-242BD272937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La victimisation antérieure est liée à un plus grand risque de victimisation dans le futur</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Ce sont des </a:t>
            </a:r>
            <a:r>
              <a:rPr lang="fr-CA" b="1" dirty="0"/>
              <a:t>conséquences</a:t>
            </a:r>
            <a:r>
              <a:rPr lang="fr-CA" dirty="0"/>
              <a:t> </a:t>
            </a:r>
            <a:r>
              <a:rPr lang="fr-CA" b="1" dirty="0"/>
              <a:t>de la victimisation </a:t>
            </a:r>
            <a:r>
              <a:rPr lang="fr-CA" dirty="0"/>
              <a:t>qui la rende plus vulnérable et à risque.= le trauma; l'anxiété, la dépression....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kern="1200" dirty="0">
                <a:solidFill>
                  <a:schemeClr val="tx1"/>
                </a:solidFill>
                <a:effectLst/>
                <a:latin typeface="+mn-lt"/>
                <a:ea typeface="+mn-ea"/>
                <a:cs typeface="+mn-cs"/>
              </a:rPr>
              <a:t>(Grâce à la recherche longitudinale)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Souvent on parle de la sécurité en contexte de la violence conjugale, mais la victimisation multiple est plus large. Quand on parle d’une nouvelle victimisation, ce n’est PAS uniquement à risque d’une nouvelle victimisation du même agresseur ou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du même type de victimisation.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ALORS LA SÉCURITÉ NÉCESSITE UNE APPROCHE PLUS LARGE, QUI VISE LA VICTIMISATION ET QUI N'EST PAS LIMITÉ À LA VIOLENCE CONJUGALE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latin typeface="+mn-lt"/>
                <a:ea typeface="+mn-ea"/>
                <a:cs typeface="+mn-cs"/>
              </a:rPr>
              <a:t>Comme l’État est responsable pour la sécurité publique, les personnes victimes d’actes criminels doivent être un groupe cible.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La </a:t>
            </a:r>
            <a:r>
              <a:rPr lang="fr-CA" b="1" dirty="0"/>
              <a:t>victimisation multiple </a:t>
            </a:r>
            <a:r>
              <a:rPr lang="fr-CA" dirty="0"/>
              <a:t>signifie que chaque crime crée une obligation sociétale d’intervenir pour prévenir la re-victimisation.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latin typeface="+mn-lt"/>
                <a:ea typeface="+mn-ea"/>
                <a:cs typeface="+mn-cs"/>
              </a:rPr>
              <a:t>Si nous pouvons réduire la ré-victimisation; nous pouvons réduire le taux de la criminalité.</a:t>
            </a:r>
            <a:endParaRPr lang="fr-CA"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A" dirty="0"/>
          </a:p>
          <a:p>
            <a:endParaRPr lang="fr-CA" dirty="0"/>
          </a:p>
        </p:txBody>
      </p:sp>
      <p:sp>
        <p:nvSpPr>
          <p:cNvPr id="4" name="Slide Number Placeholder 3">
            <a:extLst>
              <a:ext uri="{FF2B5EF4-FFF2-40B4-BE49-F238E27FC236}">
                <a16:creationId xmlns:a16="http://schemas.microsoft.com/office/drawing/2014/main" id="{126628FA-2D13-EE57-A844-20613B2F14D6}"/>
              </a:ext>
            </a:extLst>
          </p:cNvPr>
          <p:cNvSpPr>
            <a:spLocks noGrp="1"/>
          </p:cNvSpPr>
          <p:nvPr>
            <p:ph type="sldNum" sz="quarter" idx="5"/>
          </p:nvPr>
        </p:nvSpPr>
        <p:spPr/>
        <p:txBody>
          <a:bodyPr/>
          <a:lstStyle/>
          <a:p>
            <a:fld id="{D329F1BA-4648-7442-965D-AC937E5BCA32}" type="slidenum">
              <a:rPr lang="fr-CA" smtClean="0"/>
              <a:t>7</a:t>
            </a:fld>
            <a:endParaRPr lang="fr-CA"/>
          </a:p>
        </p:txBody>
      </p:sp>
    </p:spTree>
    <p:extLst>
      <p:ext uri="{BB962C8B-B14F-4D97-AF65-F5344CB8AC3E}">
        <p14:creationId xmlns:p14="http://schemas.microsoft.com/office/powerpoint/2010/main" val="4290131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Étude ensemble avec Alain-Guy Sipowo &amp; </a:t>
            </a:r>
            <a:r>
              <a:rPr lang="fr-CA" dirty="0" err="1"/>
              <a:t>Amissi</a:t>
            </a:r>
            <a:r>
              <a:rPr lang="fr-CA" dirty="0"/>
              <a:t> </a:t>
            </a:r>
            <a:r>
              <a:rPr lang="fr-CA" dirty="0" err="1"/>
              <a:t>Manirabona</a:t>
            </a:r>
            <a:r>
              <a:rPr lang="fr-CA" dirty="0"/>
              <a:t> et al </a:t>
            </a:r>
          </a:p>
          <a:p>
            <a:endParaRPr lang="fr-CA" dirty="0"/>
          </a:p>
          <a:p>
            <a:r>
              <a:rPr lang="fr-CA" sz="1200" kern="1200" dirty="0">
                <a:solidFill>
                  <a:schemeClr val="tx1"/>
                </a:solidFill>
                <a:effectLst/>
                <a:latin typeface="+mn-lt"/>
                <a:ea typeface="+mn-ea"/>
                <a:cs typeface="+mn-cs"/>
              </a:rPr>
              <a:t>La recherche des études s’est limitée à celles publiées en français ou en anglais entre 1980 et 2024. </a:t>
            </a:r>
          </a:p>
          <a:p>
            <a:r>
              <a:rPr lang="fr-CA" dirty="0"/>
              <a:t>La récension des écrits a visé les études dont la méthodologie était assez robuste pour permettre les chercheurs de tirer des conclusions sur les impacts de l’intervention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 des mesures qui ont démontré leur efficacité.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Afin d’établir l’efficacité des mesures, l’étude doit pouvoir tirer des conclusions sur la causalité. </a:t>
            </a:r>
            <a:endParaRPr lang="fr-CA" dirty="0"/>
          </a:p>
          <a:p>
            <a:endParaRPr lang="fr-CA" dirty="0"/>
          </a:p>
          <a:p>
            <a:endParaRPr lang="fr-CA" dirty="0"/>
          </a:p>
          <a:p>
            <a:r>
              <a:rPr lang="fr-CA" dirty="0"/>
              <a:t>En général, il existe très peu de recherche dont la méthodologie nous permette de tirer des conclusions sur l’efficacité de la mesure. En générale, les évaluations ne sont pas robustes : très souvent elles manquent un groupe de contrôle et des comparaisons pré- et post intervention. </a:t>
            </a:r>
          </a:p>
          <a:p>
            <a:endParaRPr lang="fr-CA" dirty="0"/>
          </a:p>
          <a:p>
            <a:endParaRPr lang="fr-CA" dirty="0"/>
          </a:p>
        </p:txBody>
      </p:sp>
      <p:sp>
        <p:nvSpPr>
          <p:cNvPr id="4" name="Slide Number Placeholder 3"/>
          <p:cNvSpPr>
            <a:spLocks noGrp="1"/>
          </p:cNvSpPr>
          <p:nvPr>
            <p:ph type="sldNum" sz="quarter" idx="5"/>
          </p:nvPr>
        </p:nvSpPr>
        <p:spPr/>
        <p:txBody>
          <a:bodyPr/>
          <a:lstStyle/>
          <a:p>
            <a:fld id="{D329F1BA-4648-7442-965D-AC937E5BCA32}" type="slidenum">
              <a:rPr lang="fr-CA" smtClean="0"/>
              <a:t>8</a:t>
            </a:fld>
            <a:endParaRPr lang="fr-CA"/>
          </a:p>
        </p:txBody>
      </p:sp>
    </p:spTree>
    <p:extLst>
      <p:ext uri="{BB962C8B-B14F-4D97-AF65-F5344CB8AC3E}">
        <p14:creationId xmlns:p14="http://schemas.microsoft.com/office/powerpoint/2010/main" val="3038888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7BD22-4EE0-C36E-9CBD-15467B4012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677676-1C07-F3DD-DFFB-952EE1AF7A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6101F7-34B1-EA41-1C86-045AC02ED662}"/>
              </a:ext>
            </a:extLst>
          </p:cNvPr>
          <p:cNvSpPr>
            <a:spLocks noGrp="1"/>
          </p:cNvSpPr>
          <p:nvPr>
            <p:ph type="body" idx="1"/>
          </p:nvPr>
        </p:nvSpPr>
        <p:spPr/>
        <p:txBody>
          <a:bodyPr/>
          <a:lstStyle/>
          <a:p>
            <a:r>
              <a:rPr lang="fr-CA" dirty="0"/>
              <a:t>Quand on vise la personne victime, on ne fait pas face aux mêmes obstacles </a:t>
            </a:r>
          </a:p>
        </p:txBody>
      </p:sp>
      <p:sp>
        <p:nvSpPr>
          <p:cNvPr id="4" name="Slide Number Placeholder 3">
            <a:extLst>
              <a:ext uri="{FF2B5EF4-FFF2-40B4-BE49-F238E27FC236}">
                <a16:creationId xmlns:a16="http://schemas.microsoft.com/office/drawing/2014/main" id="{392D2E23-3EC2-662E-A452-C2A1D7F02825}"/>
              </a:ext>
            </a:extLst>
          </p:cNvPr>
          <p:cNvSpPr>
            <a:spLocks noGrp="1"/>
          </p:cNvSpPr>
          <p:nvPr>
            <p:ph type="sldNum" sz="quarter" idx="5"/>
          </p:nvPr>
        </p:nvSpPr>
        <p:spPr/>
        <p:txBody>
          <a:bodyPr/>
          <a:lstStyle/>
          <a:p>
            <a:fld id="{D329F1BA-4648-7442-965D-AC937E5BCA32}" type="slidenum">
              <a:rPr lang="fr-CA" smtClean="0"/>
              <a:t>9</a:t>
            </a:fld>
            <a:endParaRPr lang="fr-CA"/>
          </a:p>
        </p:txBody>
      </p:sp>
    </p:spTree>
    <p:extLst>
      <p:ext uri="{BB962C8B-B14F-4D97-AF65-F5344CB8AC3E}">
        <p14:creationId xmlns:p14="http://schemas.microsoft.com/office/powerpoint/2010/main" val="2018465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E66F7-B543-61BC-9C69-B8D3CF1B565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fr-CA"/>
          </a:p>
        </p:txBody>
      </p:sp>
      <p:sp>
        <p:nvSpPr>
          <p:cNvPr id="3" name="Subtitle 2">
            <a:extLst>
              <a:ext uri="{FF2B5EF4-FFF2-40B4-BE49-F238E27FC236}">
                <a16:creationId xmlns:a16="http://schemas.microsoft.com/office/drawing/2014/main" id="{3652D29A-4E4D-AA0A-C0F8-61E2C59928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r-CA"/>
          </a:p>
        </p:txBody>
      </p:sp>
      <p:sp>
        <p:nvSpPr>
          <p:cNvPr id="4" name="Date Placeholder 3">
            <a:extLst>
              <a:ext uri="{FF2B5EF4-FFF2-40B4-BE49-F238E27FC236}">
                <a16:creationId xmlns:a16="http://schemas.microsoft.com/office/drawing/2014/main" id="{57D53E1F-0FC9-285A-F0E9-BC2AFF1C5678}"/>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5" name="Footer Placeholder 4">
            <a:extLst>
              <a:ext uri="{FF2B5EF4-FFF2-40B4-BE49-F238E27FC236}">
                <a16:creationId xmlns:a16="http://schemas.microsoft.com/office/drawing/2014/main" id="{5672E88D-81E0-1A5A-1E28-2724F610BF8F}"/>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D878DEE-3933-CF17-BD3A-3BB332E9FD28}"/>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308225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3651A-B072-4065-7532-88F20FBC7BAA}"/>
              </a:ext>
            </a:extLst>
          </p:cNvPr>
          <p:cNvSpPr>
            <a:spLocks noGrp="1"/>
          </p:cNvSpPr>
          <p:nvPr>
            <p:ph type="title"/>
          </p:nvPr>
        </p:nvSpPr>
        <p:spPr/>
        <p:txBody>
          <a:bodyPr/>
          <a:lstStyle/>
          <a:p>
            <a:r>
              <a:rPr lang="en-GB"/>
              <a:t>Click to edit Master title style</a:t>
            </a:r>
            <a:endParaRPr lang="fr-CA"/>
          </a:p>
        </p:txBody>
      </p:sp>
      <p:sp>
        <p:nvSpPr>
          <p:cNvPr id="3" name="Vertical Text Placeholder 2">
            <a:extLst>
              <a:ext uri="{FF2B5EF4-FFF2-40B4-BE49-F238E27FC236}">
                <a16:creationId xmlns:a16="http://schemas.microsoft.com/office/drawing/2014/main" id="{99D81DF1-BF31-78AC-6A08-5B8342C90BE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4" name="Date Placeholder 3">
            <a:extLst>
              <a:ext uri="{FF2B5EF4-FFF2-40B4-BE49-F238E27FC236}">
                <a16:creationId xmlns:a16="http://schemas.microsoft.com/office/drawing/2014/main" id="{7AADAAFE-8E34-EA7C-1907-477665E4534B}"/>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5" name="Footer Placeholder 4">
            <a:extLst>
              <a:ext uri="{FF2B5EF4-FFF2-40B4-BE49-F238E27FC236}">
                <a16:creationId xmlns:a16="http://schemas.microsoft.com/office/drawing/2014/main" id="{2BF62099-9DCE-3021-7F69-B7148F64DA26}"/>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CA3B3EFA-BBB5-0B60-CA6C-7F43A8E387A9}"/>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1841210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EA1D4CF-0E68-D68A-D6B0-B663922141A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fr-CA"/>
          </a:p>
        </p:txBody>
      </p:sp>
      <p:sp>
        <p:nvSpPr>
          <p:cNvPr id="3" name="Vertical Text Placeholder 2">
            <a:extLst>
              <a:ext uri="{FF2B5EF4-FFF2-40B4-BE49-F238E27FC236}">
                <a16:creationId xmlns:a16="http://schemas.microsoft.com/office/drawing/2014/main" id="{DF6DD144-C978-B20D-204C-9BAD85A157E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4" name="Date Placeholder 3">
            <a:extLst>
              <a:ext uri="{FF2B5EF4-FFF2-40B4-BE49-F238E27FC236}">
                <a16:creationId xmlns:a16="http://schemas.microsoft.com/office/drawing/2014/main" id="{9EC8BA0A-3069-E02F-EFB4-168ACC1F5935}"/>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5" name="Footer Placeholder 4">
            <a:extLst>
              <a:ext uri="{FF2B5EF4-FFF2-40B4-BE49-F238E27FC236}">
                <a16:creationId xmlns:a16="http://schemas.microsoft.com/office/drawing/2014/main" id="{936DF8F6-E4ED-9687-7512-912E0FE5397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01C27C8F-D5C4-E5A1-7BC6-56E5254353E9}"/>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4147821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02476-8208-C2A4-EEA0-765CEB1B4CE8}"/>
              </a:ext>
            </a:extLst>
          </p:cNvPr>
          <p:cNvSpPr>
            <a:spLocks noGrp="1"/>
          </p:cNvSpPr>
          <p:nvPr>
            <p:ph type="title"/>
          </p:nvPr>
        </p:nvSpPr>
        <p:spPr/>
        <p:txBody>
          <a:bodyPr/>
          <a:lstStyle/>
          <a:p>
            <a:r>
              <a:rPr lang="en-GB"/>
              <a:t>Click to edit Master title style</a:t>
            </a:r>
            <a:endParaRPr lang="fr-CA"/>
          </a:p>
        </p:txBody>
      </p:sp>
      <p:sp>
        <p:nvSpPr>
          <p:cNvPr id="3" name="Content Placeholder 2">
            <a:extLst>
              <a:ext uri="{FF2B5EF4-FFF2-40B4-BE49-F238E27FC236}">
                <a16:creationId xmlns:a16="http://schemas.microsoft.com/office/drawing/2014/main" id="{EA6F8AEB-2007-B3D3-2239-3B4799E9620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4" name="Date Placeholder 3">
            <a:extLst>
              <a:ext uri="{FF2B5EF4-FFF2-40B4-BE49-F238E27FC236}">
                <a16:creationId xmlns:a16="http://schemas.microsoft.com/office/drawing/2014/main" id="{91F15AAF-F160-73F1-7CBD-A85AD8957DA9}"/>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5" name="Footer Placeholder 4">
            <a:extLst>
              <a:ext uri="{FF2B5EF4-FFF2-40B4-BE49-F238E27FC236}">
                <a16:creationId xmlns:a16="http://schemas.microsoft.com/office/drawing/2014/main" id="{4E2DC85A-D993-A002-B6E0-A8C716D25CEE}"/>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FB6B6077-A5A6-C5F2-25CB-3079F03623FF}"/>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272909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BC134-A661-9D4B-B170-72155E13E23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fr-CA"/>
          </a:p>
        </p:txBody>
      </p:sp>
      <p:sp>
        <p:nvSpPr>
          <p:cNvPr id="3" name="Text Placeholder 2">
            <a:extLst>
              <a:ext uri="{FF2B5EF4-FFF2-40B4-BE49-F238E27FC236}">
                <a16:creationId xmlns:a16="http://schemas.microsoft.com/office/drawing/2014/main" id="{79512329-DF01-0039-A547-2C6D86CC918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B0F6280-CB72-55AC-7EAF-C6142E50E78D}"/>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5" name="Footer Placeholder 4">
            <a:extLst>
              <a:ext uri="{FF2B5EF4-FFF2-40B4-BE49-F238E27FC236}">
                <a16:creationId xmlns:a16="http://schemas.microsoft.com/office/drawing/2014/main" id="{E8B764E4-8B5A-A172-9CCF-19C6EBD23C23}"/>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6418ED0-E27E-264E-7408-B9168DB24A98}"/>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2261051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75E01-ECC2-5882-73F6-830DE2E6E537}"/>
              </a:ext>
            </a:extLst>
          </p:cNvPr>
          <p:cNvSpPr>
            <a:spLocks noGrp="1"/>
          </p:cNvSpPr>
          <p:nvPr>
            <p:ph type="title"/>
          </p:nvPr>
        </p:nvSpPr>
        <p:spPr/>
        <p:txBody>
          <a:bodyPr/>
          <a:lstStyle/>
          <a:p>
            <a:r>
              <a:rPr lang="en-GB"/>
              <a:t>Click to edit Master title style</a:t>
            </a:r>
            <a:endParaRPr lang="fr-CA"/>
          </a:p>
        </p:txBody>
      </p:sp>
      <p:sp>
        <p:nvSpPr>
          <p:cNvPr id="3" name="Content Placeholder 2">
            <a:extLst>
              <a:ext uri="{FF2B5EF4-FFF2-40B4-BE49-F238E27FC236}">
                <a16:creationId xmlns:a16="http://schemas.microsoft.com/office/drawing/2014/main" id="{15A60446-309E-7FD6-E1E8-37D9EE34503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4" name="Content Placeholder 3">
            <a:extLst>
              <a:ext uri="{FF2B5EF4-FFF2-40B4-BE49-F238E27FC236}">
                <a16:creationId xmlns:a16="http://schemas.microsoft.com/office/drawing/2014/main" id="{6B0D0AD5-9C81-D75C-880F-CD8F23737B4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5" name="Date Placeholder 4">
            <a:extLst>
              <a:ext uri="{FF2B5EF4-FFF2-40B4-BE49-F238E27FC236}">
                <a16:creationId xmlns:a16="http://schemas.microsoft.com/office/drawing/2014/main" id="{89EFAAC7-097E-8B16-C794-FCD33A74430E}"/>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6" name="Footer Placeholder 5">
            <a:extLst>
              <a:ext uri="{FF2B5EF4-FFF2-40B4-BE49-F238E27FC236}">
                <a16:creationId xmlns:a16="http://schemas.microsoft.com/office/drawing/2014/main" id="{DE91D887-349D-E4EA-8C39-C375C1E8D39A}"/>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33B832F0-36EB-829A-3F95-4D6632E710A9}"/>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3887767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B2E9-CA0F-C560-75EA-E3DD7DA825FD}"/>
              </a:ext>
            </a:extLst>
          </p:cNvPr>
          <p:cNvSpPr>
            <a:spLocks noGrp="1"/>
          </p:cNvSpPr>
          <p:nvPr>
            <p:ph type="title"/>
          </p:nvPr>
        </p:nvSpPr>
        <p:spPr>
          <a:xfrm>
            <a:off x="839788" y="365125"/>
            <a:ext cx="10515600" cy="1325563"/>
          </a:xfrm>
        </p:spPr>
        <p:txBody>
          <a:bodyPr/>
          <a:lstStyle/>
          <a:p>
            <a:r>
              <a:rPr lang="en-GB"/>
              <a:t>Click to edit Master title style</a:t>
            </a:r>
            <a:endParaRPr lang="fr-CA"/>
          </a:p>
        </p:txBody>
      </p:sp>
      <p:sp>
        <p:nvSpPr>
          <p:cNvPr id="3" name="Text Placeholder 2">
            <a:extLst>
              <a:ext uri="{FF2B5EF4-FFF2-40B4-BE49-F238E27FC236}">
                <a16:creationId xmlns:a16="http://schemas.microsoft.com/office/drawing/2014/main" id="{CADEB85F-D383-E6FC-05A4-730600C1C1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088E725-4CCD-890E-A9DB-9C25722082B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5" name="Text Placeholder 4">
            <a:extLst>
              <a:ext uri="{FF2B5EF4-FFF2-40B4-BE49-F238E27FC236}">
                <a16:creationId xmlns:a16="http://schemas.microsoft.com/office/drawing/2014/main" id="{5756C64F-7840-AF18-117B-2A1967713B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6F359CC-D2DD-0249-26BB-EF8BA8BF969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7" name="Date Placeholder 6">
            <a:extLst>
              <a:ext uri="{FF2B5EF4-FFF2-40B4-BE49-F238E27FC236}">
                <a16:creationId xmlns:a16="http://schemas.microsoft.com/office/drawing/2014/main" id="{76F106EB-25AB-1E17-E339-524F5211D8D4}"/>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8" name="Footer Placeholder 7">
            <a:extLst>
              <a:ext uri="{FF2B5EF4-FFF2-40B4-BE49-F238E27FC236}">
                <a16:creationId xmlns:a16="http://schemas.microsoft.com/office/drawing/2014/main" id="{32DE1698-2C3C-C134-AC32-304DCB13FA9C}"/>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063A1A67-3A83-EBD8-DFBB-092385CF6F47}"/>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3975862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3FFC0-AA42-349F-49CF-A18B2B593F62}"/>
              </a:ext>
            </a:extLst>
          </p:cNvPr>
          <p:cNvSpPr>
            <a:spLocks noGrp="1"/>
          </p:cNvSpPr>
          <p:nvPr>
            <p:ph type="title"/>
          </p:nvPr>
        </p:nvSpPr>
        <p:spPr/>
        <p:txBody>
          <a:bodyPr/>
          <a:lstStyle/>
          <a:p>
            <a:r>
              <a:rPr lang="en-GB"/>
              <a:t>Click to edit Master title style</a:t>
            </a:r>
            <a:endParaRPr lang="fr-CA"/>
          </a:p>
        </p:txBody>
      </p:sp>
      <p:sp>
        <p:nvSpPr>
          <p:cNvPr id="3" name="Date Placeholder 2">
            <a:extLst>
              <a:ext uri="{FF2B5EF4-FFF2-40B4-BE49-F238E27FC236}">
                <a16:creationId xmlns:a16="http://schemas.microsoft.com/office/drawing/2014/main" id="{693F2480-ED41-94D6-EC8A-B7311E9A75BD}"/>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4" name="Footer Placeholder 3">
            <a:extLst>
              <a:ext uri="{FF2B5EF4-FFF2-40B4-BE49-F238E27FC236}">
                <a16:creationId xmlns:a16="http://schemas.microsoft.com/office/drawing/2014/main" id="{E37BA372-BE86-F3D0-D700-7E4188E59D36}"/>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F336E2F0-4BE2-EE96-1321-3D587EEBF235}"/>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4220422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5559C1-AC8D-CC35-BCEE-4D239C3683A8}"/>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3" name="Footer Placeholder 2">
            <a:extLst>
              <a:ext uri="{FF2B5EF4-FFF2-40B4-BE49-F238E27FC236}">
                <a16:creationId xmlns:a16="http://schemas.microsoft.com/office/drawing/2014/main" id="{1731E421-E4CA-5A96-777E-2354214D3AA7}"/>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1DCC1DA1-F029-68F8-25B2-B14075CBCECF}"/>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3757377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30FC4-C17E-B72C-91D8-9FB1182BF16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CA"/>
          </a:p>
        </p:txBody>
      </p:sp>
      <p:sp>
        <p:nvSpPr>
          <p:cNvPr id="3" name="Content Placeholder 2">
            <a:extLst>
              <a:ext uri="{FF2B5EF4-FFF2-40B4-BE49-F238E27FC236}">
                <a16:creationId xmlns:a16="http://schemas.microsoft.com/office/drawing/2014/main" id="{6FBACDB8-919D-8C1D-E84C-33133AFEB9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4" name="Text Placeholder 3">
            <a:extLst>
              <a:ext uri="{FF2B5EF4-FFF2-40B4-BE49-F238E27FC236}">
                <a16:creationId xmlns:a16="http://schemas.microsoft.com/office/drawing/2014/main" id="{B5FC7FDD-7695-0706-9462-FB9776903C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268CA41-C336-4EAD-36F2-729259B44E42}"/>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6" name="Footer Placeholder 5">
            <a:extLst>
              <a:ext uri="{FF2B5EF4-FFF2-40B4-BE49-F238E27FC236}">
                <a16:creationId xmlns:a16="http://schemas.microsoft.com/office/drawing/2014/main" id="{F0C487CB-5DF9-06B0-A912-C297818CD4E6}"/>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1E341CB-A6B2-6F09-6972-F093D7617C09}"/>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92175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266B0-F64D-AFF2-4CD1-F06C36FCBC7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CA"/>
          </a:p>
        </p:txBody>
      </p:sp>
      <p:sp>
        <p:nvSpPr>
          <p:cNvPr id="3" name="Picture Placeholder 2">
            <a:extLst>
              <a:ext uri="{FF2B5EF4-FFF2-40B4-BE49-F238E27FC236}">
                <a16:creationId xmlns:a16="http://schemas.microsoft.com/office/drawing/2014/main" id="{E78ECFBF-C8B5-53E8-7A8D-B7E6504D7F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8B9CF40C-754D-E6D9-570A-1AFC838EDE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CAC6D1B-C2F4-A8AC-2C3E-4680788D5816}"/>
              </a:ext>
            </a:extLst>
          </p:cNvPr>
          <p:cNvSpPr>
            <a:spLocks noGrp="1"/>
          </p:cNvSpPr>
          <p:nvPr>
            <p:ph type="dt" sz="half" idx="10"/>
          </p:nvPr>
        </p:nvSpPr>
        <p:spPr/>
        <p:txBody>
          <a:bodyPr/>
          <a:lstStyle/>
          <a:p>
            <a:fld id="{DE1AFF17-DA94-504B-989B-DD1A581CBC8D}" type="datetimeFigureOut">
              <a:rPr lang="fr-CA" smtClean="0"/>
              <a:t>2026-06-30</a:t>
            </a:fld>
            <a:endParaRPr lang="fr-CA"/>
          </a:p>
        </p:txBody>
      </p:sp>
      <p:sp>
        <p:nvSpPr>
          <p:cNvPr id="6" name="Footer Placeholder 5">
            <a:extLst>
              <a:ext uri="{FF2B5EF4-FFF2-40B4-BE49-F238E27FC236}">
                <a16:creationId xmlns:a16="http://schemas.microsoft.com/office/drawing/2014/main" id="{38FAD3AF-613C-51BA-241E-94F25BE2C1D9}"/>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F099DF27-B5DB-A497-2F34-EF8967F9F6CB}"/>
              </a:ext>
            </a:extLst>
          </p:cNvPr>
          <p:cNvSpPr>
            <a:spLocks noGrp="1"/>
          </p:cNvSpPr>
          <p:nvPr>
            <p:ph type="sldNum" sz="quarter" idx="12"/>
          </p:nvPr>
        </p:nvSpPr>
        <p:spPr/>
        <p:txBody>
          <a:bodyPr/>
          <a:lstStyle/>
          <a:p>
            <a:fld id="{FC1FA76A-9EAB-294E-AFC9-74AD29F9AB9E}" type="slidenum">
              <a:rPr lang="fr-CA" smtClean="0"/>
              <a:t>‹#›</a:t>
            </a:fld>
            <a:endParaRPr lang="fr-CA"/>
          </a:p>
        </p:txBody>
      </p:sp>
    </p:spTree>
    <p:extLst>
      <p:ext uri="{BB962C8B-B14F-4D97-AF65-F5344CB8AC3E}">
        <p14:creationId xmlns:p14="http://schemas.microsoft.com/office/powerpoint/2010/main" val="3578066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4673F3-70E7-A4ED-E2B7-77381E7B33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fr-CA"/>
          </a:p>
        </p:txBody>
      </p:sp>
      <p:sp>
        <p:nvSpPr>
          <p:cNvPr id="3" name="Text Placeholder 2">
            <a:extLst>
              <a:ext uri="{FF2B5EF4-FFF2-40B4-BE49-F238E27FC236}">
                <a16:creationId xmlns:a16="http://schemas.microsoft.com/office/drawing/2014/main" id="{41DB4418-DEC6-6A9A-7295-DE52AC025D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CA"/>
          </a:p>
        </p:txBody>
      </p:sp>
      <p:sp>
        <p:nvSpPr>
          <p:cNvPr id="4" name="Date Placeholder 3">
            <a:extLst>
              <a:ext uri="{FF2B5EF4-FFF2-40B4-BE49-F238E27FC236}">
                <a16:creationId xmlns:a16="http://schemas.microsoft.com/office/drawing/2014/main" id="{2049871A-7CD5-5ED6-F076-1838AB0F71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1AFF17-DA94-504B-989B-DD1A581CBC8D}" type="datetimeFigureOut">
              <a:rPr lang="fr-CA" smtClean="0"/>
              <a:t>2026-06-30</a:t>
            </a:fld>
            <a:endParaRPr lang="fr-CA"/>
          </a:p>
        </p:txBody>
      </p:sp>
      <p:sp>
        <p:nvSpPr>
          <p:cNvPr id="5" name="Footer Placeholder 4">
            <a:extLst>
              <a:ext uri="{FF2B5EF4-FFF2-40B4-BE49-F238E27FC236}">
                <a16:creationId xmlns:a16="http://schemas.microsoft.com/office/drawing/2014/main" id="{7553A2B7-012A-3986-EFC1-611E91864B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BA28DE97-0ED4-6FE6-5E3D-E148FFD793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C1FA76A-9EAB-294E-AFC9-74AD29F9AB9E}" type="slidenum">
              <a:rPr lang="fr-CA" smtClean="0"/>
              <a:t>‹#›</a:t>
            </a:fld>
            <a:endParaRPr lang="fr-CA"/>
          </a:p>
        </p:txBody>
      </p:sp>
    </p:spTree>
    <p:extLst>
      <p:ext uri="{BB962C8B-B14F-4D97-AF65-F5344CB8AC3E}">
        <p14:creationId xmlns:p14="http://schemas.microsoft.com/office/powerpoint/2010/main" val="1174997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mailto:Jo-anne.m.wemmers@umontreal.ca"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hyperlink" Target="http://www.cjvac.c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C549D-3C3A-55EE-3DE6-EC59F00D3844}"/>
              </a:ext>
            </a:extLst>
          </p:cNvPr>
          <p:cNvSpPr>
            <a:spLocks noGrp="1"/>
          </p:cNvSpPr>
          <p:nvPr>
            <p:ph type="ctrTitle"/>
          </p:nvPr>
        </p:nvSpPr>
        <p:spPr>
          <a:xfrm>
            <a:off x="1512788" y="331940"/>
            <a:ext cx="9144000" cy="1846305"/>
          </a:xfrm>
        </p:spPr>
        <p:txBody>
          <a:bodyPr>
            <a:normAutofit/>
          </a:bodyPr>
          <a:lstStyle/>
          <a:p>
            <a:r>
              <a:rPr lang="en-GB" b="1" dirty="0"/>
              <a:t>Victim Protection:</a:t>
            </a:r>
            <a:endParaRPr lang="en-GB" dirty="0"/>
          </a:p>
        </p:txBody>
      </p:sp>
      <p:sp>
        <p:nvSpPr>
          <p:cNvPr id="3" name="Subtitle 2">
            <a:extLst>
              <a:ext uri="{FF2B5EF4-FFF2-40B4-BE49-F238E27FC236}">
                <a16:creationId xmlns:a16="http://schemas.microsoft.com/office/drawing/2014/main" id="{53F04C55-5C03-0483-BA81-AA373F09881D}"/>
              </a:ext>
            </a:extLst>
          </p:cNvPr>
          <p:cNvSpPr>
            <a:spLocks noGrp="1"/>
          </p:cNvSpPr>
          <p:nvPr>
            <p:ph type="subTitle" idx="1"/>
          </p:nvPr>
        </p:nvSpPr>
        <p:spPr>
          <a:xfrm>
            <a:off x="1524000" y="2178246"/>
            <a:ext cx="9144000" cy="2995004"/>
          </a:xfrm>
        </p:spPr>
        <p:txBody>
          <a:bodyPr>
            <a:normAutofit/>
          </a:bodyPr>
          <a:lstStyle/>
          <a:p>
            <a:r>
              <a:rPr lang="en-GB" b="1" dirty="0"/>
              <a:t>From limiting rights to improving victims’ well-being</a:t>
            </a:r>
          </a:p>
          <a:p>
            <a:endParaRPr lang="fr-CA" dirty="0"/>
          </a:p>
          <a:p>
            <a:r>
              <a:rPr lang="fr-CA" i="1" dirty="0"/>
              <a:t>Prof. Jo-Anne Wemmers, PhD</a:t>
            </a:r>
          </a:p>
          <a:p>
            <a:r>
              <a:rPr lang="fr-CA" i="1" dirty="0"/>
              <a:t>Andreea Zota,  PhD candidate</a:t>
            </a:r>
          </a:p>
          <a:p>
            <a:r>
              <a:rPr lang="fr-CA" i="1" dirty="0"/>
              <a:t>École de criminologie</a:t>
            </a:r>
          </a:p>
          <a:p>
            <a:r>
              <a:rPr lang="fr-CA" i="1" dirty="0"/>
              <a:t>Université de Montréal </a:t>
            </a:r>
          </a:p>
          <a:p>
            <a:endParaRPr lang="fr-CA" dirty="0"/>
          </a:p>
        </p:txBody>
      </p:sp>
      <p:pic>
        <p:nvPicPr>
          <p:cNvPr id="5" name="Picture 4">
            <a:extLst>
              <a:ext uri="{FF2B5EF4-FFF2-40B4-BE49-F238E27FC236}">
                <a16:creationId xmlns:a16="http://schemas.microsoft.com/office/drawing/2014/main" id="{3E78834A-720A-1EAA-5CDF-3CBFFAA299FF}"/>
              </a:ext>
            </a:extLst>
          </p:cNvPr>
          <p:cNvPicPr>
            <a:picLocks noChangeAspect="1"/>
          </p:cNvPicPr>
          <p:nvPr/>
        </p:nvPicPr>
        <p:blipFill>
          <a:blip r:embed="rId3"/>
          <a:stretch>
            <a:fillRect/>
          </a:stretch>
        </p:blipFill>
        <p:spPr>
          <a:xfrm>
            <a:off x="93423" y="5173249"/>
            <a:ext cx="4108463" cy="1589414"/>
          </a:xfrm>
          <a:prstGeom prst="rect">
            <a:avLst/>
          </a:prstGeom>
        </p:spPr>
      </p:pic>
      <p:sp>
        <p:nvSpPr>
          <p:cNvPr id="4" name="TextBox 3">
            <a:extLst>
              <a:ext uri="{FF2B5EF4-FFF2-40B4-BE49-F238E27FC236}">
                <a16:creationId xmlns:a16="http://schemas.microsoft.com/office/drawing/2014/main" id="{32B72476-42F1-864A-8E04-C0FDF2C2ED29}"/>
              </a:ext>
            </a:extLst>
          </p:cNvPr>
          <p:cNvSpPr txBox="1"/>
          <p:nvPr/>
        </p:nvSpPr>
        <p:spPr>
          <a:xfrm>
            <a:off x="3415947" y="5598624"/>
            <a:ext cx="8682630" cy="830997"/>
          </a:xfrm>
          <a:prstGeom prst="rect">
            <a:avLst/>
          </a:prstGeom>
          <a:noFill/>
        </p:spPr>
        <p:txBody>
          <a:bodyPr wrap="square" rtlCol="0">
            <a:spAutoFit/>
          </a:bodyPr>
          <a:lstStyle/>
          <a:p>
            <a:pPr algn="r"/>
            <a:r>
              <a:rPr lang="fr-CA" sz="2400" dirty="0">
                <a:latin typeface="Arial Narrow" panose="020B0604020202020204" pitchFamily="34" charset="0"/>
                <a:cs typeface="Arial Narrow" panose="020B0604020202020204" pitchFamily="34" charset="0"/>
              </a:rPr>
              <a:t>ISCLR</a:t>
            </a:r>
          </a:p>
          <a:p>
            <a:pPr algn="r"/>
            <a:r>
              <a:rPr lang="fr-CA" sz="2400" i="1" dirty="0"/>
              <a:t>14 July 2026</a:t>
            </a:r>
          </a:p>
        </p:txBody>
      </p:sp>
    </p:spTree>
    <p:extLst>
      <p:ext uri="{BB962C8B-B14F-4D97-AF65-F5344CB8AC3E}">
        <p14:creationId xmlns:p14="http://schemas.microsoft.com/office/powerpoint/2010/main" val="2173490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299ED-DD1B-BC6B-3AEE-1B54381232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B3D1FD-F1DC-0D71-9CA3-DDC10015A898}"/>
              </a:ext>
            </a:extLst>
          </p:cNvPr>
          <p:cNvSpPr>
            <a:spLocks noGrp="1"/>
          </p:cNvSpPr>
          <p:nvPr>
            <p:ph type="title"/>
          </p:nvPr>
        </p:nvSpPr>
        <p:spPr/>
        <p:txBody>
          <a:bodyPr>
            <a:normAutofit/>
          </a:bodyPr>
          <a:lstStyle/>
          <a:p>
            <a:r>
              <a:rPr lang="fr-CA" sz="4000" b="1" dirty="0"/>
              <a:t>1. Target the </a:t>
            </a:r>
            <a:r>
              <a:rPr lang="fr-CA" sz="4000" b="1" dirty="0" err="1"/>
              <a:t>aggressor</a:t>
            </a:r>
            <a:endParaRPr lang="fr-CA" sz="4000" dirty="0"/>
          </a:p>
        </p:txBody>
      </p:sp>
      <p:sp>
        <p:nvSpPr>
          <p:cNvPr id="3" name="Content Placeholder 2">
            <a:extLst>
              <a:ext uri="{FF2B5EF4-FFF2-40B4-BE49-F238E27FC236}">
                <a16:creationId xmlns:a16="http://schemas.microsoft.com/office/drawing/2014/main" id="{68C90E6C-FC7A-F0EA-8C6A-4FD5E826A40F}"/>
              </a:ext>
            </a:extLst>
          </p:cNvPr>
          <p:cNvSpPr>
            <a:spLocks noGrp="1"/>
          </p:cNvSpPr>
          <p:nvPr>
            <p:ph idx="1"/>
          </p:nvPr>
        </p:nvSpPr>
        <p:spPr>
          <a:xfrm>
            <a:off x="838200" y="1811547"/>
            <a:ext cx="10515600" cy="4365416"/>
          </a:xfrm>
        </p:spPr>
        <p:txBody>
          <a:bodyPr>
            <a:normAutofit fontScale="92500" lnSpcReduction="20000"/>
          </a:bodyPr>
          <a:lstStyle/>
          <a:p>
            <a:pPr marL="0" indent="0">
              <a:buNone/>
            </a:pPr>
            <a:r>
              <a:rPr lang="fr-CA" sz="3000" b="1" dirty="0"/>
              <a:t> </a:t>
            </a:r>
            <a:r>
              <a:rPr lang="fr-CA" sz="3000" b="1" i="1" dirty="0"/>
              <a:t>Limit the </a:t>
            </a:r>
            <a:r>
              <a:rPr lang="fr-CA" sz="3000" b="1" i="1" dirty="0" err="1"/>
              <a:t>aggressor's</a:t>
            </a:r>
            <a:r>
              <a:rPr lang="fr-CA" sz="3000" b="1" i="1" dirty="0"/>
              <a:t> </a:t>
            </a:r>
            <a:r>
              <a:rPr lang="fr-CA" sz="3000" b="1" i="1" dirty="0" err="1"/>
              <a:t>freedom</a:t>
            </a:r>
            <a:r>
              <a:rPr lang="fr-CA" sz="3000" b="1" i="1" dirty="0"/>
              <a:t> </a:t>
            </a:r>
          </a:p>
          <a:p>
            <a:pPr marL="0" indent="0">
              <a:buNone/>
            </a:pPr>
            <a:endPar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endParaRPr>
          </a:p>
          <a:p>
            <a:pPr marL="0" indent="0">
              <a:buNone/>
            </a:pP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But:
It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is</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difficult</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to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limit</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the liberty of a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person</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who</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has not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yet</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been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found</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guilty</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in a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criminal</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court, the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accused</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t>
            </a:r>
          </a:p>
          <a:p>
            <a:pPr marL="0" indent="0">
              <a:buNone/>
            </a:pP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Criminal justice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is</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slow and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treats</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the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victim</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as an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object</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t>
            </a:r>
          </a:p>
          <a:p>
            <a:pPr marL="0" indent="0">
              <a:buNone/>
            </a:pP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The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risk</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of re-</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victimization</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does</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not come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solely</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from</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the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perpetrator</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t>
            </a:r>
          </a:p>
          <a:p>
            <a:pPr marL="0" indent="0">
              <a:buNone/>
            </a:pP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the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vulnerability</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of the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traumatized</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 </a:t>
            </a:r>
            <a:r>
              <a:rPr lang="fr-CA" b="1" i="1" kern="0" dirty="0" err="1">
                <a:solidFill>
                  <a:srgbClr val="EE0000"/>
                </a:solidFill>
                <a:latin typeface="Aptos" panose="020B0004020202020204" pitchFamily="34" charset="0"/>
                <a:ea typeface="Times New Roman" panose="02020603050405020304" pitchFamily="18" charset="0"/>
                <a:cs typeface="Times New Roman" panose="02020603050405020304" pitchFamily="18" charset="0"/>
              </a:rPr>
              <a:t>person</a:t>
            </a:r>
            <a:r>
              <a:rPr lang="fr-CA" b="1" i="1" kern="0" dirty="0">
                <a:solidFill>
                  <a:srgbClr val="EE0000"/>
                </a:solidFill>
                <a:latin typeface="Aptos" panose="020B0004020202020204" pitchFamily="34" charset="0"/>
                <a:ea typeface="Times New Roman" panose="02020603050405020304" pitchFamily="18" charset="0"/>
                <a:cs typeface="Times New Roman" panose="02020603050405020304" pitchFamily="18" charset="0"/>
              </a:rPr>
              <a:t>.</a:t>
            </a:r>
            <a:endParaRPr lang="fr-CA" dirty="0"/>
          </a:p>
        </p:txBody>
      </p:sp>
      <p:pic>
        <p:nvPicPr>
          <p:cNvPr id="6" name="Picture 1">
            <a:extLst>
              <a:ext uri="{FF2B5EF4-FFF2-40B4-BE49-F238E27FC236}">
                <a16:creationId xmlns:a16="http://schemas.microsoft.com/office/drawing/2014/main" id="{03BA212E-5F4F-2F03-D3C6-406FCF535B8E}"/>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230225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034D2-41B0-D49D-C0CC-30F91864B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F5E1D4-E36A-688E-EC1A-C6AB403FFCBD}"/>
              </a:ext>
            </a:extLst>
          </p:cNvPr>
          <p:cNvSpPr>
            <a:spLocks noGrp="1"/>
          </p:cNvSpPr>
          <p:nvPr>
            <p:ph type="title"/>
          </p:nvPr>
        </p:nvSpPr>
        <p:spPr/>
        <p:txBody>
          <a:bodyPr>
            <a:normAutofit/>
          </a:bodyPr>
          <a:lstStyle/>
          <a:p>
            <a:r>
              <a:rPr lang="fr-CA" sz="4000" b="1" dirty="0"/>
              <a:t>1. Target the </a:t>
            </a:r>
            <a:r>
              <a:rPr lang="fr-CA" sz="4000" b="1" dirty="0" err="1"/>
              <a:t>aggressor</a:t>
            </a:r>
            <a:r>
              <a:rPr lang="fr-CA" sz="4000" b="1" dirty="0"/>
              <a:t>: </a:t>
            </a:r>
            <a:r>
              <a:rPr lang="fr-CA" sz="4000" i="1" dirty="0" err="1"/>
              <a:t>some</a:t>
            </a:r>
            <a:r>
              <a:rPr lang="fr-CA" sz="4000" i="1" dirty="0"/>
              <a:t> effective </a:t>
            </a:r>
            <a:r>
              <a:rPr lang="fr-CA" sz="4000" i="1" dirty="0" err="1"/>
              <a:t>measures</a:t>
            </a:r>
            <a:endParaRPr lang="fr-CA" sz="3600" i="1" dirty="0"/>
          </a:p>
        </p:txBody>
      </p:sp>
      <p:sp>
        <p:nvSpPr>
          <p:cNvPr id="3" name="Content Placeholder 2">
            <a:extLst>
              <a:ext uri="{FF2B5EF4-FFF2-40B4-BE49-F238E27FC236}">
                <a16:creationId xmlns:a16="http://schemas.microsoft.com/office/drawing/2014/main" id="{BFBF3BD6-E3A9-3C42-3D5F-AFCCB94B26C4}"/>
              </a:ext>
            </a:extLst>
          </p:cNvPr>
          <p:cNvSpPr>
            <a:spLocks noGrp="1"/>
          </p:cNvSpPr>
          <p:nvPr>
            <p:ph idx="1"/>
          </p:nvPr>
        </p:nvSpPr>
        <p:spPr>
          <a:xfrm>
            <a:off x="838200" y="1690688"/>
            <a:ext cx="10515600" cy="4486275"/>
          </a:xfrm>
        </p:spPr>
        <p:txBody>
          <a:bodyPr>
            <a:normAutofit lnSpcReduction="10000"/>
          </a:bodyPr>
          <a:lstStyle/>
          <a:p>
            <a:r>
              <a:rPr lang="fr-CA" i="1" u="sng" kern="0" dirty="0">
                <a:latin typeface="Aptos" panose="020B0004020202020204" pitchFamily="34" charset="0"/>
                <a:ea typeface="Times New Roman" panose="02020603050405020304" pitchFamily="18" charset="0"/>
                <a:cs typeface="Times New Roman" panose="02020603050405020304" pitchFamily="18" charset="0"/>
              </a:rPr>
              <a:t>Protection </a:t>
            </a:r>
            <a:r>
              <a:rPr lang="fr-CA" i="1" u="sng" kern="0" dirty="0" err="1">
                <a:latin typeface="Aptos" panose="020B0004020202020204" pitchFamily="34" charset="0"/>
                <a:ea typeface="Times New Roman" panose="02020603050405020304" pitchFamily="18" charset="0"/>
                <a:cs typeface="Times New Roman" panose="02020603050405020304" pitchFamily="18" charset="0"/>
              </a:rPr>
              <a:t>orders</a:t>
            </a:r>
            <a:r>
              <a:rPr lang="fr-CA" i="1" u="sng"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a:latin typeface="Aptos" panose="020B0004020202020204" pitchFamily="34" charset="0"/>
                <a:ea typeface="Times New Roman" panose="02020603050405020304" pitchFamily="18" charset="0"/>
                <a:cs typeface="Times New Roman" panose="02020603050405020304" pitchFamily="18" charset="0"/>
              </a:rPr>
              <a:t>do not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guarantee</a:t>
            </a:r>
            <a:r>
              <a:rPr lang="fr-CA" i="1" kern="0" dirty="0">
                <a:latin typeface="Aptos" panose="020B0004020202020204" pitchFamily="34" charset="0"/>
                <a:ea typeface="Times New Roman" panose="02020603050405020304" pitchFamily="18" charset="0"/>
                <a:cs typeface="Times New Roman" panose="02020603050405020304" pitchFamily="18" charset="0"/>
              </a:rPr>
              <a:t> the </a:t>
            </a:r>
            <a:r>
              <a:rPr lang="fr-CA" i="1" kern="0" dirty="0" err="1">
                <a:latin typeface="Aptos" panose="020B0004020202020204" pitchFamily="34" charset="0"/>
                <a:ea typeface="Times New Roman" panose="02020603050405020304" pitchFamily="18" charset="0"/>
                <a:cs typeface="Times New Roman" panose="02020603050405020304" pitchFamily="18" charset="0"/>
              </a:rPr>
              <a:t>safety</a:t>
            </a:r>
            <a:r>
              <a:rPr lang="fr-CA" i="1" kern="0" dirty="0">
                <a:latin typeface="Aptos" panose="020B0004020202020204" pitchFamily="34" charset="0"/>
                <a:ea typeface="Times New Roman" panose="02020603050405020304" pitchFamily="18" charset="0"/>
                <a:cs typeface="Times New Roman" panose="02020603050405020304" pitchFamily="18" charset="0"/>
              </a:rPr>
              <a:t> of the </a:t>
            </a:r>
            <a:r>
              <a:rPr lang="fr-CA" i="1" kern="0" dirty="0" err="1">
                <a:latin typeface="Aptos" panose="020B0004020202020204" pitchFamily="34" charset="0"/>
                <a:ea typeface="Times New Roman" panose="02020603050405020304" pitchFamily="18" charset="0"/>
                <a:cs typeface="Times New Roman" panose="02020603050405020304" pitchFamily="18" charset="0"/>
              </a:rPr>
              <a:t>victim</a:t>
            </a:r>
            <a:r>
              <a:rPr lang="fr-CA" i="1" kern="0" dirty="0">
                <a:latin typeface="Aptos" panose="020B0004020202020204" pitchFamily="34" charset="0"/>
                <a:ea typeface="Times New Roman" panose="02020603050405020304" pitchFamily="18" charset="0"/>
                <a:cs typeface="Times New Roman" panose="02020603050405020304" pitchFamily="18" charset="0"/>
              </a:rPr>
              <a:t>, but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they</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still</a:t>
            </a:r>
            <a:r>
              <a:rPr lang="fr-CA" i="1" kern="0" dirty="0">
                <a:latin typeface="Aptos" panose="020B0004020202020204" pitchFamily="34" charset="0"/>
                <a:ea typeface="Times New Roman" panose="02020603050405020304" pitchFamily="18" charset="0"/>
                <a:cs typeface="Times New Roman" panose="02020603050405020304" pitchFamily="18" charset="0"/>
              </a:rPr>
              <a:t> help (Kothari et al. 2012). 
</a:t>
            </a:r>
            <a:r>
              <a:rPr lang="fr-CA" i="1" kern="0" dirty="0" err="1">
                <a:latin typeface="Aptos" panose="020B0004020202020204" pitchFamily="34" charset="0"/>
                <a:ea typeface="Times New Roman" panose="02020603050405020304" pitchFamily="18" charset="0"/>
                <a:cs typeface="Times New Roman" panose="02020603050405020304" pitchFamily="18" charset="0"/>
              </a:rPr>
              <a:t>Especially</a:t>
            </a:r>
            <a:r>
              <a:rPr lang="fr-CA" i="1" kern="0" dirty="0">
                <a:latin typeface="Aptos" panose="020B0004020202020204" pitchFamily="34" charset="0"/>
                <a:ea typeface="Times New Roman" panose="02020603050405020304" pitchFamily="18" charset="0"/>
                <a:cs typeface="Times New Roman" panose="02020603050405020304" pitchFamily="18" charset="0"/>
              </a:rPr>
              <a:t> if </a:t>
            </a:r>
            <a:r>
              <a:rPr lang="fr-CA" i="1" kern="0" dirty="0" err="1">
                <a:latin typeface="Aptos" panose="020B0004020202020204" pitchFamily="34" charset="0"/>
                <a:ea typeface="Times New Roman" panose="02020603050405020304" pitchFamily="18" charset="0"/>
                <a:cs typeface="Times New Roman" panose="02020603050405020304" pitchFamily="18" charset="0"/>
              </a:rPr>
              <a:t>there</a:t>
            </a:r>
            <a:r>
              <a:rPr lang="fr-CA" i="1" kern="0" dirty="0">
                <a:latin typeface="Aptos" panose="020B0004020202020204" pitchFamily="34" charset="0"/>
                <a:ea typeface="Times New Roman" panose="02020603050405020304" pitchFamily="18" charset="0"/>
                <a:cs typeface="Times New Roman" panose="02020603050405020304" pitchFamily="18" charset="0"/>
              </a:rPr>
              <a:t> are </a:t>
            </a:r>
            <a:r>
              <a:rPr lang="fr-CA" i="1" u="sng" kern="0" dirty="0" err="1">
                <a:latin typeface="Aptos" panose="020B0004020202020204" pitchFamily="34" charset="0"/>
                <a:ea typeface="Times New Roman" panose="02020603050405020304" pitchFamily="18" charset="0"/>
                <a:cs typeface="Times New Roman" panose="02020603050405020304" pitchFamily="18" charset="0"/>
              </a:rPr>
              <a:t>consequences</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after</a:t>
            </a:r>
            <a:r>
              <a:rPr lang="fr-CA" i="1" kern="0" dirty="0">
                <a:latin typeface="Aptos" panose="020B0004020202020204" pitchFamily="34" charset="0"/>
                <a:ea typeface="Times New Roman" panose="02020603050405020304" pitchFamily="18" charset="0"/>
                <a:cs typeface="Times New Roman" panose="02020603050405020304" pitchFamily="18" charset="0"/>
              </a:rPr>
              <a:t> the </a:t>
            </a:r>
            <a:r>
              <a:rPr lang="fr-CA" i="1" kern="0" dirty="0" err="1">
                <a:latin typeface="Aptos" panose="020B0004020202020204" pitchFamily="34" charset="0"/>
                <a:ea typeface="Times New Roman" panose="02020603050405020304" pitchFamily="18" charset="0"/>
                <a:cs typeface="Times New Roman" panose="02020603050405020304" pitchFamily="18" charset="0"/>
              </a:rPr>
              <a:t>breach</a:t>
            </a:r>
            <a:r>
              <a:rPr lang="fr-CA" i="1" kern="0" dirty="0">
                <a:latin typeface="Aptos" panose="020B0004020202020204" pitchFamily="34" charset="0"/>
                <a:ea typeface="Times New Roman" panose="02020603050405020304" pitchFamily="18" charset="0"/>
                <a:cs typeface="Times New Roman" panose="02020603050405020304" pitchFamily="18" charset="0"/>
              </a:rPr>
              <a:t> of the </a:t>
            </a:r>
            <a:r>
              <a:rPr lang="fr-CA" i="1" kern="0" dirty="0" err="1">
                <a:latin typeface="Aptos" panose="020B0004020202020204" pitchFamily="34" charset="0"/>
                <a:ea typeface="Times New Roman" panose="02020603050405020304" pitchFamily="18" charset="0"/>
                <a:cs typeface="Times New Roman" panose="02020603050405020304" pitchFamily="18" charset="0"/>
              </a:rPr>
              <a:t>terms</a:t>
            </a:r>
            <a:r>
              <a:rPr lang="fr-CA" i="1" kern="0" dirty="0">
                <a:latin typeface="Aptos" panose="020B0004020202020204" pitchFamily="34" charset="0"/>
                <a:ea typeface="Times New Roman" panose="02020603050405020304" pitchFamily="18" charset="0"/>
                <a:cs typeface="Times New Roman" panose="02020603050405020304" pitchFamily="18" charset="0"/>
              </a:rPr>
              <a:t> of the </a:t>
            </a:r>
            <a:r>
              <a:rPr lang="fr-CA" i="1" kern="0" dirty="0" err="1">
                <a:latin typeface="Aptos" panose="020B0004020202020204" pitchFamily="34" charset="0"/>
                <a:ea typeface="Times New Roman" panose="02020603050405020304" pitchFamily="18" charset="0"/>
                <a:cs typeface="Times New Roman" panose="02020603050405020304" pitchFamily="18" charset="0"/>
              </a:rPr>
              <a:t>order</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p>
          <a:p>
            <a:endParaRPr lang="fr-CA" i="1" kern="0" dirty="0">
              <a:latin typeface="Aptos" panose="020B0004020202020204" pitchFamily="34" charset="0"/>
              <a:ea typeface="Times New Roman" panose="02020603050405020304" pitchFamily="18" charset="0"/>
              <a:cs typeface="Times New Roman" panose="02020603050405020304" pitchFamily="18" charset="0"/>
            </a:endParaRPr>
          </a:p>
          <a:p>
            <a:r>
              <a:rPr lang="fr-CA" i="1" kern="0" dirty="0">
                <a:latin typeface="Aptos" panose="020B0004020202020204" pitchFamily="34" charset="0"/>
                <a:ea typeface="Times New Roman" panose="02020603050405020304" pitchFamily="18" charset="0"/>
                <a:cs typeface="Times New Roman" panose="02020603050405020304" pitchFamily="18" charset="0"/>
              </a:rPr>
              <a:t>Many </a:t>
            </a:r>
            <a:r>
              <a:rPr lang="fr-CA" i="1" kern="0" dirty="0" err="1">
                <a:latin typeface="Aptos" panose="020B0004020202020204" pitchFamily="34" charset="0"/>
                <a:ea typeface="Times New Roman" panose="02020603050405020304" pitchFamily="18" charset="0"/>
                <a:cs typeface="Times New Roman" panose="02020603050405020304" pitchFamily="18" charset="0"/>
              </a:rPr>
              <a:t>measures</a:t>
            </a:r>
            <a:r>
              <a:rPr lang="fr-CA" i="1" kern="0" dirty="0">
                <a:latin typeface="Aptos" panose="020B0004020202020204" pitchFamily="34" charset="0"/>
                <a:ea typeface="Times New Roman" panose="02020603050405020304" pitchFamily="18" charset="0"/>
                <a:cs typeface="Times New Roman" panose="02020603050405020304" pitchFamily="18" charset="0"/>
              </a:rPr>
              <a:t> do not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directly</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reduce</a:t>
            </a:r>
            <a:r>
              <a:rPr lang="fr-CA" i="1" kern="0" dirty="0">
                <a:latin typeface="Aptos" panose="020B0004020202020204" pitchFamily="34" charset="0"/>
                <a:ea typeface="Times New Roman" panose="02020603050405020304" pitchFamily="18" charset="0"/>
                <a:cs typeface="Times New Roman" panose="02020603050405020304" pitchFamily="18" charset="0"/>
              </a:rPr>
              <a:t> the </a:t>
            </a:r>
            <a:r>
              <a:rPr lang="fr-CA" i="1" kern="0" dirty="0" err="1">
                <a:latin typeface="Aptos" panose="020B0004020202020204" pitchFamily="34" charset="0"/>
                <a:ea typeface="Times New Roman" panose="02020603050405020304" pitchFamily="18" charset="0"/>
                <a:cs typeface="Times New Roman" panose="02020603050405020304" pitchFamily="18" charset="0"/>
              </a:rPr>
              <a:t>risk</a:t>
            </a:r>
            <a:r>
              <a:rPr lang="fr-CA" i="1" kern="0" dirty="0">
                <a:latin typeface="Aptos" panose="020B0004020202020204" pitchFamily="34" charset="0"/>
                <a:ea typeface="Times New Roman" panose="02020603050405020304" pitchFamily="18" charset="0"/>
                <a:cs typeface="Times New Roman" panose="02020603050405020304" pitchFamily="18" charset="0"/>
              </a:rPr>
              <a:t> of re-</a:t>
            </a:r>
            <a:r>
              <a:rPr lang="fr-CA" i="1" kern="0" dirty="0" err="1">
                <a:latin typeface="Aptos" panose="020B0004020202020204" pitchFamily="34" charset="0"/>
                <a:ea typeface="Times New Roman" panose="02020603050405020304" pitchFamily="18" charset="0"/>
                <a:cs typeface="Times New Roman" panose="02020603050405020304" pitchFamily="18" charset="0"/>
              </a:rPr>
              <a:t>victimization</a:t>
            </a:r>
            <a:r>
              <a:rPr lang="fr-CA" i="1" kern="0" dirty="0">
                <a:latin typeface="Aptos" panose="020B0004020202020204" pitchFamily="34" charset="0"/>
                <a:ea typeface="Times New Roman" panose="02020603050405020304" pitchFamily="18" charset="0"/>
                <a:cs typeface="Times New Roman" panose="02020603050405020304" pitchFamily="18" charset="0"/>
              </a:rPr>
              <a:t>, but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when</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there</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is</a:t>
            </a:r>
            <a:r>
              <a:rPr lang="fr-CA" i="1" kern="0" dirty="0">
                <a:latin typeface="Aptos" panose="020B0004020202020204" pitchFamily="34" charset="0"/>
                <a:ea typeface="Times New Roman" panose="02020603050405020304" pitchFamily="18" charset="0"/>
                <a:cs typeface="Times New Roman" panose="02020603050405020304" pitchFamily="18" charset="0"/>
              </a:rPr>
              <a:t> re-</a:t>
            </a:r>
            <a:r>
              <a:rPr lang="fr-CA" i="1" kern="0" dirty="0" err="1">
                <a:latin typeface="Aptos" panose="020B0004020202020204" pitchFamily="34" charset="0"/>
                <a:ea typeface="Times New Roman" panose="02020603050405020304" pitchFamily="18" charset="0"/>
                <a:cs typeface="Times New Roman" panose="02020603050405020304" pitchFamily="18" charset="0"/>
              </a:rPr>
              <a:t>victimization</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they</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u="sng" kern="0" dirty="0" err="1">
                <a:latin typeface="Aptos" panose="020B0004020202020204" pitchFamily="34" charset="0"/>
                <a:ea typeface="Times New Roman" panose="02020603050405020304" pitchFamily="18" charset="0"/>
                <a:cs typeface="Times New Roman" panose="02020603050405020304" pitchFamily="18" charset="0"/>
              </a:rPr>
              <a:t>increase</a:t>
            </a:r>
            <a:r>
              <a:rPr lang="fr-CA" i="1" u="sng" kern="0" dirty="0">
                <a:latin typeface="Aptos" panose="020B0004020202020204" pitchFamily="34" charset="0"/>
                <a:ea typeface="Times New Roman" panose="02020603050405020304" pitchFamily="18" charset="0"/>
                <a:cs typeface="Times New Roman" panose="02020603050405020304" pitchFamily="18" charset="0"/>
              </a:rPr>
              <a:t> the </a:t>
            </a:r>
            <a:r>
              <a:rPr lang="fr-CA" i="1" u="sng" kern="0" dirty="0" err="1">
                <a:latin typeface="Aptos" panose="020B0004020202020204" pitchFamily="34" charset="0"/>
                <a:ea typeface="Times New Roman" panose="02020603050405020304" pitchFamily="18" charset="0"/>
                <a:cs typeface="Times New Roman" panose="02020603050405020304" pitchFamily="18" charset="0"/>
              </a:rPr>
              <a:t>likelihood</a:t>
            </a:r>
            <a:r>
              <a:rPr lang="fr-CA" i="1" u="sng" kern="0" dirty="0">
                <a:latin typeface="Aptos" panose="020B0004020202020204" pitchFamily="34" charset="0"/>
                <a:ea typeface="Times New Roman" panose="02020603050405020304" pitchFamily="18" charset="0"/>
                <a:cs typeface="Times New Roman" panose="02020603050405020304" pitchFamily="18" charset="0"/>
              </a:rPr>
              <a:t> </a:t>
            </a:r>
            <a:r>
              <a:rPr lang="fr-CA" i="1" u="sng" kern="0" dirty="0" err="1">
                <a:latin typeface="Aptos" panose="020B0004020202020204" pitchFamily="34" charset="0"/>
                <a:ea typeface="Times New Roman" panose="02020603050405020304" pitchFamily="18" charset="0"/>
                <a:cs typeface="Times New Roman" panose="02020603050405020304" pitchFamily="18" charset="0"/>
              </a:rPr>
              <a:t>that</a:t>
            </a:r>
            <a:r>
              <a:rPr lang="fr-CA" i="1" u="sng" kern="0" dirty="0">
                <a:latin typeface="Aptos" panose="020B0004020202020204" pitchFamily="34" charset="0"/>
                <a:ea typeface="Times New Roman" panose="02020603050405020304" pitchFamily="18" charset="0"/>
                <a:cs typeface="Times New Roman" panose="02020603050405020304" pitchFamily="18" charset="0"/>
              </a:rPr>
              <a:t> charges </a:t>
            </a:r>
            <a:r>
              <a:rPr lang="fr-CA" i="1" u="sng" kern="0" dirty="0" err="1">
                <a:latin typeface="Aptos" panose="020B0004020202020204" pitchFamily="34" charset="0"/>
                <a:ea typeface="Times New Roman" panose="02020603050405020304" pitchFamily="18" charset="0"/>
                <a:cs typeface="Times New Roman" panose="02020603050405020304" pitchFamily="18" charset="0"/>
              </a:rPr>
              <a:t>will</a:t>
            </a:r>
            <a:r>
              <a:rPr lang="fr-CA" i="1" u="sng" kern="0" dirty="0">
                <a:latin typeface="Aptos" panose="020B0004020202020204" pitchFamily="34" charset="0"/>
                <a:ea typeface="Times New Roman" panose="02020603050405020304" pitchFamily="18" charset="0"/>
                <a:cs typeface="Times New Roman" panose="02020603050405020304" pitchFamily="18" charset="0"/>
              </a:rPr>
              <a:t> </a:t>
            </a:r>
            <a:r>
              <a:rPr lang="fr-CA" i="1" u="sng" kern="0" dirty="0" err="1">
                <a:latin typeface="Aptos" panose="020B0004020202020204" pitchFamily="34" charset="0"/>
                <a:ea typeface="Times New Roman" panose="02020603050405020304" pitchFamily="18" charset="0"/>
                <a:cs typeface="Times New Roman" panose="02020603050405020304" pitchFamily="18" charset="0"/>
              </a:rPr>
              <a:t>be</a:t>
            </a:r>
            <a:r>
              <a:rPr lang="fr-CA" i="1" u="sng" kern="0" dirty="0">
                <a:latin typeface="Aptos" panose="020B0004020202020204" pitchFamily="34" charset="0"/>
                <a:ea typeface="Times New Roman" panose="02020603050405020304" pitchFamily="18" charset="0"/>
                <a:cs typeface="Times New Roman" panose="02020603050405020304" pitchFamily="18" charset="0"/>
              </a:rPr>
              <a:t> laid </a:t>
            </a:r>
            <a:r>
              <a:rPr lang="fr-CA" i="1" u="sng" kern="0" dirty="0" err="1">
                <a:latin typeface="Aptos" panose="020B0004020202020204" pitchFamily="34" charset="0"/>
                <a:ea typeface="Times New Roman" panose="02020603050405020304" pitchFamily="18" charset="0"/>
                <a:cs typeface="Times New Roman" panose="02020603050405020304" pitchFamily="18" charset="0"/>
              </a:rPr>
              <a:t>against</a:t>
            </a:r>
            <a:r>
              <a:rPr lang="fr-CA" i="1" u="sng" kern="0" dirty="0">
                <a:latin typeface="Aptos" panose="020B0004020202020204" pitchFamily="34" charset="0"/>
                <a:ea typeface="Times New Roman" panose="02020603050405020304" pitchFamily="18" charset="0"/>
                <a:cs typeface="Times New Roman" panose="02020603050405020304" pitchFamily="18" charset="0"/>
              </a:rPr>
              <a:t> </a:t>
            </a:r>
            <a:r>
              <a:rPr lang="fr-CA" i="1" u="sng" kern="0" dirty="0" err="1">
                <a:latin typeface="Aptos" panose="020B0004020202020204" pitchFamily="34" charset="0"/>
                <a:ea typeface="Times New Roman" panose="02020603050405020304" pitchFamily="18" charset="0"/>
                <a:cs typeface="Times New Roman" panose="02020603050405020304" pitchFamily="18" charset="0"/>
              </a:rPr>
              <a:t>their</a:t>
            </a:r>
            <a:r>
              <a:rPr lang="fr-CA" i="1" u="sng" kern="0" dirty="0">
                <a:latin typeface="Aptos" panose="020B0004020202020204" pitchFamily="34" charset="0"/>
                <a:ea typeface="Times New Roman" panose="02020603050405020304" pitchFamily="18" charset="0"/>
                <a:cs typeface="Times New Roman" panose="02020603050405020304" pitchFamily="18" charset="0"/>
              </a:rPr>
              <a:t> abuser</a:t>
            </a:r>
            <a:r>
              <a:rPr lang="fr-CA" i="1" kern="0" dirty="0">
                <a:latin typeface="Aptos" panose="020B0004020202020204" pitchFamily="34" charset="0"/>
                <a:ea typeface="Times New Roman" panose="02020603050405020304" pitchFamily="18" charset="0"/>
                <a:cs typeface="Times New Roman" panose="02020603050405020304" pitchFamily="18" charset="0"/>
              </a:rPr>
              <a:t>.</a:t>
            </a:r>
          </a:p>
          <a:p>
            <a:pPr marL="0" indent="0" algn="r">
              <a:buNone/>
            </a:pPr>
            <a:r>
              <a:rPr lang="fr-CA" i="1" kern="0" dirty="0">
                <a:latin typeface="Aptos" panose="020B0004020202020204" pitchFamily="34" charset="0"/>
                <a:ea typeface="Times New Roman" panose="02020603050405020304" pitchFamily="18" charset="0"/>
                <a:cs typeface="Times New Roman" panose="02020603050405020304" pitchFamily="18" charset="0"/>
              </a:rPr>
              <a:t>
 Ex. The panic </a:t>
            </a:r>
            <a:r>
              <a:rPr lang="fr-CA" i="1" kern="0" dirty="0" err="1">
                <a:latin typeface="Aptos" panose="020B0004020202020204" pitchFamily="34" charset="0"/>
                <a:ea typeface="Times New Roman" panose="02020603050405020304" pitchFamily="18" charset="0"/>
                <a:cs typeface="Times New Roman" panose="02020603050405020304" pitchFamily="18" charset="0"/>
              </a:rPr>
              <a:t>button</a:t>
            </a:r>
            <a:r>
              <a:rPr lang="fr-CA" i="1" kern="0" dirty="0">
                <a:latin typeface="Aptos" panose="020B0004020202020204" pitchFamily="34" charset="0"/>
                <a:ea typeface="Times New Roman" panose="02020603050405020304" pitchFamily="18" charset="0"/>
                <a:cs typeface="Times New Roman" panose="02020603050405020304" pitchFamily="18" charset="0"/>
              </a:rPr>
              <a:t> for home </a:t>
            </a:r>
            <a:r>
              <a:rPr lang="fr-CA" i="1" kern="0" dirty="0" err="1">
                <a:latin typeface="Aptos" panose="020B0004020202020204" pitchFamily="34" charset="0"/>
                <a:ea typeface="Times New Roman" panose="02020603050405020304" pitchFamily="18" charset="0"/>
                <a:cs typeface="Times New Roman" panose="02020603050405020304" pitchFamily="18" charset="0"/>
              </a:rPr>
              <a:t>that</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emits</a:t>
            </a:r>
            <a:r>
              <a:rPr lang="fr-CA" i="1" kern="0" dirty="0">
                <a:latin typeface="Aptos" panose="020B0004020202020204" pitchFamily="34" charset="0"/>
                <a:ea typeface="Times New Roman" panose="02020603050405020304" pitchFamily="18" charset="0"/>
                <a:cs typeface="Times New Roman" panose="02020603050405020304" pitchFamily="18" charset="0"/>
              </a:rPr>
              <a:t> noise and </a:t>
            </a:r>
            <a:r>
              <a:rPr lang="fr-CA" i="1" kern="0" dirty="0" err="1">
                <a:latin typeface="Aptos" panose="020B0004020202020204" pitchFamily="34" charset="0"/>
                <a:ea typeface="Times New Roman" panose="02020603050405020304" pitchFamily="18" charset="0"/>
                <a:cs typeface="Times New Roman" panose="02020603050405020304" pitchFamily="18" charset="0"/>
              </a:rPr>
              <a:t>is</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equipped</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i="1" kern="0" dirty="0" err="1">
                <a:latin typeface="Aptos" panose="020B0004020202020204" pitchFamily="34" charset="0"/>
                <a:ea typeface="Times New Roman" panose="02020603050405020304" pitchFamily="18" charset="0"/>
                <a:cs typeface="Times New Roman" panose="02020603050405020304" pitchFamily="18" charset="0"/>
              </a:rPr>
              <a:t>with</a:t>
            </a:r>
            <a:r>
              <a:rPr lang="fr-CA" i="1" kern="0" dirty="0">
                <a:latin typeface="Aptos" panose="020B0004020202020204" pitchFamily="34" charset="0"/>
                <a:ea typeface="Times New Roman" panose="02020603050405020304" pitchFamily="18" charset="0"/>
                <a:cs typeface="Times New Roman" panose="02020603050405020304" pitchFamily="18" charset="0"/>
              </a:rPr>
              <a:t> audio </a:t>
            </a:r>
            <a:r>
              <a:rPr lang="fr-CA" i="1" kern="0" dirty="0" err="1">
                <a:latin typeface="Aptos" panose="020B0004020202020204" pitchFamily="34" charset="0"/>
                <a:ea typeface="Times New Roman" panose="02020603050405020304" pitchFamily="18" charset="0"/>
                <a:cs typeface="Times New Roman" panose="02020603050405020304" pitchFamily="18" charset="0"/>
              </a:rPr>
              <a:t>recording</a:t>
            </a:r>
            <a:r>
              <a:rPr lang="fr-CA" i="1" kern="0" dirty="0">
                <a:latin typeface="Aptos" panose="020B0004020202020204" pitchFamily="34" charset="0"/>
                <a:ea typeface="Times New Roman" panose="02020603050405020304" pitchFamily="18" charset="0"/>
                <a:cs typeface="Times New Roman" panose="02020603050405020304" pitchFamily="18" charset="0"/>
              </a:rPr>
              <a:t> </a:t>
            </a:r>
            <a:r>
              <a:rPr lang="fr-CA" sz="2000" i="1" kern="0" dirty="0">
                <a:latin typeface="Aptos" panose="020B0004020202020204" pitchFamily="34" charset="0"/>
                <a:ea typeface="Times New Roman" panose="02020603050405020304" pitchFamily="18" charset="0"/>
                <a:cs typeface="Times New Roman" panose="02020603050405020304" pitchFamily="18" charset="0"/>
              </a:rPr>
              <a:t>(Hodgkinson et al. 2023).</a:t>
            </a:r>
            <a:endParaRPr lang="fr-CA" sz="2000" i="1" kern="0" dirty="0">
              <a:solidFill>
                <a:srgbClr val="EE0000"/>
              </a:solidFill>
              <a:latin typeface="Aptos" panose="020B0004020202020204" pitchFamily="34" charset="0"/>
              <a:cs typeface="Times New Roman" panose="02020603050405020304" pitchFamily="18" charset="0"/>
            </a:endParaRPr>
          </a:p>
          <a:p>
            <a:pPr lvl="1"/>
            <a:endParaRPr lang="fr-CA" dirty="0"/>
          </a:p>
        </p:txBody>
      </p:sp>
      <p:pic>
        <p:nvPicPr>
          <p:cNvPr id="6" name="Picture 1">
            <a:extLst>
              <a:ext uri="{FF2B5EF4-FFF2-40B4-BE49-F238E27FC236}">
                <a16:creationId xmlns:a16="http://schemas.microsoft.com/office/drawing/2014/main" id="{CCC8363F-D7D0-2CF3-6562-C798101C5A0D}"/>
              </a:ext>
            </a:extLst>
          </p:cNvPr>
          <p:cNvPicPr>
            <a:picLocks noChangeAspect="1"/>
          </p:cNvPicPr>
          <p:nvPr/>
        </p:nvPicPr>
        <p:blipFill>
          <a:blip r:embed="rId3"/>
          <a:srcRect l="8970" t="11283"/>
          <a:stretch>
            <a:fillRect/>
          </a:stretch>
        </p:blipFill>
        <p:spPr>
          <a:xfrm>
            <a:off x="11058999" y="235582"/>
            <a:ext cx="589601" cy="653491"/>
          </a:xfrm>
          <a:prstGeom prst="rect">
            <a:avLst/>
          </a:prstGeom>
        </p:spPr>
      </p:pic>
    </p:spTree>
    <p:extLst>
      <p:ext uri="{BB962C8B-B14F-4D97-AF65-F5344CB8AC3E}">
        <p14:creationId xmlns:p14="http://schemas.microsoft.com/office/powerpoint/2010/main" val="3350440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7565-DCD5-912F-226D-888B6BE2B150}"/>
              </a:ext>
            </a:extLst>
          </p:cNvPr>
          <p:cNvSpPr>
            <a:spLocks noGrp="1"/>
          </p:cNvSpPr>
          <p:nvPr>
            <p:ph type="title"/>
          </p:nvPr>
        </p:nvSpPr>
        <p:spPr>
          <a:xfrm>
            <a:off x="838200" y="365125"/>
            <a:ext cx="10515600" cy="1637846"/>
          </a:xfrm>
        </p:spPr>
        <p:txBody>
          <a:bodyPr/>
          <a:lstStyle/>
          <a:p>
            <a:r>
              <a:rPr lang="fr-CA" dirty="0"/>
              <a:t>Measures </a:t>
            </a:r>
            <a:r>
              <a:rPr lang="fr-CA" dirty="0" err="1"/>
              <a:t>that</a:t>
            </a:r>
            <a:r>
              <a:rPr lang="fr-CA" dirty="0"/>
              <a:t> </a:t>
            </a:r>
            <a:r>
              <a:rPr lang="fr-CA" dirty="0" err="1"/>
              <a:t>target</a:t>
            </a:r>
            <a:r>
              <a:rPr lang="fr-CA" dirty="0"/>
              <a:t> the </a:t>
            </a:r>
            <a:r>
              <a:rPr lang="fr-CA" dirty="0" err="1"/>
              <a:t>perpetrator</a:t>
            </a:r>
            <a:r>
              <a:rPr lang="fr-CA" dirty="0"/>
              <a:t> </a:t>
            </a:r>
            <a:r>
              <a:rPr lang="fr-CA" dirty="0" err="1"/>
              <a:t>whose</a:t>
            </a:r>
            <a:r>
              <a:rPr lang="fr-CA" dirty="0"/>
              <a:t> </a:t>
            </a:r>
            <a:r>
              <a:rPr lang="fr-CA" dirty="0" err="1"/>
              <a:t>effectiveness</a:t>
            </a:r>
            <a:r>
              <a:rPr lang="fr-CA" dirty="0"/>
              <a:t> has not been </a:t>
            </a:r>
            <a:r>
              <a:rPr lang="fr-CA" dirty="0" err="1"/>
              <a:t>demonstrated</a:t>
            </a:r>
            <a:endParaRPr lang="fr-CA" dirty="0"/>
          </a:p>
        </p:txBody>
      </p:sp>
      <p:sp>
        <p:nvSpPr>
          <p:cNvPr id="3" name="Content Placeholder 2">
            <a:extLst>
              <a:ext uri="{FF2B5EF4-FFF2-40B4-BE49-F238E27FC236}">
                <a16:creationId xmlns:a16="http://schemas.microsoft.com/office/drawing/2014/main" id="{6C2F0821-6C97-FD62-8550-EE76E757EA3F}"/>
              </a:ext>
            </a:extLst>
          </p:cNvPr>
          <p:cNvSpPr>
            <a:spLocks noGrp="1"/>
          </p:cNvSpPr>
          <p:nvPr>
            <p:ph idx="1"/>
          </p:nvPr>
        </p:nvSpPr>
        <p:spPr>
          <a:xfrm>
            <a:off x="838200" y="2155371"/>
            <a:ext cx="10515600" cy="4021592"/>
          </a:xfrm>
        </p:spPr>
        <p:txBody>
          <a:bodyPr>
            <a:normAutofit/>
          </a:bodyPr>
          <a:lstStyle/>
          <a:p>
            <a:r>
              <a:rPr lang="fr-CA" u="sng" dirty="0" err="1"/>
              <a:t>Electronic</a:t>
            </a:r>
            <a:r>
              <a:rPr lang="fr-CA" u="sng" dirty="0"/>
              <a:t>  bracelet </a:t>
            </a:r>
            <a:r>
              <a:rPr lang="fr-CA" dirty="0"/>
              <a:t>
	Legal and </a:t>
            </a:r>
            <a:r>
              <a:rPr lang="fr-CA" dirty="0" err="1"/>
              <a:t>technological</a:t>
            </a:r>
            <a:r>
              <a:rPr lang="fr-CA" dirty="0"/>
              <a:t> issues </a:t>
            </a:r>
            <a:r>
              <a:rPr lang="fr-CA" sz="2000" dirty="0"/>
              <a:t>(Guay &amp; Fortin, 2021)</a:t>
            </a:r>
            <a:r>
              <a:rPr lang="fr-CA" dirty="0"/>
              <a:t>
	The dissatisfaction of </a:t>
            </a:r>
            <a:r>
              <a:rPr lang="fr-CA" dirty="0" err="1"/>
              <a:t>victims</a:t>
            </a:r>
            <a:r>
              <a:rPr lang="fr-CA" dirty="0"/>
              <a:t>
</a:t>
            </a:r>
            <a:r>
              <a:rPr lang="fr-CA" i="1" u="sng" dirty="0" err="1"/>
              <a:t>Clare's</a:t>
            </a:r>
            <a:r>
              <a:rPr lang="fr-CA" i="1" u="sng" dirty="0"/>
              <a:t> </a:t>
            </a:r>
            <a:r>
              <a:rPr lang="fr-CA" i="1" u="sng" dirty="0" err="1"/>
              <a:t>law</a:t>
            </a:r>
            <a:r>
              <a:rPr lang="fr-CA" i="1" u="sng" dirty="0"/>
              <a:t> </a:t>
            </a:r>
            <a:r>
              <a:rPr lang="fr-CA" dirty="0"/>
              <a:t>(</a:t>
            </a:r>
            <a:r>
              <a:rPr lang="fr-CA" sz="2400" dirty="0" err="1"/>
              <a:t>a.k.a</a:t>
            </a:r>
            <a:r>
              <a:rPr lang="fr-CA" sz="2400" dirty="0"/>
              <a:t> Gabie Renaud)</a:t>
            </a:r>
            <a:r>
              <a:rPr lang="fr-CA" dirty="0"/>
              <a:t>
	</a:t>
            </a:r>
            <a:r>
              <a:rPr lang="fr-CA" dirty="0" err="1"/>
              <a:t>Puts</a:t>
            </a:r>
            <a:r>
              <a:rPr lang="fr-CA" dirty="0"/>
              <a:t> a </a:t>
            </a:r>
            <a:r>
              <a:rPr lang="fr-CA" dirty="0" err="1"/>
              <a:t>burden</a:t>
            </a:r>
            <a:r>
              <a:rPr lang="fr-CA" dirty="0"/>
              <a:t> on the </a:t>
            </a:r>
            <a:r>
              <a:rPr lang="fr-CA" dirty="0" err="1"/>
              <a:t>shoulders</a:t>
            </a:r>
            <a:r>
              <a:rPr lang="fr-CA" dirty="0"/>
              <a:t> of </a:t>
            </a:r>
            <a:r>
              <a:rPr lang="fr-CA" dirty="0" err="1"/>
              <a:t>victims</a:t>
            </a:r>
            <a:r>
              <a:rPr lang="fr-CA" dirty="0"/>
              <a:t> </a:t>
            </a:r>
            <a:r>
              <a:rPr lang="fr-CA" dirty="0" err="1"/>
              <a:t>who</a:t>
            </a:r>
            <a:r>
              <a:rPr lang="fr-CA" dirty="0"/>
              <a:t> must file a 	complaint for </a:t>
            </a:r>
            <a:r>
              <a:rPr lang="fr-CA" dirty="0" err="1"/>
              <a:t>this</a:t>
            </a:r>
            <a:r>
              <a:rPr lang="fr-CA" dirty="0"/>
              <a:t> </a:t>
            </a:r>
            <a:r>
              <a:rPr lang="fr-CA" dirty="0" err="1"/>
              <a:t>mechanism</a:t>
            </a:r>
            <a:r>
              <a:rPr lang="fr-CA" dirty="0"/>
              <a:t> to </a:t>
            </a:r>
            <a:r>
              <a:rPr lang="fr-CA" dirty="0" err="1"/>
              <a:t>work</a:t>
            </a:r>
            <a:r>
              <a:rPr lang="fr-CA" dirty="0"/>
              <a:t> 
	The </a:t>
            </a:r>
            <a:r>
              <a:rPr lang="fr-CA" dirty="0" err="1"/>
              <a:t>majority</a:t>
            </a:r>
            <a:r>
              <a:rPr lang="fr-CA" dirty="0"/>
              <a:t> of </a:t>
            </a:r>
            <a:r>
              <a:rPr lang="fr-CA" dirty="0" err="1"/>
              <a:t>victims</a:t>
            </a:r>
            <a:r>
              <a:rPr lang="fr-CA" dirty="0"/>
              <a:t> do not file a complaint</a:t>
            </a:r>
          </a:p>
        </p:txBody>
      </p:sp>
      <p:pic>
        <p:nvPicPr>
          <p:cNvPr id="6" name="Picture 1">
            <a:extLst>
              <a:ext uri="{FF2B5EF4-FFF2-40B4-BE49-F238E27FC236}">
                <a16:creationId xmlns:a16="http://schemas.microsoft.com/office/drawing/2014/main" id="{7EDF64E4-7EF8-4695-1C89-9C5AC33192E6}"/>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3380276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4A2C7-6AC2-1191-B160-62253ADE04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102016-9FFA-3D24-97E2-D6122CBFB0EC}"/>
              </a:ext>
            </a:extLst>
          </p:cNvPr>
          <p:cNvSpPr>
            <a:spLocks noGrp="1"/>
          </p:cNvSpPr>
          <p:nvPr>
            <p:ph type="title"/>
          </p:nvPr>
        </p:nvSpPr>
        <p:spPr/>
        <p:txBody>
          <a:bodyPr>
            <a:normAutofit/>
          </a:bodyPr>
          <a:lstStyle/>
          <a:p>
            <a:r>
              <a:rPr lang="fr-CA" sz="4000" b="1" dirty="0" err="1"/>
              <a:t>Safety</a:t>
            </a:r>
            <a:r>
              <a:rPr lang="fr-CA" sz="4000" b="1" dirty="0"/>
              <a:t> = absence of a new </a:t>
            </a:r>
            <a:r>
              <a:rPr lang="fr-CA" sz="4000" b="1" dirty="0" err="1"/>
              <a:t>victimization</a:t>
            </a:r>
            <a:endParaRPr lang="fr-CA" sz="4000" dirty="0"/>
          </a:p>
        </p:txBody>
      </p:sp>
      <p:sp>
        <p:nvSpPr>
          <p:cNvPr id="3" name="Content Placeholder 2">
            <a:extLst>
              <a:ext uri="{FF2B5EF4-FFF2-40B4-BE49-F238E27FC236}">
                <a16:creationId xmlns:a16="http://schemas.microsoft.com/office/drawing/2014/main" id="{DDBAD703-838C-1C67-C658-6EB2133DEA86}"/>
              </a:ext>
            </a:extLst>
          </p:cNvPr>
          <p:cNvSpPr>
            <a:spLocks noGrp="1"/>
          </p:cNvSpPr>
          <p:nvPr>
            <p:ph sz="half" idx="1"/>
          </p:nvPr>
        </p:nvSpPr>
        <p:spPr/>
        <p:txBody>
          <a:bodyPr>
            <a:normAutofit/>
          </a:bodyPr>
          <a:lstStyle/>
          <a:p>
            <a:pPr marL="0" indent="0">
              <a:buNone/>
            </a:pPr>
            <a:r>
              <a:rPr lang="fr-CA" dirty="0"/>
              <a:t> </a:t>
            </a:r>
          </a:p>
          <a:p>
            <a:pPr marL="457200" lvl="1" indent="0">
              <a:buNone/>
            </a:pPr>
            <a:endParaRPr lang="fr-CA" i="1" kern="0" dirty="0">
              <a:solidFill>
                <a:srgbClr val="EE0000"/>
              </a:solidFill>
              <a:latin typeface="Aptos" panose="020B0004020202020204" pitchFamily="34" charset="0"/>
              <a:cs typeface="Times New Roman" panose="02020603050405020304" pitchFamily="18" charset="0"/>
            </a:endParaRPr>
          </a:p>
          <a:p>
            <a:pPr lvl="1"/>
            <a:endParaRPr lang="fr-CA" dirty="0"/>
          </a:p>
        </p:txBody>
      </p:sp>
      <p:sp>
        <p:nvSpPr>
          <p:cNvPr id="8" name="Content Placeholder 7">
            <a:extLst>
              <a:ext uri="{FF2B5EF4-FFF2-40B4-BE49-F238E27FC236}">
                <a16:creationId xmlns:a16="http://schemas.microsoft.com/office/drawing/2014/main" id="{62C79A22-CC5F-41F3-CFC0-90721F12405C}"/>
              </a:ext>
            </a:extLst>
          </p:cNvPr>
          <p:cNvSpPr>
            <a:spLocks noGrp="1"/>
          </p:cNvSpPr>
          <p:nvPr>
            <p:ph sz="half" idx="2"/>
          </p:nvPr>
        </p:nvSpPr>
        <p:spPr/>
        <p:txBody>
          <a:bodyPr>
            <a:normAutofit/>
          </a:bodyPr>
          <a:lstStyle/>
          <a:p>
            <a:pPr lvl="1"/>
            <a:endParaRPr lang="fr-CA" kern="0" dirty="0">
              <a:latin typeface="Aptos" panose="020B0004020202020204" pitchFamily="34" charset="0"/>
              <a:cs typeface="Times New Roman" panose="02020603050405020304" pitchFamily="18" charset="0"/>
            </a:endParaRPr>
          </a:p>
          <a:p>
            <a:endParaRPr lang="fr-CA" dirty="0"/>
          </a:p>
        </p:txBody>
      </p:sp>
      <p:sp>
        <p:nvSpPr>
          <p:cNvPr id="6" name="Text Placeholder 5">
            <a:extLst>
              <a:ext uri="{FF2B5EF4-FFF2-40B4-BE49-F238E27FC236}">
                <a16:creationId xmlns:a16="http://schemas.microsoft.com/office/drawing/2014/main" id="{E8F5DEF1-0598-5B8B-B4F7-E0508F6C0B1D}"/>
              </a:ext>
            </a:extLst>
          </p:cNvPr>
          <p:cNvSpPr>
            <a:spLocks noGrp="1"/>
          </p:cNvSpPr>
          <p:nvPr>
            <p:ph type="body" idx="4294967295"/>
          </p:nvPr>
        </p:nvSpPr>
        <p:spPr>
          <a:xfrm>
            <a:off x="327025" y="3064329"/>
            <a:ext cx="5157788" cy="1325562"/>
          </a:xfrm>
        </p:spPr>
        <p:txBody>
          <a:bodyPr>
            <a:noAutofit/>
          </a:bodyPr>
          <a:lstStyle/>
          <a:p>
            <a:r>
              <a:rPr lang="fr-CA" sz="3200" dirty="0"/>
              <a:t>1. Target the </a:t>
            </a:r>
            <a:r>
              <a:rPr lang="fr-CA" sz="3200" dirty="0" err="1"/>
              <a:t>aggressor</a:t>
            </a:r>
            <a:endParaRPr lang="fr-CA" sz="3200" dirty="0"/>
          </a:p>
        </p:txBody>
      </p:sp>
      <p:sp>
        <p:nvSpPr>
          <p:cNvPr id="7" name="Text Placeholder 6">
            <a:extLst>
              <a:ext uri="{FF2B5EF4-FFF2-40B4-BE49-F238E27FC236}">
                <a16:creationId xmlns:a16="http://schemas.microsoft.com/office/drawing/2014/main" id="{D2782F71-7613-4337-D0A6-4C830BF6DD4B}"/>
              </a:ext>
            </a:extLst>
          </p:cNvPr>
          <p:cNvSpPr>
            <a:spLocks noGrp="1"/>
          </p:cNvSpPr>
          <p:nvPr>
            <p:ph type="body" sz="quarter" idx="4294967295"/>
          </p:nvPr>
        </p:nvSpPr>
        <p:spPr>
          <a:xfrm>
            <a:off x="6858000" y="2999242"/>
            <a:ext cx="5183187" cy="1455737"/>
          </a:xfrm>
        </p:spPr>
        <p:txBody>
          <a:bodyPr/>
          <a:lstStyle/>
          <a:p>
            <a:r>
              <a:rPr lang="fr-CA" sz="3200" kern="0" dirty="0">
                <a:solidFill>
                  <a:srgbClr val="FF0000"/>
                </a:solidFill>
                <a:latin typeface="Aptos" panose="020B0004020202020204" pitchFamily="34" charset="0"/>
                <a:cs typeface="Times New Roman" panose="02020603050405020304" pitchFamily="18" charset="0"/>
              </a:rPr>
              <a:t>2. Target the </a:t>
            </a:r>
            <a:r>
              <a:rPr lang="fr-CA" sz="3200" kern="0" dirty="0" err="1">
                <a:solidFill>
                  <a:srgbClr val="FF0000"/>
                </a:solidFill>
                <a:latin typeface="Aptos" panose="020B0004020202020204" pitchFamily="34" charset="0"/>
                <a:cs typeface="Times New Roman" panose="02020603050405020304" pitchFamily="18" charset="0"/>
              </a:rPr>
              <a:t>victim</a:t>
            </a:r>
            <a:endParaRPr lang="fr-CA" sz="3200" kern="0" dirty="0">
              <a:solidFill>
                <a:srgbClr val="FF0000"/>
              </a:solidFill>
              <a:latin typeface="Aptos" panose="020B0004020202020204" pitchFamily="34" charset="0"/>
              <a:cs typeface="Times New Roman" panose="02020603050405020304" pitchFamily="18" charset="0"/>
            </a:endParaRPr>
          </a:p>
          <a:p>
            <a:endParaRPr lang="fr-CA" dirty="0"/>
          </a:p>
        </p:txBody>
      </p:sp>
      <p:pic>
        <p:nvPicPr>
          <p:cNvPr id="9" name="Picture 1">
            <a:extLst>
              <a:ext uri="{FF2B5EF4-FFF2-40B4-BE49-F238E27FC236}">
                <a16:creationId xmlns:a16="http://schemas.microsoft.com/office/drawing/2014/main" id="{483C75A9-C48D-86FE-81A3-D03DF8025EB3}"/>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816987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06456-FF19-5A48-362B-737F2C5664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FDC89C-E297-BD5E-1C5E-7C113125E12D}"/>
              </a:ext>
            </a:extLst>
          </p:cNvPr>
          <p:cNvSpPr>
            <a:spLocks noGrp="1"/>
          </p:cNvSpPr>
          <p:nvPr>
            <p:ph idx="1"/>
          </p:nvPr>
        </p:nvSpPr>
        <p:spPr/>
        <p:txBody>
          <a:bodyPr>
            <a:normAutofit/>
          </a:bodyPr>
          <a:lstStyle/>
          <a:p>
            <a:pPr marL="0" indent="0">
              <a:buNone/>
            </a:pPr>
            <a:r>
              <a:rPr lang="fr-CA" dirty="0"/>
              <a:t> </a:t>
            </a:r>
          </a:p>
          <a:p>
            <a:pPr marL="457200" lvl="1" indent="0">
              <a:buNone/>
            </a:pPr>
            <a:endParaRPr lang="fr-CA" i="1" kern="0" dirty="0">
              <a:solidFill>
                <a:srgbClr val="EE0000"/>
              </a:solidFill>
              <a:latin typeface="Aptos" panose="020B0004020202020204" pitchFamily="34" charset="0"/>
              <a:cs typeface="Times New Roman" panose="02020603050405020304" pitchFamily="18" charset="0"/>
            </a:endParaRPr>
          </a:p>
          <a:p>
            <a:pPr lvl="1"/>
            <a:endParaRPr lang="fr-CA" dirty="0"/>
          </a:p>
        </p:txBody>
      </p:sp>
      <p:sp>
        <p:nvSpPr>
          <p:cNvPr id="8" name="Content Placeholder 7">
            <a:extLst>
              <a:ext uri="{FF2B5EF4-FFF2-40B4-BE49-F238E27FC236}">
                <a16:creationId xmlns:a16="http://schemas.microsoft.com/office/drawing/2014/main" id="{734A1F90-211D-6622-1EE4-20EA8E4746C0}"/>
              </a:ext>
            </a:extLst>
          </p:cNvPr>
          <p:cNvSpPr>
            <a:spLocks noGrp="1"/>
          </p:cNvSpPr>
          <p:nvPr>
            <p:ph sz="quarter" idx="4294967295"/>
          </p:nvPr>
        </p:nvSpPr>
        <p:spPr>
          <a:xfrm>
            <a:off x="838201" y="2505075"/>
            <a:ext cx="10690411" cy="3684588"/>
          </a:xfrm>
        </p:spPr>
        <p:txBody>
          <a:bodyPr>
            <a:normAutofit/>
          </a:bodyPr>
          <a:lstStyle/>
          <a:p>
            <a:pPr lvl="1"/>
            <a:r>
              <a:rPr lang="fr-CA" sz="3300" kern="0" dirty="0">
                <a:latin typeface="Aptos" panose="020B0004020202020204" pitchFamily="34" charset="0"/>
                <a:cs typeface="Times New Roman" panose="02020603050405020304" pitchFamily="18" charset="0"/>
              </a:rPr>
              <a:t>Trauma </a:t>
            </a:r>
            <a:r>
              <a:rPr lang="fr-CA" sz="3300" kern="0" dirty="0" err="1">
                <a:latin typeface="Aptos" panose="020B0004020202020204" pitchFamily="34" charset="0"/>
                <a:cs typeface="Times New Roman" panose="02020603050405020304" pitchFamily="18" charset="0"/>
              </a:rPr>
              <a:t>resulting</a:t>
            </a:r>
            <a:r>
              <a:rPr lang="fr-CA" sz="3300" kern="0" dirty="0">
                <a:latin typeface="Aptos" panose="020B0004020202020204" pitchFamily="34" charset="0"/>
                <a:cs typeface="Times New Roman" panose="02020603050405020304" pitchFamily="18" charset="0"/>
              </a:rPr>
              <a:t> </a:t>
            </a:r>
            <a:r>
              <a:rPr lang="fr-CA" sz="3300" kern="0" dirty="0" err="1">
                <a:latin typeface="Aptos" panose="020B0004020202020204" pitchFamily="34" charset="0"/>
                <a:cs typeface="Times New Roman" panose="02020603050405020304" pitchFamily="18" charset="0"/>
              </a:rPr>
              <a:t>from</a:t>
            </a:r>
            <a:r>
              <a:rPr lang="fr-CA" sz="3300" kern="0" dirty="0">
                <a:latin typeface="Aptos" panose="020B0004020202020204" pitchFamily="34" charset="0"/>
                <a:cs typeface="Times New Roman" panose="02020603050405020304" pitchFamily="18" charset="0"/>
              </a:rPr>
              <a:t> </a:t>
            </a:r>
            <a:r>
              <a:rPr lang="fr-CA" sz="3300" kern="0" dirty="0" err="1">
                <a:latin typeface="Aptos" panose="020B0004020202020204" pitchFamily="34" charset="0"/>
                <a:cs typeface="Times New Roman" panose="02020603050405020304" pitchFamily="18" charset="0"/>
              </a:rPr>
              <a:t>victimization</a:t>
            </a:r>
            <a:r>
              <a:rPr lang="fr-CA" sz="3300" kern="0" dirty="0">
                <a:latin typeface="Aptos" panose="020B0004020202020204" pitchFamily="34" charset="0"/>
                <a:cs typeface="Times New Roman" panose="02020603050405020304" pitchFamily="18" charset="0"/>
              </a:rPr>
              <a:t> </a:t>
            </a:r>
            <a:r>
              <a:rPr lang="fr-CA" sz="3300" kern="0" dirty="0" err="1">
                <a:latin typeface="Aptos" panose="020B0004020202020204" pitchFamily="34" charset="0"/>
                <a:cs typeface="Times New Roman" panose="02020603050405020304" pitchFamily="18" charset="0"/>
              </a:rPr>
              <a:t>increases</a:t>
            </a:r>
            <a:r>
              <a:rPr lang="fr-CA" sz="3300" kern="0" dirty="0">
                <a:latin typeface="Aptos" panose="020B0004020202020204" pitchFamily="34" charset="0"/>
                <a:cs typeface="Times New Roman" panose="02020603050405020304" pitchFamily="18" charset="0"/>
              </a:rPr>
              <a:t> </a:t>
            </a:r>
            <a:r>
              <a:rPr lang="fr-CA" sz="3300" kern="0" dirty="0" err="1">
                <a:latin typeface="Aptos" panose="020B0004020202020204" pitchFamily="34" charset="0"/>
                <a:cs typeface="Times New Roman" panose="02020603050405020304" pitchFamily="18" charset="0"/>
              </a:rPr>
              <a:t>risk</a:t>
            </a:r>
            <a:r>
              <a:rPr lang="fr-CA" sz="3300" kern="0" dirty="0">
                <a:latin typeface="Aptos" panose="020B0004020202020204" pitchFamily="34" charset="0"/>
                <a:cs typeface="Times New Roman" panose="02020603050405020304" pitchFamily="18" charset="0"/>
              </a:rPr>
              <a:t> of </a:t>
            </a:r>
            <a:r>
              <a:rPr lang="fr-CA" sz="3300" kern="0" dirty="0" err="1">
                <a:latin typeface="Aptos" panose="020B0004020202020204" pitchFamily="34" charset="0"/>
                <a:cs typeface="Times New Roman" panose="02020603050405020304" pitchFamily="18" charset="0"/>
              </a:rPr>
              <a:t>revictimization</a:t>
            </a:r>
            <a:endParaRPr lang="fr-CA" sz="3300" kern="0" dirty="0">
              <a:latin typeface="Aptos" panose="020B0004020202020204" pitchFamily="34" charset="0"/>
              <a:cs typeface="Times New Roman" panose="02020603050405020304" pitchFamily="18" charset="0"/>
            </a:endParaRPr>
          </a:p>
          <a:p>
            <a:pPr lvl="1"/>
            <a:endParaRPr lang="fr-CA" sz="3300" kern="0" dirty="0">
              <a:latin typeface="Aptos" panose="020B0004020202020204" pitchFamily="34" charset="0"/>
              <a:cs typeface="Times New Roman" panose="02020603050405020304" pitchFamily="18" charset="0"/>
            </a:endParaRPr>
          </a:p>
          <a:p>
            <a:pPr lvl="1"/>
            <a:r>
              <a:rPr lang="fr-CA" sz="3300" kern="0" dirty="0">
                <a:latin typeface="Aptos" panose="020B0004020202020204" pitchFamily="34" charset="0"/>
                <a:cs typeface="Times New Roman" panose="02020603050405020304" pitchFamily="18" charset="0"/>
              </a:rPr>
              <a:t>Help the </a:t>
            </a:r>
            <a:r>
              <a:rPr lang="fr-CA" sz="3300" kern="0" dirty="0" err="1">
                <a:latin typeface="Aptos" panose="020B0004020202020204" pitchFamily="34" charset="0"/>
                <a:cs typeface="Times New Roman" panose="02020603050405020304" pitchFamily="18" charset="0"/>
              </a:rPr>
              <a:t>victim</a:t>
            </a:r>
            <a:endParaRPr lang="fr-CA" sz="3300" kern="0" dirty="0">
              <a:latin typeface="Aptos" panose="020B0004020202020204" pitchFamily="34" charset="0"/>
              <a:cs typeface="Times New Roman" panose="02020603050405020304" pitchFamily="18" charset="0"/>
            </a:endParaRPr>
          </a:p>
          <a:p>
            <a:pPr lvl="1"/>
            <a:r>
              <a:rPr lang="fr-CA" sz="3300" kern="0" dirty="0" err="1">
                <a:latin typeface="Aptos" panose="020B0004020202020204" pitchFamily="34" charset="0"/>
                <a:cs typeface="Times New Roman" panose="02020603050405020304" pitchFamily="18" charset="0"/>
              </a:rPr>
              <a:t>Reduce</a:t>
            </a:r>
            <a:r>
              <a:rPr lang="fr-CA" sz="3300" kern="0" dirty="0">
                <a:latin typeface="Aptos" panose="020B0004020202020204" pitchFamily="34" charset="0"/>
                <a:cs typeface="Times New Roman" panose="02020603050405020304" pitchFamily="18" charset="0"/>
              </a:rPr>
              <a:t> the </a:t>
            </a:r>
            <a:r>
              <a:rPr lang="fr-CA" sz="3300" kern="0" dirty="0" err="1">
                <a:latin typeface="Aptos" panose="020B0004020202020204" pitchFamily="34" charset="0"/>
                <a:cs typeface="Times New Roman" panose="02020603050405020304" pitchFamily="18" charset="0"/>
              </a:rPr>
              <a:t>victim's</a:t>
            </a:r>
            <a:r>
              <a:rPr lang="fr-CA" sz="3300" kern="0" dirty="0">
                <a:latin typeface="Aptos" panose="020B0004020202020204" pitchFamily="34" charset="0"/>
                <a:cs typeface="Times New Roman" panose="02020603050405020304" pitchFamily="18" charset="0"/>
              </a:rPr>
              <a:t> </a:t>
            </a:r>
            <a:r>
              <a:rPr lang="fr-CA" sz="3300" kern="0" dirty="0" err="1">
                <a:latin typeface="Aptos" panose="020B0004020202020204" pitchFamily="34" charset="0"/>
                <a:cs typeface="Times New Roman" panose="02020603050405020304" pitchFamily="18" charset="0"/>
              </a:rPr>
              <a:t>vulnerability</a:t>
            </a:r>
            <a:endParaRPr lang="fr-CA" dirty="0"/>
          </a:p>
        </p:txBody>
      </p:sp>
      <p:sp>
        <p:nvSpPr>
          <p:cNvPr id="5" name="Title 4">
            <a:extLst>
              <a:ext uri="{FF2B5EF4-FFF2-40B4-BE49-F238E27FC236}">
                <a16:creationId xmlns:a16="http://schemas.microsoft.com/office/drawing/2014/main" id="{7544B377-7CE0-8A82-27DC-66740B1525BE}"/>
              </a:ext>
            </a:extLst>
          </p:cNvPr>
          <p:cNvSpPr>
            <a:spLocks noGrp="1"/>
          </p:cNvSpPr>
          <p:nvPr>
            <p:ph type="title"/>
          </p:nvPr>
        </p:nvSpPr>
        <p:spPr/>
        <p:txBody>
          <a:bodyPr/>
          <a:lstStyle/>
          <a:p>
            <a:r>
              <a:rPr lang="fr-CA" b="1" kern="0" dirty="0">
                <a:latin typeface="Aptos" panose="020B0004020202020204" pitchFamily="34" charset="0"/>
                <a:cs typeface="Times New Roman" panose="02020603050405020304" pitchFamily="18" charset="0"/>
              </a:rPr>
              <a:t>2. </a:t>
            </a:r>
            <a:r>
              <a:rPr lang="fr-CA" b="1" kern="0" dirty="0" err="1">
                <a:latin typeface="Aptos" panose="020B0004020202020204" pitchFamily="34" charset="0"/>
                <a:cs typeface="Times New Roman" panose="02020603050405020304" pitchFamily="18" charset="0"/>
              </a:rPr>
              <a:t>Targets</a:t>
            </a:r>
            <a:r>
              <a:rPr lang="fr-CA" b="1" kern="0" dirty="0">
                <a:latin typeface="Aptos" panose="020B0004020202020204" pitchFamily="34" charset="0"/>
                <a:cs typeface="Times New Roman" panose="02020603050405020304" pitchFamily="18" charset="0"/>
              </a:rPr>
              <a:t> the </a:t>
            </a:r>
            <a:r>
              <a:rPr lang="fr-CA" b="1" kern="0" dirty="0" err="1">
                <a:latin typeface="Aptos" panose="020B0004020202020204" pitchFamily="34" charset="0"/>
                <a:cs typeface="Times New Roman" panose="02020603050405020304" pitchFamily="18" charset="0"/>
              </a:rPr>
              <a:t>victim</a:t>
            </a:r>
            <a:endParaRPr lang="fr-CA" b="1" dirty="0"/>
          </a:p>
        </p:txBody>
      </p:sp>
      <p:pic>
        <p:nvPicPr>
          <p:cNvPr id="2" name="Espace réservé du contenu 3" descr="arton6.jpg">
            <a:extLst>
              <a:ext uri="{FF2B5EF4-FFF2-40B4-BE49-F238E27FC236}">
                <a16:creationId xmlns:a16="http://schemas.microsoft.com/office/drawing/2014/main" id="{47C98C2F-46E2-818E-E63D-6D0E5A731292}"/>
              </a:ext>
            </a:extLst>
          </p:cNvPr>
          <p:cNvPicPr>
            <a:picLocks noChangeAspect="1"/>
          </p:cNvPicPr>
          <p:nvPr/>
        </p:nvPicPr>
        <p:blipFill>
          <a:blip r:embed="rId3">
            <a:extLst>
              <a:ext uri="{28A0092B-C50C-407E-A947-70E740481C1C}">
                <a14:useLocalDpi xmlns:a14="http://schemas.microsoft.com/office/drawing/2010/main" val="0"/>
              </a:ext>
            </a:extLst>
          </a:blip>
          <a:srcRect l="-39167" r="-39167"/>
          <a:stretch>
            <a:fillRect/>
          </a:stretch>
        </p:blipFill>
        <p:spPr>
          <a:xfrm>
            <a:off x="8881215" y="3682273"/>
            <a:ext cx="4558728" cy="3174140"/>
          </a:xfrm>
          <a:prstGeom prst="rect">
            <a:avLst/>
          </a:prstGeom>
        </p:spPr>
      </p:pic>
      <p:pic>
        <p:nvPicPr>
          <p:cNvPr id="7" name="Picture 1">
            <a:extLst>
              <a:ext uri="{FF2B5EF4-FFF2-40B4-BE49-F238E27FC236}">
                <a16:creationId xmlns:a16="http://schemas.microsoft.com/office/drawing/2014/main" id="{B94019D1-2E97-D057-7540-7BE008EA9E3B}"/>
              </a:ext>
            </a:extLst>
          </p:cNvPr>
          <p:cNvPicPr>
            <a:picLocks noChangeAspect="1"/>
          </p:cNvPicPr>
          <p:nvPr/>
        </p:nvPicPr>
        <p:blipFill>
          <a:blip r:embed="rId4"/>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3720804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DFC4E-9628-D4D6-88CE-5B2BEF882317}"/>
              </a:ext>
            </a:extLst>
          </p:cNvPr>
          <p:cNvSpPr>
            <a:spLocks noGrp="1"/>
          </p:cNvSpPr>
          <p:nvPr>
            <p:ph type="title"/>
          </p:nvPr>
        </p:nvSpPr>
        <p:spPr>
          <a:xfrm>
            <a:off x="299803" y="681038"/>
            <a:ext cx="11053997" cy="1325563"/>
          </a:xfrm>
        </p:spPr>
        <p:txBody>
          <a:bodyPr>
            <a:normAutofit/>
          </a:bodyPr>
          <a:lstStyle/>
          <a:p>
            <a:r>
              <a:rPr lang="fr-CA" sz="3600" b="1" i="1" dirty="0" err="1"/>
              <a:t>Examples</a:t>
            </a:r>
            <a:r>
              <a:rPr lang="fr-CA" sz="3600" b="1" i="1" dirty="0"/>
              <a:t> of effective </a:t>
            </a:r>
            <a:r>
              <a:rPr lang="fr-CA" sz="3600" b="1" i="1" dirty="0" err="1"/>
              <a:t>measures</a:t>
            </a:r>
            <a:r>
              <a:rPr lang="fr-CA" sz="3600" b="1" i="1" dirty="0"/>
              <a:t> </a:t>
            </a:r>
            <a:r>
              <a:rPr lang="fr-CA" sz="3600" b="1" i="1" dirty="0" err="1"/>
              <a:t>that</a:t>
            </a:r>
            <a:r>
              <a:rPr lang="fr-CA" sz="3600" b="1" i="1" dirty="0"/>
              <a:t> </a:t>
            </a:r>
            <a:r>
              <a:rPr lang="fr-CA" sz="3600" b="1" i="1" dirty="0" err="1"/>
              <a:t>target</a:t>
            </a:r>
            <a:r>
              <a:rPr lang="fr-CA" sz="3600" b="1" i="1" dirty="0"/>
              <a:t> the </a:t>
            </a:r>
            <a:r>
              <a:rPr lang="fr-CA" sz="3600" b="1" i="1" dirty="0" err="1"/>
              <a:t>victim</a:t>
            </a:r>
            <a:endParaRPr lang="fr-CA" sz="3600" b="1" i="1" dirty="0"/>
          </a:p>
        </p:txBody>
      </p:sp>
      <p:sp>
        <p:nvSpPr>
          <p:cNvPr id="3" name="Content Placeholder 2">
            <a:extLst>
              <a:ext uri="{FF2B5EF4-FFF2-40B4-BE49-F238E27FC236}">
                <a16:creationId xmlns:a16="http://schemas.microsoft.com/office/drawing/2014/main" id="{75AD9034-80A2-A459-28FE-7E6605DAFB24}"/>
              </a:ext>
            </a:extLst>
          </p:cNvPr>
          <p:cNvSpPr>
            <a:spLocks noGrp="1"/>
          </p:cNvSpPr>
          <p:nvPr>
            <p:ph idx="1"/>
          </p:nvPr>
        </p:nvSpPr>
        <p:spPr>
          <a:xfrm>
            <a:off x="838200" y="2133599"/>
            <a:ext cx="10515600" cy="4043363"/>
          </a:xfrm>
        </p:spPr>
        <p:txBody>
          <a:bodyPr>
            <a:normAutofit/>
          </a:bodyPr>
          <a:lstStyle/>
          <a:p>
            <a:r>
              <a:rPr lang="fr-CA" u="sng" dirty="0"/>
              <a:t>Shelters</a:t>
            </a:r>
            <a:r>
              <a:rPr lang="fr-CA" dirty="0"/>
              <a:t> for </a:t>
            </a:r>
            <a:r>
              <a:rPr lang="fr-CA" dirty="0" err="1"/>
              <a:t>women</a:t>
            </a:r>
            <a:r>
              <a:rPr lang="fr-CA" dirty="0"/>
              <a:t> </a:t>
            </a:r>
            <a:r>
              <a:rPr lang="fr-CA" dirty="0" err="1"/>
              <a:t>victims</a:t>
            </a:r>
            <a:r>
              <a:rPr lang="fr-CA" dirty="0"/>
              <a:t> of </a:t>
            </a:r>
            <a:r>
              <a:rPr lang="fr-CA" dirty="0" err="1"/>
              <a:t>domestic</a:t>
            </a:r>
            <a:r>
              <a:rPr lang="fr-CA" dirty="0"/>
              <a:t> violence (Messing et al., 2017) 
</a:t>
            </a:r>
            <a:r>
              <a:rPr lang="fr-CA" dirty="0" err="1"/>
              <a:t>Adding</a:t>
            </a:r>
            <a:r>
              <a:rPr lang="fr-CA" dirty="0"/>
              <a:t> </a:t>
            </a:r>
            <a:r>
              <a:rPr lang="fr-CA" u="sng" dirty="0"/>
              <a:t>services</a:t>
            </a:r>
            <a:r>
              <a:rPr lang="fr-CA" dirty="0"/>
              <a:t> to </a:t>
            </a:r>
            <a:r>
              <a:rPr lang="fr-CA" dirty="0" err="1"/>
              <a:t>women</a:t>
            </a:r>
            <a:r>
              <a:rPr lang="fr-CA" dirty="0"/>
              <a:t> </a:t>
            </a:r>
            <a:r>
              <a:rPr lang="fr-CA" dirty="0" err="1"/>
              <a:t>who</a:t>
            </a:r>
            <a:r>
              <a:rPr lang="fr-CA" dirty="0"/>
              <a:t> are </a:t>
            </a:r>
            <a:r>
              <a:rPr lang="fr-CA" dirty="0" err="1"/>
              <a:t>victims</a:t>
            </a:r>
            <a:r>
              <a:rPr lang="fr-CA" dirty="0"/>
              <a:t> of </a:t>
            </a:r>
            <a:r>
              <a:rPr lang="fr-CA" dirty="0" err="1"/>
              <a:t>domestic</a:t>
            </a:r>
            <a:r>
              <a:rPr lang="fr-CA" dirty="0"/>
              <a:t> violence </a:t>
            </a:r>
            <a:r>
              <a:rPr lang="fr-CA" dirty="0" err="1"/>
              <a:t>after</a:t>
            </a:r>
            <a:r>
              <a:rPr lang="fr-CA" dirty="0"/>
              <a:t> </a:t>
            </a:r>
            <a:r>
              <a:rPr lang="fr-CA" dirty="0" err="1"/>
              <a:t>they</a:t>
            </a:r>
            <a:r>
              <a:rPr lang="fr-CA" dirty="0"/>
              <a:t> </a:t>
            </a:r>
            <a:r>
              <a:rPr lang="fr-CA" dirty="0" err="1"/>
              <a:t>leave</a:t>
            </a:r>
            <a:r>
              <a:rPr lang="fr-CA" dirty="0"/>
              <a:t> </a:t>
            </a:r>
            <a:r>
              <a:rPr lang="fr-CA" dirty="0" err="1"/>
              <a:t>shelters</a:t>
            </a:r>
            <a:r>
              <a:rPr lang="fr-CA" dirty="0"/>
              <a:t> </a:t>
            </a:r>
            <a:r>
              <a:rPr lang="fr-CA" dirty="0" err="1"/>
              <a:t>is</a:t>
            </a:r>
            <a:r>
              <a:rPr lang="fr-CA" dirty="0"/>
              <a:t> </a:t>
            </a:r>
            <a:r>
              <a:rPr lang="fr-CA" dirty="0" err="1"/>
              <a:t>also</a:t>
            </a:r>
            <a:r>
              <a:rPr lang="fr-CA" dirty="0"/>
              <a:t> effective. 
In </a:t>
            </a:r>
            <a:r>
              <a:rPr lang="fr-CA" dirty="0" err="1"/>
              <a:t>terms</a:t>
            </a:r>
            <a:r>
              <a:rPr lang="fr-CA" dirty="0"/>
              <a:t> of the type of services, </a:t>
            </a:r>
            <a:r>
              <a:rPr lang="fr-CA" dirty="0" err="1"/>
              <a:t>we</a:t>
            </a:r>
            <a:r>
              <a:rPr lang="fr-CA" dirty="0"/>
              <a:t> </a:t>
            </a:r>
            <a:r>
              <a:rPr lang="fr-CA" dirty="0" err="1"/>
              <a:t>need</a:t>
            </a:r>
            <a:r>
              <a:rPr lang="fr-CA" dirty="0"/>
              <a:t> to </a:t>
            </a:r>
            <a:r>
              <a:rPr lang="fr-CA" dirty="0" err="1"/>
              <a:t>think</a:t>
            </a:r>
            <a:r>
              <a:rPr lang="fr-CA" dirty="0"/>
              <a:t> about </a:t>
            </a:r>
            <a:r>
              <a:rPr lang="fr-CA" dirty="0" err="1"/>
              <a:t>measures</a:t>
            </a:r>
            <a:r>
              <a:rPr lang="fr-CA" dirty="0"/>
              <a:t> </a:t>
            </a:r>
            <a:r>
              <a:rPr lang="fr-CA" dirty="0" err="1"/>
              <a:t>that</a:t>
            </a:r>
            <a:r>
              <a:rPr lang="fr-CA" dirty="0"/>
              <a:t> </a:t>
            </a:r>
            <a:r>
              <a:rPr lang="fr-CA" dirty="0" err="1"/>
              <a:t>allow</a:t>
            </a:r>
            <a:r>
              <a:rPr lang="fr-CA" dirty="0"/>
              <a:t> </a:t>
            </a:r>
            <a:r>
              <a:rPr lang="fr-CA" dirty="0" err="1"/>
              <a:t>victims</a:t>
            </a:r>
            <a:r>
              <a:rPr lang="fr-CA" dirty="0"/>
              <a:t> to </a:t>
            </a:r>
            <a:r>
              <a:rPr lang="fr-CA" u="sng" dirty="0"/>
              <a:t>regain </a:t>
            </a:r>
            <a:r>
              <a:rPr lang="fr-CA" u="sng" dirty="0" err="1"/>
              <a:t>some</a:t>
            </a:r>
            <a:r>
              <a:rPr lang="fr-CA" u="sng" dirty="0"/>
              <a:t> control over </a:t>
            </a:r>
            <a:r>
              <a:rPr lang="fr-CA" u="sng" dirty="0" err="1"/>
              <a:t>their</a:t>
            </a:r>
            <a:r>
              <a:rPr lang="fr-CA" u="sng" dirty="0"/>
              <a:t> </a:t>
            </a:r>
            <a:r>
              <a:rPr lang="fr-CA" u="sng" dirty="0" err="1"/>
              <a:t>lives</a:t>
            </a:r>
            <a:r>
              <a:rPr lang="fr-CA" dirty="0"/>
              <a:t>. 
Help </a:t>
            </a:r>
            <a:r>
              <a:rPr lang="fr-CA" dirty="0" err="1"/>
              <a:t>victims</a:t>
            </a:r>
            <a:r>
              <a:rPr lang="fr-CA" dirty="0"/>
              <a:t> </a:t>
            </a:r>
            <a:r>
              <a:rPr lang="fr-CA" dirty="0" err="1"/>
              <a:t>implement</a:t>
            </a:r>
            <a:r>
              <a:rPr lang="fr-CA" dirty="0"/>
              <a:t> </a:t>
            </a:r>
            <a:r>
              <a:rPr lang="fr-CA" dirty="0" err="1"/>
              <a:t>behaviours</a:t>
            </a:r>
            <a:r>
              <a:rPr lang="fr-CA" dirty="0"/>
              <a:t> to </a:t>
            </a:r>
            <a:r>
              <a:rPr lang="fr-CA" dirty="0" err="1"/>
              <a:t>better</a:t>
            </a:r>
            <a:r>
              <a:rPr lang="fr-CA" dirty="0"/>
              <a:t> </a:t>
            </a:r>
            <a:r>
              <a:rPr lang="fr-CA" dirty="0" err="1"/>
              <a:t>ensure</a:t>
            </a:r>
            <a:r>
              <a:rPr lang="fr-CA" dirty="0"/>
              <a:t> </a:t>
            </a:r>
            <a:r>
              <a:rPr lang="fr-CA" dirty="0" err="1"/>
              <a:t>their</a:t>
            </a:r>
            <a:r>
              <a:rPr lang="fr-CA" dirty="0"/>
              <a:t> </a:t>
            </a:r>
            <a:r>
              <a:rPr lang="fr-CA" dirty="0" err="1"/>
              <a:t>own</a:t>
            </a:r>
            <a:r>
              <a:rPr lang="fr-CA" dirty="0"/>
              <a:t> </a:t>
            </a:r>
            <a:r>
              <a:rPr lang="fr-CA" dirty="0" err="1"/>
              <a:t>safety</a:t>
            </a:r>
            <a:r>
              <a:rPr lang="fr-CA" dirty="0"/>
              <a:t> and to escape the violence of </a:t>
            </a:r>
            <a:r>
              <a:rPr lang="fr-CA" dirty="0" err="1"/>
              <a:t>their</a:t>
            </a:r>
            <a:r>
              <a:rPr lang="fr-CA" dirty="0"/>
              <a:t> (ex)</a:t>
            </a:r>
            <a:r>
              <a:rPr lang="fr-CA" dirty="0" err="1"/>
              <a:t>spouse</a:t>
            </a:r>
            <a:r>
              <a:rPr lang="fr-CA" dirty="0"/>
              <a:t> (Gillum et al. 2009).</a:t>
            </a:r>
            <a:endParaRPr lang="fr-CA" dirty="0">
              <a:highlight>
                <a:srgbClr val="FFFF00"/>
              </a:highlight>
            </a:endParaRPr>
          </a:p>
        </p:txBody>
      </p:sp>
      <p:pic>
        <p:nvPicPr>
          <p:cNvPr id="4" name="Picture 3">
            <a:extLst>
              <a:ext uri="{FF2B5EF4-FFF2-40B4-BE49-F238E27FC236}">
                <a16:creationId xmlns:a16="http://schemas.microsoft.com/office/drawing/2014/main" id="{5A3C7BB9-099D-82ED-BD8B-BECEE1E050C1}"/>
              </a:ext>
            </a:extLst>
          </p:cNvPr>
          <p:cNvPicPr>
            <a:picLocks noChangeAspect="1"/>
          </p:cNvPicPr>
          <p:nvPr/>
        </p:nvPicPr>
        <p:blipFill>
          <a:blip r:embed="rId3"/>
          <a:stretch>
            <a:fillRect/>
          </a:stretch>
        </p:blipFill>
        <p:spPr>
          <a:xfrm>
            <a:off x="11364240" y="146506"/>
            <a:ext cx="647700" cy="736600"/>
          </a:xfrm>
          <a:prstGeom prst="rect">
            <a:avLst/>
          </a:prstGeom>
        </p:spPr>
      </p:pic>
    </p:spTree>
    <p:extLst>
      <p:ext uri="{BB962C8B-B14F-4D97-AF65-F5344CB8AC3E}">
        <p14:creationId xmlns:p14="http://schemas.microsoft.com/office/powerpoint/2010/main" val="3670649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910C7-FC6E-DB51-40E9-C54E5FFCA027}"/>
              </a:ext>
            </a:extLst>
          </p:cNvPr>
          <p:cNvSpPr>
            <a:spLocks noGrp="1"/>
          </p:cNvSpPr>
          <p:nvPr>
            <p:ph type="title"/>
          </p:nvPr>
        </p:nvSpPr>
        <p:spPr/>
        <p:txBody>
          <a:bodyPr/>
          <a:lstStyle/>
          <a:p>
            <a:r>
              <a:rPr lang="fr-CA" dirty="0"/>
              <a:t>Long-</a:t>
            </a:r>
            <a:r>
              <a:rPr lang="fr-CA" dirty="0" err="1"/>
              <a:t>term</a:t>
            </a:r>
            <a:r>
              <a:rPr lang="fr-CA" dirty="0"/>
              <a:t> </a:t>
            </a:r>
            <a:r>
              <a:rPr lang="fr-CA" dirty="0" err="1"/>
              <a:t>effectiveness</a:t>
            </a:r>
            <a:endParaRPr lang="fr-CA" dirty="0"/>
          </a:p>
        </p:txBody>
      </p:sp>
      <p:sp>
        <p:nvSpPr>
          <p:cNvPr id="3" name="Content Placeholder 2">
            <a:extLst>
              <a:ext uri="{FF2B5EF4-FFF2-40B4-BE49-F238E27FC236}">
                <a16:creationId xmlns:a16="http://schemas.microsoft.com/office/drawing/2014/main" id="{EE2A11C3-1984-F303-C903-98AFEA4EA1C3}"/>
              </a:ext>
            </a:extLst>
          </p:cNvPr>
          <p:cNvSpPr>
            <a:spLocks noGrp="1"/>
          </p:cNvSpPr>
          <p:nvPr>
            <p:ph idx="1"/>
          </p:nvPr>
        </p:nvSpPr>
        <p:spPr/>
        <p:txBody>
          <a:bodyPr/>
          <a:lstStyle/>
          <a:p>
            <a:r>
              <a:rPr lang="fr-CA" i="1" dirty="0"/>
              <a:t>Hawaii </a:t>
            </a:r>
            <a:r>
              <a:rPr lang="fr-CA" i="1" dirty="0" err="1"/>
              <a:t>Healthy</a:t>
            </a:r>
            <a:r>
              <a:rPr lang="fr-CA" i="1" dirty="0"/>
              <a:t> Start Home Visitation Program: Weekly home </a:t>
            </a:r>
            <a:r>
              <a:rPr lang="fr-CA" i="1" dirty="0" err="1"/>
              <a:t>visits</a:t>
            </a:r>
            <a:r>
              <a:rPr lang="fr-CA" i="1" dirty="0"/>
              <a:t> to </a:t>
            </a:r>
            <a:r>
              <a:rPr lang="fr-CA" i="1" dirty="0" err="1"/>
              <a:t>young</a:t>
            </a:r>
            <a:r>
              <a:rPr lang="fr-CA" i="1" dirty="0"/>
              <a:t> </a:t>
            </a:r>
            <a:r>
              <a:rPr lang="fr-CA" i="1" dirty="0" err="1"/>
              <a:t>women</a:t>
            </a:r>
            <a:r>
              <a:rPr lang="fr-CA" i="1" dirty="0"/>
              <a:t> </a:t>
            </a:r>
            <a:r>
              <a:rPr lang="fr-CA" i="1" dirty="0" err="1"/>
              <a:t>who</a:t>
            </a:r>
            <a:r>
              <a:rPr lang="fr-CA" i="1" dirty="0"/>
              <a:t> have been </a:t>
            </a:r>
            <a:r>
              <a:rPr lang="fr-CA" i="1" dirty="0" err="1"/>
              <a:t>victims</a:t>
            </a:r>
            <a:r>
              <a:rPr lang="fr-CA" i="1" dirty="0"/>
              <a:t> of </a:t>
            </a:r>
            <a:r>
              <a:rPr lang="fr-CA" i="1" dirty="0" err="1"/>
              <a:t>domestic</a:t>
            </a:r>
            <a:r>
              <a:rPr lang="fr-CA" i="1" dirty="0"/>
              <a:t> violence </a:t>
            </a:r>
            <a:r>
              <a:rPr lang="fr-CA" i="1" dirty="0" err="1"/>
              <a:t>after</a:t>
            </a:r>
            <a:r>
              <a:rPr lang="fr-CA" i="1" dirty="0"/>
              <a:t> </a:t>
            </a:r>
            <a:r>
              <a:rPr lang="fr-CA" i="1" dirty="0" err="1"/>
              <a:t>giving</a:t>
            </a:r>
            <a:r>
              <a:rPr lang="fr-CA" i="1" dirty="0"/>
              <a:t> </a:t>
            </a:r>
            <a:r>
              <a:rPr lang="fr-CA" i="1" dirty="0" err="1"/>
              <a:t>birth</a:t>
            </a:r>
            <a:r>
              <a:rPr lang="fr-CA" i="1" dirty="0"/>
              <a:t> (Bair-Merritt et al. (2010) 
A </a:t>
            </a:r>
            <a:r>
              <a:rPr lang="fr-CA" i="1" dirty="0" err="1"/>
              <a:t>decrease</a:t>
            </a:r>
            <a:r>
              <a:rPr lang="fr-CA" i="1" dirty="0"/>
              <a:t> in </a:t>
            </a:r>
            <a:r>
              <a:rPr lang="fr-CA" i="1" dirty="0" err="1"/>
              <a:t>spousal</a:t>
            </a:r>
            <a:r>
              <a:rPr lang="fr-CA" i="1" dirty="0"/>
              <a:t> violence </a:t>
            </a:r>
            <a:r>
              <a:rPr lang="fr-CA" i="1" dirty="0" err="1"/>
              <a:t>during</a:t>
            </a:r>
            <a:r>
              <a:rPr lang="fr-CA" i="1" dirty="0"/>
              <a:t> the duration of the program (3 </a:t>
            </a:r>
            <a:r>
              <a:rPr lang="fr-CA" i="1" dirty="0" err="1"/>
              <a:t>years</a:t>
            </a:r>
            <a:r>
              <a:rPr lang="fr-CA" i="1" dirty="0"/>
              <a:t>) but not </a:t>
            </a:r>
            <a:r>
              <a:rPr lang="fr-CA" i="1" dirty="0" err="1"/>
              <a:t>after</a:t>
            </a:r>
            <a:endParaRPr lang="fr-CA" dirty="0"/>
          </a:p>
          <a:p>
            <a:pPr algn="r"/>
            <a:r>
              <a:rPr lang="fr-CA" b="1" dirty="0"/>
              <a:t>The importance of </a:t>
            </a:r>
            <a:r>
              <a:rPr lang="fr-CA" b="1" dirty="0" err="1"/>
              <a:t>research</a:t>
            </a:r>
            <a:endParaRPr lang="fr-CA" b="1" dirty="0"/>
          </a:p>
        </p:txBody>
      </p:sp>
      <p:pic>
        <p:nvPicPr>
          <p:cNvPr id="4" name="Picture 3">
            <a:extLst>
              <a:ext uri="{FF2B5EF4-FFF2-40B4-BE49-F238E27FC236}">
                <a16:creationId xmlns:a16="http://schemas.microsoft.com/office/drawing/2014/main" id="{DAE91800-B5BE-C818-3362-C8D744C76D2C}"/>
              </a:ext>
            </a:extLst>
          </p:cNvPr>
          <p:cNvPicPr>
            <a:picLocks noChangeAspect="1"/>
          </p:cNvPicPr>
          <p:nvPr/>
        </p:nvPicPr>
        <p:blipFill>
          <a:blip r:embed="rId3"/>
          <a:stretch>
            <a:fillRect/>
          </a:stretch>
        </p:blipFill>
        <p:spPr>
          <a:xfrm>
            <a:off x="10836729" y="365125"/>
            <a:ext cx="647700" cy="736600"/>
          </a:xfrm>
          <a:prstGeom prst="rect">
            <a:avLst/>
          </a:prstGeom>
        </p:spPr>
      </p:pic>
    </p:spTree>
    <p:extLst>
      <p:ext uri="{BB962C8B-B14F-4D97-AF65-F5344CB8AC3E}">
        <p14:creationId xmlns:p14="http://schemas.microsoft.com/office/powerpoint/2010/main" val="16019174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0FA7E-B9F4-CB88-11E6-FB66EE16BDF5}"/>
              </a:ext>
            </a:extLst>
          </p:cNvPr>
          <p:cNvSpPr>
            <a:spLocks noGrp="1"/>
          </p:cNvSpPr>
          <p:nvPr>
            <p:ph type="title"/>
          </p:nvPr>
        </p:nvSpPr>
        <p:spPr/>
        <p:txBody>
          <a:bodyPr/>
          <a:lstStyle/>
          <a:p>
            <a:r>
              <a:rPr lang="fr-CA" b="1" i="1" dirty="0" err="1"/>
              <a:t>Victim</a:t>
            </a:r>
            <a:r>
              <a:rPr lang="fr-CA" b="1" i="1" dirty="0"/>
              <a:t> assistance as protection</a:t>
            </a:r>
            <a:endParaRPr lang="fr-CA" b="1" dirty="0"/>
          </a:p>
        </p:txBody>
      </p:sp>
      <p:sp>
        <p:nvSpPr>
          <p:cNvPr id="3" name="Content Placeholder 2">
            <a:extLst>
              <a:ext uri="{FF2B5EF4-FFF2-40B4-BE49-F238E27FC236}">
                <a16:creationId xmlns:a16="http://schemas.microsoft.com/office/drawing/2014/main" id="{8C71181F-3B98-A248-749D-41B281DC9771}"/>
              </a:ext>
            </a:extLst>
          </p:cNvPr>
          <p:cNvSpPr>
            <a:spLocks noGrp="1"/>
          </p:cNvSpPr>
          <p:nvPr>
            <p:ph idx="1"/>
          </p:nvPr>
        </p:nvSpPr>
        <p:spPr>
          <a:xfrm>
            <a:off x="627529" y="1825625"/>
            <a:ext cx="10726271" cy="4485528"/>
          </a:xfrm>
        </p:spPr>
        <p:txBody>
          <a:bodyPr>
            <a:normAutofit lnSpcReduction="10000"/>
          </a:bodyPr>
          <a:lstStyle/>
          <a:p>
            <a:pPr marL="0" indent="0">
              <a:buNone/>
            </a:pPr>
            <a:r>
              <a:rPr lang="fr-CA" b="1" i="1" dirty="0"/>
              <a:t>BUT, </a:t>
            </a:r>
            <a:r>
              <a:rPr lang="fr-CA" dirty="0" err="1"/>
              <a:t>there</a:t>
            </a:r>
            <a:r>
              <a:rPr lang="fr-CA" dirty="0"/>
              <a:t> </a:t>
            </a:r>
            <a:r>
              <a:rPr lang="fr-CA" dirty="0" err="1"/>
              <a:t>is</a:t>
            </a:r>
            <a:r>
              <a:rPr lang="fr-CA" dirty="0"/>
              <a:t> </a:t>
            </a:r>
            <a:r>
              <a:rPr lang="fr-CA" dirty="0" err="1"/>
              <a:t>still</a:t>
            </a:r>
            <a:r>
              <a:rPr lang="fr-CA" dirty="0"/>
              <a:t> a </a:t>
            </a:r>
            <a:r>
              <a:rPr lang="fr-CA" u="sng" dirty="0" err="1"/>
              <a:t>lack</a:t>
            </a:r>
            <a:r>
              <a:rPr lang="fr-CA" u="sng" dirty="0"/>
              <a:t> of </a:t>
            </a:r>
            <a:r>
              <a:rPr lang="fr-CA" u="sng" dirty="0" err="1"/>
              <a:t>access</a:t>
            </a:r>
            <a:r>
              <a:rPr lang="fr-CA" dirty="0"/>
              <a:t> to </a:t>
            </a:r>
            <a:r>
              <a:rPr lang="fr-CA" dirty="0" err="1"/>
              <a:t>victim</a:t>
            </a:r>
            <a:r>
              <a:rPr lang="fr-CA" dirty="0"/>
              <a:t> assistance </a:t>
            </a:r>
          </a:p>
          <a:p>
            <a:pPr marL="0" indent="0">
              <a:buNone/>
            </a:pPr>
            <a:r>
              <a:rPr lang="fr-CA" dirty="0"/>
              <a:t>
Women and </a:t>
            </a:r>
            <a:r>
              <a:rPr lang="fr-CA" dirty="0" err="1"/>
              <a:t>children</a:t>
            </a:r>
            <a:r>
              <a:rPr lang="fr-CA" dirty="0"/>
              <a:t> are </a:t>
            </a:r>
            <a:r>
              <a:rPr lang="fr-CA" dirty="0" err="1"/>
              <a:t>still</a:t>
            </a:r>
            <a:r>
              <a:rPr lang="fr-CA" dirty="0"/>
              <a:t> </a:t>
            </a:r>
            <a:r>
              <a:rPr lang="fr-CA" dirty="0" err="1"/>
              <a:t>refused</a:t>
            </a:r>
            <a:r>
              <a:rPr lang="fr-CA" dirty="0"/>
              <a:t> due to </a:t>
            </a:r>
            <a:r>
              <a:rPr lang="fr-CA" dirty="0" err="1"/>
              <a:t>lack</a:t>
            </a:r>
            <a:r>
              <a:rPr lang="fr-CA" dirty="0"/>
              <a:t> of </a:t>
            </a:r>
            <a:r>
              <a:rPr lang="fr-CA" dirty="0" err="1"/>
              <a:t>space</a:t>
            </a:r>
            <a:r>
              <a:rPr lang="fr-CA" dirty="0"/>
              <a:t>:  
In a single </a:t>
            </a:r>
            <a:r>
              <a:rPr lang="fr-CA" dirty="0" err="1"/>
              <a:t>day</a:t>
            </a:r>
            <a:r>
              <a:rPr lang="fr-CA" dirty="0"/>
              <a:t>, </a:t>
            </a:r>
            <a:r>
              <a:rPr lang="fr-CA" u="sng" dirty="0"/>
              <a:t>705 </a:t>
            </a:r>
            <a:r>
              <a:rPr lang="fr-CA" u="sng" dirty="0" err="1"/>
              <a:t>women</a:t>
            </a:r>
            <a:r>
              <a:rPr lang="fr-CA" u="sng" dirty="0"/>
              <a:t> and </a:t>
            </a:r>
            <a:r>
              <a:rPr lang="fr-CA" u="sng" dirty="0" err="1"/>
              <a:t>their</a:t>
            </a:r>
            <a:r>
              <a:rPr lang="fr-CA" u="sng" dirty="0"/>
              <a:t> </a:t>
            </a:r>
            <a:r>
              <a:rPr lang="fr-CA" u="sng" dirty="0" err="1"/>
              <a:t>children</a:t>
            </a:r>
            <a:r>
              <a:rPr lang="fr-CA" u="sng" dirty="0"/>
              <a:t> </a:t>
            </a:r>
            <a:r>
              <a:rPr lang="fr-CA" u="sng" dirty="0" err="1"/>
              <a:t>were</a:t>
            </a:r>
            <a:r>
              <a:rPr lang="fr-CA" u="sng" dirty="0"/>
              <a:t> </a:t>
            </a:r>
            <a:r>
              <a:rPr lang="fr-CA" u="sng" dirty="0" err="1"/>
              <a:t>turned</a:t>
            </a:r>
            <a:r>
              <a:rPr lang="fr-CA" u="sng" dirty="0"/>
              <a:t> </a:t>
            </a:r>
            <a:r>
              <a:rPr lang="fr-CA" u="sng" dirty="0" err="1"/>
              <a:t>away</a:t>
            </a:r>
            <a:r>
              <a:rPr lang="fr-CA" u="sng" dirty="0"/>
              <a:t> </a:t>
            </a:r>
            <a:r>
              <a:rPr lang="fr-CA" dirty="0" err="1"/>
              <a:t>from</a:t>
            </a:r>
            <a:r>
              <a:rPr lang="fr-CA" dirty="0"/>
              <a:t> </a:t>
            </a:r>
            <a:r>
              <a:rPr lang="fr-CA" dirty="0" err="1"/>
              <a:t>shelters</a:t>
            </a:r>
            <a:r>
              <a:rPr lang="fr-CA" dirty="0"/>
              <a:t> in Canada due to </a:t>
            </a:r>
            <a:r>
              <a:rPr lang="fr-CA" dirty="0" err="1"/>
              <a:t>lack</a:t>
            </a:r>
            <a:r>
              <a:rPr lang="fr-CA" dirty="0"/>
              <a:t> of </a:t>
            </a:r>
            <a:r>
              <a:rPr lang="fr-CA" dirty="0" err="1"/>
              <a:t>space</a:t>
            </a:r>
            <a:r>
              <a:rPr lang="fr-CA" dirty="0"/>
              <a:t> (</a:t>
            </a:r>
            <a:r>
              <a:rPr lang="fr-CA" dirty="0" err="1"/>
              <a:t>Statistics</a:t>
            </a:r>
            <a:r>
              <a:rPr lang="fr-CA" dirty="0"/>
              <a:t> Canada 2024).</a:t>
            </a:r>
          </a:p>
          <a:p>
            <a:pPr marL="0" indent="0">
              <a:buNone/>
            </a:pPr>
            <a:endParaRPr lang="fr-CA" dirty="0"/>
          </a:p>
          <a:p>
            <a:pPr marL="0" indent="0">
              <a:buNone/>
            </a:pPr>
            <a:r>
              <a:rPr lang="fr-CA" u="sng" dirty="0"/>
              <a:t>Lack of </a:t>
            </a:r>
            <a:r>
              <a:rPr lang="fr-CA" u="sng" dirty="0" err="1"/>
              <a:t>funds</a:t>
            </a:r>
            <a:r>
              <a:rPr lang="fr-CA" dirty="0"/>
              <a:t> and </a:t>
            </a:r>
            <a:r>
              <a:rPr lang="fr-CA" dirty="0" err="1"/>
              <a:t>other</a:t>
            </a:r>
            <a:r>
              <a:rPr lang="fr-CA" dirty="0"/>
              <a:t> </a:t>
            </a:r>
            <a:r>
              <a:rPr lang="fr-CA" dirty="0" err="1"/>
              <a:t>resources</a:t>
            </a:r>
            <a:r>
              <a:rPr lang="fr-CA" dirty="0"/>
              <a:t> are </a:t>
            </a:r>
            <a:r>
              <a:rPr lang="fr-CA" dirty="0" err="1"/>
              <a:t>among</a:t>
            </a:r>
            <a:r>
              <a:rPr lang="fr-CA" dirty="0"/>
              <a:t> the main challenges </a:t>
            </a:r>
            <a:r>
              <a:rPr lang="fr-CA" dirty="0" err="1"/>
              <a:t>faced</a:t>
            </a:r>
            <a:r>
              <a:rPr lang="fr-CA" dirty="0"/>
              <a:t> by </a:t>
            </a:r>
            <a:r>
              <a:rPr lang="fr-CA" dirty="0" err="1"/>
              <a:t>residential</a:t>
            </a:r>
            <a:r>
              <a:rPr lang="fr-CA" dirty="0"/>
              <a:t> </a:t>
            </a:r>
            <a:r>
              <a:rPr lang="fr-CA" dirty="0" err="1"/>
              <a:t>facilities</a:t>
            </a:r>
            <a:r>
              <a:rPr lang="fr-CA" dirty="0"/>
              <a:t> (</a:t>
            </a:r>
            <a:r>
              <a:rPr lang="fr-CA" dirty="0" err="1"/>
              <a:t>Statistics</a:t>
            </a:r>
            <a:r>
              <a:rPr lang="fr-CA" dirty="0"/>
              <a:t> Canada, 2026)</a:t>
            </a:r>
          </a:p>
          <a:p>
            <a:pPr marL="0" indent="0">
              <a:buNone/>
            </a:pPr>
            <a:r>
              <a:rPr lang="fr-CA" dirty="0"/>
              <a:t>
</a:t>
            </a:r>
          </a:p>
        </p:txBody>
      </p:sp>
      <p:pic>
        <p:nvPicPr>
          <p:cNvPr id="4" name="Picture 3">
            <a:extLst>
              <a:ext uri="{FF2B5EF4-FFF2-40B4-BE49-F238E27FC236}">
                <a16:creationId xmlns:a16="http://schemas.microsoft.com/office/drawing/2014/main" id="{DE5AD321-AB85-A675-AB5E-DF48AE62062A}"/>
              </a:ext>
            </a:extLst>
          </p:cNvPr>
          <p:cNvPicPr>
            <a:picLocks noChangeAspect="1"/>
          </p:cNvPicPr>
          <p:nvPr/>
        </p:nvPicPr>
        <p:blipFill>
          <a:blip r:embed="rId3"/>
          <a:stretch>
            <a:fillRect/>
          </a:stretch>
        </p:blipFill>
        <p:spPr>
          <a:xfrm>
            <a:off x="10836729" y="365125"/>
            <a:ext cx="647700" cy="736600"/>
          </a:xfrm>
          <a:prstGeom prst="rect">
            <a:avLst/>
          </a:prstGeom>
        </p:spPr>
      </p:pic>
    </p:spTree>
    <p:extLst>
      <p:ext uri="{BB962C8B-B14F-4D97-AF65-F5344CB8AC3E}">
        <p14:creationId xmlns:p14="http://schemas.microsoft.com/office/powerpoint/2010/main" val="1560355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0FA41-B5C7-A864-F67D-9A4EDB49C0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25ACBC-EAF7-ECEF-05B0-DDAFA8DA6F48}"/>
              </a:ext>
            </a:extLst>
          </p:cNvPr>
          <p:cNvSpPr>
            <a:spLocks noGrp="1"/>
          </p:cNvSpPr>
          <p:nvPr>
            <p:ph type="title"/>
          </p:nvPr>
        </p:nvSpPr>
        <p:spPr/>
        <p:txBody>
          <a:bodyPr/>
          <a:lstStyle/>
          <a:p>
            <a:r>
              <a:rPr lang="fr-CA" b="1" i="1" dirty="0" err="1"/>
              <a:t>Victim</a:t>
            </a:r>
            <a:r>
              <a:rPr lang="fr-CA" b="1" i="1" dirty="0"/>
              <a:t> assistance as protection</a:t>
            </a:r>
            <a:endParaRPr lang="fr-CA" b="1" dirty="0"/>
          </a:p>
        </p:txBody>
      </p:sp>
      <p:sp>
        <p:nvSpPr>
          <p:cNvPr id="3" name="Content Placeholder 2">
            <a:extLst>
              <a:ext uri="{FF2B5EF4-FFF2-40B4-BE49-F238E27FC236}">
                <a16:creationId xmlns:a16="http://schemas.microsoft.com/office/drawing/2014/main" id="{D814852E-273D-00AC-2BCB-D8E1FE380DB3}"/>
              </a:ext>
            </a:extLst>
          </p:cNvPr>
          <p:cNvSpPr>
            <a:spLocks noGrp="1"/>
          </p:cNvSpPr>
          <p:nvPr>
            <p:ph idx="1"/>
          </p:nvPr>
        </p:nvSpPr>
        <p:spPr/>
        <p:txBody>
          <a:bodyPr>
            <a:normAutofit fontScale="92500" lnSpcReduction="10000"/>
          </a:bodyPr>
          <a:lstStyle/>
          <a:p>
            <a:r>
              <a:rPr lang="fr-CA" sz="3400" i="1" dirty="0"/>
              <a:t>Lack of </a:t>
            </a:r>
            <a:r>
              <a:rPr lang="fr-CA" sz="3400" i="1" u="sng" dirty="0" err="1"/>
              <a:t>access</a:t>
            </a:r>
            <a:r>
              <a:rPr lang="fr-CA" sz="3400" i="1" u="sng" dirty="0"/>
              <a:t> to </a:t>
            </a:r>
            <a:r>
              <a:rPr lang="fr-CA" sz="3400" i="1" u="sng" dirty="0" err="1"/>
              <a:t>affordable</a:t>
            </a:r>
            <a:r>
              <a:rPr lang="fr-CA" sz="3400" i="1" u="sng" dirty="0"/>
              <a:t> </a:t>
            </a:r>
            <a:r>
              <a:rPr lang="fr-CA" sz="3400" i="1" u="sng" dirty="0" err="1"/>
              <a:t>housing</a:t>
            </a:r>
            <a:r>
              <a:rPr lang="fr-CA" sz="3400" i="1" u="sng" dirty="0"/>
              <a:t> </a:t>
            </a:r>
            <a:r>
              <a:rPr lang="fr-CA" sz="2600" i="1" dirty="0"/>
              <a:t>(</a:t>
            </a:r>
            <a:r>
              <a:rPr lang="fr-CA" i="1" dirty="0" err="1"/>
              <a:t>Statistics</a:t>
            </a:r>
            <a:r>
              <a:rPr lang="fr-CA" i="1" dirty="0"/>
              <a:t> Canada, 2026)</a:t>
            </a:r>
            <a:r>
              <a:rPr lang="fr-CA" sz="3400" i="1" dirty="0"/>
              <a:t>
 Access issues for </a:t>
            </a:r>
            <a:r>
              <a:rPr lang="fr-CA" sz="3400" i="1" dirty="0" err="1"/>
              <a:t>vulnerable</a:t>
            </a:r>
            <a:r>
              <a:rPr lang="fr-CA" sz="3400" i="1" dirty="0"/>
              <a:t> </a:t>
            </a:r>
            <a:r>
              <a:rPr lang="fr-CA" sz="3400" i="1" dirty="0" err="1"/>
              <a:t>victims</a:t>
            </a:r>
            <a:r>
              <a:rPr lang="fr-CA" sz="3400" i="1" dirty="0"/>
              <a:t> </a:t>
            </a:r>
          </a:p>
          <a:p>
            <a:r>
              <a:rPr lang="fr-CA" sz="3400" i="1" dirty="0"/>
              <a:t>Ex.  Mental </a:t>
            </a:r>
            <a:r>
              <a:rPr lang="fr-CA" sz="3400" i="1" dirty="0" err="1"/>
              <a:t>health</a:t>
            </a:r>
            <a:r>
              <a:rPr lang="fr-CA" sz="3400" i="1" dirty="0"/>
              <a:t> and addiction issues (self-</a:t>
            </a:r>
            <a:r>
              <a:rPr lang="fr-CA" sz="3400" i="1" dirty="0" err="1"/>
              <a:t>medication</a:t>
            </a:r>
            <a:r>
              <a:rPr lang="fr-CA" sz="3400" i="1" dirty="0"/>
              <a:t>), 	</a:t>
            </a:r>
            <a:r>
              <a:rPr lang="fr-CA" sz="3400" i="1" dirty="0" err="1"/>
              <a:t>homelessness</a:t>
            </a:r>
            <a:r>
              <a:rPr lang="fr-CA" sz="3400" i="1" dirty="0"/>
              <a:t>, etc. 
</a:t>
            </a:r>
            <a:r>
              <a:rPr lang="fr-CA" sz="3400" i="1" dirty="0" err="1"/>
              <a:t>Problems</a:t>
            </a:r>
            <a:r>
              <a:rPr lang="fr-CA" sz="3400" i="1" dirty="0"/>
              <a:t> of </a:t>
            </a:r>
            <a:r>
              <a:rPr lang="fr-CA" sz="3400" i="1" u="sng" dirty="0" err="1"/>
              <a:t>access</a:t>
            </a:r>
            <a:r>
              <a:rPr lang="fr-CA" sz="3400" i="1" u="sng" dirty="0"/>
              <a:t> to state compensation </a:t>
            </a:r>
            <a:r>
              <a:rPr lang="fr-CA" sz="3400" i="1" dirty="0"/>
              <a:t>programs and </a:t>
            </a:r>
            <a:r>
              <a:rPr lang="fr-CA" sz="3400" i="1" dirty="0" err="1"/>
              <a:t>professionals</a:t>
            </a:r>
            <a:r>
              <a:rPr lang="fr-CA" sz="3400" i="1" dirty="0"/>
              <a:t> 
</a:t>
            </a:r>
            <a:r>
              <a:rPr lang="fr-CA" sz="3400" i="1" u="sng" dirty="0" err="1"/>
              <a:t>Waiting</a:t>
            </a:r>
            <a:r>
              <a:rPr lang="fr-CA" sz="3400" i="1" u="sng" dirty="0"/>
              <a:t> </a:t>
            </a:r>
            <a:r>
              <a:rPr lang="fr-CA" sz="3400" i="1" u="sng" dirty="0" err="1"/>
              <a:t>lists</a:t>
            </a:r>
            <a:r>
              <a:rPr lang="fr-CA" sz="3400" i="1" dirty="0"/>
              <a:t>
= </a:t>
            </a:r>
            <a:r>
              <a:rPr lang="fr-CA" sz="3400" b="1" i="1" dirty="0"/>
              <a:t>Invest in </a:t>
            </a:r>
            <a:r>
              <a:rPr lang="fr-CA" sz="3400" b="1" i="1" dirty="0" err="1"/>
              <a:t>measures</a:t>
            </a:r>
            <a:r>
              <a:rPr lang="fr-CA" sz="3400" b="1" i="1" dirty="0"/>
              <a:t> </a:t>
            </a:r>
            <a:r>
              <a:rPr lang="fr-CA" sz="3400" b="1" i="1" dirty="0" err="1"/>
              <a:t>that</a:t>
            </a:r>
            <a:r>
              <a:rPr lang="fr-CA" sz="3400" b="1" i="1" dirty="0"/>
              <a:t> help </a:t>
            </a:r>
            <a:r>
              <a:rPr lang="fr-CA" sz="3400" b="1" i="1" dirty="0" err="1"/>
              <a:t>victims</a:t>
            </a:r>
            <a:r>
              <a:rPr lang="fr-CA" sz="3400" b="1" i="1" dirty="0"/>
              <a:t> to </a:t>
            </a:r>
            <a:r>
              <a:rPr lang="fr-CA" sz="3400" b="1" i="1" dirty="0" err="1"/>
              <a:t>increase</a:t>
            </a:r>
            <a:r>
              <a:rPr lang="fr-CA" sz="3400" b="1" i="1" dirty="0"/>
              <a:t> </a:t>
            </a:r>
            <a:r>
              <a:rPr lang="fr-CA" sz="3400" b="1" i="1" dirty="0" err="1"/>
              <a:t>their</a:t>
            </a:r>
            <a:r>
              <a:rPr lang="fr-CA" sz="3400" b="1" i="1" dirty="0"/>
              <a:t> </a:t>
            </a:r>
            <a:r>
              <a:rPr lang="fr-CA" sz="3400" b="1" i="1" dirty="0" err="1"/>
              <a:t>safety</a:t>
            </a:r>
            <a:r>
              <a:rPr lang="fr-CA" sz="3400" b="1" i="1" dirty="0"/>
              <a:t> and </a:t>
            </a:r>
            <a:r>
              <a:rPr lang="fr-CA" sz="3400" b="1" i="1" dirty="0" err="1"/>
              <a:t>reduce</a:t>
            </a:r>
            <a:r>
              <a:rPr lang="fr-CA" sz="3400" b="1" i="1" dirty="0"/>
              <a:t> </a:t>
            </a:r>
            <a:r>
              <a:rPr lang="fr-CA" sz="3400" b="1" i="1" dirty="0" err="1"/>
              <a:t>their</a:t>
            </a:r>
            <a:r>
              <a:rPr lang="fr-CA" sz="3400" b="1" i="1" dirty="0"/>
              <a:t> </a:t>
            </a:r>
            <a:r>
              <a:rPr lang="fr-CA" sz="3400" b="1" i="1" dirty="0" err="1"/>
              <a:t>risk</a:t>
            </a:r>
            <a:r>
              <a:rPr lang="fr-CA" sz="3400" b="1" i="1" dirty="0"/>
              <a:t> of re-</a:t>
            </a:r>
            <a:r>
              <a:rPr lang="fr-CA" sz="3400" b="1" i="1" dirty="0" err="1"/>
              <a:t>victimization</a:t>
            </a:r>
            <a:endParaRPr lang="fr-CA" b="1" dirty="0"/>
          </a:p>
        </p:txBody>
      </p:sp>
      <p:pic>
        <p:nvPicPr>
          <p:cNvPr id="6" name="Picture 1">
            <a:extLst>
              <a:ext uri="{FF2B5EF4-FFF2-40B4-BE49-F238E27FC236}">
                <a16:creationId xmlns:a16="http://schemas.microsoft.com/office/drawing/2014/main" id="{2CC96920-A66B-0F0C-1EAB-C4BBF4DFDCDC}"/>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3198448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99568-776B-12C7-1C23-30F590E8C53F}"/>
              </a:ext>
            </a:extLst>
          </p:cNvPr>
          <p:cNvSpPr>
            <a:spLocks noGrp="1"/>
          </p:cNvSpPr>
          <p:nvPr>
            <p:ph type="title"/>
          </p:nvPr>
        </p:nvSpPr>
        <p:spPr>
          <a:xfrm>
            <a:off x="838200" y="1127125"/>
            <a:ext cx="10515600" cy="1325563"/>
          </a:xfrm>
        </p:spPr>
        <p:txBody>
          <a:bodyPr/>
          <a:lstStyle/>
          <a:p>
            <a:r>
              <a:rPr lang="fr-CA" dirty="0"/>
              <a:t>Measures </a:t>
            </a:r>
            <a:r>
              <a:rPr lang="fr-CA" dirty="0" err="1"/>
              <a:t>that</a:t>
            </a:r>
            <a:r>
              <a:rPr lang="fr-CA" dirty="0"/>
              <a:t> </a:t>
            </a:r>
            <a:r>
              <a:rPr lang="fr-CA" dirty="0" err="1"/>
              <a:t>target</a:t>
            </a:r>
            <a:r>
              <a:rPr lang="fr-CA" dirty="0"/>
              <a:t> the </a:t>
            </a:r>
            <a:r>
              <a:rPr lang="fr-CA" dirty="0" err="1"/>
              <a:t>victim</a:t>
            </a:r>
            <a:r>
              <a:rPr lang="fr-CA" dirty="0"/>
              <a:t> for </a:t>
            </a:r>
            <a:r>
              <a:rPr lang="fr-CA" dirty="0" err="1"/>
              <a:t>which</a:t>
            </a:r>
            <a:r>
              <a:rPr lang="fr-CA" dirty="0"/>
              <a:t> </a:t>
            </a:r>
            <a:r>
              <a:rPr lang="fr-CA" dirty="0" err="1"/>
              <a:t>effectiveness</a:t>
            </a:r>
            <a:r>
              <a:rPr lang="fr-CA" dirty="0"/>
              <a:t> has not been </a:t>
            </a:r>
            <a:r>
              <a:rPr lang="fr-CA" dirty="0" err="1"/>
              <a:t>demonstrated</a:t>
            </a:r>
            <a:endParaRPr lang="fr-CA" dirty="0"/>
          </a:p>
        </p:txBody>
      </p:sp>
      <p:sp>
        <p:nvSpPr>
          <p:cNvPr id="3" name="Content Placeholder 2">
            <a:extLst>
              <a:ext uri="{FF2B5EF4-FFF2-40B4-BE49-F238E27FC236}">
                <a16:creationId xmlns:a16="http://schemas.microsoft.com/office/drawing/2014/main" id="{33744435-9AF6-145F-F5A8-BEF487A021CE}"/>
              </a:ext>
            </a:extLst>
          </p:cNvPr>
          <p:cNvSpPr>
            <a:spLocks noGrp="1"/>
          </p:cNvSpPr>
          <p:nvPr>
            <p:ph idx="1"/>
          </p:nvPr>
        </p:nvSpPr>
        <p:spPr>
          <a:xfrm>
            <a:off x="838200" y="3014134"/>
            <a:ext cx="10515600" cy="2434696"/>
          </a:xfrm>
        </p:spPr>
        <p:txBody>
          <a:bodyPr/>
          <a:lstStyle/>
          <a:p>
            <a:r>
              <a:rPr lang="fr-CA" i="1" dirty="0"/>
              <a:t>Silent Solution </a:t>
            </a:r>
            <a:r>
              <a:rPr lang="fr-CA" i="1" dirty="0" err="1"/>
              <a:t>is</a:t>
            </a:r>
            <a:r>
              <a:rPr lang="fr-CA" i="1" dirty="0"/>
              <a:t> an alternative for </a:t>
            </a:r>
            <a:r>
              <a:rPr lang="fr-CA" i="1" dirty="0" err="1"/>
              <a:t>victims</a:t>
            </a:r>
            <a:r>
              <a:rPr lang="fr-CA" i="1" dirty="0"/>
              <a:t> </a:t>
            </a:r>
            <a:r>
              <a:rPr lang="fr-CA" i="1" dirty="0" err="1"/>
              <a:t>who</a:t>
            </a:r>
            <a:r>
              <a:rPr lang="fr-CA" i="1" dirty="0"/>
              <a:t> </a:t>
            </a:r>
            <a:r>
              <a:rPr lang="fr-CA" i="1" dirty="0" err="1"/>
              <a:t>would</a:t>
            </a:r>
            <a:r>
              <a:rPr lang="fr-CA" i="1" dirty="0"/>
              <a:t> like to </a:t>
            </a:r>
            <a:r>
              <a:rPr lang="fr-CA" i="1" u="sng" dirty="0"/>
              <a:t>contact the police</a:t>
            </a:r>
            <a:r>
              <a:rPr lang="fr-CA" i="1" dirty="0"/>
              <a:t>, but are in close </a:t>
            </a:r>
            <a:r>
              <a:rPr lang="fr-CA" i="1" dirty="0" err="1"/>
              <a:t>proximity</a:t>
            </a:r>
            <a:r>
              <a:rPr lang="fr-CA" i="1" dirty="0"/>
              <a:t> to </a:t>
            </a:r>
            <a:r>
              <a:rPr lang="fr-CA" i="1" dirty="0" err="1"/>
              <a:t>their</a:t>
            </a:r>
            <a:r>
              <a:rPr lang="fr-CA" i="1" dirty="0"/>
              <a:t> abuser and at </a:t>
            </a:r>
            <a:r>
              <a:rPr lang="fr-CA" i="1" dirty="0" err="1"/>
              <a:t>risk</a:t>
            </a:r>
            <a:r>
              <a:rPr lang="fr-CA" i="1" dirty="0"/>
              <a:t> of </a:t>
            </a:r>
            <a:r>
              <a:rPr lang="fr-CA" i="1" dirty="0" err="1"/>
              <a:t>retaliation</a:t>
            </a:r>
            <a:r>
              <a:rPr lang="fr-CA" i="1" dirty="0"/>
              <a:t> (</a:t>
            </a:r>
            <a:r>
              <a:rPr lang="fr-CA" i="1" dirty="0" err="1"/>
              <a:t>Grogger</a:t>
            </a:r>
            <a:r>
              <a:rPr lang="fr-CA" i="1" dirty="0"/>
              <a:t> 2024).</a:t>
            </a:r>
            <a:endParaRPr lang="fr-CA" dirty="0"/>
          </a:p>
        </p:txBody>
      </p:sp>
      <p:pic>
        <p:nvPicPr>
          <p:cNvPr id="6" name="Picture 1">
            <a:extLst>
              <a:ext uri="{FF2B5EF4-FFF2-40B4-BE49-F238E27FC236}">
                <a16:creationId xmlns:a16="http://schemas.microsoft.com/office/drawing/2014/main" id="{0EBD6D9A-8E2C-9E9D-709D-8C5F8E8CC971}"/>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838829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D0703-3643-33DF-E461-2BC53CC75DD6}"/>
              </a:ext>
            </a:extLst>
          </p:cNvPr>
          <p:cNvSpPr>
            <a:spLocks noGrp="1"/>
          </p:cNvSpPr>
          <p:nvPr>
            <p:ph type="title"/>
          </p:nvPr>
        </p:nvSpPr>
        <p:spPr>
          <a:xfrm>
            <a:off x="838200" y="365125"/>
            <a:ext cx="10515600" cy="1875155"/>
          </a:xfrm>
        </p:spPr>
        <p:txBody>
          <a:bodyPr>
            <a:normAutofit/>
          </a:bodyPr>
          <a:lstStyle/>
          <a:p>
            <a:r>
              <a:rPr lang="fr-CA" b="1" dirty="0"/>
              <a:t>Security </a:t>
            </a:r>
            <a:r>
              <a:rPr lang="fr-CA" b="1" dirty="0" err="1"/>
              <a:t>is</a:t>
            </a:r>
            <a:r>
              <a:rPr lang="fr-CA" b="1" dirty="0"/>
              <a:t> a </a:t>
            </a:r>
            <a:r>
              <a:rPr lang="fr-CA" b="1" dirty="0" err="1"/>
              <a:t>fundamental</a:t>
            </a:r>
            <a:r>
              <a:rPr lang="fr-CA" b="1" dirty="0"/>
              <a:t> right</a:t>
            </a:r>
            <a:r>
              <a:rPr lang="fr-CA" dirty="0"/>
              <a:t>:</a:t>
            </a:r>
            <a:br>
              <a:rPr lang="fr-CA" dirty="0"/>
            </a:br>
            <a:endParaRPr lang="fr-CA" sz="2200" strike="sngStrike" dirty="0"/>
          </a:p>
        </p:txBody>
      </p:sp>
      <p:sp>
        <p:nvSpPr>
          <p:cNvPr id="3" name="Content Placeholder 2">
            <a:extLst>
              <a:ext uri="{FF2B5EF4-FFF2-40B4-BE49-F238E27FC236}">
                <a16:creationId xmlns:a16="http://schemas.microsoft.com/office/drawing/2014/main" id="{8BB526C1-D56D-831F-6930-C2E313E96467}"/>
              </a:ext>
            </a:extLst>
          </p:cNvPr>
          <p:cNvSpPr>
            <a:spLocks noGrp="1"/>
          </p:cNvSpPr>
          <p:nvPr>
            <p:ph idx="1"/>
          </p:nvPr>
        </p:nvSpPr>
        <p:spPr>
          <a:xfrm>
            <a:off x="838200" y="2446019"/>
            <a:ext cx="10515600" cy="3730943"/>
          </a:xfrm>
        </p:spPr>
        <p:txBody>
          <a:bodyPr/>
          <a:lstStyle/>
          <a:p>
            <a:pPr marL="0" indent="0">
              <a:buNone/>
            </a:pPr>
            <a:r>
              <a:rPr lang="en-GB" sz="4000" i="1" dirty="0"/>
              <a:t>Universal Declaration of Human Rights</a:t>
            </a:r>
          </a:p>
          <a:p>
            <a:pPr marL="0" indent="0">
              <a:buNone/>
            </a:pPr>
            <a:r>
              <a:rPr lang="en-GB" sz="4000" b="1" dirty="0">
                <a:solidFill>
                  <a:srgbClr val="FF0000"/>
                </a:solidFill>
              </a:rPr>
              <a:t>Article 3: </a:t>
            </a:r>
            <a:r>
              <a:rPr lang="en-GB" dirty="0">
                <a:solidFill>
                  <a:srgbClr val="FF0000"/>
                </a:solidFill>
              </a:rPr>
              <a:t>Everyone has the right to life, liberty and security of person</a:t>
            </a:r>
            <a:endParaRPr lang="fr-CA" dirty="0"/>
          </a:p>
          <a:p>
            <a:r>
              <a:rPr lang="fr-CA" i="1" u="sng" dirty="0"/>
              <a:t>Canadian Charter of </a:t>
            </a:r>
            <a:r>
              <a:rPr lang="fr-CA" i="1" u="sng" dirty="0" err="1"/>
              <a:t>Rights</a:t>
            </a:r>
            <a:r>
              <a:rPr lang="fr-CA" i="1" u="sng" dirty="0"/>
              <a:t> and </a:t>
            </a:r>
            <a:r>
              <a:rPr lang="fr-CA" i="1" u="sng" dirty="0" err="1"/>
              <a:t>Freedoms</a:t>
            </a:r>
            <a:r>
              <a:rPr lang="fr-CA" i="1" dirty="0"/>
              <a:t>(1982), Art. 7</a:t>
            </a:r>
          </a:p>
          <a:p>
            <a:r>
              <a:rPr lang="fr-CA" i="1" u="sng" dirty="0"/>
              <a:t>Canadian </a:t>
            </a:r>
            <a:r>
              <a:rPr lang="fr-CA" i="1" u="sng" dirty="0" err="1"/>
              <a:t>Victims</a:t>
            </a:r>
            <a:r>
              <a:rPr lang="fr-CA" i="1" u="sng" dirty="0"/>
              <a:t> Bill of </a:t>
            </a:r>
            <a:r>
              <a:rPr lang="fr-CA" i="1" u="sng" dirty="0" err="1"/>
              <a:t>Rights</a:t>
            </a:r>
            <a:r>
              <a:rPr lang="fr-CA" i="1" dirty="0"/>
              <a:t>(2015), Art 9</a:t>
            </a:r>
          </a:p>
          <a:p>
            <a:pPr lvl="1"/>
            <a:r>
              <a:rPr lang="fr-CA" i="1" dirty="0"/>
              <a:t>« toute victime a le droit à ce que sa sécurité soit prise en considération par les autorités compétences du système de justice pénale ».</a:t>
            </a:r>
          </a:p>
        </p:txBody>
      </p:sp>
      <p:pic>
        <p:nvPicPr>
          <p:cNvPr id="6" name="Picture 1">
            <a:extLst>
              <a:ext uri="{FF2B5EF4-FFF2-40B4-BE49-F238E27FC236}">
                <a16:creationId xmlns:a16="http://schemas.microsoft.com/office/drawing/2014/main" id="{534A8E78-C968-BF7B-8450-07823711ACFF}"/>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45412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C07FF-CAB7-5A1D-5F9F-F0EA857DE78F}"/>
              </a:ext>
            </a:extLst>
          </p:cNvPr>
          <p:cNvSpPr>
            <a:spLocks noGrp="1"/>
          </p:cNvSpPr>
          <p:nvPr>
            <p:ph type="title"/>
          </p:nvPr>
        </p:nvSpPr>
        <p:spPr>
          <a:xfrm>
            <a:off x="838200" y="1127125"/>
            <a:ext cx="10515600" cy="1325563"/>
          </a:xfrm>
        </p:spPr>
        <p:txBody>
          <a:bodyPr/>
          <a:lstStyle/>
          <a:p>
            <a:r>
              <a:rPr lang="fr-CA" b="1" dirty="0"/>
              <a:t>Interviews </a:t>
            </a:r>
            <a:r>
              <a:rPr lang="fr-CA" b="1" dirty="0" err="1"/>
              <a:t>with</a:t>
            </a:r>
            <a:r>
              <a:rPr lang="fr-CA" b="1" dirty="0"/>
              <a:t> </a:t>
            </a:r>
            <a:r>
              <a:rPr lang="fr-CA" b="1" dirty="0" err="1"/>
              <a:t>victims</a:t>
            </a:r>
            <a:r>
              <a:rPr lang="fr-CA" b="1" dirty="0"/>
              <a:t> and </a:t>
            </a:r>
            <a:r>
              <a:rPr lang="fr-CA" b="1" dirty="0" err="1"/>
              <a:t>professionals</a:t>
            </a:r>
            <a:r>
              <a:rPr lang="fr-CA" b="1" dirty="0"/>
              <a:t>:</a:t>
            </a:r>
            <a:endParaRPr lang="fr-CA" dirty="0"/>
          </a:p>
        </p:txBody>
      </p:sp>
      <p:sp>
        <p:nvSpPr>
          <p:cNvPr id="3" name="Content Placeholder 2">
            <a:extLst>
              <a:ext uri="{FF2B5EF4-FFF2-40B4-BE49-F238E27FC236}">
                <a16:creationId xmlns:a16="http://schemas.microsoft.com/office/drawing/2014/main" id="{C4CD0D2B-EEAF-BEFC-B4C4-604970AE82E9}"/>
              </a:ext>
            </a:extLst>
          </p:cNvPr>
          <p:cNvSpPr>
            <a:spLocks noGrp="1"/>
          </p:cNvSpPr>
          <p:nvPr>
            <p:ph idx="1"/>
          </p:nvPr>
        </p:nvSpPr>
        <p:spPr>
          <a:xfrm>
            <a:off x="838200" y="2895599"/>
            <a:ext cx="10515600" cy="3281363"/>
          </a:xfrm>
        </p:spPr>
        <p:txBody>
          <a:bodyPr/>
          <a:lstStyle/>
          <a:p>
            <a:pPr lvl="0"/>
            <a:r>
              <a:rPr lang="fr-CA" dirty="0"/>
              <a:t>Both groups </a:t>
            </a:r>
            <a:r>
              <a:rPr lang="fr-CA" dirty="0" err="1"/>
              <a:t>recognize</a:t>
            </a:r>
            <a:r>
              <a:rPr lang="fr-CA" dirty="0"/>
              <a:t> </a:t>
            </a:r>
            <a:r>
              <a:rPr lang="fr-CA" dirty="0" err="1"/>
              <a:t>that</a:t>
            </a:r>
            <a:r>
              <a:rPr lang="fr-CA" dirty="0"/>
              <a:t> </a:t>
            </a:r>
            <a:r>
              <a:rPr lang="fr-CA" dirty="0" err="1"/>
              <a:t>safety</a:t>
            </a:r>
            <a:r>
              <a:rPr lang="fr-CA" dirty="0"/>
              <a:t> </a:t>
            </a:r>
            <a:r>
              <a:rPr lang="fr-CA" dirty="0" err="1"/>
              <a:t>includes</a:t>
            </a:r>
            <a:r>
              <a:rPr lang="fr-CA" dirty="0"/>
              <a:t> the </a:t>
            </a:r>
            <a:r>
              <a:rPr lang="fr-CA" dirty="0" err="1"/>
              <a:t>physical</a:t>
            </a:r>
            <a:r>
              <a:rPr lang="fr-CA" dirty="0"/>
              <a:t>, </a:t>
            </a:r>
            <a:r>
              <a:rPr lang="fr-CA" dirty="0" err="1"/>
              <a:t>psychological</a:t>
            </a:r>
            <a:r>
              <a:rPr lang="fr-CA" dirty="0"/>
              <a:t> and </a:t>
            </a:r>
            <a:r>
              <a:rPr lang="fr-CA" dirty="0" err="1"/>
              <a:t>informational</a:t>
            </a:r>
            <a:r>
              <a:rPr lang="fr-CA" dirty="0"/>
              <a:t> dimension;
All note the </a:t>
            </a:r>
            <a:r>
              <a:rPr lang="fr-CA" dirty="0" err="1"/>
              <a:t>current</a:t>
            </a:r>
            <a:r>
              <a:rPr lang="fr-CA" dirty="0"/>
              <a:t> fragmentation of </a:t>
            </a:r>
            <a:r>
              <a:rPr lang="fr-CA" dirty="0" err="1"/>
              <a:t>responses</a:t>
            </a:r>
            <a:r>
              <a:rPr lang="fr-CA" dirty="0"/>
              <a:t> and the </a:t>
            </a:r>
            <a:r>
              <a:rPr lang="fr-CA" dirty="0" err="1"/>
              <a:t>tendency</a:t>
            </a:r>
            <a:r>
              <a:rPr lang="fr-CA" dirty="0"/>
              <a:t> to place the </a:t>
            </a:r>
            <a:r>
              <a:rPr lang="fr-CA" dirty="0" err="1"/>
              <a:t>burden</a:t>
            </a:r>
            <a:r>
              <a:rPr lang="fr-CA" dirty="0"/>
              <a:t> on </a:t>
            </a:r>
            <a:r>
              <a:rPr lang="fr-CA" dirty="0" err="1"/>
              <a:t>victims</a:t>
            </a:r>
            <a:r>
              <a:rPr lang="fr-CA" dirty="0"/>
              <a:t> to </a:t>
            </a:r>
            <a:r>
              <a:rPr lang="fr-CA" dirty="0" err="1"/>
              <a:t>organize</a:t>
            </a:r>
            <a:r>
              <a:rPr lang="fr-CA" dirty="0"/>
              <a:t> </a:t>
            </a:r>
            <a:r>
              <a:rPr lang="fr-CA" dirty="0" err="1"/>
              <a:t>their</a:t>
            </a:r>
            <a:r>
              <a:rPr lang="fr-CA" dirty="0"/>
              <a:t> </a:t>
            </a:r>
            <a:r>
              <a:rPr lang="fr-CA" dirty="0" err="1"/>
              <a:t>own</a:t>
            </a:r>
            <a:r>
              <a:rPr lang="fr-CA" dirty="0"/>
              <a:t> protection.</a:t>
            </a:r>
          </a:p>
        </p:txBody>
      </p:sp>
      <p:pic>
        <p:nvPicPr>
          <p:cNvPr id="6" name="Picture 1">
            <a:extLst>
              <a:ext uri="{FF2B5EF4-FFF2-40B4-BE49-F238E27FC236}">
                <a16:creationId xmlns:a16="http://schemas.microsoft.com/office/drawing/2014/main" id="{20884230-5450-695F-4859-31408FF795F5}"/>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1224635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76273-74DF-A25B-C4B5-1983E52672AC}"/>
              </a:ext>
            </a:extLst>
          </p:cNvPr>
          <p:cNvSpPr>
            <a:spLocks noGrp="1"/>
          </p:cNvSpPr>
          <p:nvPr>
            <p:ph type="title"/>
          </p:nvPr>
        </p:nvSpPr>
        <p:spPr>
          <a:xfrm>
            <a:off x="838200" y="844097"/>
            <a:ext cx="10515600" cy="1325563"/>
          </a:xfrm>
        </p:spPr>
        <p:txBody>
          <a:bodyPr/>
          <a:lstStyle/>
          <a:p>
            <a:r>
              <a:rPr lang="fr-CA" dirty="0"/>
              <a:t>All of </a:t>
            </a:r>
            <a:r>
              <a:rPr lang="fr-CA" dirty="0" err="1"/>
              <a:t>them</a:t>
            </a:r>
            <a:r>
              <a:rPr lang="fr-CA" dirty="0"/>
              <a:t> </a:t>
            </a:r>
            <a:r>
              <a:rPr lang="fr-CA" dirty="0" err="1"/>
              <a:t>agree</a:t>
            </a:r>
            <a:r>
              <a:rPr lang="fr-CA" dirty="0"/>
              <a:t> on </a:t>
            </a:r>
            <a:r>
              <a:rPr lang="fr-CA" dirty="0" err="1"/>
              <a:t>similar</a:t>
            </a:r>
            <a:r>
              <a:rPr lang="fr-CA" dirty="0"/>
              <a:t> </a:t>
            </a:r>
            <a:r>
              <a:rPr lang="fr-CA" dirty="0" err="1"/>
              <a:t>recommendations</a:t>
            </a:r>
            <a:r>
              <a:rPr lang="fr-CA" dirty="0"/>
              <a:t>:</a:t>
            </a:r>
          </a:p>
        </p:txBody>
      </p:sp>
      <p:sp>
        <p:nvSpPr>
          <p:cNvPr id="3" name="Content Placeholder 2">
            <a:extLst>
              <a:ext uri="{FF2B5EF4-FFF2-40B4-BE49-F238E27FC236}">
                <a16:creationId xmlns:a16="http://schemas.microsoft.com/office/drawing/2014/main" id="{2A4CCCD4-72AC-7B38-F24A-5DCB275D869E}"/>
              </a:ext>
            </a:extLst>
          </p:cNvPr>
          <p:cNvSpPr>
            <a:spLocks noGrp="1"/>
          </p:cNvSpPr>
          <p:nvPr>
            <p:ph idx="1"/>
          </p:nvPr>
        </p:nvSpPr>
        <p:spPr>
          <a:xfrm>
            <a:off x="838200" y="2503713"/>
            <a:ext cx="10515600" cy="3673249"/>
          </a:xfrm>
        </p:spPr>
        <p:txBody>
          <a:bodyPr/>
          <a:lstStyle/>
          <a:p>
            <a:r>
              <a:rPr lang="fr-CA" i="1" dirty="0"/>
              <a:t>proactive information, 
</a:t>
            </a:r>
            <a:r>
              <a:rPr lang="fr-CA" i="1" dirty="0" err="1"/>
              <a:t>interdisciplinary</a:t>
            </a:r>
            <a:r>
              <a:rPr lang="fr-CA" i="1" dirty="0"/>
              <a:t> collaboration, 
</a:t>
            </a:r>
            <a:r>
              <a:rPr lang="fr-CA" i="1" dirty="0" err="1"/>
              <a:t>legal</a:t>
            </a:r>
            <a:r>
              <a:rPr lang="fr-CA" i="1" dirty="0"/>
              <a:t> </a:t>
            </a:r>
            <a:r>
              <a:rPr lang="fr-CA" i="1" dirty="0" err="1"/>
              <a:t>representation</a:t>
            </a:r>
            <a:r>
              <a:rPr lang="fr-CA" i="1" dirty="0"/>
              <a:t>, 
inclusion of relatives, 
</a:t>
            </a:r>
            <a:r>
              <a:rPr lang="fr-CA" i="1" dirty="0" err="1"/>
              <a:t>access</a:t>
            </a:r>
            <a:r>
              <a:rPr lang="fr-CA" i="1" dirty="0"/>
              <a:t> to </a:t>
            </a:r>
            <a:r>
              <a:rPr lang="fr-CA" i="1" dirty="0" err="1"/>
              <a:t>material</a:t>
            </a:r>
            <a:r>
              <a:rPr lang="fr-CA" i="1" dirty="0"/>
              <a:t> and psychosocial </a:t>
            </a:r>
            <a:r>
              <a:rPr lang="fr-CA" i="1" dirty="0" err="1"/>
              <a:t>resources</a:t>
            </a:r>
            <a:r>
              <a:rPr lang="fr-CA" i="1" dirty="0"/>
              <a:t>, 
</a:t>
            </a:r>
            <a:r>
              <a:rPr lang="fr-CA" i="1" dirty="0" err="1"/>
              <a:t>reduced</a:t>
            </a:r>
            <a:r>
              <a:rPr lang="fr-CA" i="1" dirty="0"/>
              <a:t> </a:t>
            </a:r>
            <a:r>
              <a:rPr lang="fr-CA" i="1" dirty="0" err="1"/>
              <a:t>delays</a:t>
            </a:r>
            <a:r>
              <a:rPr lang="fr-CA" i="1" dirty="0"/>
              <a:t> 
</a:t>
            </a:r>
            <a:r>
              <a:rPr lang="fr-CA" i="1" dirty="0" err="1"/>
              <a:t>actual</a:t>
            </a:r>
            <a:r>
              <a:rPr lang="fr-CA" i="1" dirty="0"/>
              <a:t> compliance </a:t>
            </a:r>
            <a:r>
              <a:rPr lang="fr-CA" i="1" dirty="0" err="1"/>
              <a:t>with</a:t>
            </a:r>
            <a:r>
              <a:rPr lang="fr-CA" i="1" dirty="0"/>
              <a:t> the conditions (performance).</a:t>
            </a:r>
            <a:endParaRPr lang="fr-CA" dirty="0"/>
          </a:p>
        </p:txBody>
      </p:sp>
      <p:pic>
        <p:nvPicPr>
          <p:cNvPr id="6" name="Picture 1">
            <a:extLst>
              <a:ext uri="{FF2B5EF4-FFF2-40B4-BE49-F238E27FC236}">
                <a16:creationId xmlns:a16="http://schemas.microsoft.com/office/drawing/2014/main" id="{E753BD4D-30FC-0EEB-C5CA-1F5B1145A8C1}"/>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3763685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1E2691-10C5-95CE-E0AD-AAE6D55A4EE0}"/>
              </a:ext>
            </a:extLst>
          </p:cNvPr>
          <p:cNvSpPr>
            <a:spLocks noGrp="1"/>
          </p:cNvSpPr>
          <p:nvPr>
            <p:ph type="ctrTitle"/>
          </p:nvPr>
        </p:nvSpPr>
        <p:spPr>
          <a:xfrm>
            <a:off x="1524000" y="1075039"/>
            <a:ext cx="9144000" cy="3981056"/>
          </a:xfrm>
        </p:spPr>
        <p:txBody>
          <a:bodyPr>
            <a:noAutofit/>
          </a:bodyPr>
          <a:lstStyle/>
          <a:p>
            <a:br>
              <a:rPr lang="fr-CA" sz="3600" b="1" i="1" dirty="0"/>
            </a:br>
            <a:br>
              <a:rPr lang="fr-CA" sz="3600" b="1" i="1" dirty="0"/>
            </a:br>
            <a:r>
              <a:rPr lang="en-GB" sz="3600" kern="100" dirty="0">
                <a:latin typeface="Aptos" panose="020B0004020202020204" pitchFamily="34" charset="0"/>
                <a:ea typeface="Aptos" panose="020B0004020202020204" pitchFamily="34" charset="0"/>
                <a:cs typeface="Times New Roman" panose="02020603050405020304" pitchFamily="18" charset="0"/>
              </a:rPr>
              <a:t>The most </a:t>
            </a:r>
            <a:r>
              <a:rPr lang="en-GB" sz="3600" u="sng" kern="100" dirty="0">
                <a:latin typeface="Aptos" panose="020B0004020202020204" pitchFamily="34" charset="0"/>
                <a:ea typeface="Aptos" panose="020B0004020202020204" pitchFamily="34" charset="0"/>
                <a:cs typeface="Times New Roman" panose="02020603050405020304" pitchFamily="18" charset="0"/>
              </a:rPr>
              <a:t>promising reforms </a:t>
            </a:r>
            <a:r>
              <a:rPr lang="en-GB" sz="3600" kern="100" dirty="0">
                <a:latin typeface="Aptos" panose="020B0004020202020204" pitchFamily="34" charset="0"/>
                <a:ea typeface="Aptos" panose="020B0004020202020204" pitchFamily="34" charset="0"/>
                <a:cs typeface="Times New Roman" panose="02020603050405020304" pitchFamily="18" charset="0"/>
              </a:rPr>
              <a:t>are those that </a:t>
            </a:r>
            <a:r>
              <a:rPr lang="en-GB" sz="3600" u="sng" kern="100" dirty="0">
                <a:latin typeface="Aptos" panose="020B0004020202020204" pitchFamily="34" charset="0"/>
                <a:ea typeface="Aptos" panose="020B0004020202020204" pitchFamily="34" charset="0"/>
                <a:cs typeface="Times New Roman" panose="02020603050405020304" pitchFamily="18" charset="0"/>
              </a:rPr>
              <a:t>ease the burden on victims </a:t>
            </a:r>
            <a:r>
              <a:rPr lang="en-GB" sz="3600" kern="100" dirty="0">
                <a:latin typeface="Aptos" panose="020B0004020202020204" pitchFamily="34" charset="0"/>
                <a:ea typeface="Aptos" panose="020B0004020202020204" pitchFamily="34" charset="0"/>
                <a:cs typeface="Times New Roman" panose="02020603050405020304" pitchFamily="18" charset="0"/>
              </a:rPr>
              <a:t>– by automating information, ensuring continuity of stakeholders, funding legal representation, securing data, and stabilizing resources – rather than those that add new tasks to an already cumbersome journey</a:t>
            </a:r>
            <a:endParaRPr lang="fr-CA" sz="3600" dirty="0"/>
          </a:p>
        </p:txBody>
      </p:sp>
      <p:pic>
        <p:nvPicPr>
          <p:cNvPr id="4" name="Picture 1">
            <a:extLst>
              <a:ext uri="{FF2B5EF4-FFF2-40B4-BE49-F238E27FC236}">
                <a16:creationId xmlns:a16="http://schemas.microsoft.com/office/drawing/2014/main" id="{8ADD148F-5AE9-07D4-21E5-5CDAD4476B46}"/>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562262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500D4-A163-00D8-FB30-F230815A717E}"/>
              </a:ext>
            </a:extLst>
          </p:cNvPr>
          <p:cNvSpPr>
            <a:spLocks noGrp="1"/>
          </p:cNvSpPr>
          <p:nvPr>
            <p:ph type="title"/>
          </p:nvPr>
        </p:nvSpPr>
        <p:spPr/>
        <p:txBody>
          <a:bodyPr/>
          <a:lstStyle/>
          <a:p>
            <a:r>
              <a:rPr lang="fr-CA" b="1" dirty="0"/>
              <a:t>Shift the </a:t>
            </a:r>
            <a:r>
              <a:rPr lang="fr-CA" b="1" dirty="0" err="1"/>
              <a:t>system’s</a:t>
            </a:r>
            <a:r>
              <a:rPr lang="fr-CA" b="1" dirty="0"/>
              <a:t> focus</a:t>
            </a:r>
            <a:endParaRPr lang="fr-CA" dirty="0"/>
          </a:p>
        </p:txBody>
      </p:sp>
      <p:sp>
        <p:nvSpPr>
          <p:cNvPr id="3" name="Content Placeholder 2">
            <a:extLst>
              <a:ext uri="{FF2B5EF4-FFF2-40B4-BE49-F238E27FC236}">
                <a16:creationId xmlns:a16="http://schemas.microsoft.com/office/drawing/2014/main" id="{74CE4951-D32A-A9B2-A9B3-A7DFE0F27D63}"/>
              </a:ext>
            </a:extLst>
          </p:cNvPr>
          <p:cNvSpPr>
            <a:spLocks noGrp="1"/>
          </p:cNvSpPr>
          <p:nvPr>
            <p:ph idx="1"/>
          </p:nvPr>
        </p:nvSpPr>
        <p:spPr>
          <a:xfrm>
            <a:off x="668867" y="2549525"/>
            <a:ext cx="7739743" cy="3614208"/>
          </a:xfrm>
        </p:spPr>
        <p:txBody>
          <a:bodyPr>
            <a:normAutofit/>
          </a:bodyPr>
          <a:lstStyle/>
          <a:p>
            <a:r>
              <a:rPr lang="fr-CA" i="1" dirty="0"/>
              <a:t>Move </a:t>
            </a:r>
            <a:r>
              <a:rPr lang="fr-CA" i="1" u="sng" dirty="0" err="1"/>
              <a:t>from</a:t>
            </a:r>
            <a:r>
              <a:rPr lang="fr-CA" i="1" dirty="0"/>
              <a:t> an </a:t>
            </a:r>
            <a:r>
              <a:rPr lang="fr-CA" i="1" dirty="0" err="1"/>
              <a:t>essentially</a:t>
            </a:r>
            <a:r>
              <a:rPr lang="fr-CA" i="1" dirty="0"/>
              <a:t> </a:t>
            </a:r>
            <a:r>
              <a:rPr lang="fr-CA" i="1" dirty="0" err="1"/>
              <a:t>reactive</a:t>
            </a:r>
            <a:r>
              <a:rPr lang="fr-CA" i="1" dirty="0"/>
              <a:t>, </a:t>
            </a:r>
            <a:r>
              <a:rPr lang="fr-CA" i="1" dirty="0" err="1"/>
              <a:t>fragmented</a:t>
            </a:r>
            <a:r>
              <a:rPr lang="fr-CA" i="1" dirty="0"/>
              <a:t> and </a:t>
            </a:r>
            <a:r>
              <a:rPr lang="fr-CA" i="1" dirty="0" err="1"/>
              <a:t>accused-centric</a:t>
            </a:r>
            <a:r>
              <a:rPr lang="fr-CA" i="1" dirty="0"/>
              <a:t> </a:t>
            </a:r>
            <a:r>
              <a:rPr lang="fr-CA" i="1" dirty="0" err="1"/>
              <a:t>approach</a:t>
            </a:r>
            <a:r>
              <a:rPr lang="fr-CA" i="1" dirty="0"/>
              <a:t> </a:t>
            </a:r>
            <a:r>
              <a:rPr lang="fr-CA" i="1" u="sng" dirty="0"/>
              <a:t>to</a:t>
            </a:r>
            <a:r>
              <a:rPr lang="fr-CA" i="1" dirty="0"/>
              <a:t> a proactive, </a:t>
            </a:r>
            <a:r>
              <a:rPr lang="fr-CA" i="1" dirty="0" err="1"/>
              <a:t>coordinated</a:t>
            </a:r>
            <a:r>
              <a:rPr lang="fr-CA" i="1" dirty="0"/>
              <a:t> </a:t>
            </a:r>
            <a:r>
              <a:rPr lang="fr-CA" i="1" dirty="0" err="1"/>
              <a:t>approach</a:t>
            </a:r>
            <a:r>
              <a:rPr lang="fr-CA" i="1" dirty="0"/>
              <a:t> </a:t>
            </a:r>
            <a:r>
              <a:rPr lang="fr-CA" i="1" dirty="0" err="1"/>
              <a:t>that</a:t>
            </a:r>
            <a:r>
              <a:rPr lang="fr-CA" i="1" dirty="0"/>
              <a:t> </a:t>
            </a:r>
            <a:r>
              <a:rPr lang="fr-CA" i="1" dirty="0" err="1"/>
              <a:t>is</a:t>
            </a:r>
            <a:r>
              <a:rPr lang="fr-CA" i="1" dirty="0"/>
              <a:t> </a:t>
            </a:r>
            <a:r>
              <a:rPr lang="fr-CA" i="1" dirty="0" err="1"/>
              <a:t>truly</a:t>
            </a:r>
            <a:r>
              <a:rPr lang="fr-CA" i="1" dirty="0"/>
              <a:t> </a:t>
            </a:r>
            <a:r>
              <a:rPr lang="fr-CA" i="1" dirty="0" err="1"/>
              <a:t>focused</a:t>
            </a:r>
            <a:r>
              <a:rPr lang="fr-CA" i="1" dirty="0"/>
              <a:t> on the </a:t>
            </a:r>
            <a:r>
              <a:rPr lang="fr-CA" i="1" u="sng" dirty="0"/>
              <a:t>protection </a:t>
            </a:r>
            <a:r>
              <a:rPr lang="fr-CA" i="1" u="sng" dirty="0" err="1"/>
              <a:t>needs</a:t>
            </a:r>
            <a:r>
              <a:rPr lang="fr-CA" i="1" u="sng" dirty="0"/>
              <a:t> of </a:t>
            </a:r>
            <a:r>
              <a:rPr lang="fr-CA" i="1" u="sng" dirty="0" err="1"/>
              <a:t>victims</a:t>
            </a:r>
            <a:r>
              <a:rPr lang="fr-CA" i="1" dirty="0"/>
              <a:t>, in all </a:t>
            </a:r>
            <a:r>
              <a:rPr lang="fr-CA" i="1" dirty="0" err="1"/>
              <a:t>their</a:t>
            </a:r>
            <a:r>
              <a:rPr lang="fr-CA" i="1" dirty="0"/>
              <a:t> </a:t>
            </a:r>
            <a:r>
              <a:rPr lang="fr-CA" i="1" dirty="0" err="1"/>
              <a:t>diversity</a:t>
            </a:r>
            <a:r>
              <a:rPr lang="fr-CA" i="1" dirty="0"/>
              <a:t>.</a:t>
            </a:r>
            <a:endParaRPr lang="fr-CA" b="1" dirty="0"/>
          </a:p>
        </p:txBody>
      </p:sp>
      <p:pic>
        <p:nvPicPr>
          <p:cNvPr id="4" name="Espace réservé du contenu 3" descr="arton6.jpg">
            <a:extLst>
              <a:ext uri="{FF2B5EF4-FFF2-40B4-BE49-F238E27FC236}">
                <a16:creationId xmlns:a16="http://schemas.microsoft.com/office/drawing/2014/main" id="{5563FA2D-E0BF-5AB7-62D7-92BB6CE7C477}"/>
              </a:ext>
            </a:extLst>
          </p:cNvPr>
          <p:cNvPicPr>
            <a:picLocks noChangeAspect="1"/>
          </p:cNvPicPr>
          <p:nvPr/>
        </p:nvPicPr>
        <p:blipFill>
          <a:blip r:embed="rId3">
            <a:extLst>
              <a:ext uri="{28A0092B-C50C-407E-A947-70E740481C1C}">
                <a14:useLocalDpi xmlns:a14="http://schemas.microsoft.com/office/drawing/2010/main" val="0"/>
              </a:ext>
            </a:extLst>
          </a:blip>
          <a:srcRect l="-39167" r="-39167"/>
          <a:stretch>
            <a:fillRect/>
          </a:stretch>
        </p:blipFill>
        <p:spPr>
          <a:xfrm>
            <a:off x="8011884" y="2414224"/>
            <a:ext cx="4558728" cy="3174140"/>
          </a:xfrm>
          <a:prstGeom prst="rect">
            <a:avLst/>
          </a:prstGeom>
        </p:spPr>
      </p:pic>
      <p:pic>
        <p:nvPicPr>
          <p:cNvPr id="7" name="Picture 1">
            <a:extLst>
              <a:ext uri="{FF2B5EF4-FFF2-40B4-BE49-F238E27FC236}">
                <a16:creationId xmlns:a16="http://schemas.microsoft.com/office/drawing/2014/main" id="{B25DB587-5DC8-21D6-DE4F-61430CD3B0B5}"/>
              </a:ext>
            </a:extLst>
          </p:cNvPr>
          <p:cNvPicPr>
            <a:picLocks noChangeAspect="1"/>
          </p:cNvPicPr>
          <p:nvPr/>
        </p:nvPicPr>
        <p:blipFill>
          <a:blip r:embed="rId4"/>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465974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63791-6C93-DC8B-03C6-EC51AABF7080}"/>
              </a:ext>
            </a:extLst>
          </p:cNvPr>
          <p:cNvSpPr>
            <a:spLocks noGrp="1"/>
          </p:cNvSpPr>
          <p:nvPr>
            <p:ph type="title"/>
          </p:nvPr>
        </p:nvSpPr>
        <p:spPr/>
        <p:txBody>
          <a:bodyPr/>
          <a:lstStyle/>
          <a:p>
            <a:r>
              <a:rPr lang="fr-CA" b="1" dirty="0" err="1"/>
              <a:t>Summary</a:t>
            </a:r>
            <a:r>
              <a:rPr lang="fr-CA" b="1" dirty="0"/>
              <a:t>: </a:t>
            </a:r>
            <a:r>
              <a:rPr lang="fr-CA" b="1" dirty="0" err="1"/>
              <a:t>Victim</a:t>
            </a:r>
            <a:r>
              <a:rPr lang="fr-CA" b="1" dirty="0"/>
              <a:t> assistance as a protective </a:t>
            </a:r>
            <a:r>
              <a:rPr lang="fr-CA" b="1" dirty="0" err="1"/>
              <a:t>measure</a:t>
            </a:r>
            <a:endParaRPr lang="fr-CA" b="1" i="1" dirty="0"/>
          </a:p>
        </p:txBody>
      </p:sp>
      <p:sp>
        <p:nvSpPr>
          <p:cNvPr id="3" name="Content Placeholder 2">
            <a:extLst>
              <a:ext uri="{FF2B5EF4-FFF2-40B4-BE49-F238E27FC236}">
                <a16:creationId xmlns:a16="http://schemas.microsoft.com/office/drawing/2014/main" id="{8D7FE9BA-8E86-25D7-6690-AF5D56DFE28D}"/>
              </a:ext>
            </a:extLst>
          </p:cNvPr>
          <p:cNvSpPr>
            <a:spLocks noGrp="1"/>
          </p:cNvSpPr>
          <p:nvPr>
            <p:ph idx="1"/>
          </p:nvPr>
        </p:nvSpPr>
        <p:spPr/>
        <p:txBody>
          <a:bodyPr>
            <a:normAutofit lnSpcReduction="10000"/>
          </a:bodyPr>
          <a:lstStyle/>
          <a:p>
            <a:r>
              <a:rPr lang="fr-CA" dirty="0" err="1"/>
              <a:t>Victims</a:t>
            </a:r>
            <a:r>
              <a:rPr lang="fr-CA" dirty="0"/>
              <a:t> </a:t>
            </a:r>
            <a:r>
              <a:rPr lang="fr-CA" dirty="0" err="1"/>
              <a:t>need</a:t>
            </a:r>
            <a:r>
              <a:rPr lang="fr-CA" dirty="0"/>
              <a:t> to </a:t>
            </a:r>
            <a:r>
              <a:rPr lang="fr-CA" dirty="0" err="1"/>
              <a:t>be</a:t>
            </a:r>
            <a:r>
              <a:rPr lang="fr-CA" dirty="0"/>
              <a:t> </a:t>
            </a:r>
            <a:r>
              <a:rPr lang="fr-CA" dirty="0" err="1"/>
              <a:t>provided</a:t>
            </a:r>
            <a:r>
              <a:rPr lang="fr-CA" dirty="0"/>
              <a:t> </a:t>
            </a:r>
            <a:r>
              <a:rPr lang="fr-CA" dirty="0" err="1"/>
              <a:t>with</a:t>
            </a:r>
            <a:r>
              <a:rPr lang="fr-CA" dirty="0"/>
              <a:t> support services to help </a:t>
            </a:r>
            <a:r>
              <a:rPr lang="fr-CA" dirty="0" err="1"/>
              <a:t>them</a:t>
            </a:r>
            <a:r>
              <a:rPr lang="fr-CA" dirty="0"/>
              <a:t> </a:t>
            </a:r>
            <a:r>
              <a:rPr lang="fr-CA" dirty="0" err="1"/>
              <a:t>recover</a:t>
            </a:r>
            <a:r>
              <a:rPr lang="fr-CA" dirty="0"/>
              <a:t> </a:t>
            </a:r>
            <a:r>
              <a:rPr lang="fr-CA" dirty="0" err="1"/>
              <a:t>from</a:t>
            </a:r>
            <a:r>
              <a:rPr lang="fr-CA" dirty="0"/>
              <a:t> the </a:t>
            </a:r>
            <a:r>
              <a:rPr lang="fr-CA" dirty="0" err="1"/>
              <a:t>devastating</a:t>
            </a:r>
            <a:r>
              <a:rPr lang="fr-CA" dirty="0"/>
              <a:t> </a:t>
            </a:r>
            <a:r>
              <a:rPr lang="fr-CA" dirty="0" err="1"/>
              <a:t>effects</a:t>
            </a:r>
            <a:r>
              <a:rPr lang="fr-CA" dirty="0"/>
              <a:t> of </a:t>
            </a:r>
            <a:r>
              <a:rPr lang="fr-CA" dirty="0" err="1"/>
              <a:t>victimization</a:t>
            </a:r>
            <a:r>
              <a:rPr lang="fr-CA" dirty="0"/>
              <a:t> and </a:t>
            </a:r>
            <a:r>
              <a:rPr lang="fr-CA" dirty="0" err="1"/>
              <a:t>reduce</a:t>
            </a:r>
            <a:r>
              <a:rPr lang="fr-CA" dirty="0"/>
              <a:t> </a:t>
            </a:r>
            <a:r>
              <a:rPr lang="fr-CA" dirty="0" err="1"/>
              <a:t>their</a:t>
            </a:r>
            <a:r>
              <a:rPr lang="fr-CA" dirty="0"/>
              <a:t> </a:t>
            </a:r>
            <a:r>
              <a:rPr lang="fr-CA" dirty="0" err="1"/>
              <a:t>risk</a:t>
            </a:r>
            <a:r>
              <a:rPr lang="fr-CA" dirty="0"/>
              <a:t> of </a:t>
            </a:r>
            <a:r>
              <a:rPr lang="fr-CA" dirty="0" err="1"/>
              <a:t>victimization</a:t>
            </a:r>
            <a:r>
              <a:rPr lang="fr-CA" dirty="0"/>
              <a:t> in the future.</a:t>
            </a:r>
          </a:p>
          <a:p>
            <a:endParaRPr lang="fr-CA" dirty="0"/>
          </a:p>
          <a:p>
            <a:r>
              <a:rPr lang="fr-CA" dirty="0"/>
              <a:t>Multiple </a:t>
            </a:r>
            <a:r>
              <a:rPr lang="fr-CA" dirty="0" err="1"/>
              <a:t>victimization</a:t>
            </a:r>
            <a:r>
              <a:rPr lang="fr-CA" dirty="0"/>
              <a:t> </a:t>
            </a:r>
            <a:r>
              <a:rPr lang="fr-CA" dirty="0" err="1"/>
              <a:t>means</a:t>
            </a:r>
            <a:r>
              <a:rPr lang="fr-CA" dirty="0"/>
              <a:t> </a:t>
            </a:r>
            <a:r>
              <a:rPr lang="fr-CA" dirty="0" err="1"/>
              <a:t>that</a:t>
            </a:r>
            <a:r>
              <a:rPr lang="fr-CA" dirty="0"/>
              <a:t> </a:t>
            </a:r>
            <a:r>
              <a:rPr lang="fr-CA" dirty="0" err="1"/>
              <a:t>each</a:t>
            </a:r>
            <a:r>
              <a:rPr lang="fr-CA" dirty="0"/>
              <a:t> crime </a:t>
            </a:r>
            <a:r>
              <a:rPr lang="fr-CA" dirty="0" err="1"/>
              <a:t>increases</a:t>
            </a:r>
            <a:r>
              <a:rPr lang="fr-CA" dirty="0"/>
              <a:t> </a:t>
            </a:r>
            <a:r>
              <a:rPr lang="fr-CA" dirty="0" err="1"/>
              <a:t>risk</a:t>
            </a:r>
            <a:r>
              <a:rPr lang="fr-CA" dirty="0"/>
              <a:t> of </a:t>
            </a:r>
            <a:r>
              <a:rPr lang="fr-CA" dirty="0" err="1"/>
              <a:t>revictimization</a:t>
            </a:r>
            <a:r>
              <a:rPr lang="fr-CA" dirty="0"/>
              <a:t> and </a:t>
            </a:r>
            <a:r>
              <a:rPr lang="fr-CA" dirty="0" err="1"/>
              <a:t>creates</a:t>
            </a:r>
            <a:r>
              <a:rPr lang="fr-CA" dirty="0"/>
              <a:t> a </a:t>
            </a:r>
            <a:r>
              <a:rPr lang="fr-CA" dirty="0" err="1"/>
              <a:t>societal</a:t>
            </a:r>
            <a:r>
              <a:rPr lang="fr-CA" dirty="0"/>
              <a:t> obligation to </a:t>
            </a:r>
            <a:r>
              <a:rPr lang="fr-CA" dirty="0" err="1"/>
              <a:t>intervene</a:t>
            </a:r>
            <a:r>
              <a:rPr lang="fr-CA" dirty="0"/>
              <a:t> to </a:t>
            </a:r>
            <a:r>
              <a:rPr lang="fr-CA" dirty="0" err="1"/>
              <a:t>prevent</a:t>
            </a:r>
            <a:r>
              <a:rPr lang="fr-CA" dirty="0"/>
              <a:t> re-</a:t>
            </a:r>
            <a:r>
              <a:rPr lang="fr-CA" dirty="0" err="1"/>
              <a:t>victimization</a:t>
            </a:r>
            <a:r>
              <a:rPr lang="fr-CA" dirty="0"/>
              <a:t>. </a:t>
            </a:r>
          </a:p>
          <a:p>
            <a:r>
              <a:rPr lang="fr-CA" dirty="0"/>
              <a:t>
The </a:t>
            </a:r>
            <a:r>
              <a:rPr lang="fr-CA" u="sng" dirty="0"/>
              <a:t>state has an obligation to </a:t>
            </a:r>
            <a:r>
              <a:rPr lang="fr-CA" dirty="0" err="1"/>
              <a:t>ensure</a:t>
            </a:r>
            <a:r>
              <a:rPr lang="fr-CA" dirty="0"/>
              <a:t> </a:t>
            </a:r>
            <a:r>
              <a:rPr lang="fr-CA" dirty="0" err="1"/>
              <a:t>safety</a:t>
            </a:r>
            <a:r>
              <a:rPr lang="fr-CA" dirty="0"/>
              <a:t>, </a:t>
            </a:r>
            <a:r>
              <a:rPr lang="fr-CA" dirty="0" err="1"/>
              <a:t>reduce</a:t>
            </a:r>
            <a:r>
              <a:rPr lang="fr-CA" dirty="0"/>
              <a:t> the </a:t>
            </a:r>
            <a:r>
              <a:rPr lang="fr-CA" dirty="0" err="1"/>
              <a:t>risk</a:t>
            </a:r>
            <a:r>
              <a:rPr lang="fr-CA" dirty="0"/>
              <a:t> of re-</a:t>
            </a:r>
            <a:r>
              <a:rPr lang="fr-CA" dirty="0" err="1"/>
              <a:t>victimization</a:t>
            </a:r>
            <a:r>
              <a:rPr lang="fr-CA" dirty="0"/>
              <a:t>, and </a:t>
            </a:r>
            <a:r>
              <a:rPr lang="fr-CA" dirty="0" err="1"/>
              <a:t>promote</a:t>
            </a:r>
            <a:r>
              <a:rPr lang="fr-CA" dirty="0"/>
              <a:t> </a:t>
            </a:r>
            <a:r>
              <a:rPr lang="fr-CA" dirty="0" err="1"/>
              <a:t>healing</a:t>
            </a:r>
            <a:endParaRPr lang="fr-CA" dirty="0"/>
          </a:p>
        </p:txBody>
      </p:sp>
      <p:pic>
        <p:nvPicPr>
          <p:cNvPr id="6" name="Picture 1">
            <a:extLst>
              <a:ext uri="{FF2B5EF4-FFF2-40B4-BE49-F238E27FC236}">
                <a16:creationId xmlns:a16="http://schemas.microsoft.com/office/drawing/2014/main" id="{D06FFF91-0F4F-0BEC-0583-16E0F0299675}"/>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3986161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47E175-DCA8-25D4-CB0D-60F47A442E85}"/>
              </a:ext>
            </a:extLst>
          </p:cNvPr>
          <p:cNvSpPr>
            <a:spLocks noGrp="1"/>
          </p:cNvSpPr>
          <p:nvPr>
            <p:ph type="ctrTitle"/>
          </p:nvPr>
        </p:nvSpPr>
        <p:spPr>
          <a:xfrm>
            <a:off x="1524000" y="448234"/>
            <a:ext cx="9144000" cy="3944471"/>
          </a:xfrm>
        </p:spPr>
        <p:txBody>
          <a:bodyPr>
            <a:normAutofit/>
          </a:bodyPr>
          <a:lstStyle/>
          <a:p>
            <a:r>
              <a:rPr lang="fr-CA" b="1" i="1" u="sng" dirty="0"/>
              <a:t>Invest in </a:t>
            </a:r>
            <a:r>
              <a:rPr lang="fr-CA" b="1" i="1" u="sng" dirty="0" err="1"/>
              <a:t>measures</a:t>
            </a:r>
            <a:r>
              <a:rPr lang="fr-CA" b="1" i="1" u="sng" dirty="0"/>
              <a:t> </a:t>
            </a:r>
            <a:r>
              <a:rPr lang="fr-CA" b="1" i="1" u="sng" dirty="0" err="1"/>
              <a:t>that</a:t>
            </a:r>
            <a:r>
              <a:rPr lang="fr-CA" b="1" i="1" u="sng" dirty="0"/>
              <a:t> help </a:t>
            </a:r>
            <a:r>
              <a:rPr lang="fr-CA" b="1" i="1" u="sng" dirty="0" err="1"/>
              <a:t>victims</a:t>
            </a:r>
            <a:r>
              <a:rPr lang="fr-CA" b="1" i="1" u="sng" dirty="0"/>
              <a:t> to </a:t>
            </a:r>
            <a:r>
              <a:rPr lang="fr-CA" b="1" i="1" u="sng" dirty="0" err="1"/>
              <a:t>improve</a:t>
            </a:r>
            <a:r>
              <a:rPr lang="fr-CA" b="1" i="1" u="sng" dirty="0"/>
              <a:t> </a:t>
            </a:r>
            <a:r>
              <a:rPr lang="fr-CA" b="1" i="1" u="sng" dirty="0" err="1"/>
              <a:t>their</a:t>
            </a:r>
            <a:r>
              <a:rPr lang="fr-CA" b="1" i="1" u="sng" dirty="0"/>
              <a:t> </a:t>
            </a:r>
            <a:r>
              <a:rPr lang="fr-CA" b="1" i="1" u="sng" dirty="0" err="1"/>
              <a:t>safety</a:t>
            </a:r>
            <a:endParaRPr lang="fr-CA" u="sng" dirty="0"/>
          </a:p>
        </p:txBody>
      </p:sp>
      <p:sp>
        <p:nvSpPr>
          <p:cNvPr id="3" name="Content Placeholder 2">
            <a:extLst>
              <a:ext uri="{FF2B5EF4-FFF2-40B4-BE49-F238E27FC236}">
                <a16:creationId xmlns:a16="http://schemas.microsoft.com/office/drawing/2014/main" id="{A4EEE846-C347-3F8B-6395-AEF908A37B6C}"/>
              </a:ext>
            </a:extLst>
          </p:cNvPr>
          <p:cNvSpPr>
            <a:spLocks noGrp="1"/>
          </p:cNvSpPr>
          <p:nvPr>
            <p:ph type="subTitle" idx="1"/>
          </p:nvPr>
        </p:nvSpPr>
        <p:spPr>
          <a:xfrm>
            <a:off x="1524000" y="4392706"/>
            <a:ext cx="9144000" cy="2269843"/>
          </a:xfrm>
        </p:spPr>
        <p:txBody>
          <a:bodyPr>
            <a:normAutofit/>
          </a:bodyPr>
          <a:lstStyle/>
          <a:p>
            <a:r>
              <a:rPr lang="fr-CA" sz="4000" b="1" i="1" dirty="0" err="1"/>
              <a:t>Victim-centred</a:t>
            </a:r>
            <a:r>
              <a:rPr lang="fr-CA" sz="4000" b="1" i="1" dirty="0"/>
              <a:t> interventions</a:t>
            </a:r>
            <a:endParaRPr lang="fr-CA" sz="4000" dirty="0"/>
          </a:p>
        </p:txBody>
      </p:sp>
      <p:pic>
        <p:nvPicPr>
          <p:cNvPr id="2" name="Picture 1">
            <a:extLst>
              <a:ext uri="{FF2B5EF4-FFF2-40B4-BE49-F238E27FC236}">
                <a16:creationId xmlns:a16="http://schemas.microsoft.com/office/drawing/2014/main" id="{6E82409F-92B5-78D9-19F1-4F9EDA34216C}"/>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7950268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37940BB-FBC4-492E-BD92-3B7B914D0E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5EE739C6-42C9-6F88-08ED-3A1542B2A6FD}"/>
              </a:ext>
            </a:extLst>
          </p:cNvPr>
          <p:cNvSpPr>
            <a:spLocks noGrp="1"/>
          </p:cNvSpPr>
          <p:nvPr>
            <p:ph type="ctrTitle"/>
          </p:nvPr>
        </p:nvSpPr>
        <p:spPr>
          <a:xfrm>
            <a:off x="4853988" y="320041"/>
            <a:ext cx="6707084" cy="3892668"/>
          </a:xfrm>
        </p:spPr>
        <p:txBody>
          <a:bodyPr>
            <a:normAutofit/>
          </a:bodyPr>
          <a:lstStyle/>
          <a:p>
            <a:pPr algn="l"/>
            <a:r>
              <a:rPr lang="fr-CA" sz="6600" dirty="0" err="1"/>
              <a:t>Thank</a:t>
            </a:r>
            <a:r>
              <a:rPr lang="fr-CA" sz="6600" dirty="0"/>
              <a:t> </a:t>
            </a:r>
            <a:r>
              <a:rPr lang="fr-CA" sz="6600" dirty="0" err="1"/>
              <a:t>you</a:t>
            </a:r>
            <a:r>
              <a:rPr lang="fr-CA" sz="6600" dirty="0"/>
              <a:t>!</a:t>
            </a:r>
          </a:p>
        </p:txBody>
      </p:sp>
      <p:sp>
        <p:nvSpPr>
          <p:cNvPr id="5" name="Subtitle 4">
            <a:extLst>
              <a:ext uri="{FF2B5EF4-FFF2-40B4-BE49-F238E27FC236}">
                <a16:creationId xmlns:a16="http://schemas.microsoft.com/office/drawing/2014/main" id="{D4D5737A-0AD9-5067-438D-4CCB3DDBDA44}"/>
              </a:ext>
            </a:extLst>
          </p:cNvPr>
          <p:cNvSpPr>
            <a:spLocks noGrp="1"/>
          </p:cNvSpPr>
          <p:nvPr>
            <p:ph type="subTitle" idx="1"/>
          </p:nvPr>
        </p:nvSpPr>
        <p:spPr>
          <a:xfrm>
            <a:off x="4853699" y="4631161"/>
            <a:ext cx="6707366" cy="1569486"/>
          </a:xfrm>
        </p:spPr>
        <p:txBody>
          <a:bodyPr>
            <a:normAutofit/>
          </a:bodyPr>
          <a:lstStyle/>
          <a:p>
            <a:pPr algn="l"/>
            <a:r>
              <a:rPr lang="fr-CA" dirty="0">
                <a:hlinkClick r:id="rId3"/>
              </a:rPr>
              <a:t>Jo-anne.m.wemmers@umontreal.ca</a:t>
            </a:r>
            <a:endParaRPr lang="fr-CA" dirty="0"/>
          </a:p>
          <a:p>
            <a:pPr algn="l"/>
            <a:r>
              <a:rPr lang="fr-CA" dirty="0">
                <a:hlinkClick r:id="rId4"/>
              </a:rPr>
              <a:t>www.cjvac.ca</a:t>
            </a:r>
            <a:endParaRPr lang="fr-CA" dirty="0"/>
          </a:p>
          <a:p>
            <a:pPr algn="l"/>
            <a:endParaRPr lang="fr-CA" dirty="0"/>
          </a:p>
          <a:p>
            <a:pPr algn="l"/>
            <a:endParaRPr lang="fr-CA" dirty="0"/>
          </a:p>
        </p:txBody>
      </p:sp>
      <p:pic>
        <p:nvPicPr>
          <p:cNvPr id="11" name="Picture 10">
            <a:extLst>
              <a:ext uri="{FF2B5EF4-FFF2-40B4-BE49-F238E27FC236}">
                <a16:creationId xmlns:a16="http://schemas.microsoft.com/office/drawing/2014/main" id="{95BFAE25-15B4-C651-D656-3DC26539E5B6}"/>
              </a:ext>
            </a:extLst>
          </p:cNvPr>
          <p:cNvPicPr>
            <a:picLocks noChangeAspect="1"/>
          </p:cNvPicPr>
          <p:nvPr/>
        </p:nvPicPr>
        <p:blipFill>
          <a:blip r:embed="rId5"/>
          <a:stretch>
            <a:fillRect/>
          </a:stretch>
        </p:blipFill>
        <p:spPr>
          <a:xfrm>
            <a:off x="320040" y="411632"/>
            <a:ext cx="4087368" cy="5716600"/>
          </a:xfrm>
          <a:prstGeom prst="rect">
            <a:avLst/>
          </a:prstGeom>
        </p:spPr>
      </p:pic>
      <p:sp>
        <p:nvSpPr>
          <p:cNvPr id="1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53987" y="4409267"/>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1">
            <a:extLst>
              <a:ext uri="{FF2B5EF4-FFF2-40B4-BE49-F238E27FC236}">
                <a16:creationId xmlns:a16="http://schemas.microsoft.com/office/drawing/2014/main" id="{6026F981-778D-4BBB-8085-95FE16F0DA42}"/>
              </a:ext>
            </a:extLst>
          </p:cNvPr>
          <p:cNvPicPr>
            <a:picLocks noChangeAspect="1"/>
          </p:cNvPicPr>
          <p:nvPr/>
        </p:nvPicPr>
        <p:blipFill>
          <a:blip r:embed="rId6"/>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15728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BFFA0-AC0B-4642-A817-C207009CE22A}"/>
              </a:ext>
            </a:extLst>
          </p:cNvPr>
          <p:cNvSpPr>
            <a:spLocks noGrp="1"/>
          </p:cNvSpPr>
          <p:nvPr>
            <p:ph type="title"/>
          </p:nvPr>
        </p:nvSpPr>
        <p:spPr/>
        <p:txBody>
          <a:bodyPr/>
          <a:lstStyle/>
          <a:p>
            <a:r>
              <a:rPr lang="fr-CA" b="1" dirty="0"/>
              <a:t>Security </a:t>
            </a:r>
            <a:r>
              <a:rPr lang="fr-CA" b="1" dirty="0" err="1"/>
              <a:t>is</a:t>
            </a:r>
            <a:r>
              <a:rPr lang="fr-CA" b="1" dirty="0"/>
              <a:t> a </a:t>
            </a:r>
            <a:r>
              <a:rPr lang="fr-CA" b="1" dirty="0" err="1"/>
              <a:t>fundamental</a:t>
            </a:r>
            <a:r>
              <a:rPr lang="fr-CA" b="1" dirty="0"/>
              <a:t> </a:t>
            </a:r>
            <a:r>
              <a:rPr lang="fr-CA" b="1" dirty="0" err="1"/>
              <a:t>need</a:t>
            </a:r>
            <a:endParaRPr lang="fr-CA" b="1" dirty="0"/>
          </a:p>
        </p:txBody>
      </p:sp>
      <p:sp>
        <p:nvSpPr>
          <p:cNvPr id="3" name="Content Placeholder 2">
            <a:extLst>
              <a:ext uri="{FF2B5EF4-FFF2-40B4-BE49-F238E27FC236}">
                <a16:creationId xmlns:a16="http://schemas.microsoft.com/office/drawing/2014/main" id="{C3977133-8056-0A4E-69CF-8431C2086C05}"/>
              </a:ext>
            </a:extLst>
          </p:cNvPr>
          <p:cNvSpPr>
            <a:spLocks noGrp="1"/>
          </p:cNvSpPr>
          <p:nvPr>
            <p:ph idx="1"/>
          </p:nvPr>
        </p:nvSpPr>
        <p:spPr/>
        <p:txBody>
          <a:bodyPr/>
          <a:lstStyle/>
          <a:p>
            <a:endParaRPr lang="fr-CA" dirty="0"/>
          </a:p>
          <a:p>
            <a:r>
              <a:rPr lang="fr-CA" dirty="0"/>
              <a:t>Lack of </a:t>
            </a:r>
            <a:r>
              <a:rPr lang="fr-CA" dirty="0" err="1"/>
              <a:t>security</a:t>
            </a:r>
            <a:r>
              <a:rPr lang="fr-CA" dirty="0"/>
              <a:t> </a:t>
            </a:r>
            <a:r>
              <a:rPr lang="fr-CA" dirty="0" err="1"/>
              <a:t>hinders</a:t>
            </a:r>
            <a:r>
              <a:rPr lang="fr-CA" dirty="0"/>
              <a:t> the </a:t>
            </a:r>
            <a:r>
              <a:rPr lang="fr-CA" dirty="0" err="1"/>
              <a:t>victim's</a:t>
            </a:r>
            <a:r>
              <a:rPr lang="fr-CA" dirty="0"/>
              <a:t> </a:t>
            </a:r>
            <a:r>
              <a:rPr lang="fr-CA" dirty="0" err="1"/>
              <a:t>recovery</a:t>
            </a:r>
            <a:endParaRPr lang="fr-CA" dirty="0"/>
          </a:p>
        </p:txBody>
      </p:sp>
      <p:pic>
        <p:nvPicPr>
          <p:cNvPr id="4" name="Espace réservé du contenu 3" descr="arton6.jpg">
            <a:extLst>
              <a:ext uri="{FF2B5EF4-FFF2-40B4-BE49-F238E27FC236}">
                <a16:creationId xmlns:a16="http://schemas.microsoft.com/office/drawing/2014/main" id="{CDE44A0B-EB82-FC3B-D8C8-AE14B4908517}"/>
              </a:ext>
            </a:extLst>
          </p:cNvPr>
          <p:cNvPicPr>
            <a:picLocks noChangeAspect="1"/>
          </p:cNvPicPr>
          <p:nvPr/>
        </p:nvPicPr>
        <p:blipFill>
          <a:blip r:embed="rId3">
            <a:extLst>
              <a:ext uri="{28A0092B-C50C-407E-A947-70E740481C1C}">
                <a14:useLocalDpi xmlns:a14="http://schemas.microsoft.com/office/drawing/2010/main" val="0"/>
              </a:ext>
            </a:extLst>
          </a:blip>
          <a:srcRect l="-39167" r="-39167"/>
          <a:stretch>
            <a:fillRect/>
          </a:stretch>
        </p:blipFill>
        <p:spPr>
          <a:xfrm>
            <a:off x="838200" y="3147155"/>
            <a:ext cx="9555271" cy="3174140"/>
          </a:xfrm>
          <a:prstGeom prst="rect">
            <a:avLst/>
          </a:prstGeom>
        </p:spPr>
      </p:pic>
      <p:sp>
        <p:nvSpPr>
          <p:cNvPr id="5" name="TextBox 4">
            <a:extLst>
              <a:ext uri="{FF2B5EF4-FFF2-40B4-BE49-F238E27FC236}">
                <a16:creationId xmlns:a16="http://schemas.microsoft.com/office/drawing/2014/main" id="{4B527650-2BF1-81A9-0E8D-19E55B1633CE}"/>
              </a:ext>
            </a:extLst>
          </p:cNvPr>
          <p:cNvSpPr txBox="1"/>
          <p:nvPr/>
        </p:nvSpPr>
        <p:spPr>
          <a:xfrm>
            <a:off x="9195758" y="6176963"/>
            <a:ext cx="1969001" cy="369332"/>
          </a:xfrm>
          <a:prstGeom prst="rect">
            <a:avLst/>
          </a:prstGeom>
          <a:noFill/>
        </p:spPr>
        <p:txBody>
          <a:bodyPr wrap="none" rtlCol="0">
            <a:spAutoFit/>
          </a:bodyPr>
          <a:lstStyle/>
          <a:p>
            <a:r>
              <a:rPr lang="fr-CA" dirty="0" err="1"/>
              <a:t>Maslow’s</a:t>
            </a:r>
            <a:r>
              <a:rPr lang="fr-CA" dirty="0"/>
              <a:t> </a:t>
            </a:r>
            <a:r>
              <a:rPr lang="fr-CA" dirty="0" err="1"/>
              <a:t>pyramid</a:t>
            </a:r>
            <a:endParaRPr lang="fr-CA" dirty="0"/>
          </a:p>
        </p:txBody>
      </p:sp>
      <p:pic>
        <p:nvPicPr>
          <p:cNvPr id="7" name="Picture 1">
            <a:extLst>
              <a:ext uri="{FF2B5EF4-FFF2-40B4-BE49-F238E27FC236}">
                <a16:creationId xmlns:a16="http://schemas.microsoft.com/office/drawing/2014/main" id="{2E5FA7F8-8BBC-F5A3-2AE8-7BBB1DFAE788}"/>
              </a:ext>
            </a:extLst>
          </p:cNvPr>
          <p:cNvPicPr>
            <a:picLocks noChangeAspect="1"/>
          </p:cNvPicPr>
          <p:nvPr/>
        </p:nvPicPr>
        <p:blipFill>
          <a:blip r:embed="rId4"/>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1952018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9C547B-6740-791B-6438-90F03F6F75A2}"/>
              </a:ext>
            </a:extLst>
          </p:cNvPr>
          <p:cNvSpPr>
            <a:spLocks noGrp="1"/>
          </p:cNvSpPr>
          <p:nvPr>
            <p:ph type="ctrTitle"/>
          </p:nvPr>
        </p:nvSpPr>
        <p:spPr/>
        <p:txBody>
          <a:bodyPr>
            <a:normAutofit/>
          </a:bodyPr>
          <a:lstStyle/>
          <a:p>
            <a:r>
              <a:rPr lang="fr-CA" b="1" dirty="0" err="1"/>
              <a:t>Safety</a:t>
            </a:r>
            <a:r>
              <a:rPr lang="fr-CA" b="1" dirty="0"/>
              <a:t> = </a:t>
            </a:r>
            <a:br>
              <a:rPr lang="fr-CA" b="1" dirty="0"/>
            </a:br>
            <a:r>
              <a:rPr lang="fr-CA" sz="4800" b="1" dirty="0"/>
              <a:t>absence of re-</a:t>
            </a:r>
            <a:r>
              <a:rPr lang="fr-CA" sz="4800" b="1" dirty="0" err="1"/>
              <a:t>victimization</a:t>
            </a:r>
            <a:endParaRPr lang="fr-CA" sz="4800" dirty="0"/>
          </a:p>
        </p:txBody>
      </p:sp>
      <p:sp>
        <p:nvSpPr>
          <p:cNvPr id="5" name="Subtitle 4">
            <a:extLst>
              <a:ext uri="{FF2B5EF4-FFF2-40B4-BE49-F238E27FC236}">
                <a16:creationId xmlns:a16="http://schemas.microsoft.com/office/drawing/2014/main" id="{85FFFC38-D77F-BE06-B035-F3A366CAA42A}"/>
              </a:ext>
            </a:extLst>
          </p:cNvPr>
          <p:cNvSpPr>
            <a:spLocks noGrp="1"/>
          </p:cNvSpPr>
          <p:nvPr>
            <p:ph type="subTitle" idx="1"/>
          </p:nvPr>
        </p:nvSpPr>
        <p:spPr>
          <a:xfrm>
            <a:off x="1524000" y="4085616"/>
            <a:ext cx="9144000" cy="1172183"/>
          </a:xfrm>
        </p:spPr>
        <p:txBody>
          <a:bodyPr/>
          <a:lstStyle/>
          <a:p>
            <a:r>
              <a:rPr lang="fr-CA" dirty="0"/>
              <a:t>The </a:t>
            </a:r>
            <a:r>
              <a:rPr lang="fr-CA" dirty="0" err="1"/>
              <a:t>same</a:t>
            </a:r>
            <a:r>
              <a:rPr lang="fr-CA" dirty="0"/>
              <a:t> or a </a:t>
            </a:r>
            <a:r>
              <a:rPr lang="fr-CA" dirty="0" err="1"/>
              <a:t>different</a:t>
            </a:r>
            <a:r>
              <a:rPr lang="fr-CA" dirty="0"/>
              <a:t> type of </a:t>
            </a:r>
            <a:r>
              <a:rPr lang="fr-CA" dirty="0" err="1"/>
              <a:t>victimization</a:t>
            </a:r>
            <a:endParaRPr lang="fr-CA" dirty="0"/>
          </a:p>
        </p:txBody>
      </p:sp>
      <p:pic>
        <p:nvPicPr>
          <p:cNvPr id="6" name="Picture 1">
            <a:extLst>
              <a:ext uri="{FF2B5EF4-FFF2-40B4-BE49-F238E27FC236}">
                <a16:creationId xmlns:a16="http://schemas.microsoft.com/office/drawing/2014/main" id="{A3BB9F8E-2355-EF08-78B9-A7641B0A0B10}"/>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3288168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D8FD1-D2C4-B992-45A9-4EAEAECDEE67}"/>
              </a:ext>
            </a:extLst>
          </p:cNvPr>
          <p:cNvSpPr>
            <a:spLocks noGrp="1"/>
          </p:cNvSpPr>
          <p:nvPr>
            <p:ph type="ctrTitle"/>
          </p:nvPr>
        </p:nvSpPr>
        <p:spPr>
          <a:xfrm>
            <a:off x="1692729" y="4047425"/>
            <a:ext cx="9144000" cy="1278955"/>
          </a:xfrm>
        </p:spPr>
        <p:txBody>
          <a:bodyPr>
            <a:normAutofit fontScale="90000"/>
          </a:bodyPr>
          <a:lstStyle/>
          <a:p>
            <a:r>
              <a:rPr lang="fr-CA" sz="5400" b="1" dirty="0"/>
              <a:t>Multiple </a:t>
            </a:r>
            <a:r>
              <a:rPr lang="fr-CA" sz="5400" b="1" dirty="0" err="1"/>
              <a:t>victimization</a:t>
            </a:r>
            <a:br>
              <a:rPr lang="fr-CA" sz="5400" b="1" dirty="0"/>
            </a:br>
            <a:endParaRPr lang="fr-CA" sz="5400" b="1" dirty="0"/>
          </a:p>
        </p:txBody>
      </p:sp>
      <p:sp>
        <p:nvSpPr>
          <p:cNvPr id="3" name="Content Placeholder 2">
            <a:extLst>
              <a:ext uri="{FF2B5EF4-FFF2-40B4-BE49-F238E27FC236}">
                <a16:creationId xmlns:a16="http://schemas.microsoft.com/office/drawing/2014/main" id="{8F31270E-73CC-73F8-DFD2-61A2E2AE605A}"/>
              </a:ext>
            </a:extLst>
          </p:cNvPr>
          <p:cNvSpPr>
            <a:spLocks noGrp="1"/>
          </p:cNvSpPr>
          <p:nvPr>
            <p:ph type="subTitle" idx="1"/>
          </p:nvPr>
        </p:nvSpPr>
        <p:spPr>
          <a:xfrm>
            <a:off x="1524000" y="1891413"/>
            <a:ext cx="9144000" cy="2156012"/>
          </a:xfrm>
        </p:spPr>
        <p:txBody>
          <a:bodyPr>
            <a:normAutofit/>
          </a:bodyPr>
          <a:lstStyle/>
          <a:p>
            <a:r>
              <a:rPr lang="fr-FR" sz="3200" dirty="0"/>
              <a:t>The </a:t>
            </a:r>
            <a:r>
              <a:rPr lang="fr-FR" sz="3200" dirty="0" err="1"/>
              <a:t>burden</a:t>
            </a:r>
            <a:r>
              <a:rPr lang="fr-FR" sz="3200" dirty="0"/>
              <a:t> of crime </a:t>
            </a:r>
            <a:r>
              <a:rPr lang="fr-FR" sz="3200" dirty="0" err="1"/>
              <a:t>is</a:t>
            </a:r>
            <a:r>
              <a:rPr lang="fr-FR" sz="3200" dirty="0"/>
              <a:t> not </a:t>
            </a:r>
            <a:r>
              <a:rPr lang="fr-FR" sz="3200" dirty="0" err="1"/>
              <a:t>shared</a:t>
            </a:r>
            <a:r>
              <a:rPr lang="fr-FR" sz="3200" dirty="0"/>
              <a:t> </a:t>
            </a:r>
            <a:r>
              <a:rPr lang="fr-FR" sz="3200" dirty="0" err="1"/>
              <a:t>equally</a:t>
            </a:r>
            <a:r>
              <a:rPr lang="fr-FR" sz="3200" dirty="0"/>
              <a:t> </a:t>
            </a:r>
            <a:r>
              <a:rPr lang="fr-FR" sz="3200" dirty="0" err="1"/>
              <a:t>among</a:t>
            </a:r>
            <a:r>
              <a:rPr lang="fr-FR" sz="3200" dirty="0"/>
              <a:t> all </a:t>
            </a:r>
            <a:r>
              <a:rPr lang="fr-FR" sz="3200" dirty="0" err="1"/>
              <a:t>members</a:t>
            </a:r>
            <a:r>
              <a:rPr lang="fr-FR" sz="3200" dirty="0"/>
              <a:t> of a </a:t>
            </a:r>
            <a:r>
              <a:rPr lang="fr-FR" sz="3200" dirty="0" err="1"/>
              <a:t>community</a:t>
            </a:r>
            <a:endParaRPr lang="fr-CA" dirty="0"/>
          </a:p>
          <a:p>
            <a:pPr marL="0" indent="0">
              <a:buNone/>
            </a:pPr>
            <a:endParaRPr lang="fr-CA" dirty="0"/>
          </a:p>
        </p:txBody>
      </p:sp>
      <p:pic>
        <p:nvPicPr>
          <p:cNvPr id="6" name="Picture 1">
            <a:extLst>
              <a:ext uri="{FF2B5EF4-FFF2-40B4-BE49-F238E27FC236}">
                <a16:creationId xmlns:a16="http://schemas.microsoft.com/office/drawing/2014/main" id="{F1332362-02F3-23BF-B9D5-C3953372A27A}"/>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1619629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DD4215-E3E0-9141-ACB4-01EE940CD1B3}"/>
              </a:ext>
            </a:extLst>
          </p:cNvPr>
          <p:cNvSpPr>
            <a:spLocks noGrp="1"/>
          </p:cNvSpPr>
          <p:nvPr>
            <p:ph type="title"/>
          </p:nvPr>
        </p:nvSpPr>
        <p:spPr/>
        <p:txBody>
          <a:bodyPr>
            <a:noAutofit/>
          </a:bodyPr>
          <a:lstStyle/>
          <a:p>
            <a:r>
              <a:rPr lang="fr-FR" sz="3200" dirty="0"/>
              <a:t>E.g.: People </a:t>
            </a:r>
            <a:r>
              <a:rPr lang="fr-FR" sz="3200" dirty="0" err="1"/>
              <a:t>who</a:t>
            </a:r>
            <a:r>
              <a:rPr lang="fr-FR" sz="3200" dirty="0"/>
              <a:t> have </a:t>
            </a:r>
            <a:r>
              <a:rPr lang="fr-FR" sz="3200" dirty="0" err="1"/>
              <a:t>experienced</a:t>
            </a:r>
            <a:r>
              <a:rPr lang="fr-FR" sz="3200" dirty="0"/>
              <a:t> </a:t>
            </a:r>
            <a:r>
              <a:rPr lang="fr-FR" sz="3200" dirty="0" err="1"/>
              <a:t>childhood</a:t>
            </a:r>
            <a:r>
              <a:rPr lang="fr-FR" sz="3200" dirty="0"/>
              <a:t> </a:t>
            </a:r>
            <a:r>
              <a:rPr lang="fr-FR" sz="3200" dirty="0" err="1"/>
              <a:t>maltreatment</a:t>
            </a:r>
            <a:r>
              <a:rPr lang="fr-FR" sz="3200" dirty="0"/>
              <a:t> are more </a:t>
            </a:r>
            <a:r>
              <a:rPr lang="fr-FR" sz="3200" dirty="0" err="1"/>
              <a:t>likely</a:t>
            </a:r>
            <a:r>
              <a:rPr lang="fr-FR" sz="3200" dirty="0"/>
              <a:t> to </a:t>
            </a:r>
            <a:r>
              <a:rPr lang="fr-FR" sz="3200" dirty="0" err="1"/>
              <a:t>be</a:t>
            </a:r>
            <a:r>
              <a:rPr lang="fr-FR" sz="3200" dirty="0"/>
              <a:t> </a:t>
            </a:r>
            <a:r>
              <a:rPr lang="fr-FR" sz="3200" dirty="0" err="1"/>
              <a:t>victims</a:t>
            </a:r>
            <a:r>
              <a:rPr lang="fr-FR" sz="3200" dirty="0"/>
              <a:t> of a violent crime</a:t>
            </a:r>
          </a:p>
        </p:txBody>
      </p:sp>
      <p:pic>
        <p:nvPicPr>
          <p:cNvPr id="7" name="Content Placeholder 6">
            <a:extLst>
              <a:ext uri="{FF2B5EF4-FFF2-40B4-BE49-F238E27FC236}">
                <a16:creationId xmlns:a16="http://schemas.microsoft.com/office/drawing/2014/main" id="{A9D1D850-4728-9FAF-DF63-FDF84C316DF4}"/>
              </a:ext>
            </a:extLst>
          </p:cNvPr>
          <p:cNvPicPr>
            <a:picLocks noGrp="1" noChangeAspect="1"/>
          </p:cNvPicPr>
          <p:nvPr>
            <p:ph idx="1"/>
          </p:nvPr>
        </p:nvPicPr>
        <p:blipFill>
          <a:blip r:embed="rId3"/>
          <a:stretch>
            <a:fillRect/>
          </a:stretch>
        </p:blipFill>
        <p:spPr>
          <a:xfrm>
            <a:off x="2514982" y="1825625"/>
            <a:ext cx="7177658" cy="4994032"/>
          </a:xfrm>
          <a:prstGeom prst="rect">
            <a:avLst/>
          </a:prstGeom>
        </p:spPr>
      </p:pic>
    </p:spTree>
    <p:extLst>
      <p:ext uri="{BB962C8B-B14F-4D97-AF65-F5344CB8AC3E}">
        <p14:creationId xmlns:p14="http://schemas.microsoft.com/office/powerpoint/2010/main" val="3107750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C9E7A-0618-0701-7755-483218DF6C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33F415-8373-006B-3D3D-647CEC6A8D6D}"/>
              </a:ext>
            </a:extLst>
          </p:cNvPr>
          <p:cNvSpPr>
            <a:spLocks noGrp="1"/>
          </p:cNvSpPr>
          <p:nvPr>
            <p:ph type="title"/>
          </p:nvPr>
        </p:nvSpPr>
        <p:spPr>
          <a:xfrm>
            <a:off x="838200" y="365125"/>
            <a:ext cx="10515600" cy="1508645"/>
          </a:xfrm>
        </p:spPr>
        <p:txBody>
          <a:bodyPr>
            <a:normAutofit/>
          </a:bodyPr>
          <a:lstStyle/>
          <a:p>
            <a:r>
              <a:rPr lang="fr-CA" sz="3600" b="1" dirty="0" err="1"/>
              <a:t>Victimization</a:t>
            </a:r>
            <a:r>
              <a:rPr lang="fr-CA" sz="3600" b="1" dirty="0"/>
              <a:t> (trauma) </a:t>
            </a:r>
            <a:r>
              <a:rPr lang="fr-CA" sz="3600" b="1" dirty="0" err="1"/>
              <a:t>increases</a:t>
            </a:r>
            <a:r>
              <a:rPr lang="fr-CA" sz="3600" b="1" dirty="0"/>
              <a:t> </a:t>
            </a:r>
            <a:r>
              <a:rPr lang="fr-CA" sz="3600" b="1" dirty="0" err="1"/>
              <a:t>vulnerability</a:t>
            </a:r>
            <a:r>
              <a:rPr lang="fr-CA" sz="3600" b="1" dirty="0"/>
              <a:t> and </a:t>
            </a:r>
            <a:r>
              <a:rPr lang="fr-CA" sz="3600" b="1" dirty="0" err="1"/>
              <a:t>risk</a:t>
            </a:r>
            <a:r>
              <a:rPr lang="fr-CA" sz="3600" b="1" dirty="0"/>
              <a:t> of </a:t>
            </a:r>
            <a:r>
              <a:rPr lang="fr-CA" sz="3600" b="1" dirty="0" err="1"/>
              <a:t>victimization</a:t>
            </a:r>
            <a:endParaRPr lang="fr-CA" sz="3600" b="1" dirty="0"/>
          </a:p>
        </p:txBody>
      </p:sp>
      <p:sp>
        <p:nvSpPr>
          <p:cNvPr id="3" name="Content Placeholder 2">
            <a:extLst>
              <a:ext uri="{FF2B5EF4-FFF2-40B4-BE49-F238E27FC236}">
                <a16:creationId xmlns:a16="http://schemas.microsoft.com/office/drawing/2014/main" id="{AFBCDAA3-E1E4-F3DD-20DB-472B896FF575}"/>
              </a:ext>
            </a:extLst>
          </p:cNvPr>
          <p:cNvSpPr>
            <a:spLocks noGrp="1"/>
          </p:cNvSpPr>
          <p:nvPr>
            <p:ph idx="1"/>
          </p:nvPr>
        </p:nvSpPr>
        <p:spPr>
          <a:xfrm>
            <a:off x="838200" y="1873770"/>
            <a:ext cx="10515600" cy="4303193"/>
          </a:xfrm>
        </p:spPr>
        <p:txBody>
          <a:bodyPr>
            <a:normAutofit fontScale="85000" lnSpcReduction="20000"/>
          </a:bodyPr>
          <a:lstStyle/>
          <a:p>
            <a:pPr marL="0" indent="0">
              <a:buNone/>
            </a:pPr>
            <a:endParaRPr lang="fr-FR" dirty="0"/>
          </a:p>
          <a:p>
            <a:r>
              <a:rPr lang="fr-CA" dirty="0" err="1"/>
              <a:t>Victimization</a:t>
            </a:r>
            <a:r>
              <a:rPr lang="fr-CA" dirty="0"/>
              <a:t> </a:t>
            </a:r>
            <a:r>
              <a:rPr lang="fr-CA" dirty="0" err="1"/>
              <a:t>is</a:t>
            </a:r>
            <a:r>
              <a:rPr lang="fr-CA" dirty="0"/>
              <a:t> a </a:t>
            </a:r>
            <a:r>
              <a:rPr lang="fr-CA" dirty="0" err="1"/>
              <a:t>victimogenic</a:t>
            </a:r>
            <a:r>
              <a:rPr lang="fr-CA" dirty="0"/>
              <a:t> factor</a:t>
            </a:r>
          </a:p>
          <a:p>
            <a:endParaRPr lang="fr-CA" dirty="0"/>
          </a:p>
          <a:p>
            <a:r>
              <a:rPr lang="fr-FR" dirty="0"/>
              <a:t>Ex.  2% of the Canadian population </a:t>
            </a:r>
            <a:r>
              <a:rPr lang="fr-FR" dirty="0" err="1"/>
              <a:t>experienced</a:t>
            </a:r>
            <a:r>
              <a:rPr lang="fr-FR" dirty="0"/>
              <a:t> 60% of the violent crimes </a:t>
            </a:r>
            <a:r>
              <a:rPr lang="fr-FR" dirty="0" err="1"/>
              <a:t>reported</a:t>
            </a:r>
            <a:r>
              <a:rPr lang="fr-FR" dirty="0"/>
              <a:t> in the </a:t>
            </a:r>
            <a:r>
              <a:rPr lang="fr-FR" dirty="0" err="1"/>
              <a:t>survey</a:t>
            </a:r>
            <a:r>
              <a:rPr lang="fr-FR" dirty="0"/>
              <a:t> </a:t>
            </a:r>
            <a:r>
              <a:rPr lang="fr-FR" sz="2000" dirty="0"/>
              <a:t>(Perreault, Sauvé and Burns, 2010)</a:t>
            </a:r>
          </a:p>
          <a:p>
            <a:endParaRPr lang="fr-FR" sz="2000" dirty="0"/>
          </a:p>
          <a:p>
            <a:r>
              <a:rPr lang="fr-CA" dirty="0"/>
              <a:t>The cumulative impact of trauma / </a:t>
            </a:r>
            <a:r>
              <a:rPr lang="fr-CA" dirty="0" err="1"/>
              <a:t>victimization</a:t>
            </a:r>
            <a:r>
              <a:rPr lang="fr-CA" dirty="0"/>
              <a:t> </a:t>
            </a:r>
          </a:p>
          <a:p>
            <a:pPr marL="0" indent="0">
              <a:buNone/>
            </a:pPr>
            <a:endParaRPr lang="fr-CA" dirty="0"/>
          </a:p>
          <a:p>
            <a:r>
              <a:rPr lang="fr-FR" sz="3200" i="1" dirty="0" err="1"/>
              <a:t>Polyvictimzation</a:t>
            </a:r>
            <a:r>
              <a:rPr lang="fr-FR" sz="3200" i="1" dirty="0"/>
              <a:t> </a:t>
            </a:r>
          </a:p>
          <a:p>
            <a:pPr marL="0" indent="0" algn="r">
              <a:buNone/>
            </a:pPr>
            <a:r>
              <a:rPr lang="fr-CA" sz="3200" dirty="0"/>
              <a:t>
Protection = </a:t>
            </a:r>
            <a:r>
              <a:rPr lang="fr-CA" sz="3200" dirty="0" err="1"/>
              <a:t>reduce</a:t>
            </a:r>
            <a:r>
              <a:rPr lang="fr-CA" sz="3200" dirty="0"/>
              <a:t> the </a:t>
            </a:r>
            <a:r>
              <a:rPr lang="fr-CA" sz="3200" dirty="0" err="1"/>
              <a:t>risk</a:t>
            </a:r>
            <a:r>
              <a:rPr lang="fr-CA" sz="3200" dirty="0"/>
              <a:t> of re-</a:t>
            </a:r>
            <a:r>
              <a:rPr lang="fr-CA" sz="3200" dirty="0" err="1"/>
              <a:t>victimization</a:t>
            </a:r>
            <a:endParaRPr lang="fr-CA" sz="3200" dirty="0"/>
          </a:p>
          <a:p>
            <a:endParaRPr lang="fr-FR" sz="3200" dirty="0"/>
          </a:p>
          <a:p>
            <a:endParaRPr lang="fr-CA" dirty="0"/>
          </a:p>
          <a:p>
            <a:endParaRPr lang="fr-CA" dirty="0"/>
          </a:p>
          <a:p>
            <a:endParaRPr lang="fr-CA" dirty="0"/>
          </a:p>
          <a:p>
            <a:pPr marL="0" indent="0">
              <a:buNone/>
            </a:pPr>
            <a:endParaRPr lang="fr-CA" dirty="0"/>
          </a:p>
        </p:txBody>
      </p:sp>
      <p:pic>
        <p:nvPicPr>
          <p:cNvPr id="6" name="Picture 1">
            <a:extLst>
              <a:ext uri="{FF2B5EF4-FFF2-40B4-BE49-F238E27FC236}">
                <a16:creationId xmlns:a16="http://schemas.microsoft.com/office/drawing/2014/main" id="{3F0324F0-9BF7-5884-E54B-7928B952BADB}"/>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2151564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7A5B0-9539-DBB0-CE5F-3A8AE24E81E4}"/>
              </a:ext>
            </a:extLst>
          </p:cNvPr>
          <p:cNvSpPr>
            <a:spLocks noGrp="1"/>
          </p:cNvSpPr>
          <p:nvPr>
            <p:ph type="title"/>
          </p:nvPr>
        </p:nvSpPr>
        <p:spPr>
          <a:xfrm>
            <a:off x="838200" y="365125"/>
            <a:ext cx="10156371" cy="1855559"/>
          </a:xfrm>
        </p:spPr>
        <p:txBody>
          <a:bodyPr>
            <a:normAutofit/>
          </a:bodyPr>
          <a:lstStyle/>
          <a:p>
            <a:r>
              <a:rPr lang="fr-CA" b="1" dirty="0" err="1"/>
              <a:t>Safety</a:t>
            </a:r>
            <a:r>
              <a:rPr lang="fr-CA" b="1" dirty="0"/>
              <a:t> =  </a:t>
            </a:r>
            <a:r>
              <a:rPr lang="fr-CA" b="1" dirty="0" err="1"/>
              <a:t>Reducing</a:t>
            </a:r>
            <a:r>
              <a:rPr lang="fr-CA" b="1" dirty="0"/>
              <a:t> re-</a:t>
            </a:r>
            <a:r>
              <a:rPr lang="fr-CA" b="1" dirty="0" err="1"/>
              <a:t>victimization</a:t>
            </a:r>
            <a:endParaRPr lang="fr-CA" sz="2800" b="1" dirty="0"/>
          </a:p>
        </p:txBody>
      </p:sp>
      <p:sp>
        <p:nvSpPr>
          <p:cNvPr id="3" name="Content Placeholder 2">
            <a:extLst>
              <a:ext uri="{FF2B5EF4-FFF2-40B4-BE49-F238E27FC236}">
                <a16:creationId xmlns:a16="http://schemas.microsoft.com/office/drawing/2014/main" id="{2E0EA468-AABB-5B6D-CE94-86F994E30BCC}"/>
              </a:ext>
            </a:extLst>
          </p:cNvPr>
          <p:cNvSpPr>
            <a:spLocks noGrp="1"/>
          </p:cNvSpPr>
          <p:nvPr>
            <p:ph idx="1"/>
          </p:nvPr>
        </p:nvSpPr>
        <p:spPr>
          <a:xfrm>
            <a:off x="838200" y="2220685"/>
            <a:ext cx="10515600" cy="3956277"/>
          </a:xfrm>
        </p:spPr>
        <p:txBody>
          <a:bodyPr/>
          <a:lstStyle/>
          <a:p>
            <a:pPr marL="0" indent="0">
              <a:buNone/>
            </a:pPr>
            <a:r>
              <a:rPr lang="fr-CA" b="1" u="sng" dirty="0"/>
              <a:t>Protection Study</a:t>
            </a:r>
            <a:r>
              <a:rPr lang="fr-CA" dirty="0"/>
              <a:t>: (</a:t>
            </a:r>
            <a:r>
              <a:rPr lang="fr-CA" dirty="0" err="1"/>
              <a:t>Wemmers</a:t>
            </a:r>
            <a:r>
              <a:rPr lang="fr-CA" dirty="0"/>
              <a:t>, </a:t>
            </a:r>
            <a:r>
              <a:rPr lang="fr-CA" dirty="0" err="1"/>
              <a:t>Sipowo</a:t>
            </a:r>
            <a:r>
              <a:rPr lang="fr-CA" dirty="0"/>
              <a:t>, Zota, </a:t>
            </a:r>
            <a:r>
              <a:rPr lang="fr-CA" dirty="0" err="1"/>
              <a:t>Manirabona</a:t>
            </a:r>
            <a:r>
              <a:rPr lang="fr-CA" dirty="0"/>
              <a:t>, et al)</a:t>
            </a:r>
          </a:p>
          <a:p>
            <a:pPr marL="0" indent="0">
              <a:buNone/>
            </a:pPr>
            <a:endParaRPr lang="fr-CA" dirty="0"/>
          </a:p>
          <a:p>
            <a:pPr marL="514350" indent="-514350">
              <a:buFont typeface="+mj-lt"/>
              <a:buAutoNum type="arabicPeriod"/>
            </a:pPr>
            <a:r>
              <a:rPr lang="fr-CA" dirty="0" err="1"/>
              <a:t>Review</a:t>
            </a:r>
            <a:r>
              <a:rPr lang="fr-CA" dirty="0"/>
              <a:t> of the </a:t>
            </a:r>
            <a:r>
              <a:rPr lang="fr-CA" dirty="0" err="1"/>
              <a:t>literature</a:t>
            </a:r>
            <a:r>
              <a:rPr lang="fr-CA" dirty="0"/>
              <a:t> on </a:t>
            </a:r>
            <a:r>
              <a:rPr lang="fr-CA" dirty="0" err="1"/>
              <a:t>empirical</a:t>
            </a:r>
            <a:r>
              <a:rPr lang="fr-CA" dirty="0"/>
              <a:t> </a:t>
            </a:r>
            <a:r>
              <a:rPr lang="fr-CA" dirty="0" err="1"/>
              <a:t>research</a:t>
            </a:r>
            <a:r>
              <a:rPr lang="fr-CA" dirty="0"/>
              <a:t>;  
Interviews </a:t>
            </a:r>
            <a:r>
              <a:rPr lang="fr-CA" dirty="0" err="1"/>
              <a:t>with</a:t>
            </a:r>
            <a:r>
              <a:rPr lang="fr-CA" dirty="0"/>
              <a:t> </a:t>
            </a:r>
            <a:r>
              <a:rPr lang="fr-CA" dirty="0" err="1"/>
              <a:t>victims</a:t>
            </a:r>
            <a:r>
              <a:rPr lang="fr-CA" dirty="0"/>
              <a:t> and </a:t>
            </a:r>
            <a:r>
              <a:rPr lang="fr-CA" dirty="0" err="1"/>
              <a:t>professionals</a:t>
            </a:r>
            <a:r>
              <a:rPr lang="fr-CA" dirty="0"/>
              <a:t>;
Legal </a:t>
            </a:r>
            <a:r>
              <a:rPr lang="fr-CA" dirty="0" err="1"/>
              <a:t>measures</a:t>
            </a:r>
            <a:r>
              <a:rPr lang="fr-CA" dirty="0"/>
              <a:t> </a:t>
            </a:r>
          </a:p>
          <a:p>
            <a:endParaRPr lang="fr-CA" dirty="0"/>
          </a:p>
          <a:p>
            <a:pPr algn="r"/>
            <a:r>
              <a:rPr lang="fr-CA" dirty="0" err="1"/>
              <a:t>These</a:t>
            </a:r>
            <a:r>
              <a:rPr lang="fr-CA" dirty="0"/>
              <a:t> </a:t>
            </a:r>
            <a:r>
              <a:rPr lang="fr-CA" dirty="0" err="1"/>
              <a:t>studies</a:t>
            </a:r>
            <a:r>
              <a:rPr lang="fr-CA" dirty="0"/>
              <a:t> come to the </a:t>
            </a:r>
            <a:r>
              <a:rPr lang="fr-CA" dirty="0" err="1"/>
              <a:t>same</a:t>
            </a:r>
            <a:r>
              <a:rPr lang="fr-CA" dirty="0"/>
              <a:t> conclusion: </a:t>
            </a:r>
            <a:r>
              <a:rPr lang="fr-CA" i="1" dirty="0"/>
              <a:t>the </a:t>
            </a:r>
            <a:r>
              <a:rPr lang="fr-CA" i="1" dirty="0" err="1"/>
              <a:t>most</a:t>
            </a:r>
            <a:r>
              <a:rPr lang="fr-CA" i="1" dirty="0"/>
              <a:t> effective </a:t>
            </a:r>
            <a:r>
              <a:rPr lang="fr-CA" i="1" dirty="0" err="1"/>
              <a:t>measures</a:t>
            </a:r>
            <a:r>
              <a:rPr lang="fr-CA" i="1" dirty="0"/>
              <a:t> are </a:t>
            </a:r>
            <a:r>
              <a:rPr lang="fr-CA" i="1" dirty="0" err="1"/>
              <a:t>those</a:t>
            </a:r>
            <a:r>
              <a:rPr lang="fr-CA" i="1" dirty="0"/>
              <a:t> </a:t>
            </a:r>
            <a:r>
              <a:rPr lang="fr-CA" i="1" dirty="0" err="1"/>
              <a:t>that</a:t>
            </a:r>
            <a:r>
              <a:rPr lang="fr-CA" i="1" dirty="0"/>
              <a:t> are </a:t>
            </a:r>
            <a:r>
              <a:rPr lang="fr-CA" i="1" dirty="0" err="1"/>
              <a:t>centred</a:t>
            </a:r>
            <a:r>
              <a:rPr lang="fr-CA" i="1" dirty="0"/>
              <a:t> on the </a:t>
            </a:r>
            <a:r>
              <a:rPr lang="fr-CA" i="1" dirty="0" err="1"/>
              <a:t>victim</a:t>
            </a:r>
            <a:endParaRPr lang="fr-CA" i="1" dirty="0"/>
          </a:p>
        </p:txBody>
      </p:sp>
      <p:pic>
        <p:nvPicPr>
          <p:cNvPr id="6" name="Picture 1">
            <a:extLst>
              <a:ext uri="{FF2B5EF4-FFF2-40B4-BE49-F238E27FC236}">
                <a16:creationId xmlns:a16="http://schemas.microsoft.com/office/drawing/2014/main" id="{2F812678-857F-3128-FFEC-7C9FC132D3E6}"/>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1059011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3F203-1F33-5F52-A9F4-AC8E745C90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3659EF-F5CF-5F1C-7111-82DD3F42741E}"/>
              </a:ext>
            </a:extLst>
          </p:cNvPr>
          <p:cNvSpPr>
            <a:spLocks noGrp="1"/>
          </p:cNvSpPr>
          <p:nvPr>
            <p:ph type="title"/>
          </p:nvPr>
        </p:nvSpPr>
        <p:spPr/>
        <p:txBody>
          <a:bodyPr>
            <a:normAutofit/>
          </a:bodyPr>
          <a:lstStyle/>
          <a:p>
            <a:r>
              <a:rPr lang="fr-CA" sz="4000" b="1" dirty="0" err="1"/>
              <a:t>Safety</a:t>
            </a:r>
            <a:r>
              <a:rPr lang="fr-CA" sz="4000" b="1" dirty="0"/>
              <a:t> = absence of a new </a:t>
            </a:r>
            <a:r>
              <a:rPr lang="fr-CA" sz="4000" b="1" dirty="0" err="1"/>
              <a:t>victimization</a:t>
            </a:r>
            <a:endParaRPr lang="fr-CA" sz="4000" dirty="0"/>
          </a:p>
        </p:txBody>
      </p:sp>
      <p:sp>
        <p:nvSpPr>
          <p:cNvPr id="3" name="Content Placeholder 2">
            <a:extLst>
              <a:ext uri="{FF2B5EF4-FFF2-40B4-BE49-F238E27FC236}">
                <a16:creationId xmlns:a16="http://schemas.microsoft.com/office/drawing/2014/main" id="{5D3AE23B-489A-7578-31D2-6AAF38829B57}"/>
              </a:ext>
            </a:extLst>
          </p:cNvPr>
          <p:cNvSpPr>
            <a:spLocks noGrp="1"/>
          </p:cNvSpPr>
          <p:nvPr>
            <p:ph sz="half" idx="1"/>
          </p:nvPr>
        </p:nvSpPr>
        <p:spPr/>
        <p:txBody>
          <a:bodyPr>
            <a:normAutofit/>
          </a:bodyPr>
          <a:lstStyle/>
          <a:p>
            <a:pPr marL="0" indent="0">
              <a:buNone/>
            </a:pPr>
            <a:r>
              <a:rPr lang="fr-CA" dirty="0"/>
              <a:t> </a:t>
            </a:r>
          </a:p>
          <a:p>
            <a:pPr marL="457200" lvl="1" indent="0">
              <a:buNone/>
            </a:pPr>
            <a:endParaRPr lang="fr-CA" i="1" kern="0" dirty="0">
              <a:solidFill>
                <a:srgbClr val="EE0000"/>
              </a:solidFill>
              <a:latin typeface="Aptos" panose="020B0004020202020204" pitchFamily="34" charset="0"/>
              <a:cs typeface="Times New Roman" panose="02020603050405020304" pitchFamily="18" charset="0"/>
            </a:endParaRPr>
          </a:p>
          <a:p>
            <a:pPr lvl="1"/>
            <a:endParaRPr lang="fr-CA" dirty="0"/>
          </a:p>
        </p:txBody>
      </p:sp>
      <p:sp>
        <p:nvSpPr>
          <p:cNvPr id="8" name="Content Placeholder 7">
            <a:extLst>
              <a:ext uri="{FF2B5EF4-FFF2-40B4-BE49-F238E27FC236}">
                <a16:creationId xmlns:a16="http://schemas.microsoft.com/office/drawing/2014/main" id="{26413AA7-E8AE-EF97-3B71-8D4BDE197443}"/>
              </a:ext>
            </a:extLst>
          </p:cNvPr>
          <p:cNvSpPr>
            <a:spLocks noGrp="1"/>
          </p:cNvSpPr>
          <p:nvPr>
            <p:ph sz="half" idx="2"/>
          </p:nvPr>
        </p:nvSpPr>
        <p:spPr/>
        <p:txBody>
          <a:bodyPr>
            <a:normAutofit/>
          </a:bodyPr>
          <a:lstStyle/>
          <a:p>
            <a:pPr lvl="1"/>
            <a:endParaRPr lang="fr-CA" kern="0" dirty="0">
              <a:latin typeface="Aptos" panose="020B0004020202020204" pitchFamily="34" charset="0"/>
              <a:cs typeface="Times New Roman" panose="02020603050405020304" pitchFamily="18" charset="0"/>
            </a:endParaRPr>
          </a:p>
          <a:p>
            <a:endParaRPr lang="fr-CA" dirty="0"/>
          </a:p>
        </p:txBody>
      </p:sp>
      <p:sp>
        <p:nvSpPr>
          <p:cNvPr id="6" name="Text Placeholder 5">
            <a:extLst>
              <a:ext uri="{FF2B5EF4-FFF2-40B4-BE49-F238E27FC236}">
                <a16:creationId xmlns:a16="http://schemas.microsoft.com/office/drawing/2014/main" id="{6BBD8099-A8E1-5EBA-2DCA-1CF642A54557}"/>
              </a:ext>
            </a:extLst>
          </p:cNvPr>
          <p:cNvSpPr>
            <a:spLocks noGrp="1"/>
          </p:cNvSpPr>
          <p:nvPr>
            <p:ph type="body" idx="4294967295"/>
          </p:nvPr>
        </p:nvSpPr>
        <p:spPr>
          <a:xfrm>
            <a:off x="176212" y="2766219"/>
            <a:ext cx="5157788" cy="1325562"/>
          </a:xfrm>
        </p:spPr>
        <p:txBody>
          <a:bodyPr>
            <a:noAutofit/>
          </a:bodyPr>
          <a:lstStyle/>
          <a:p>
            <a:r>
              <a:rPr lang="fr-CA" sz="3200" dirty="0"/>
              <a:t>1</a:t>
            </a:r>
            <a:r>
              <a:rPr lang="fr-CA" sz="3200" dirty="0">
                <a:solidFill>
                  <a:srgbClr val="FF0000"/>
                </a:solidFill>
              </a:rPr>
              <a:t>. </a:t>
            </a:r>
            <a:r>
              <a:rPr lang="fr-CA" sz="3200" dirty="0" err="1">
                <a:solidFill>
                  <a:srgbClr val="FF0000"/>
                </a:solidFill>
              </a:rPr>
              <a:t>Targets</a:t>
            </a:r>
            <a:r>
              <a:rPr lang="fr-CA" sz="3200" dirty="0">
                <a:solidFill>
                  <a:srgbClr val="FF0000"/>
                </a:solidFill>
              </a:rPr>
              <a:t> the </a:t>
            </a:r>
            <a:r>
              <a:rPr lang="fr-CA" sz="3200" dirty="0" err="1">
                <a:solidFill>
                  <a:srgbClr val="FF0000"/>
                </a:solidFill>
              </a:rPr>
              <a:t>aggressor</a:t>
            </a:r>
            <a:endParaRPr lang="fr-CA" sz="3200" dirty="0">
              <a:solidFill>
                <a:srgbClr val="FF0000"/>
              </a:solidFill>
            </a:endParaRPr>
          </a:p>
        </p:txBody>
      </p:sp>
      <p:sp>
        <p:nvSpPr>
          <p:cNvPr id="7" name="Text Placeholder 6">
            <a:extLst>
              <a:ext uri="{FF2B5EF4-FFF2-40B4-BE49-F238E27FC236}">
                <a16:creationId xmlns:a16="http://schemas.microsoft.com/office/drawing/2014/main" id="{7E707EFD-8B7B-4A7A-DEC0-83AC88A2E1FB}"/>
              </a:ext>
            </a:extLst>
          </p:cNvPr>
          <p:cNvSpPr>
            <a:spLocks noGrp="1"/>
          </p:cNvSpPr>
          <p:nvPr>
            <p:ph type="body" sz="quarter" idx="4294967295"/>
          </p:nvPr>
        </p:nvSpPr>
        <p:spPr>
          <a:xfrm>
            <a:off x="7008813" y="2613185"/>
            <a:ext cx="5183187" cy="1455737"/>
          </a:xfrm>
        </p:spPr>
        <p:txBody>
          <a:bodyPr/>
          <a:lstStyle/>
          <a:p>
            <a:r>
              <a:rPr lang="fr-CA" sz="3200" kern="0" dirty="0">
                <a:latin typeface="Aptos" panose="020B0004020202020204" pitchFamily="34" charset="0"/>
                <a:cs typeface="Times New Roman" panose="02020603050405020304" pitchFamily="18" charset="0"/>
              </a:rPr>
              <a:t>2. </a:t>
            </a:r>
            <a:r>
              <a:rPr lang="fr-CA" sz="3200" kern="0" dirty="0" err="1">
                <a:latin typeface="Aptos" panose="020B0004020202020204" pitchFamily="34" charset="0"/>
                <a:cs typeface="Times New Roman" panose="02020603050405020304" pitchFamily="18" charset="0"/>
              </a:rPr>
              <a:t>Targets</a:t>
            </a:r>
            <a:r>
              <a:rPr lang="fr-CA" sz="3200" kern="0" dirty="0">
                <a:latin typeface="Aptos" panose="020B0004020202020204" pitchFamily="34" charset="0"/>
                <a:cs typeface="Times New Roman" panose="02020603050405020304" pitchFamily="18" charset="0"/>
              </a:rPr>
              <a:t> the </a:t>
            </a:r>
            <a:r>
              <a:rPr lang="fr-CA" sz="3200" kern="0" dirty="0" err="1">
                <a:latin typeface="Aptos" panose="020B0004020202020204" pitchFamily="34" charset="0"/>
                <a:cs typeface="Times New Roman" panose="02020603050405020304" pitchFamily="18" charset="0"/>
              </a:rPr>
              <a:t>victim</a:t>
            </a:r>
            <a:endParaRPr lang="fr-CA" sz="3200" kern="0" dirty="0">
              <a:latin typeface="Aptos" panose="020B0004020202020204" pitchFamily="34" charset="0"/>
              <a:cs typeface="Times New Roman" panose="02020603050405020304" pitchFamily="18" charset="0"/>
            </a:endParaRPr>
          </a:p>
          <a:p>
            <a:endParaRPr lang="fr-CA" dirty="0"/>
          </a:p>
        </p:txBody>
      </p:sp>
      <p:pic>
        <p:nvPicPr>
          <p:cNvPr id="9" name="Picture 1">
            <a:extLst>
              <a:ext uri="{FF2B5EF4-FFF2-40B4-BE49-F238E27FC236}">
                <a16:creationId xmlns:a16="http://schemas.microsoft.com/office/drawing/2014/main" id="{409FB944-99C8-E5C2-E39C-D9539914267D}"/>
              </a:ext>
            </a:extLst>
          </p:cNvPr>
          <p:cNvPicPr>
            <a:picLocks noChangeAspect="1"/>
          </p:cNvPicPr>
          <p:nvPr/>
        </p:nvPicPr>
        <p:blipFill>
          <a:blip r:embed="rId3"/>
          <a:srcRect l="8970" t="11283"/>
          <a:stretch>
            <a:fillRect/>
          </a:stretch>
        </p:blipFill>
        <p:spPr>
          <a:xfrm>
            <a:off x="10894827" y="448233"/>
            <a:ext cx="589601" cy="653491"/>
          </a:xfrm>
          <a:prstGeom prst="rect">
            <a:avLst/>
          </a:prstGeom>
        </p:spPr>
      </p:pic>
    </p:spTree>
    <p:extLst>
      <p:ext uri="{BB962C8B-B14F-4D97-AF65-F5344CB8AC3E}">
        <p14:creationId xmlns:p14="http://schemas.microsoft.com/office/powerpoint/2010/main" val="1971532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4436</TotalTime>
  <Words>3859</Words>
  <Application>Microsoft Macintosh PowerPoint</Application>
  <PresentationFormat>Widescreen</PresentationFormat>
  <Paragraphs>278</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Aptos Display</vt:lpstr>
      <vt:lpstr>Arial</vt:lpstr>
      <vt:lpstr>Arial Narrow</vt:lpstr>
      <vt:lpstr>Office Theme</vt:lpstr>
      <vt:lpstr>Victim Protection:</vt:lpstr>
      <vt:lpstr>Security is a fundamental right: </vt:lpstr>
      <vt:lpstr>Security is a fundamental need</vt:lpstr>
      <vt:lpstr>Safety =  absence of re-victimization</vt:lpstr>
      <vt:lpstr>Multiple victimization </vt:lpstr>
      <vt:lpstr>E.g.: People who have experienced childhood maltreatment are more likely to be victims of a violent crime</vt:lpstr>
      <vt:lpstr>Victimization (trauma) increases vulnerability and risk of victimization</vt:lpstr>
      <vt:lpstr>Safety =  Reducing re-victimization</vt:lpstr>
      <vt:lpstr>Safety = absence of a new victimization</vt:lpstr>
      <vt:lpstr>1. Target the aggressor</vt:lpstr>
      <vt:lpstr>1. Target the aggressor: some effective measures</vt:lpstr>
      <vt:lpstr>Measures that target the perpetrator whose effectiveness has not been demonstrated</vt:lpstr>
      <vt:lpstr>Safety = absence of a new victimization</vt:lpstr>
      <vt:lpstr>2. Targets the victim</vt:lpstr>
      <vt:lpstr>Examples of effective measures that target the victim</vt:lpstr>
      <vt:lpstr>Long-term effectiveness</vt:lpstr>
      <vt:lpstr>Victim assistance as protection</vt:lpstr>
      <vt:lpstr>Victim assistance as protection</vt:lpstr>
      <vt:lpstr>Measures that target the victim for which effectiveness has not been demonstrated</vt:lpstr>
      <vt:lpstr>Interviews with victims and professionals:</vt:lpstr>
      <vt:lpstr>All of them agree on similar recommendations:</vt:lpstr>
      <vt:lpstr>  The most promising reforms are those that ease the burden on victims – by automating information, ensuring continuity of stakeholders, funding legal representation, securing data, and stabilizing resources – rather than those that add new tasks to an already cumbersome journey</vt:lpstr>
      <vt:lpstr>Shift the system’s focus</vt:lpstr>
      <vt:lpstr>Summary: Victim assistance as a protective measure</vt:lpstr>
      <vt:lpstr>Invest in measures that help victims to improve their safety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creator>
  <cp:lastModifiedBy> </cp:lastModifiedBy>
  <cp:revision>86</cp:revision>
  <cp:lastPrinted>2026-06-29T11:53:40Z</cp:lastPrinted>
  <dcterms:created xsi:type="dcterms:W3CDTF">2026-05-03T14:24:37Z</dcterms:created>
  <dcterms:modified xsi:type="dcterms:W3CDTF">2026-06-30T15:12:43Z</dcterms:modified>
</cp:coreProperties>
</file>