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56" r:id="rId4"/>
    <p:sldId id="756" r:id="rId5"/>
    <p:sldId id="754" r:id="rId6"/>
    <p:sldId id="422" r:id="rId7"/>
    <p:sldId id="263" r:id="rId8"/>
    <p:sldId id="755" r:id="rId9"/>
    <p:sldId id="440" r:id="rId10"/>
    <p:sldId id="741" r:id="rId11"/>
    <p:sldId id="753" r:id="rId12"/>
    <p:sldId id="759" r:id="rId13"/>
    <p:sldId id="757" r:id="rId14"/>
    <p:sldId id="748" r:id="rId15"/>
    <p:sldId id="758" r:id="rId16"/>
    <p:sldId id="744" r:id="rId17"/>
    <p:sldId id="429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F7F22A-BAC4-8F37-9267-2BCFC89C8399}" name="Amelia Lamont" initials="AL" userId="Amelia Lamont" providerId="None"/>
  <p188:author id="{20D9992E-26E2-9801-74A5-6E8E2796B253}" name="Schofield, Jon (PBC/CLCC)" initials="JS" userId="S::Jon.Schofield@PBC-CLCC.GC.CA::5a3c499a-5bd9-4ea0-b5fe-13968ebac154" providerId="AD"/>
  <p188:author id="{1E838155-C8C3-9123-D684-700DBE0B0BB8}" name="Lafave, Annick (PBC/CLCC)" initials="AL" userId="S::Annick.Lafave@PBC-CLCC.GC.CA::3a542776-47b0-409d-bff8-33a46225dbf8" providerId="AD"/>
  <p188:author id="{1B84DE88-31F3-FF69-A3EE-A7AAB3507627}" name="Sauer, Liane (PBC/CLCC)" initials="LS" userId="S::Liane.Sauer@pbc-clcc.gc.ca::505412e1-55ea-4a79-a209-30b594a188d0" providerId="AD"/>
  <p188:author id="{509E458F-E141-A17A-4A6E-096130E0FE0B}" name="Monica Irfan" initials="MI" userId="Monica Irfan" providerId="None"/>
  <p188:author id="{8F7687BB-B357-16FB-F86B-1756495B3589}" name="Dorken, Shannon (PBC/CLCC)" initials="SD" userId="S::Shannon.Dorken@pbc-clcc.gc.ca::da322a44-34c4-4404-a464-8a43dc69be57" providerId="AD"/>
  <p188:author id="{00F8E1BF-B87A-EA20-370A-55F7FF3CD463}" name="Stewart, Shannon (PBC/CLCC)" initials="SS" userId="S::Shannon.Stewart@pbc-clcc.gc.ca::b3e0dce4-2354-484b-8288-1e5cea0c2a27" providerId="AD"/>
  <p188:author id="{035A4AF4-07B0-91CB-44AD-B82516FBBC4B}" name="Lamarche, Benoit (PBC/CLCC)" initials="BL" userId="S::Benoit.Lamarche@PBC-CLCC.GC.CA::af742292-76bb-4b25-b5a9-bbc1395130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FB"/>
    <a:srgbClr val="CDE6F7"/>
    <a:srgbClr val="386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1" autoAdjust="0"/>
    <p:restoredTop sz="59080" autoAdjust="0"/>
  </p:normalViewPr>
  <p:slideViewPr>
    <p:cSldViewPr snapToGrid="0">
      <p:cViewPr varScale="1">
        <p:scale>
          <a:sx n="48" d="100"/>
          <a:sy n="48" d="100"/>
        </p:scale>
        <p:origin x="20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88" y="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43BD2D-7726-4806-896F-44941107EC23}" type="datetimeFigureOut">
              <a:rPr lang="en-CA" smtClean="0"/>
              <a:t>2026-07-13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8977" y="4480003"/>
            <a:ext cx="6422065" cy="426527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85E938C-F87A-480F-B53C-8A41D52D234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382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4BD3E756-E0B4-4CAF-9D5E-F86A187660D0}" type="slidenum">
              <a:rPr lang="en-US">
                <a:solidFill>
                  <a:prstClr val="black"/>
                </a:solidFill>
                <a:latin typeface="Calibri"/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89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E938C-F87A-480F-B53C-8A41D52D2342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96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237">
              <a:buFont typeface="Arial" panose="020B0604020202020204" pitchFamily="34" charset="0"/>
              <a:buNone/>
              <a:defRPr/>
            </a:pPr>
            <a:endParaRPr lang="en-CA" sz="1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E938C-F87A-480F-B53C-8A41D52D2342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133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D9D1F-3CE9-478F-B254-5EB5E693FC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7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C177052-98AE-AB5C-DD33-575BE5578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2167D50-FCE1-B048-9943-982844BA2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altLang="en-US" sz="1400" b="0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59B31D6-6F22-64CB-86F8-79FB20082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255" indent="-291636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546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3164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782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401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3019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9637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256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07E1B3-6220-43A9-99E8-7408C6E9BF33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E938C-F87A-480F-B53C-8A41D52D234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248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646EB-F931-F83D-503B-31E35249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17294C9-32B8-EAD4-5D0A-CD24D2A8C8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3FC97D3-F460-2844-23E0-8524A7085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marL="349964" indent="-349964">
              <a:buFont typeface="Symbol" panose="05050102010706020507" pitchFamily="18" charset="2"/>
              <a:buChar char=""/>
              <a:tabLst>
                <a:tab pos="233309" algn="l"/>
              </a:tabLst>
            </a:pPr>
            <a:endParaRPr lang="en-CA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D5E3E33-1397-F214-9342-FBA446A9C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255" indent="-291636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546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3164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782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401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3019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9637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256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53F3BE-C82A-4618-9261-8956DC59AD8E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6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9DCC016-D709-871B-8DA3-3EEBBD3AAF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84C40A8-D02E-E0A3-378A-80BE6E89E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09" y="4480004"/>
            <a:ext cx="5741353" cy="436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endParaRPr lang="en-CA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437DDCB-D542-C13A-5097-9E3094260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255" indent="-291636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546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3164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782" indent="-233309" defTabSz="9316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401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3019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9637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256" indent="-233309" defTabSz="931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53F3BE-C82A-4618-9261-8956DC59AD8E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3270" y="4480003"/>
            <a:ext cx="5677520" cy="4679945"/>
          </a:xfrm>
        </p:spPr>
        <p:txBody>
          <a:bodyPr>
            <a:normAutofit fontScale="70000" lnSpcReduction="20000"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C518A-79B4-48AE-9827-B45DD90B12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2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9AA5D-4CF9-25B1-7FED-E56E4A62C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D25CC-37DB-A12B-A670-0CBC80165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B9D08-6D75-A390-2FCA-1E36037BD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5A52A-2DE2-F3A8-7B29-F4A5FD93E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C518A-79B4-48AE-9827-B45DD90B12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2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71450" marR="289044" indent="-171450" defTabSz="933237" eaLnBrk="0" fontAlgn="base" hangingPunct="0">
              <a:lnSpc>
                <a:spcPct val="107000"/>
              </a:lnSpc>
              <a:spcBef>
                <a:spcPct val="30000"/>
              </a:spcBef>
              <a:spcAft>
                <a:spcPts val="816"/>
              </a:spcAft>
              <a:buFont typeface="Arial" panose="020B0604020202020204" pitchFamily="34" charset="0"/>
              <a:buChar char="•"/>
              <a:tabLst>
                <a:tab pos="230717" algn="l"/>
              </a:tabLst>
              <a:defRPr/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C518A-79B4-48AE-9827-B45DD90B12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2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2800" marR="0" lvl="0" indent="-172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63611B-8411-48F9-837A-7B59DAC67B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0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4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E938C-F87A-480F-B53C-8A41D52D2342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96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E7F0-CB58-4B51-8E16-BFF72D0960AF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9DA2-C6D3-4765-88F7-D29FFE6B1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2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7B4A-FF40-432F-AF10-CE089507EB3B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BD60-6AB2-4649-841C-64B168185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8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03AD-6EAC-4D9B-9A9D-448320884D16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EE44-1424-49A2-B048-9F332771C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1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E7F0-CB58-4B51-8E16-BFF72D0960AF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9DA2-C6D3-4765-88F7-D29FFE6B1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1CC7-C00B-41A3-B0EF-7196474B46BF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02C2-A97E-4C9C-9ECA-8BA427758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0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24B4-77CA-458B-A1CB-451AC3B35C7C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91B5-E295-4454-A11F-E8FE25045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6661-31C1-4606-9464-34C5A9DE3639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5000-50A5-44EE-A5F1-9772A374A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5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209F-06B4-4652-A260-2055B5F5C05B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96F6-7CA2-4E63-BC28-E83535042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7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80A1-4ADC-4C87-98E0-75E247235028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463B-A7BC-4F0D-8E92-F45002073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8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6B7C-3A56-435E-BD99-642535784E21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7A64-9FD2-48F7-B624-45BEA72EA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60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E613-C13F-4C51-BC95-2D7CE94ACD4F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A0F8-7C49-4210-BDA4-79FEA48D2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2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1CC7-C00B-41A3-B0EF-7196474B46BF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02C2-A97E-4C9C-9ECA-8BA427758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69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8BD0-44FC-4577-A24F-EFDF11B03083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60D-2651-4F53-A563-433A7538C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4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7B4A-FF40-432F-AF10-CE089507EB3B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BD60-6AB2-4649-841C-64B168185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8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03AD-6EAC-4D9B-9A9D-448320884D16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EE44-1424-49A2-B048-9F332771C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7583-338E-4825-9DD4-00AD5198CF8F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60BF-ABB3-4B7D-9A9A-540C9CCF3E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23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8C97-E62A-4A62-92E2-61EB4B0A0936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5560-713C-44C1-8003-21F5FA2928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086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227E-301F-4B26-B314-CB7D0C1EAC16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F376-D919-42BE-9EF7-5F1DDA7AB8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2388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A5E3-CD38-4CCE-823B-B294D77697CB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4027-D2C2-42C2-AC6E-4707FC3421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20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2487-6904-4210-AB5C-47F7D5F392B8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27E2-6337-4DD8-B0C8-84EC638CCC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6273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A82C-0E85-42CB-A699-151270F4F4FD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5557-6884-4A54-AC55-CDE51557EA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319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27E0-7670-40FD-8239-7CDE039EA26C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3F84-84C2-41F9-9B1C-1F2870E7D1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24B4-77CA-458B-A1CB-451AC3B35C7C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91B5-E295-4454-A11F-E8FE25045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57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FF0D-AA55-4A11-9F89-484750002296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4C83-0BE3-4062-BF95-2B3744F9CE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744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646-7D26-4D73-9628-E487527398C7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EF7E-763D-4BF5-8493-96A28A5BC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803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F705-AF6C-4069-96A5-C461589838E7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0A28-EBC8-4DD6-B42B-B7F7EA453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834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575E-D2FF-4EA3-9DDE-F7703E997EA1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405B-1DB7-4AEC-9C74-C091B8CB61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31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6661-31C1-4606-9464-34C5A9DE3639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5000-50A5-44EE-A5F1-9772A374A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209F-06B4-4652-A260-2055B5F5C05B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96F6-7CA2-4E63-BC28-E83535042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80A1-4ADC-4C87-98E0-75E247235028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463B-A7BC-4F0D-8E92-F45002073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3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6B7C-3A56-435E-BD99-642535784E21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7A64-9FD2-48F7-B624-45BEA72EA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E613-C13F-4C51-BC95-2D7CE94ACD4F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A0F8-7C49-4210-BDA4-79FEA48D2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8BD0-44FC-4577-A24F-EFDF11B03083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60D-2651-4F53-A563-433A7538C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7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05023-11B5-4CC5-81F2-D0286E2E6AA8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7253F-8C79-4F8B-A643-0120ED54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7" y="0"/>
            <a:ext cx="1292225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05023-11B5-4CC5-81F2-D0286E2E6AA8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7253F-8C79-4F8B-A643-0120ED54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0"/>
            <a:ext cx="1292225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86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874BA5-3BAA-4AA9-9614-9ADF4B8FDAA6}" type="datetimeFigureOut">
              <a:rPr lang="en-US"/>
              <a:pPr>
                <a:defRPr/>
              </a:pPr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11A136-B569-4048-9E2A-976C286083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1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2newEngNoPhotos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62152" y="1439341"/>
            <a:ext cx="7433441" cy="1074102"/>
          </a:xfrm>
        </p:spPr>
        <p:txBody>
          <a:bodyPr/>
          <a:lstStyle/>
          <a:p>
            <a:pPr algn="r" eaLnBrk="1" hangingPunct="1"/>
            <a:r>
              <a:rPr lang="en-US" sz="4000" dirty="0">
                <a:cs typeface="Arial" charset="0"/>
              </a:rPr>
              <a:t>Protecting Society: Evidence-Based Parole Decisions in Canada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054361" y="2694590"/>
            <a:ext cx="5041232" cy="976884"/>
          </a:xfrm>
        </p:spPr>
        <p:txBody>
          <a:bodyPr rtlCol="0">
            <a:normAutofit fontScale="25000" lnSpcReduction="20000"/>
          </a:bodyPr>
          <a:lstStyle/>
          <a:p>
            <a:pPr algn="r">
              <a:defRPr/>
            </a:pPr>
            <a:r>
              <a:rPr lang="en-US" sz="7600" dirty="0">
                <a:latin typeface="Aptos" panose="020B0004020202020204" pitchFamily="34" charset="0"/>
                <a:cs typeface="Arial" pitchFamily="34" charset="0"/>
              </a:rPr>
              <a:t>Terry Hancock, Appeal Division Board Member</a:t>
            </a:r>
          </a:p>
          <a:p>
            <a:pPr algn="r">
              <a:defRPr/>
            </a:pPr>
            <a:r>
              <a:rPr lang="en-US" sz="7600" dirty="0">
                <a:latin typeface="Aptos" panose="020B0004020202020204" pitchFamily="34" charset="0"/>
                <a:cs typeface="Arial" pitchFamily="34" charset="0"/>
              </a:rPr>
              <a:t>Parole Board of Canada</a:t>
            </a:r>
            <a:r>
              <a:rPr lang="en-CA" sz="76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22193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852B-6CFD-6F53-65F5-6930646E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>
                <a:solidFill>
                  <a:srgbClr val="386E90"/>
                </a:solidFill>
              </a:rPr>
              <a:t>2025-2026 Overview</a:t>
            </a:r>
            <a:endParaRPr lang="en-CA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3D0591-F401-6F9E-C10E-0D6C964D5C17}"/>
              </a:ext>
            </a:extLst>
          </p:cNvPr>
          <p:cNvSpPr/>
          <p:nvPr/>
        </p:nvSpPr>
        <p:spPr>
          <a:xfrm>
            <a:off x="1883300" y="4822721"/>
            <a:ext cx="5265174" cy="1047138"/>
          </a:xfrm>
          <a:prstGeom prst="roundRect">
            <a:avLst/>
          </a:prstGeom>
          <a:solidFill>
            <a:srgbClr val="D1E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Long-term supervision population: 496                 (6% decrease from 2024-25)</a:t>
            </a:r>
            <a:endParaRPr lang="en-CA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E1025-A7C3-AFB7-1789-FE0EE9A3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13" y="1275733"/>
            <a:ext cx="4613946" cy="346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92C94C-1375-FC5A-1661-B6B04C11B1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2"/>
          <a:stretch>
            <a:fillRect/>
          </a:stretch>
        </p:blipFill>
        <p:spPr>
          <a:xfrm>
            <a:off x="127263" y="1229955"/>
            <a:ext cx="4155050" cy="35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6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DA1E-73BD-B7DE-63AE-FB63656A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518"/>
            <a:ext cx="8229600" cy="639761"/>
          </a:xfrm>
        </p:spPr>
        <p:txBody>
          <a:bodyPr/>
          <a:lstStyle/>
          <a:p>
            <a:r>
              <a:rPr lang="en-CA" sz="4200" dirty="0">
                <a:solidFill>
                  <a:srgbClr val="386E90"/>
                </a:solidFill>
              </a:rPr>
              <a:t>2025-2026 Overview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3B47-58AC-6E1E-A3B4-72BFEE5D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sz="2600" b="1" dirty="0"/>
              <a:t>22,498 decisions rendered / 15,344 reviews conducted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8FBCA-2177-EAB5-5570-3248CB33D8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8"/>
          <a:stretch>
            <a:fillRect/>
          </a:stretch>
        </p:blipFill>
        <p:spPr>
          <a:xfrm>
            <a:off x="108219" y="2100153"/>
            <a:ext cx="2539665" cy="316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39CEC-ECC4-4DC8-0281-AF3B3A8F0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480" y="2100153"/>
            <a:ext cx="2417244" cy="3169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67217-32D4-ECAA-9ABA-89A0E6983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488" y="2100153"/>
            <a:ext cx="4123057" cy="35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747B-4707-0885-CB3B-F8FB0407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638"/>
            <a:ext cx="8229600" cy="1143000"/>
          </a:xfrm>
        </p:spPr>
        <p:txBody>
          <a:bodyPr/>
          <a:lstStyle/>
          <a:p>
            <a:r>
              <a:rPr lang="en-CA" sz="4200" dirty="0">
                <a:solidFill>
                  <a:srgbClr val="51687B"/>
                </a:solidFill>
              </a:rPr>
              <a:t>Parole Grant Rates</a:t>
            </a:r>
            <a:endParaRPr lang="en-CA" sz="4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FFD31-7F72-07D6-4A8A-462D9575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17638"/>
            <a:ext cx="4425696" cy="4205910"/>
          </a:xfrm>
        </p:spPr>
        <p:txBody>
          <a:bodyPr/>
          <a:lstStyle/>
          <a:p>
            <a:r>
              <a:rPr lang="en-CA" sz="2600" b="1" dirty="0"/>
              <a:t>Federal Day Parole grant rates </a:t>
            </a:r>
            <a:r>
              <a:rPr lang="en-CA" sz="2600" dirty="0"/>
              <a:t>have increased since the pandemic period of 2020-21.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600" dirty="0"/>
              <a:t>from 72% (2020-21) up to 75% (2025-26) </a:t>
            </a:r>
          </a:p>
          <a:p>
            <a:pPr marL="457188" lvl="1" indent="0">
              <a:buNone/>
            </a:pPr>
            <a:endParaRPr lang="en-CA" sz="1100" dirty="0"/>
          </a:p>
          <a:p>
            <a:r>
              <a:rPr lang="en-CA" sz="2600" b="1" dirty="0"/>
              <a:t>Federal Full Parole grant rates </a:t>
            </a:r>
            <a:r>
              <a:rPr lang="en-CA" sz="2600" dirty="0"/>
              <a:t>have remained relatively stable over the past 5 FYs (approx. 30%).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80B66-4058-39D1-7B3F-EEF61157C317}"/>
              </a:ext>
            </a:extLst>
          </p:cNvPr>
          <p:cNvSpPr txBox="1"/>
          <p:nvPr/>
        </p:nvSpPr>
        <p:spPr>
          <a:xfrm>
            <a:off x="5687568" y="1369979"/>
            <a:ext cx="26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386E90"/>
                </a:solidFill>
                <a:latin typeface="Aptos" panose="020B0004020202020204" pitchFamily="34" charset="0"/>
              </a:rPr>
              <a:t>Fiscal Year 2025-26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4670C-09C5-07A4-954E-4616FD4D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3" t="3638" r="6263" b="5492"/>
          <a:stretch>
            <a:fillRect/>
          </a:stretch>
        </p:blipFill>
        <p:spPr>
          <a:xfrm>
            <a:off x="4882896" y="1883664"/>
            <a:ext cx="3934405" cy="38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BB79-92CD-35BD-6C30-151CA2A4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386E90"/>
                </a:solidFill>
              </a:rPr>
              <a:t>Grant Rates by </a:t>
            </a:r>
            <a:r>
              <a:rPr lang="fr-CA" dirty="0" err="1">
                <a:solidFill>
                  <a:srgbClr val="386E90"/>
                </a:solidFill>
              </a:rPr>
              <a:t>Sub</a:t>
            </a:r>
            <a:r>
              <a:rPr lang="fr-CA" dirty="0">
                <a:solidFill>
                  <a:srgbClr val="386E90"/>
                </a:solidFill>
              </a:rPr>
              <a:t>-Population</a:t>
            </a:r>
            <a:endParaRPr lang="en-CA" dirty="0">
              <a:solidFill>
                <a:srgbClr val="386E9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77605-4FD4-D82A-E62D-F8C4EE7A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9" y="1190201"/>
            <a:ext cx="8023122" cy="48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200" dirty="0">
                <a:solidFill>
                  <a:srgbClr val="51687B"/>
                </a:solidFill>
                <a:cs typeface="Arial" pitchFamily="34" charset="0"/>
              </a:rPr>
              <a:t>Outcomes</a:t>
            </a:r>
            <a:endParaRPr lang="en-CA" sz="4200" dirty="0">
              <a:solidFill>
                <a:srgbClr val="5168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5AE8-251F-4F74-A5E6-9E9CAD263A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613CE-23E2-93EE-09F3-39B55A0E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2" t="3247" r="5781" b="3645"/>
          <a:stretch>
            <a:fillRect/>
          </a:stretch>
        </p:blipFill>
        <p:spPr>
          <a:xfrm>
            <a:off x="603504" y="1560002"/>
            <a:ext cx="4096512" cy="420071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CD9D11-12D6-6479-9CE8-A083E491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90476"/>
            <a:ext cx="8464298" cy="4525963"/>
          </a:xfrm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0" lvl="1" indent="0">
              <a:buNone/>
            </a:pPr>
            <a:endParaRPr lang="en-CA" sz="26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E2089E-A173-ECA1-6993-6F88A9F15C0A}"/>
              </a:ext>
            </a:extLst>
          </p:cNvPr>
          <p:cNvSpPr txBox="1">
            <a:spLocks/>
          </p:cNvSpPr>
          <p:nvPr/>
        </p:nvSpPr>
        <p:spPr bwMode="auto">
          <a:xfrm>
            <a:off x="4873753" y="1560002"/>
            <a:ext cx="3666743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600" b="1" dirty="0"/>
              <a:t>Offenders released at WED are: </a:t>
            </a:r>
            <a:endParaRPr lang="en-CA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4x more likely to be readmitted on a new federal sentence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10x more likely to return to a federal institution because of a new violent offence </a:t>
            </a:r>
          </a:p>
        </p:txBody>
      </p:sp>
    </p:spTree>
    <p:extLst>
      <p:ext uri="{BB962C8B-B14F-4D97-AF65-F5344CB8AC3E}">
        <p14:creationId xmlns:p14="http://schemas.microsoft.com/office/powerpoint/2010/main" val="218724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CFE0C85-7743-A561-08BD-67B70A01A2D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336" y="274638"/>
            <a:ext cx="8229600" cy="1143000"/>
          </a:xfrm>
        </p:spPr>
        <p:txBody>
          <a:bodyPr/>
          <a:lstStyle/>
          <a:p>
            <a:r>
              <a:rPr lang="en-CA" altLang="en-US" sz="4200" dirty="0">
                <a:solidFill>
                  <a:srgbClr val="51687B"/>
                </a:solidFill>
                <a:ea typeface="+mn-ea"/>
                <a:cs typeface="+mn-cs"/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2B5D3-9159-FCD5-1FFE-4E47EC0A3A1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CA" sz="2800" dirty="0"/>
              <a:t>Parole works because it follows a clear, structured process that supports fair, consistent, and high‑quality decisions.</a:t>
            </a:r>
          </a:p>
          <a:p>
            <a:pPr>
              <a:spcBef>
                <a:spcPts val="0"/>
              </a:spcBef>
              <a:defRPr/>
            </a:pPr>
            <a:endParaRPr lang="en-CA" sz="800" dirty="0"/>
          </a:p>
          <a:p>
            <a:pPr>
              <a:spcBef>
                <a:spcPts val="0"/>
              </a:spcBef>
              <a:defRPr/>
            </a:pPr>
            <a:r>
              <a:rPr lang="en-CA" sz="2800" dirty="0"/>
              <a:t>Board members are supported by robust tools and training to carefully assess risk and make informed decisions.</a:t>
            </a:r>
          </a:p>
          <a:p>
            <a:pPr>
              <a:spcBef>
                <a:spcPts val="0"/>
              </a:spcBef>
              <a:defRPr/>
            </a:pPr>
            <a:endParaRPr lang="en-CA" sz="800" dirty="0"/>
          </a:p>
          <a:p>
            <a:pPr>
              <a:spcBef>
                <a:spcPts val="0"/>
              </a:spcBef>
              <a:defRPr/>
            </a:pPr>
            <a:r>
              <a:rPr lang="en-CA" sz="2800" dirty="0"/>
              <a:t>This structured approach strengthens decision quality, encourages offender engagement, and supports safe reintegration.</a:t>
            </a:r>
          </a:p>
          <a:p>
            <a:pPr marL="0" indent="0">
              <a:buNone/>
              <a:defRPr/>
            </a:pPr>
            <a:endParaRPr lang="en-CA" sz="1900" dirty="0"/>
          </a:p>
          <a:p>
            <a:pPr marL="0" indent="0" algn="r">
              <a:buNone/>
              <a:defRPr/>
            </a:pPr>
            <a:endParaRPr lang="en-CA" sz="1900" dirty="0"/>
          </a:p>
          <a:p>
            <a:pPr marL="0" indent="0" algn="r">
              <a:buNone/>
              <a:defRPr/>
            </a:pPr>
            <a:endParaRPr lang="en-CA" sz="1900" dirty="0"/>
          </a:p>
          <a:p>
            <a:pPr marL="0" indent="0">
              <a:buNone/>
              <a:defRPr/>
            </a:pPr>
            <a:endParaRPr lang="en-CA" dirty="0"/>
          </a:p>
          <a:p>
            <a:pPr marL="0" indent="0">
              <a:buNone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D062-D435-DBEE-65F2-83CCFB08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200" dirty="0">
                <a:solidFill>
                  <a:srgbClr val="51687B"/>
                </a:solidFill>
              </a:rPr>
              <a:t>Presentation Overview</a:t>
            </a:r>
            <a:endParaRPr lang="en-CA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DB26E-476D-15A3-433A-60111C69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18" y="1600200"/>
            <a:ext cx="8008882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800" b="1" dirty="0"/>
              <a:t>Outline of today’ session:</a:t>
            </a:r>
          </a:p>
          <a:p>
            <a:pPr marL="0" indent="0">
              <a:buNone/>
            </a:pPr>
            <a:endParaRPr lang="en-CA" sz="7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/>
              <a:t>Role of the Parole Board of Canada</a:t>
            </a:r>
            <a:endParaRPr lang="en-CA" sz="5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/>
              <a:t>Assessing risk and information considered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/>
              <a:t>Decision-making framework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/>
              <a:t>Culturally responsive approaches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/>
              <a:t>Transparency, outcomes and key takeaways</a:t>
            </a:r>
          </a:p>
        </p:txBody>
      </p:sp>
    </p:spTree>
    <p:extLst>
      <p:ext uri="{BB962C8B-B14F-4D97-AF65-F5344CB8AC3E}">
        <p14:creationId xmlns:p14="http://schemas.microsoft.com/office/powerpoint/2010/main" val="8460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26756-84F2-B9C9-7D36-4193DE97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A97EF0D-92C5-28F9-7AFD-060BBC77521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089659" y="418699"/>
            <a:ext cx="10916503" cy="762000"/>
          </a:xfrm>
        </p:spPr>
        <p:txBody>
          <a:bodyPr/>
          <a:lstStyle/>
          <a:p>
            <a:br>
              <a:rPr lang="en-CA" altLang="en-US" dirty="0"/>
            </a:br>
            <a:r>
              <a:rPr lang="en-CA" altLang="en-US" sz="4200" dirty="0">
                <a:solidFill>
                  <a:srgbClr val="51687B"/>
                </a:solidFill>
                <a:ea typeface="+mn-ea"/>
                <a:cs typeface="+mn-cs"/>
              </a:rPr>
              <a:t>Parole Board of Canada</a:t>
            </a:r>
            <a:br>
              <a:rPr lang="en-CA" altLang="en-US" sz="4200" dirty="0"/>
            </a:br>
            <a:endParaRPr lang="en-CA" altLang="en-US" sz="420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41667BB-AAD9-62A9-4B17-94E75FF458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12821" y="1316736"/>
            <a:ext cx="8518358" cy="526886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sz="2800" dirty="0"/>
              <a:t>The Parole Board of Canada (PBC):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altLang="en-US" sz="1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is an 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independent</a:t>
            </a:r>
            <a:r>
              <a:rPr lang="en-CA" altLang="en-US" dirty="0"/>
              <a:t> administrative tribunal;</a:t>
            </a:r>
          </a:p>
          <a:p>
            <a:pPr marL="457200" lvl="1" indent="0">
              <a:buNone/>
              <a:defRPr/>
            </a:pPr>
            <a:endParaRPr lang="en-CA" altLang="en-US" sz="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contributes to the protection of society by facilitating, as appropriate, the timely </a:t>
            </a:r>
            <a:r>
              <a:rPr lang="en-CA" alt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reintegration</a:t>
            </a:r>
            <a:r>
              <a:rPr lang="en-CA" altLang="en-US" dirty="0"/>
              <a:t> and sustained </a:t>
            </a:r>
            <a:r>
              <a:rPr lang="en-CA" alt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rehabilitation</a:t>
            </a:r>
            <a:r>
              <a:rPr lang="en-CA" altLang="en-US" dirty="0"/>
              <a:t> of individuals into society as law-abiding citizens;</a:t>
            </a:r>
          </a:p>
          <a:p>
            <a:pPr marL="457200" lvl="1" indent="0">
              <a:buNone/>
              <a:defRPr/>
            </a:pPr>
            <a:endParaRPr lang="en-CA" altLang="en-US" sz="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makes quality conditional release, record suspension and expungement decisions, and clemency recommendations.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CA" altLang="en-US" sz="800" dirty="0"/>
          </a:p>
          <a:p>
            <a:pPr>
              <a:defRPr/>
            </a:pPr>
            <a:endParaRPr lang="en-CA" altLang="en-US" sz="2800" dirty="0"/>
          </a:p>
          <a:p>
            <a:endParaRPr lang="en-CA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9895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6A189A9-27BE-6283-B71C-9AF50ED4467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089659" y="418699"/>
            <a:ext cx="10916503" cy="762000"/>
          </a:xfrm>
        </p:spPr>
        <p:txBody>
          <a:bodyPr/>
          <a:lstStyle/>
          <a:p>
            <a:br>
              <a:rPr lang="en-CA" altLang="en-US" dirty="0"/>
            </a:br>
            <a:r>
              <a:rPr lang="en-CA" altLang="en-US" sz="4120" dirty="0">
                <a:solidFill>
                  <a:srgbClr val="51687B"/>
                </a:solidFill>
                <a:ea typeface="+mn-ea"/>
                <a:cs typeface="+mn-cs"/>
              </a:rPr>
              <a:t>Conditional Release</a:t>
            </a:r>
            <a:br>
              <a:rPr lang="en-CA" altLang="en-US" sz="4250" dirty="0"/>
            </a:br>
            <a:endParaRPr lang="en-CA" altLang="en-US" sz="425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0643350-51A7-06B1-0C96-6D75CD70E69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12821" y="1426464"/>
            <a:ext cx="8518358" cy="5159141"/>
          </a:xfrm>
        </p:spPr>
        <p:txBody>
          <a:bodyPr/>
          <a:lstStyle/>
          <a:p>
            <a:r>
              <a:rPr lang="en-CA" altLang="en-US" sz="2800" dirty="0"/>
              <a:t>Conditional release is a structured bridge between incarceration and full community reintegration.</a:t>
            </a:r>
          </a:p>
          <a:p>
            <a:pPr marL="0" indent="0">
              <a:buNone/>
            </a:pPr>
            <a:endParaRPr lang="en-CA" altLang="en-US" sz="1400" dirty="0"/>
          </a:p>
          <a:p>
            <a:r>
              <a:rPr lang="en-CA" altLang="en-US" sz="2800" dirty="0"/>
              <a:t>It contributes to public safety by allowing some offenders to serve part of their sentence in the community under the </a:t>
            </a:r>
            <a:r>
              <a:rPr lang="en-CA" alt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supervision</a:t>
            </a:r>
            <a:r>
              <a:rPr lang="en-CA" altLang="en-US" sz="2800" dirty="0"/>
              <a:t> of a parole officer, and subject to </a:t>
            </a:r>
            <a:r>
              <a:rPr lang="en-CA" alt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conditions</a:t>
            </a:r>
            <a:r>
              <a:rPr lang="en-CA" altLang="en-US" sz="2800" dirty="0"/>
              <a:t>.</a:t>
            </a:r>
          </a:p>
          <a:p>
            <a:endParaRPr lang="en-CA" altLang="en-US" sz="1400" dirty="0"/>
          </a:p>
          <a:p>
            <a:pPr>
              <a:defRPr/>
            </a:pPr>
            <a:r>
              <a:rPr lang="en-CA" altLang="en-US" sz="2800" dirty="0"/>
              <a:t>Conditional release includes </a:t>
            </a:r>
            <a:r>
              <a:rPr lang="en-CA" alt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temporary absences</a:t>
            </a:r>
            <a:r>
              <a:rPr lang="en-CA" altLang="en-US" sz="2800" dirty="0"/>
              <a:t>, day and full </a:t>
            </a:r>
            <a:r>
              <a:rPr lang="en-CA" alt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parole</a:t>
            </a:r>
            <a:r>
              <a:rPr lang="en-CA" altLang="en-US" sz="2800" dirty="0"/>
              <a:t>, and </a:t>
            </a:r>
            <a:r>
              <a:rPr lang="en-CA" alt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statutory release</a:t>
            </a:r>
            <a:r>
              <a:rPr lang="en-CA" altLang="en-US" sz="2800" dirty="0"/>
              <a:t>. </a:t>
            </a:r>
          </a:p>
          <a:p>
            <a:pPr>
              <a:defRPr/>
            </a:pPr>
            <a:endParaRPr lang="en-CA" altLang="en-US" sz="2800" dirty="0"/>
          </a:p>
          <a:p>
            <a:endParaRPr lang="en-CA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72"/>
            <a:ext cx="8229600" cy="1143000"/>
          </a:xfrm>
        </p:spPr>
        <p:txBody>
          <a:bodyPr/>
          <a:lstStyle/>
          <a:p>
            <a:r>
              <a:rPr lang="en-CA" sz="4200" dirty="0">
                <a:solidFill>
                  <a:srgbClr val="51687B"/>
                </a:solidFill>
              </a:rPr>
              <a:t>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871"/>
            <a:ext cx="8229600" cy="3974169"/>
          </a:xfrm>
        </p:spPr>
        <p:txBody>
          <a:bodyPr/>
          <a:lstStyle/>
          <a:p>
            <a:r>
              <a:rPr lang="en-CA" sz="2800" dirty="0"/>
              <a:t>Conditional release decisions are made by 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Board members</a:t>
            </a:r>
            <a:r>
              <a:rPr lang="en-CA" sz="2800" dirty="0"/>
              <a:t>. </a:t>
            </a:r>
          </a:p>
          <a:p>
            <a:endParaRPr lang="en-CA" sz="1000" dirty="0"/>
          </a:p>
          <a:p>
            <a:r>
              <a:rPr lang="en-CA" sz="2800" dirty="0"/>
              <a:t>Board members are appointed through a Governor in Council process and reflect diverse backgrounds and community views. </a:t>
            </a:r>
          </a:p>
          <a:p>
            <a:endParaRPr lang="en-CA" sz="1000" dirty="0"/>
          </a:p>
          <a:p>
            <a:r>
              <a:rPr lang="en-CA" sz="2800" dirty="0"/>
              <a:t>Board members are supported by ongoing specialized training. </a:t>
            </a:r>
          </a:p>
          <a:p>
            <a:pPr marL="0" indent="0">
              <a:buNone/>
            </a:pP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7200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ACBB6-654E-7960-EC35-0A86E7DF7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C056-E714-9675-079D-7E0412F5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200" dirty="0">
                <a:solidFill>
                  <a:srgbClr val="51687B"/>
                </a:solidFill>
              </a:rPr>
              <a:t>Information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C02F7-D4A8-7098-1979-9CD1DDB6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600" dirty="0"/>
              <a:t>Board members consider 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all relevant available information</a:t>
            </a:r>
            <a:r>
              <a:rPr lang="en-CA" sz="2600" dirty="0"/>
              <a:t> in assessing an offender's risk to re-offend.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600" dirty="0"/>
              <a:t>Board members are responsible for determining the reliability and persuasiveness of information.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600" dirty="0"/>
              <a:t>Information from the police, courts, mental health professionals, correctional authorities, and victims of crime is used in assessing risk to re-offend and whether that risk can be safely managed in the community.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600" dirty="0"/>
              <a:t>Conditions are imposed to manage identified risks.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56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336" y="402654"/>
            <a:ext cx="8229600" cy="1143000"/>
          </a:xfrm>
        </p:spPr>
        <p:txBody>
          <a:bodyPr/>
          <a:lstStyle/>
          <a:p>
            <a:r>
              <a:rPr lang="en-CA" sz="4200" dirty="0">
                <a:solidFill>
                  <a:srgbClr val="51687B"/>
                </a:solidFill>
              </a:rPr>
              <a:t>Decision-Making Framework</a:t>
            </a:r>
            <a:endParaRPr lang="en-CA" sz="4200" dirty="0">
              <a:solidFill>
                <a:srgbClr val="51687B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2336" y="154565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CA" sz="2800" dirty="0">
                <a:ea typeface="Aptos" panose="020B0004020202020204" pitchFamily="34" charset="0"/>
                <a:cs typeface="Times New Roman" panose="02020603050405020304" pitchFamily="18" charset="0"/>
              </a:rPr>
              <a:t>The PBC </a:t>
            </a:r>
            <a:r>
              <a:rPr lang="en-CA" sz="28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Decision-Making Policy Manual for Board Members </a:t>
            </a:r>
            <a:r>
              <a:rPr lang="en-CA" sz="2800" dirty="0">
                <a:ea typeface="Aptos" panose="020B0004020202020204" pitchFamily="34" charset="0"/>
                <a:cs typeface="Times New Roman" panose="02020603050405020304" pitchFamily="18" charset="0"/>
              </a:rPr>
              <a:t>provides guidance and supports Board members in exercising discretionary authority fairly, respecting rights, and addressing diverse backgrounds and needs.</a:t>
            </a:r>
          </a:p>
          <a:p>
            <a:pPr>
              <a:defRPr/>
            </a:pPr>
            <a:endParaRPr lang="en-CA" sz="11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2800" dirty="0">
                <a:cs typeface="Arial" panose="020B0604020202020204" pitchFamily="34" charset="0"/>
              </a:rPr>
              <a:t>Board members use a 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Structured Decision-Making Framework</a:t>
            </a:r>
            <a:r>
              <a:rPr lang="en-CA" sz="2800" dirty="0">
                <a:cs typeface="Arial" panose="020B0604020202020204" pitchFamily="34" charset="0"/>
              </a:rPr>
              <a:t> to assess all relevant available information and determine whether the legal criteria for the decision are met. </a:t>
            </a:r>
            <a:endParaRPr lang="en-CA" sz="2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CA" sz="26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9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3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diagram of a structure&#10;&#10;AI-generated content may be incorrect.">
            <a:extLst>
              <a:ext uri="{FF2B5EF4-FFF2-40B4-BE49-F238E27FC236}">
                <a16:creationId xmlns:a16="http://schemas.microsoft.com/office/drawing/2014/main" id="{09BD0598-E134-F154-0F3E-DE9F1B45F4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7" b="2250"/>
          <a:stretch>
            <a:fillRect/>
          </a:stretch>
        </p:blipFill>
        <p:spPr>
          <a:xfrm>
            <a:off x="1419727" y="547457"/>
            <a:ext cx="6304545" cy="57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F92E-F41A-AD84-D631-9BE6564E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200" dirty="0">
                <a:solidFill>
                  <a:srgbClr val="51687B"/>
                </a:solidFill>
              </a:rPr>
              <a:t>Cultural Responsivity</a:t>
            </a:r>
            <a:endParaRPr lang="en-CA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F31D-C1D9-67ED-6982-4A6CDF4E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CA" sz="2600" dirty="0"/>
              <a:t>The PBC recognizes the important role that culture, community, and history play in successful rehabilitation and reintegration.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CA" sz="2600" dirty="0"/>
              <a:t>Board members consider 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systemic and background factors </a:t>
            </a:r>
            <a:r>
              <a:rPr lang="en-CA" sz="2600" dirty="0"/>
              <a:t>in their decision-making.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CA" sz="2600" dirty="0"/>
              <a:t>PBC initiatives to support responsive decision-making include providing trauma-informed and 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Culturally Responsive Hearings</a:t>
            </a:r>
            <a:r>
              <a:rPr lang="en-CA" sz="2600" dirty="0"/>
              <a:t> as well as conducting targeted in-reach sessions.</a:t>
            </a:r>
          </a:p>
          <a:p>
            <a:pPr>
              <a:lnSpc>
                <a:spcPct val="107000"/>
              </a:lnSpc>
            </a:pPr>
            <a:endParaRPr lang="en-CA" sz="11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2551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6814</TotalTime>
  <Words>582</Words>
  <Application>Microsoft Office PowerPoint</Application>
  <PresentationFormat>On-screen Show (4:3)</PresentationFormat>
  <Paragraphs>84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Courier New</vt:lpstr>
      <vt:lpstr>Symbol</vt:lpstr>
      <vt:lpstr>1_Office Theme</vt:lpstr>
      <vt:lpstr>2_Office Theme</vt:lpstr>
      <vt:lpstr>Office Theme</vt:lpstr>
      <vt:lpstr>Protecting Society: Evidence-Based Parole Decisions in Canada </vt:lpstr>
      <vt:lpstr>Presentation Overview</vt:lpstr>
      <vt:lpstr> Parole Board of Canada </vt:lpstr>
      <vt:lpstr> Conditional Release </vt:lpstr>
      <vt:lpstr>Decision-Making</vt:lpstr>
      <vt:lpstr>Information Considered</vt:lpstr>
      <vt:lpstr>Decision-Making Framework</vt:lpstr>
      <vt:lpstr>PowerPoint Presentation</vt:lpstr>
      <vt:lpstr>Cultural Responsivity</vt:lpstr>
      <vt:lpstr>2025-2026 Overview</vt:lpstr>
      <vt:lpstr>2025-2026 Overview </vt:lpstr>
      <vt:lpstr>Parole Grant Rates</vt:lpstr>
      <vt:lpstr>Grant Rates by Sub-Population</vt:lpstr>
      <vt:lpstr>Outcomes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Amelia Lamont</dc:creator>
  <cp:lastModifiedBy>Hancock, Terry (PBC/CLCC)</cp:lastModifiedBy>
  <cp:revision>192</cp:revision>
  <cp:lastPrinted>2026-06-08T13:18:51Z</cp:lastPrinted>
  <dcterms:created xsi:type="dcterms:W3CDTF">2026-04-13T14:44:03Z</dcterms:created>
  <dcterms:modified xsi:type="dcterms:W3CDTF">2026-07-13T15:40:53Z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c06e0-24cf-4f56-bab7-78e3f0d940b7_Enabled">
    <vt:lpwstr>true</vt:lpwstr>
  </property>
  <property fmtid="{D5CDD505-2E9C-101B-9397-08002B2CF9AE}" pid="3" name="MSIP_Label_7cbc06e0-24cf-4f56-bab7-78e3f0d940b7_SetDate">
    <vt:lpwstr>2026-04-16T15:14:27Z</vt:lpwstr>
  </property>
  <property fmtid="{D5CDD505-2E9C-101B-9397-08002B2CF9AE}" pid="4" name="MSIP_Label_7cbc06e0-24cf-4f56-bab7-78e3f0d940b7_Method">
    <vt:lpwstr>Privileged</vt:lpwstr>
  </property>
  <property fmtid="{D5CDD505-2E9C-101B-9397-08002B2CF9AE}" pid="5" name="MSIP_Label_7cbc06e0-24cf-4f56-bab7-78e3f0d940b7_Name">
    <vt:lpwstr>Unclassified-Non classifié</vt:lpwstr>
  </property>
  <property fmtid="{D5CDD505-2E9C-101B-9397-08002B2CF9AE}" pid="6" name="MSIP_Label_7cbc06e0-24cf-4f56-bab7-78e3f0d940b7_SiteId">
    <vt:lpwstr>cd9584b2-f14c-48ae-a87a-edb195f4877e</vt:lpwstr>
  </property>
  <property fmtid="{D5CDD505-2E9C-101B-9397-08002B2CF9AE}" pid="7" name="MSIP_Label_7cbc06e0-24cf-4f56-bab7-78e3f0d940b7_ActionId">
    <vt:lpwstr>0edcca76-fd2d-406b-97f9-f99b0d8b1974</vt:lpwstr>
  </property>
  <property fmtid="{D5CDD505-2E9C-101B-9397-08002B2CF9AE}" pid="8" name="MSIP_Label_7cbc06e0-24cf-4f56-bab7-78e3f0d940b7_ContentBits">
    <vt:lpwstr>0</vt:lpwstr>
  </property>
  <property fmtid="{D5CDD505-2E9C-101B-9397-08002B2CF9AE}" pid="9" name="MSIP_Label_7cbc06e0-24cf-4f56-bab7-78e3f0d940b7_Tag">
    <vt:lpwstr>10, 0, 1, 1</vt:lpwstr>
  </property>
</Properties>
</file>