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900" r:id="rId1"/>
    <p:sldMasterId id="2147483947" r:id="rId2"/>
    <p:sldMasterId id="2147483959" r:id="rId3"/>
    <p:sldMasterId id="2147483986" r:id="rId4"/>
    <p:sldMasterId id="2147483999" r:id="rId5"/>
    <p:sldMasterId id="2147484025" r:id="rId6"/>
  </p:sldMasterIdLst>
  <p:notesMasterIdLst>
    <p:notesMasterId r:id="rId26"/>
  </p:notesMasterIdLst>
  <p:handoutMasterIdLst>
    <p:handoutMasterId r:id="rId27"/>
  </p:handoutMasterIdLst>
  <p:sldIdLst>
    <p:sldId id="468" r:id="rId7"/>
    <p:sldId id="577" r:id="rId8"/>
    <p:sldId id="801" r:id="rId9"/>
    <p:sldId id="754" r:id="rId10"/>
    <p:sldId id="802" r:id="rId11"/>
    <p:sldId id="776" r:id="rId12"/>
    <p:sldId id="811" r:id="rId13"/>
    <p:sldId id="810" r:id="rId14"/>
    <p:sldId id="804" r:id="rId15"/>
    <p:sldId id="519" r:id="rId16"/>
    <p:sldId id="526" r:id="rId17"/>
    <p:sldId id="813" r:id="rId18"/>
    <p:sldId id="805" r:id="rId19"/>
    <p:sldId id="812" r:id="rId20"/>
    <p:sldId id="525" r:id="rId21"/>
    <p:sldId id="523" r:id="rId22"/>
    <p:sldId id="274" r:id="rId23"/>
    <p:sldId id="814" r:id="rId24"/>
    <p:sldId id="8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2D2"/>
    <a:srgbClr val="5A5A5A"/>
    <a:srgbClr val="969696"/>
    <a:srgbClr val="006DAE"/>
    <a:srgbClr val="006CAB"/>
    <a:srgbClr val="E6E6E6"/>
    <a:srgbClr val="C800D9"/>
    <a:srgbClr val="CD48D9"/>
    <a:srgbClr val="00AC3E"/>
    <a:srgbClr val="F16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093"/>
  </p:normalViewPr>
  <p:slideViewPr>
    <p:cSldViewPr snapToGrid="0" snapToObjects="1" showGuides="1">
      <p:cViewPr>
        <p:scale>
          <a:sx n="76" d="100"/>
          <a:sy n="76" d="100"/>
        </p:scale>
        <p:origin x="260" y="64"/>
      </p:cViewPr>
      <p:guideLst>
        <p:guide orient="horz" pos="3861"/>
        <p:guide pos="7446"/>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58" d="100"/>
          <a:sy n="58" d="100"/>
        </p:scale>
        <p:origin x="2544" y="5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79234377617692"/>
          <c:y val="3.55297157622739E-2"/>
          <c:w val="0.76386841272500516"/>
          <c:h val="0.88233204134366927"/>
        </c:manualLayout>
      </c:layout>
      <c:barChart>
        <c:barDir val="bar"/>
        <c:grouping val="clustered"/>
        <c:varyColors val="0"/>
        <c:ser>
          <c:idx val="0"/>
          <c:order val="0"/>
          <c:tx>
            <c:strRef>
              <c:f>Sheet1!$B$1</c:f>
              <c:strCache>
                <c:ptCount val="1"/>
                <c:pt idx="0">
                  <c:v>Considered</c:v>
                </c:pt>
              </c:strCache>
            </c:strRef>
          </c:tx>
          <c:spPr>
            <a:solidFill>
              <a:srgbClr val="85B7EB"/>
            </a:solidFill>
            <a:effectLst/>
          </c:spPr>
          <c:invertIfNegative val="0"/>
          <c:dLbls>
            <c:numFmt formatCode="0&quot;%&quot;" sourceLinked="0"/>
            <c:spPr>
              <a:noFill/>
              <a:ln>
                <a:noFill/>
              </a:ln>
              <a:effectLst/>
            </c:spPr>
            <c:txPr>
              <a:bodyPr/>
              <a:lstStyle/>
              <a:p>
                <a:pPr>
                  <a:defRPr sz="1000" b="0" i="0" u="none" strike="noStrike">
                    <a:solidFill>
                      <a:srgbClr val="1E293B"/>
                    </a:solidFill>
                    <a:latin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Rehabilitation</c:v>
                </c:pt>
                <c:pt idx="1">
                  <c:v>Protection of community</c:v>
                </c:pt>
                <c:pt idx="2">
                  <c:v>Specific deterrence</c:v>
                </c:pt>
                <c:pt idx="3">
                  <c:v>Protection of children</c:v>
                </c:pt>
                <c:pt idx="4">
                  <c:v>Denunciation</c:v>
                </c:pt>
                <c:pt idx="5">
                  <c:v>Just punishment</c:v>
                </c:pt>
                <c:pt idx="6">
                  <c:v>General deterrence</c:v>
                </c:pt>
              </c:strCache>
            </c:strRef>
          </c:cat>
          <c:val>
            <c:numRef>
              <c:f>Sheet1!$B$2:$B$8</c:f>
              <c:numCache>
                <c:formatCode>General</c:formatCode>
                <c:ptCount val="7"/>
                <c:pt idx="0">
                  <c:v>47</c:v>
                </c:pt>
                <c:pt idx="1">
                  <c:v>58</c:v>
                </c:pt>
                <c:pt idx="2">
                  <c:v>86</c:v>
                </c:pt>
                <c:pt idx="3">
                  <c:v>89</c:v>
                </c:pt>
                <c:pt idx="4">
                  <c:v>98</c:v>
                </c:pt>
                <c:pt idx="5">
                  <c:v>98</c:v>
                </c:pt>
                <c:pt idx="6">
                  <c:v>99</c:v>
                </c:pt>
              </c:numCache>
            </c:numRef>
          </c:val>
          <c:extLst>
            <c:ext xmlns:c16="http://schemas.microsoft.com/office/drawing/2014/chart" uri="{C3380CC4-5D6E-409C-BE32-E72D297353CC}">
              <c16:uniqueId val="{00000000-65F8-425F-AF8E-E2667C1C771A}"/>
            </c:ext>
          </c:extLst>
        </c:ser>
        <c:ser>
          <c:idx val="1"/>
          <c:order val="1"/>
          <c:tx>
            <c:strRef>
              <c:f>Sheet1!$C$1</c:f>
              <c:strCache>
                <c:ptCount val="1"/>
                <c:pt idx="0">
                  <c:v>Substantial</c:v>
                </c:pt>
              </c:strCache>
            </c:strRef>
          </c:tx>
          <c:spPr>
            <a:solidFill>
              <a:srgbClr val="185FA5"/>
            </a:solidFill>
            <a:effectLst/>
          </c:spPr>
          <c:invertIfNegative val="0"/>
          <c:dLbls>
            <c:numFmt formatCode="0&quot;%&quot;" sourceLinked="0"/>
            <c:spPr>
              <a:noFill/>
              <a:ln>
                <a:noFill/>
              </a:ln>
              <a:effectLst/>
            </c:spPr>
            <c:txPr>
              <a:bodyPr/>
              <a:lstStyle/>
              <a:p>
                <a:pPr>
                  <a:defRPr sz="1000" b="0" i="0" u="none" strike="noStrike">
                    <a:solidFill>
                      <a:srgbClr val="1E293B"/>
                    </a:solidFill>
                    <a:latin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Rehabilitation</c:v>
                </c:pt>
                <c:pt idx="1">
                  <c:v>Protection of community</c:v>
                </c:pt>
                <c:pt idx="2">
                  <c:v>Specific deterrence</c:v>
                </c:pt>
                <c:pt idx="3">
                  <c:v>Protection of children</c:v>
                </c:pt>
                <c:pt idx="4">
                  <c:v>Denunciation</c:v>
                </c:pt>
                <c:pt idx="5">
                  <c:v>Just punishment</c:v>
                </c:pt>
                <c:pt idx="6">
                  <c:v>General deterrence</c:v>
                </c:pt>
              </c:strCache>
            </c:strRef>
          </c:cat>
          <c:val>
            <c:numRef>
              <c:f>Sheet1!$C$2:$C$8</c:f>
              <c:numCache>
                <c:formatCode>General</c:formatCode>
                <c:ptCount val="7"/>
                <c:pt idx="0">
                  <c:v>35</c:v>
                </c:pt>
                <c:pt idx="1">
                  <c:v>6</c:v>
                </c:pt>
                <c:pt idx="2">
                  <c:v>48</c:v>
                </c:pt>
                <c:pt idx="3">
                  <c:v>17</c:v>
                </c:pt>
                <c:pt idx="4">
                  <c:v>36</c:v>
                </c:pt>
                <c:pt idx="5">
                  <c:v>0</c:v>
                </c:pt>
                <c:pt idx="6">
                  <c:v>39</c:v>
                </c:pt>
              </c:numCache>
            </c:numRef>
          </c:val>
          <c:extLst>
            <c:ext xmlns:c16="http://schemas.microsoft.com/office/drawing/2014/chart" uri="{C3380CC4-5D6E-409C-BE32-E72D297353CC}">
              <c16:uniqueId val="{00000001-65F8-425F-AF8E-E2667C1C771A}"/>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l"/>
        <c:numFmt formatCode="General" sourceLinked="1"/>
        <c:majorTickMark val="out"/>
        <c:minorTickMark val="none"/>
        <c:tickLblPos val="nextTo"/>
        <c:spPr>
          <a:ln w="12700" cap="flat">
            <a:solidFill>
              <a:srgbClr val="888888"/>
            </a:solidFill>
            <a:prstDash val="solid"/>
            <a:round/>
          </a:ln>
        </c:spPr>
        <c:txPr>
          <a:bodyPr/>
          <a:lstStyle/>
          <a:p>
            <a:pPr>
              <a:defRPr sz="1200" b="0" i="0" u="none" strike="noStrike">
                <a:solidFill>
                  <a:srgbClr val="334155"/>
                </a:solidFill>
                <a:latin typeface="Calibri"/>
              </a:defRPr>
            </a:pPr>
            <a:endParaRPr lang="en-US"/>
          </a:p>
        </c:txPr>
        <c:crossAx val="2094734552"/>
        <c:crosses val="autoZero"/>
        <c:auto val="1"/>
        <c:lblAlgn val="ctr"/>
        <c:lblOffset val="100"/>
        <c:noMultiLvlLbl val="1"/>
      </c:catAx>
      <c:valAx>
        <c:axId val="2094734552"/>
        <c:scaling>
          <c:orientation val="minMax"/>
          <c:max val="100"/>
        </c:scaling>
        <c:delete val="0"/>
        <c:axPos val="b"/>
        <c:majorGridlines>
          <c:spPr>
            <a:ln w="6350" cap="flat">
              <a:solidFill>
                <a:srgbClr val="E2E8F0"/>
              </a:solidFill>
              <a:prstDash val="solid"/>
              <a:round/>
            </a:ln>
          </c:spPr>
        </c:majorGridlines>
        <c:numFmt formatCode="General" sourceLinked="0"/>
        <c:majorTickMark val="out"/>
        <c:minorTickMark val="none"/>
        <c:tickLblPos val="low"/>
        <c:spPr>
          <a:ln w="12700" cap="flat">
            <a:solidFill>
              <a:srgbClr val="888888"/>
            </a:solidFill>
            <a:prstDash val="solid"/>
            <a:round/>
          </a:ln>
        </c:spPr>
        <c:txPr>
          <a:bodyPr/>
          <a:lstStyle/>
          <a:p>
            <a:pPr>
              <a:defRPr sz="1100" b="0" i="0" u="none" strike="noStrike">
                <a:solidFill>
                  <a:srgbClr val="64748B"/>
                </a:solidFill>
                <a:latin typeface="Arial"/>
              </a:defRPr>
            </a:pPr>
            <a:endParaRPr lang="en-US"/>
          </a:p>
        </c:txPr>
        <c:crossAx val="2094734554"/>
        <c:crosses val="autoZero"/>
        <c:crossBetween val="between"/>
        <c:majorUnit val="25"/>
      </c:valAx>
      <c:spPr>
        <a:solidFill>
          <a:srgbClr val="FFFFFF"/>
        </a:solid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9DACBD-CDD8-4565-B9F3-1C3CBF9F63D7}" type="datetimeFigureOut">
              <a:rPr lang="en-AU" smtClean="0"/>
              <a:t>7/07/2026</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1CB84-D0B3-C44D-BDDA-E6DD29AD4414}" type="datetimeFigureOut">
              <a:rPr lang="en-US" smtClean="0"/>
              <a:t>7/7/2026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2614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18</a:t>
            </a:fld>
            <a:endParaRPr lang="en-US" dirty="0"/>
          </a:p>
        </p:txBody>
      </p:sp>
    </p:spTree>
    <p:extLst>
      <p:ext uri="{BB962C8B-B14F-4D97-AF65-F5344CB8AC3E}">
        <p14:creationId xmlns:p14="http://schemas.microsoft.com/office/powerpoint/2010/main" val="414089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3</a:t>
            </a:fld>
            <a:endParaRPr lang="en-US" dirty="0"/>
          </a:p>
        </p:txBody>
      </p:sp>
    </p:spTree>
    <p:extLst>
      <p:ext uri="{BB962C8B-B14F-4D97-AF65-F5344CB8AC3E}">
        <p14:creationId xmlns:p14="http://schemas.microsoft.com/office/powerpoint/2010/main" val="188768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10</a:t>
            </a:fld>
            <a:endParaRPr lang="en-US" dirty="0"/>
          </a:p>
        </p:txBody>
      </p:sp>
    </p:spTree>
    <p:extLst>
      <p:ext uri="{BB962C8B-B14F-4D97-AF65-F5344CB8AC3E}">
        <p14:creationId xmlns:p14="http://schemas.microsoft.com/office/powerpoint/2010/main" val="1783501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11</a:t>
            </a:fld>
            <a:endParaRPr lang="en-US" dirty="0"/>
          </a:p>
        </p:txBody>
      </p:sp>
    </p:spTree>
    <p:extLst>
      <p:ext uri="{BB962C8B-B14F-4D97-AF65-F5344CB8AC3E}">
        <p14:creationId xmlns:p14="http://schemas.microsoft.com/office/powerpoint/2010/main" val="246826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12</a:t>
            </a:fld>
            <a:endParaRPr lang="en-US" dirty="0"/>
          </a:p>
        </p:txBody>
      </p:sp>
    </p:spTree>
    <p:extLst>
      <p:ext uri="{BB962C8B-B14F-4D97-AF65-F5344CB8AC3E}">
        <p14:creationId xmlns:p14="http://schemas.microsoft.com/office/powerpoint/2010/main" val="246826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dirty="0"/>
          </a:p>
        </p:txBody>
      </p:sp>
    </p:spTree>
    <p:extLst>
      <p:ext uri="{BB962C8B-B14F-4D97-AF65-F5344CB8AC3E}">
        <p14:creationId xmlns:p14="http://schemas.microsoft.com/office/powerpoint/2010/main" val="170601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15</a:t>
            </a:fld>
            <a:endParaRPr lang="en-US" dirty="0"/>
          </a:p>
        </p:txBody>
      </p:sp>
    </p:spTree>
    <p:extLst>
      <p:ext uri="{BB962C8B-B14F-4D97-AF65-F5344CB8AC3E}">
        <p14:creationId xmlns:p14="http://schemas.microsoft.com/office/powerpoint/2010/main" val="346461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16</a:t>
            </a:fld>
            <a:endParaRPr lang="en-US" dirty="0"/>
          </a:p>
        </p:txBody>
      </p:sp>
    </p:spTree>
    <p:extLst>
      <p:ext uri="{BB962C8B-B14F-4D97-AF65-F5344CB8AC3E}">
        <p14:creationId xmlns:p14="http://schemas.microsoft.com/office/powerpoint/2010/main" val="308926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02CEF8-87E8-9043-8BB6-61E540114E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918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Master" Target="../slideMasters/slideMaster6.xml"/><Relationship Id="rId4" Type="http://schemas.openxmlformats.org/officeDocument/2006/relationships/image" Target="../media/image26.emf"/></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5.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1.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pic>
        <p:nvPicPr>
          <p:cNvPr id="3" name="Picture 2" descr="Monash_M_city_CB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503124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219309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White 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407998-51F0-8621-4FEB-D3C7CBFF8AF7}"/>
              </a:ext>
            </a:extLst>
          </p:cNvPr>
          <p:cNvPicPr>
            <a:picLocks noChangeAspect="1"/>
          </p:cNvPicPr>
          <p:nvPr userDrawn="1"/>
        </p:nvPicPr>
        <p:blipFill>
          <a:blip r:embed="rId2">
            <a:alphaModFix amt="35000"/>
          </a:blip>
          <a:stretch>
            <a:fillRect/>
          </a:stretch>
        </p:blipFill>
        <p:spPr>
          <a:xfrm rot="5400000">
            <a:off x="9823450" y="692150"/>
            <a:ext cx="3060700" cy="1676400"/>
          </a:xfrm>
          <a:prstGeom prst="rect">
            <a:avLst/>
          </a:prstGeom>
        </p:spPr>
      </p:pic>
      <p:sp>
        <p:nvSpPr>
          <p:cNvPr id="2" name="Title 1"/>
          <p:cNvSpPr>
            <a:spLocks noGrp="1"/>
          </p:cNvSpPr>
          <p:nvPr>
            <p:ph type="title"/>
          </p:nvPr>
        </p:nvSpPr>
        <p:spPr/>
        <p:txBody>
          <a:bodyPr/>
          <a:lstStyle>
            <a:lvl1pPr>
              <a:lnSpc>
                <a:spcPct val="100000"/>
              </a:lnSpc>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FC72DD2-FACB-8B10-A20B-A410B1BF9435}"/>
              </a:ext>
            </a:extLst>
          </p:cNvPr>
          <p:cNvPicPr>
            <a:picLocks noChangeAspect="1"/>
          </p:cNvPicPr>
          <p:nvPr userDrawn="1"/>
        </p:nvPicPr>
        <p:blipFill>
          <a:blip r:embed="rId3">
            <a:alphaModFix amt="20000"/>
          </a:blip>
          <a:stretch>
            <a:fillRect/>
          </a:stretch>
        </p:blipFill>
        <p:spPr>
          <a:xfrm>
            <a:off x="7780962" y="2613416"/>
            <a:ext cx="4411039" cy="4244585"/>
          </a:xfrm>
          <a:prstGeom prst="rect">
            <a:avLst/>
          </a:prstGeom>
        </p:spPr>
      </p:pic>
      <p:sp>
        <p:nvSpPr>
          <p:cNvPr id="9" name="Slide Number Placeholder 8">
            <a:extLst>
              <a:ext uri="{FF2B5EF4-FFF2-40B4-BE49-F238E27FC236}">
                <a16:creationId xmlns:a16="http://schemas.microsoft.com/office/drawing/2014/main" id="{911C2814-A60F-8D4E-FB57-177FAC9A360D}"/>
              </a:ext>
            </a:extLst>
          </p:cNvPr>
          <p:cNvSpPr>
            <a:spLocks noGrp="1"/>
          </p:cNvSpPr>
          <p:nvPr>
            <p:ph type="sldNum" sz="quarter" idx="10"/>
          </p:nvPr>
        </p:nvSpPr>
        <p:spPr>
          <a:xfrm>
            <a:off x="9130301" y="6228863"/>
            <a:ext cx="2743200" cy="365125"/>
          </a:xfrm>
          <a:prstGeom prst="rect">
            <a:avLst/>
          </a:prstGeom>
        </p:spPr>
        <p:txBody>
          <a:bodyPr/>
          <a:lstStyle>
            <a:lvl1pPr algn="r">
              <a:defRPr>
                <a:solidFill>
                  <a:srgbClr val="6784A4"/>
                </a:solidFill>
                <a:latin typeface="Barlow" pitchFamily="2" charset="77"/>
              </a:defRPr>
            </a:lvl1pPr>
          </a:lstStyle>
          <a:p>
            <a:fld id="{0007204D-F383-924E-9B37-4DBDBD5F667D}" type="slidenum">
              <a:rPr lang="en-US" smtClean="0"/>
              <a:pPr/>
              <a:t>‹#›</a:t>
            </a:fld>
            <a:endParaRPr lang="en-US" dirty="0"/>
          </a:p>
        </p:txBody>
      </p:sp>
      <p:pic>
        <p:nvPicPr>
          <p:cNvPr id="10" name="Picture 9">
            <a:extLst>
              <a:ext uri="{FF2B5EF4-FFF2-40B4-BE49-F238E27FC236}">
                <a16:creationId xmlns:a16="http://schemas.microsoft.com/office/drawing/2014/main" id="{3FAC1A28-0821-E03F-BFD0-91CC4B0297C7}"/>
              </a:ext>
            </a:extLst>
          </p:cNvPr>
          <p:cNvPicPr>
            <a:picLocks noChangeAspect="1"/>
          </p:cNvPicPr>
          <p:nvPr userDrawn="1"/>
        </p:nvPicPr>
        <p:blipFill>
          <a:blip r:embed="rId2">
            <a:alphaModFix amt="35000"/>
          </a:blip>
          <a:stretch>
            <a:fillRect/>
          </a:stretch>
        </p:blipFill>
        <p:spPr>
          <a:xfrm>
            <a:off x="25064" y="5600700"/>
            <a:ext cx="4080933" cy="1257300"/>
          </a:xfrm>
          <a:prstGeom prst="rect">
            <a:avLst/>
          </a:prstGeom>
        </p:spPr>
      </p:pic>
    </p:spTree>
    <p:extLst>
      <p:ext uri="{BB962C8B-B14F-4D97-AF65-F5344CB8AC3E}">
        <p14:creationId xmlns:p14="http://schemas.microsoft.com/office/powerpoint/2010/main" val="3189134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lu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4DAFA6-82F9-164C-EB5B-57B226581F6C}"/>
              </a:ext>
            </a:extLst>
          </p:cNvPr>
          <p:cNvSpPr/>
          <p:nvPr userDrawn="1"/>
        </p:nvSpPr>
        <p:spPr>
          <a:xfrm>
            <a:off x="-95891" y="0"/>
            <a:ext cx="12287892"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lnSpc>
                <a:spcPct val="100000"/>
              </a:lnSpc>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8">
            <a:extLst>
              <a:ext uri="{FF2B5EF4-FFF2-40B4-BE49-F238E27FC236}">
                <a16:creationId xmlns:a16="http://schemas.microsoft.com/office/drawing/2014/main" id="{911C2814-A60F-8D4E-FB57-177FAC9A360D}"/>
              </a:ext>
            </a:extLst>
          </p:cNvPr>
          <p:cNvSpPr>
            <a:spLocks noGrp="1"/>
          </p:cNvSpPr>
          <p:nvPr>
            <p:ph type="sldNum" sz="quarter" idx="10"/>
          </p:nvPr>
        </p:nvSpPr>
        <p:spPr>
          <a:xfrm>
            <a:off x="9130301" y="6228863"/>
            <a:ext cx="2743200" cy="365125"/>
          </a:xfrm>
          <a:prstGeom prst="rect">
            <a:avLst/>
          </a:prstGeom>
        </p:spPr>
        <p:txBody>
          <a:bodyPr/>
          <a:lstStyle>
            <a:lvl1pPr algn="r">
              <a:defRPr>
                <a:solidFill>
                  <a:srgbClr val="6784A4"/>
                </a:solidFill>
                <a:latin typeface="Barlow" pitchFamily="2" charset="77"/>
              </a:defRPr>
            </a:lvl1pPr>
          </a:lstStyle>
          <a:p>
            <a:fld id="{0007204D-F383-924E-9B37-4DBDBD5F667D}" type="slidenum">
              <a:rPr lang="en-US" smtClean="0"/>
              <a:pPr/>
              <a:t>‹#›</a:t>
            </a:fld>
            <a:endParaRPr lang="en-US" dirty="0"/>
          </a:p>
        </p:txBody>
      </p:sp>
      <p:pic>
        <p:nvPicPr>
          <p:cNvPr id="10" name="Picture 9">
            <a:extLst>
              <a:ext uri="{FF2B5EF4-FFF2-40B4-BE49-F238E27FC236}">
                <a16:creationId xmlns:a16="http://schemas.microsoft.com/office/drawing/2014/main" id="{3FAC1A28-0821-E03F-BFD0-91CC4B0297C7}"/>
              </a:ext>
            </a:extLst>
          </p:cNvPr>
          <p:cNvPicPr>
            <a:picLocks noChangeAspect="1"/>
          </p:cNvPicPr>
          <p:nvPr userDrawn="1"/>
        </p:nvPicPr>
        <p:blipFill>
          <a:blip r:embed="rId2">
            <a:alphaModFix amt="35000"/>
          </a:blip>
          <a:stretch>
            <a:fillRect/>
          </a:stretch>
        </p:blipFill>
        <p:spPr>
          <a:xfrm>
            <a:off x="25065" y="5922439"/>
            <a:ext cx="3036636" cy="935561"/>
          </a:xfrm>
          <a:prstGeom prst="rect">
            <a:avLst/>
          </a:prstGeom>
        </p:spPr>
      </p:pic>
      <p:pic>
        <p:nvPicPr>
          <p:cNvPr id="4" name="Picture 3">
            <a:extLst>
              <a:ext uri="{FF2B5EF4-FFF2-40B4-BE49-F238E27FC236}">
                <a16:creationId xmlns:a16="http://schemas.microsoft.com/office/drawing/2014/main" id="{99325ACE-D7FF-F6C0-4F02-316E48B991E5}"/>
              </a:ext>
            </a:extLst>
          </p:cNvPr>
          <p:cNvPicPr>
            <a:picLocks noChangeAspect="1"/>
          </p:cNvPicPr>
          <p:nvPr userDrawn="1"/>
        </p:nvPicPr>
        <p:blipFill>
          <a:blip r:embed="rId3">
            <a:alphaModFix amt="50000"/>
          </a:blip>
          <a:srcRect l="45651"/>
          <a:stretch/>
        </p:blipFill>
        <p:spPr>
          <a:xfrm>
            <a:off x="10753618" y="79683"/>
            <a:ext cx="1438383" cy="3844310"/>
          </a:xfrm>
          <a:prstGeom prst="rect">
            <a:avLst/>
          </a:prstGeom>
        </p:spPr>
      </p:pic>
      <p:pic>
        <p:nvPicPr>
          <p:cNvPr id="5" name="Picture 4">
            <a:extLst>
              <a:ext uri="{FF2B5EF4-FFF2-40B4-BE49-F238E27FC236}">
                <a16:creationId xmlns:a16="http://schemas.microsoft.com/office/drawing/2014/main" id="{504957E6-E975-20F6-2076-E236DE5F489D}"/>
              </a:ext>
            </a:extLst>
          </p:cNvPr>
          <p:cNvPicPr>
            <a:picLocks noChangeAspect="1"/>
          </p:cNvPicPr>
          <p:nvPr userDrawn="1"/>
        </p:nvPicPr>
        <p:blipFill>
          <a:blip r:embed="rId4">
            <a:alphaModFix amt="20000"/>
          </a:blip>
          <a:stretch>
            <a:fillRect/>
          </a:stretch>
        </p:blipFill>
        <p:spPr>
          <a:xfrm>
            <a:off x="7780962" y="2613416"/>
            <a:ext cx="4411039" cy="4244585"/>
          </a:xfrm>
          <a:prstGeom prst="rect">
            <a:avLst/>
          </a:prstGeom>
        </p:spPr>
      </p:pic>
    </p:spTree>
    <p:extLst>
      <p:ext uri="{BB962C8B-B14F-4D97-AF65-F5344CB8AC3E}">
        <p14:creationId xmlns:p14="http://schemas.microsoft.com/office/powerpoint/2010/main" val="2294554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d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81191D-B5BE-24A2-B171-3B8BFD282D73}"/>
              </a:ext>
            </a:extLst>
          </p:cNvPr>
          <p:cNvSpPr/>
          <p:nvPr userDrawn="1"/>
        </p:nvSpPr>
        <p:spPr>
          <a:xfrm>
            <a:off x="-95891" y="0"/>
            <a:ext cx="12287892" cy="6858000"/>
          </a:xfrm>
          <a:prstGeom prst="rect">
            <a:avLst/>
          </a:prstGeom>
          <a:solidFill>
            <a:srgbClr val="F37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lnSpc>
                <a:spcPct val="100000"/>
              </a:lnSpc>
              <a:defRPr>
                <a:solidFill>
                  <a:schemeClr val="bg1"/>
                </a:solidFill>
              </a:defRPr>
            </a:lvl1pPr>
          </a:lstStyle>
          <a:p>
            <a:r>
              <a:rPr lang="en-GB" dirty="0"/>
              <a:t>Click to edit Master title style</a:t>
            </a:r>
            <a:endParaRPr lang="en-US" dirty="0"/>
          </a:p>
        </p:txBody>
      </p:sp>
      <p:sp>
        <p:nvSpPr>
          <p:cNvPr id="3" name="Content Placeholder 2"/>
          <p:cNvSpPr>
            <a:spLocks noGrp="1"/>
          </p:cNvSpPr>
          <p:nvPr>
            <p:ph sz="half" idx="1"/>
          </p:nvPr>
        </p:nvSpPr>
        <p:spPr>
          <a:xfrm>
            <a:off x="838200" y="1825625"/>
            <a:ext cx="10515600" cy="4351338"/>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8">
            <a:extLst>
              <a:ext uri="{FF2B5EF4-FFF2-40B4-BE49-F238E27FC236}">
                <a16:creationId xmlns:a16="http://schemas.microsoft.com/office/drawing/2014/main" id="{6B161713-CECF-5F9D-D0F6-C7FCCB55E303}"/>
              </a:ext>
            </a:extLst>
          </p:cNvPr>
          <p:cNvSpPr>
            <a:spLocks noGrp="1"/>
          </p:cNvSpPr>
          <p:nvPr>
            <p:ph type="sldNum" sz="quarter" idx="12"/>
          </p:nvPr>
        </p:nvSpPr>
        <p:spPr>
          <a:xfrm>
            <a:off x="9144000" y="6228863"/>
            <a:ext cx="2743200" cy="365125"/>
          </a:xfrm>
          <a:prstGeom prst="rect">
            <a:avLst/>
          </a:prstGeom>
        </p:spPr>
        <p:txBody>
          <a:bodyPr/>
          <a:lstStyle>
            <a:lvl1pPr algn="r">
              <a:defRPr>
                <a:solidFill>
                  <a:srgbClr val="6784A4"/>
                </a:solidFill>
                <a:latin typeface="Barlow" pitchFamily="2" charset="77"/>
              </a:defRPr>
            </a:lvl1pPr>
          </a:lstStyle>
          <a:p>
            <a:fld id="{0007204D-F383-924E-9B37-4DBDBD5F667D}" type="slidenum">
              <a:rPr lang="en-US" smtClean="0"/>
              <a:pPr/>
              <a:t>‹#›</a:t>
            </a:fld>
            <a:endParaRPr lang="en-US" dirty="0"/>
          </a:p>
        </p:txBody>
      </p:sp>
      <p:pic>
        <p:nvPicPr>
          <p:cNvPr id="5" name="Picture 4">
            <a:extLst>
              <a:ext uri="{FF2B5EF4-FFF2-40B4-BE49-F238E27FC236}">
                <a16:creationId xmlns:a16="http://schemas.microsoft.com/office/drawing/2014/main" id="{4C831929-2AAD-B28C-C866-882128B63B25}"/>
              </a:ext>
            </a:extLst>
          </p:cNvPr>
          <p:cNvPicPr>
            <a:picLocks noChangeAspect="1"/>
          </p:cNvPicPr>
          <p:nvPr userDrawn="1"/>
        </p:nvPicPr>
        <p:blipFill>
          <a:blip r:embed="rId2">
            <a:alphaModFix amt="20000"/>
          </a:blip>
          <a:stretch>
            <a:fillRect/>
          </a:stretch>
        </p:blipFill>
        <p:spPr>
          <a:xfrm>
            <a:off x="7780962" y="2613416"/>
            <a:ext cx="4411039" cy="4244585"/>
          </a:xfrm>
          <a:prstGeom prst="rect">
            <a:avLst/>
          </a:prstGeom>
        </p:spPr>
      </p:pic>
    </p:spTree>
    <p:extLst>
      <p:ext uri="{BB962C8B-B14F-4D97-AF65-F5344CB8AC3E}">
        <p14:creationId xmlns:p14="http://schemas.microsoft.com/office/powerpoint/2010/main" val="3363472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A0F7DA-0576-73E7-8653-0B2B9C8B227F}"/>
              </a:ext>
            </a:extLst>
          </p:cNvPr>
          <p:cNvSpPr>
            <a:spLocks noGrp="1"/>
          </p:cNvSpPr>
          <p:nvPr>
            <p:ph type="title"/>
          </p:nvPr>
        </p:nvSpPr>
        <p:spPr>
          <a:xfrm>
            <a:off x="838200" y="365127"/>
            <a:ext cx="10515600" cy="1325563"/>
          </a:xfrm>
        </p:spPr>
        <p:txBody>
          <a:bodyPr/>
          <a:lstStyle>
            <a:lvl1pPr>
              <a:lnSpc>
                <a:spcPct val="100000"/>
              </a:lnSpc>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078C2229-1428-5E1B-18F8-64AD6A396DB8}"/>
              </a:ext>
            </a:extLst>
          </p:cNvPr>
          <p:cNvSpPr>
            <a:spLocks noGrp="1"/>
          </p:cNvSpPr>
          <p:nvPr>
            <p:ph idx="1"/>
          </p:nvPr>
        </p:nvSpPr>
        <p:spPr>
          <a:xfrm>
            <a:off x="838200" y="1825625"/>
            <a:ext cx="10515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8">
            <a:extLst>
              <a:ext uri="{FF2B5EF4-FFF2-40B4-BE49-F238E27FC236}">
                <a16:creationId xmlns:a16="http://schemas.microsoft.com/office/drawing/2014/main" id="{78FCBA7B-002D-343B-4FB6-8BE8EC2DF513}"/>
              </a:ext>
            </a:extLst>
          </p:cNvPr>
          <p:cNvSpPr>
            <a:spLocks noGrp="1"/>
          </p:cNvSpPr>
          <p:nvPr>
            <p:ph type="sldNum" sz="quarter" idx="10"/>
          </p:nvPr>
        </p:nvSpPr>
        <p:spPr>
          <a:xfrm>
            <a:off x="9144000" y="6228863"/>
            <a:ext cx="2743200" cy="365125"/>
          </a:xfrm>
          <a:prstGeom prst="rect">
            <a:avLst/>
          </a:prstGeom>
        </p:spPr>
        <p:txBody>
          <a:bodyPr/>
          <a:lstStyle>
            <a:lvl1pPr algn="r">
              <a:defRPr>
                <a:solidFill>
                  <a:srgbClr val="6784A4"/>
                </a:solidFill>
                <a:latin typeface="Barlow" pitchFamily="2" charset="77"/>
              </a:defRPr>
            </a:lvl1pPr>
          </a:lstStyle>
          <a:p>
            <a:fld id="{0007204D-F383-924E-9B37-4DBDBD5F667D}" type="slidenum">
              <a:rPr lang="en-US" smtClean="0"/>
              <a:pPr/>
              <a:t>‹#›</a:t>
            </a:fld>
            <a:endParaRPr lang="en-US" dirty="0"/>
          </a:p>
        </p:txBody>
      </p:sp>
    </p:spTree>
    <p:extLst>
      <p:ext uri="{BB962C8B-B14F-4D97-AF65-F5344CB8AC3E}">
        <p14:creationId xmlns:p14="http://schemas.microsoft.com/office/powerpoint/2010/main" val="2982539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lnSpc>
                <a:spcPct val="100000"/>
              </a:lnSpc>
              <a:defRPr/>
            </a:lvl1pPr>
          </a:lstStyle>
          <a:p>
            <a:r>
              <a:rPr lang="en-GB" dirty="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8">
            <a:extLst>
              <a:ext uri="{FF2B5EF4-FFF2-40B4-BE49-F238E27FC236}">
                <a16:creationId xmlns:a16="http://schemas.microsoft.com/office/drawing/2014/main" id="{F1018BEE-6C7B-D666-A935-0056A52B6B1C}"/>
              </a:ext>
            </a:extLst>
          </p:cNvPr>
          <p:cNvSpPr>
            <a:spLocks noGrp="1"/>
          </p:cNvSpPr>
          <p:nvPr>
            <p:ph type="sldNum" sz="quarter" idx="10"/>
          </p:nvPr>
        </p:nvSpPr>
        <p:spPr>
          <a:xfrm>
            <a:off x="9144000" y="6228863"/>
            <a:ext cx="2743200" cy="365125"/>
          </a:xfrm>
          <a:prstGeom prst="rect">
            <a:avLst/>
          </a:prstGeom>
        </p:spPr>
        <p:txBody>
          <a:bodyPr/>
          <a:lstStyle>
            <a:lvl1pPr algn="r">
              <a:defRPr>
                <a:solidFill>
                  <a:srgbClr val="6784A4"/>
                </a:solidFill>
                <a:latin typeface="Barlow" pitchFamily="2" charset="77"/>
              </a:defRPr>
            </a:lvl1pPr>
          </a:lstStyle>
          <a:p>
            <a:fld id="{0007204D-F383-924E-9B37-4DBDBD5F667D}" type="slidenum">
              <a:rPr lang="en-US" smtClean="0"/>
              <a:pPr/>
              <a:t>‹#›</a:t>
            </a:fld>
            <a:endParaRPr lang="en-US" dirty="0"/>
          </a:p>
        </p:txBody>
      </p:sp>
      <p:pic>
        <p:nvPicPr>
          <p:cNvPr id="7" name="Picture 6">
            <a:extLst>
              <a:ext uri="{FF2B5EF4-FFF2-40B4-BE49-F238E27FC236}">
                <a16:creationId xmlns:a16="http://schemas.microsoft.com/office/drawing/2014/main" id="{9E64F2E6-6225-ED77-9C76-7B2781A3BAA8}"/>
              </a:ext>
            </a:extLst>
          </p:cNvPr>
          <p:cNvPicPr>
            <a:picLocks noChangeAspect="1"/>
          </p:cNvPicPr>
          <p:nvPr userDrawn="1"/>
        </p:nvPicPr>
        <p:blipFill>
          <a:blip r:embed="rId2">
            <a:alphaModFix amt="35000"/>
          </a:blip>
          <a:stretch>
            <a:fillRect/>
          </a:stretch>
        </p:blipFill>
        <p:spPr>
          <a:xfrm rot="5400000">
            <a:off x="9823450" y="692150"/>
            <a:ext cx="3060700" cy="1676400"/>
          </a:xfrm>
          <a:prstGeom prst="rect">
            <a:avLst/>
          </a:prstGeom>
        </p:spPr>
      </p:pic>
      <p:pic>
        <p:nvPicPr>
          <p:cNvPr id="8" name="Picture 7">
            <a:extLst>
              <a:ext uri="{FF2B5EF4-FFF2-40B4-BE49-F238E27FC236}">
                <a16:creationId xmlns:a16="http://schemas.microsoft.com/office/drawing/2014/main" id="{3294AF68-A247-169B-2DC4-08B656B1D9A7}"/>
              </a:ext>
            </a:extLst>
          </p:cNvPr>
          <p:cNvPicPr>
            <a:picLocks noChangeAspect="1"/>
          </p:cNvPicPr>
          <p:nvPr userDrawn="1"/>
        </p:nvPicPr>
        <p:blipFill>
          <a:blip r:embed="rId3">
            <a:alphaModFix amt="20000"/>
          </a:blip>
          <a:stretch>
            <a:fillRect/>
          </a:stretch>
        </p:blipFill>
        <p:spPr>
          <a:xfrm>
            <a:off x="7780962" y="2613416"/>
            <a:ext cx="4411039" cy="4244585"/>
          </a:xfrm>
          <a:prstGeom prst="rect">
            <a:avLst/>
          </a:prstGeom>
        </p:spPr>
      </p:pic>
    </p:spTree>
    <p:extLst>
      <p:ext uri="{BB962C8B-B14F-4D97-AF65-F5344CB8AC3E}">
        <p14:creationId xmlns:p14="http://schemas.microsoft.com/office/powerpoint/2010/main" val="2587933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GB" dirty="0"/>
              <a:t>Click to edit Master title style</a:t>
            </a:r>
            <a:endParaRPr lang="en-US" dirty="0"/>
          </a:p>
        </p:txBody>
      </p:sp>
      <p:sp>
        <p:nvSpPr>
          <p:cNvPr id="6" name="Slide Number Placeholder 8">
            <a:extLst>
              <a:ext uri="{FF2B5EF4-FFF2-40B4-BE49-F238E27FC236}">
                <a16:creationId xmlns:a16="http://schemas.microsoft.com/office/drawing/2014/main" id="{27018345-4E9B-C42D-6DDF-0057B1CDBC04}"/>
              </a:ext>
            </a:extLst>
          </p:cNvPr>
          <p:cNvSpPr>
            <a:spLocks noGrp="1"/>
          </p:cNvSpPr>
          <p:nvPr>
            <p:ph type="sldNum" sz="quarter" idx="10"/>
          </p:nvPr>
        </p:nvSpPr>
        <p:spPr>
          <a:xfrm>
            <a:off x="9144000" y="6228863"/>
            <a:ext cx="2743200" cy="365125"/>
          </a:xfrm>
          <a:prstGeom prst="rect">
            <a:avLst/>
          </a:prstGeom>
        </p:spPr>
        <p:txBody>
          <a:bodyPr/>
          <a:lstStyle>
            <a:lvl1pPr algn="r">
              <a:defRPr>
                <a:solidFill>
                  <a:srgbClr val="6784A4"/>
                </a:solidFill>
                <a:latin typeface="Barlow" pitchFamily="2" charset="77"/>
              </a:defRPr>
            </a:lvl1pPr>
          </a:lstStyle>
          <a:p>
            <a:fld id="{0007204D-F383-924E-9B37-4DBDBD5F667D}" type="slidenum">
              <a:rPr lang="en-US" smtClean="0"/>
              <a:pPr/>
              <a:t>‹#›</a:t>
            </a:fld>
            <a:endParaRPr lang="en-US" dirty="0"/>
          </a:p>
        </p:txBody>
      </p:sp>
    </p:spTree>
    <p:extLst>
      <p:ext uri="{BB962C8B-B14F-4D97-AF65-F5344CB8AC3E}">
        <p14:creationId xmlns:p14="http://schemas.microsoft.com/office/powerpoint/2010/main" val="374555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descr="A qr code with black squares&#10;&#10;AI-generated content may be incorrect.">
            <a:extLst>
              <a:ext uri="{FF2B5EF4-FFF2-40B4-BE49-F238E27FC236}">
                <a16:creationId xmlns:a16="http://schemas.microsoft.com/office/drawing/2014/main" id="{EA738C1D-355F-3E93-412D-681E0F364E9E}"/>
              </a:ext>
            </a:extLst>
          </p:cNvPr>
          <p:cNvPicPr>
            <a:picLocks noChangeAspect="1"/>
          </p:cNvPicPr>
          <p:nvPr userDrawn="1"/>
        </p:nvPicPr>
        <p:blipFill>
          <a:blip r:embed="rId2"/>
          <a:stretch>
            <a:fillRect/>
          </a:stretch>
        </p:blipFill>
        <p:spPr>
          <a:xfrm>
            <a:off x="436493" y="4816814"/>
            <a:ext cx="2426573" cy="1819930"/>
          </a:xfrm>
          <a:prstGeom prst="rect">
            <a:avLst/>
          </a:prstGeom>
        </p:spPr>
      </p:pic>
      <p:pic>
        <p:nvPicPr>
          <p:cNvPr id="10" name="Picture 9">
            <a:extLst>
              <a:ext uri="{FF2B5EF4-FFF2-40B4-BE49-F238E27FC236}">
                <a16:creationId xmlns:a16="http://schemas.microsoft.com/office/drawing/2014/main" id="{45437537-5559-2F11-E5E9-1C392E422F85}"/>
              </a:ext>
            </a:extLst>
          </p:cNvPr>
          <p:cNvPicPr>
            <a:picLocks noChangeAspect="1"/>
          </p:cNvPicPr>
          <p:nvPr userDrawn="1"/>
        </p:nvPicPr>
        <p:blipFill>
          <a:blip r:embed="rId3"/>
          <a:stretch>
            <a:fillRect/>
          </a:stretch>
        </p:blipFill>
        <p:spPr>
          <a:xfrm>
            <a:off x="9545442" y="79683"/>
            <a:ext cx="2646559" cy="3844310"/>
          </a:xfrm>
          <a:prstGeom prst="rect">
            <a:avLst/>
          </a:prstGeom>
        </p:spPr>
      </p:pic>
      <p:pic>
        <p:nvPicPr>
          <p:cNvPr id="13" name="Picture 12">
            <a:extLst>
              <a:ext uri="{FF2B5EF4-FFF2-40B4-BE49-F238E27FC236}">
                <a16:creationId xmlns:a16="http://schemas.microsoft.com/office/drawing/2014/main" id="{D17D7C92-25C0-4151-BE89-A1D189E5860D}"/>
              </a:ext>
            </a:extLst>
          </p:cNvPr>
          <p:cNvPicPr>
            <a:picLocks noChangeAspect="1"/>
          </p:cNvPicPr>
          <p:nvPr userDrawn="1"/>
        </p:nvPicPr>
        <p:blipFill>
          <a:blip r:embed="rId4"/>
          <a:stretch>
            <a:fillRect/>
          </a:stretch>
        </p:blipFill>
        <p:spPr>
          <a:xfrm>
            <a:off x="7297595" y="2148290"/>
            <a:ext cx="4894405" cy="4709711"/>
          </a:xfrm>
          <a:prstGeom prst="rect">
            <a:avLst/>
          </a:prstGeom>
        </p:spPr>
      </p:pic>
      <p:pic>
        <p:nvPicPr>
          <p:cNvPr id="14" name="Picture 13">
            <a:extLst>
              <a:ext uri="{FF2B5EF4-FFF2-40B4-BE49-F238E27FC236}">
                <a16:creationId xmlns:a16="http://schemas.microsoft.com/office/drawing/2014/main" id="{DC684D29-752C-A096-43FA-543C2498F21E}"/>
              </a:ext>
            </a:extLst>
          </p:cNvPr>
          <p:cNvPicPr>
            <a:picLocks noChangeAspect="1"/>
          </p:cNvPicPr>
          <p:nvPr userDrawn="1"/>
        </p:nvPicPr>
        <p:blipFill>
          <a:blip r:embed="rId5"/>
          <a:stretch>
            <a:fillRect/>
          </a:stretch>
        </p:blipFill>
        <p:spPr>
          <a:xfrm>
            <a:off x="8111067" y="5682893"/>
            <a:ext cx="4080933" cy="1257300"/>
          </a:xfrm>
          <a:prstGeom prst="rect">
            <a:avLst/>
          </a:prstGeom>
        </p:spPr>
      </p:pic>
      <p:pic>
        <p:nvPicPr>
          <p:cNvPr id="15" name="Picture 14">
            <a:extLst>
              <a:ext uri="{FF2B5EF4-FFF2-40B4-BE49-F238E27FC236}">
                <a16:creationId xmlns:a16="http://schemas.microsoft.com/office/drawing/2014/main" id="{EABA4585-40CC-D8BE-6619-5B6D10301D67}"/>
              </a:ext>
            </a:extLst>
          </p:cNvPr>
          <p:cNvPicPr>
            <a:picLocks noChangeAspect="1"/>
          </p:cNvPicPr>
          <p:nvPr userDrawn="1"/>
        </p:nvPicPr>
        <p:blipFill>
          <a:blip r:embed="rId6"/>
          <a:stretch>
            <a:fillRect/>
          </a:stretch>
        </p:blipFill>
        <p:spPr>
          <a:xfrm>
            <a:off x="436492" y="221256"/>
            <a:ext cx="4861067" cy="816434"/>
          </a:xfrm>
          <a:prstGeom prst="rect">
            <a:avLst/>
          </a:prstGeom>
        </p:spPr>
      </p:pic>
      <p:pic>
        <p:nvPicPr>
          <p:cNvPr id="16" name="Picture 15">
            <a:extLst>
              <a:ext uri="{FF2B5EF4-FFF2-40B4-BE49-F238E27FC236}">
                <a16:creationId xmlns:a16="http://schemas.microsoft.com/office/drawing/2014/main" id="{CBE5D32E-28C7-DA0C-B411-A620CDE17163}"/>
              </a:ext>
            </a:extLst>
          </p:cNvPr>
          <p:cNvPicPr>
            <a:picLocks noChangeAspect="1"/>
          </p:cNvPicPr>
          <p:nvPr userDrawn="1"/>
        </p:nvPicPr>
        <p:blipFill>
          <a:blip r:embed="rId7"/>
          <a:stretch>
            <a:fillRect/>
          </a:stretch>
        </p:blipFill>
        <p:spPr>
          <a:xfrm>
            <a:off x="10374624" y="275786"/>
            <a:ext cx="1490133" cy="558800"/>
          </a:xfrm>
          <a:prstGeom prst="rect">
            <a:avLst/>
          </a:prstGeom>
        </p:spPr>
      </p:pic>
    </p:spTree>
    <p:extLst>
      <p:ext uri="{BB962C8B-B14F-4D97-AF65-F5344CB8AC3E}">
        <p14:creationId xmlns:p14="http://schemas.microsoft.com/office/powerpoint/2010/main" val="2674904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9FA7E2-DEFA-4A79-93EE-FF8FEBDC1C97}" type="datetimeFigureOut">
              <a:rPr lang="en-AU" smtClean="0"/>
              <a:t>7/07/2026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6503EA-8534-497A-B9DD-CAE563DDE63A}" type="slidenum">
              <a:rPr lang="en-AU" smtClean="0"/>
              <a:t>‹#›</a:t>
            </a:fld>
            <a:endParaRPr lang="en-AU"/>
          </a:p>
        </p:txBody>
      </p:sp>
    </p:spTree>
    <p:extLst>
      <p:ext uri="{BB962C8B-B14F-4D97-AF65-F5344CB8AC3E}">
        <p14:creationId xmlns:p14="http://schemas.microsoft.com/office/powerpoint/2010/main" val="3730755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stStyle>
          <a:p>
            <a:r>
              <a:rPr lang="en-AU" dirty="0"/>
              <a:t>Bullet list, one column (20pt,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stStyle>
          <a:p>
            <a:r>
              <a:rPr lang="en-AU" dirty="0"/>
              <a:t>Bullet list, two column (20pt, Arial) </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dirty="0"/>
          </a:p>
        </p:txBody>
      </p:sp>
    </p:spTree>
    <p:extLst>
      <p:ext uri="{BB962C8B-B14F-4D97-AF65-F5344CB8AC3E}">
        <p14:creationId xmlns:p14="http://schemas.microsoft.com/office/powerpoint/2010/main" val="1831641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ull slide image with caption">
    <p:spTree>
      <p:nvGrpSpPr>
        <p:cNvPr id="1" name=""/>
        <p:cNvGrpSpPr/>
        <p:nvPr/>
      </p:nvGrpSpPr>
      <p:grpSpPr>
        <a:xfrm>
          <a:off x="0" y="0"/>
          <a:ext cx="0" cy="0"/>
          <a:chOff x="0" y="0"/>
          <a:chExt cx="0" cy="0"/>
        </a:xfrm>
      </p:grpSpPr>
      <p:pic>
        <p:nvPicPr>
          <p:cNvPr id="2" name="Picture 1"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92683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l slide image with caption">
    <p:spTree>
      <p:nvGrpSpPr>
        <p:cNvPr id="1" name=""/>
        <p:cNvGrpSpPr/>
        <p:nvPr/>
      </p:nvGrpSpPr>
      <p:grpSpPr>
        <a:xfrm>
          <a:off x="0" y="0"/>
          <a:ext cx="0" cy="0"/>
          <a:chOff x="0" y="0"/>
          <a:chExt cx="0" cy="0"/>
        </a:xfrm>
      </p:grpSpPr>
      <p:pic>
        <p:nvPicPr>
          <p:cNvPr id="4" name="Picture 3" descr="Tech_2_lar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0488083"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4133646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Full slide image with caption">
    <p:spTree>
      <p:nvGrpSpPr>
        <p:cNvPr id="1" name=""/>
        <p:cNvGrpSpPr/>
        <p:nvPr/>
      </p:nvGrpSpPr>
      <p:grpSpPr>
        <a:xfrm>
          <a:off x="0" y="0"/>
          <a:ext cx="0" cy="0"/>
          <a:chOff x="0" y="0"/>
          <a:chExt cx="0" cy="0"/>
        </a:xfrm>
      </p:grpSpPr>
      <p:pic>
        <p:nvPicPr>
          <p:cNvPr id="2" name="Picture 1" descr="Scales_2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29444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2" name="Picture 1" descr="Tech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07368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4" name="Picture 3"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18818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2" name="Picture 1" descr="Traditional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2514910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pic>
        <p:nvPicPr>
          <p:cNvPr id="3" name="Picture 2" descr="Monash_Law_M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360257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slide copy_grey">
    <p:spTree>
      <p:nvGrpSpPr>
        <p:cNvPr id="1" name=""/>
        <p:cNvGrpSpPr/>
        <p:nvPr/>
      </p:nvGrpSpPr>
      <p:grpSpPr>
        <a:xfrm>
          <a:off x="0" y="0"/>
          <a:ext cx="0" cy="0"/>
          <a:chOff x="0" y="0"/>
          <a:chExt cx="0" cy="0"/>
        </a:xfrm>
      </p:grpSpPr>
      <p:pic>
        <p:nvPicPr>
          <p:cNvPr id="2" name="Picture 1" descr="Traditional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
          <a:stretch/>
        </p:blipFill>
        <p:spPr>
          <a:xfrm>
            <a:off x="0" y="6006108"/>
            <a:ext cx="12192000" cy="870941"/>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2462966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ull slide copy_grey">
    <p:spTree>
      <p:nvGrpSpPr>
        <p:cNvPr id="1" name=""/>
        <p:cNvGrpSpPr/>
        <p:nvPr/>
      </p:nvGrpSpPr>
      <p:grpSpPr>
        <a:xfrm>
          <a:off x="0" y="0"/>
          <a:ext cx="0" cy="0"/>
          <a:chOff x="0" y="0"/>
          <a:chExt cx="0" cy="0"/>
        </a:xfrm>
      </p:grpSpPr>
      <p:pic>
        <p:nvPicPr>
          <p:cNvPr id="4" name="Picture 3" descr="Tech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a:stretch/>
        </p:blipFill>
        <p:spPr>
          <a:xfrm>
            <a:off x="0" y="6006108"/>
            <a:ext cx="12192000" cy="849548"/>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Tree>
    <p:extLst>
      <p:ext uri="{BB962C8B-B14F-4D97-AF65-F5344CB8AC3E}">
        <p14:creationId xmlns:p14="http://schemas.microsoft.com/office/powerpoint/2010/main" val="185473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1415595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39046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970509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4123768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432104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538003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B57FBA99-8AC8-C346-A039-C87562011281}" type="datetimeFigureOut">
              <a:rPr lang="en-US" smtClean="0"/>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214176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pic>
        <p:nvPicPr>
          <p:cNvPr id="2" name="Picture 1" descr="Monash_Law_M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34578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57FBA99-8AC8-C346-A039-C87562011281}" type="datetimeFigureOut">
              <a:rPr lang="en-US" smtClean="0"/>
              <a:t>7/7/2026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68066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B57FBA99-8AC8-C346-A039-C87562011281}" type="datetimeFigureOut">
              <a:rPr lang="en-US" smtClean="0"/>
              <a:t>7/7/2026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888845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FBA99-8AC8-C346-A039-C87562011281}" type="datetimeFigureOut">
              <a:rPr lang="en-US" smtClean="0"/>
              <a:t>7/7/2026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76199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57FBA99-8AC8-C346-A039-C87562011281}" type="datetimeFigureOut">
              <a:rPr lang="en-US" smtClean="0"/>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60763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57FBA99-8AC8-C346-A039-C87562011281}" type="datetimeFigureOut">
              <a:rPr lang="en-US" smtClean="0"/>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225814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328706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7866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_image option 1">
    <p:spTree>
      <p:nvGrpSpPr>
        <p:cNvPr id="1" name=""/>
        <p:cNvGrpSpPr/>
        <p:nvPr/>
      </p:nvGrpSpPr>
      <p:grpSpPr>
        <a:xfrm>
          <a:off x="0" y="0"/>
          <a:ext cx="0" cy="0"/>
          <a:chOff x="0" y="0"/>
          <a:chExt cx="0" cy="0"/>
        </a:xfrm>
      </p:grpSpPr>
      <p:pic>
        <p:nvPicPr>
          <p:cNvPr id="3" name="Picture 2" descr="Monash_M_city_CB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M_city_CB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503124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_image option 2">
    <p:spTree>
      <p:nvGrpSpPr>
        <p:cNvPr id="1" name=""/>
        <p:cNvGrpSpPr/>
        <p:nvPr/>
      </p:nvGrpSpPr>
      <p:grpSpPr>
        <a:xfrm>
          <a:off x="0" y="0"/>
          <a:ext cx="0" cy="0"/>
          <a:chOff x="0" y="0"/>
          <a:chExt cx="0" cy="0"/>
        </a:xfrm>
      </p:grpSpPr>
      <p:pic>
        <p:nvPicPr>
          <p:cNvPr id="3" name="Picture 2" descr="Monash_Law_M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10" name="Picture 9" descr="Monash_Law_M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360257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_image option 3">
    <p:spTree>
      <p:nvGrpSpPr>
        <p:cNvPr id="1" name=""/>
        <p:cNvGrpSpPr/>
        <p:nvPr/>
      </p:nvGrpSpPr>
      <p:grpSpPr>
        <a:xfrm>
          <a:off x="0" y="0"/>
          <a:ext cx="0" cy="0"/>
          <a:chOff x="0" y="0"/>
          <a:chExt cx="0" cy="0"/>
        </a:xfrm>
      </p:grpSpPr>
      <p:pic>
        <p:nvPicPr>
          <p:cNvPr id="2" name="Picture 1" descr="Monash_Law_M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10" name="Picture 9" descr="Monash_Law_M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34578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pic>
        <p:nvPicPr>
          <p:cNvPr id="2" name="Picture 1" descr="Monash_Law_M_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469455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_image option 4">
    <p:spTree>
      <p:nvGrpSpPr>
        <p:cNvPr id="1" name=""/>
        <p:cNvGrpSpPr/>
        <p:nvPr/>
      </p:nvGrpSpPr>
      <p:grpSpPr>
        <a:xfrm>
          <a:off x="0" y="0"/>
          <a:ext cx="0" cy="0"/>
          <a:chOff x="0" y="0"/>
          <a:chExt cx="0" cy="0"/>
        </a:xfrm>
      </p:grpSpPr>
      <p:pic>
        <p:nvPicPr>
          <p:cNvPr id="2" name="Picture 1" descr="Monash_Law_M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1469455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slide_image option 4">
    <p:spTree>
      <p:nvGrpSpPr>
        <p:cNvPr id="1" name=""/>
        <p:cNvGrpSpPr/>
        <p:nvPr/>
      </p:nvGrpSpPr>
      <p:grpSpPr>
        <a:xfrm>
          <a:off x="0" y="0"/>
          <a:ext cx="0" cy="0"/>
          <a:chOff x="0" y="0"/>
          <a:chExt cx="0" cy="0"/>
        </a:xfrm>
      </p:grpSpPr>
      <p:pic>
        <p:nvPicPr>
          <p:cNvPr id="3" name="Picture 2" descr="Monash_Law_M_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93923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slide_image option 4">
    <p:spTree>
      <p:nvGrpSpPr>
        <p:cNvPr id="1" name=""/>
        <p:cNvGrpSpPr/>
        <p:nvPr/>
      </p:nvGrpSpPr>
      <p:grpSpPr>
        <a:xfrm>
          <a:off x="0" y="0"/>
          <a:ext cx="0" cy="0"/>
          <a:chOff x="0" y="0"/>
          <a:chExt cx="0" cy="0"/>
        </a:xfrm>
      </p:grpSpPr>
      <p:pic>
        <p:nvPicPr>
          <p:cNvPr id="3" name="Picture 2" descr="Monash_Law_M_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443045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le slide_image option 4">
    <p:spTree>
      <p:nvGrpSpPr>
        <p:cNvPr id="1" name=""/>
        <p:cNvGrpSpPr/>
        <p:nvPr/>
      </p:nvGrpSpPr>
      <p:grpSpPr>
        <a:xfrm>
          <a:off x="0" y="0"/>
          <a:ext cx="0" cy="0"/>
          <a:chOff x="0" y="0"/>
          <a:chExt cx="0" cy="0"/>
        </a:xfrm>
      </p:grpSpPr>
      <p:pic>
        <p:nvPicPr>
          <p:cNvPr id="3" name="Picture 2" descr="Monash_Law_M_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pic>
        <p:nvPicPr>
          <p:cNvPr id="9" name="Picture 8" descr="Monash_Law_M_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2" name="Picture 1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938408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py with subheadings_grey">
    <p:spTree>
      <p:nvGrpSpPr>
        <p:cNvPr id="1" name=""/>
        <p:cNvGrpSpPr/>
        <p:nvPr/>
      </p:nvGrpSpPr>
      <p:grpSpPr>
        <a:xfrm>
          <a:off x="0" y="0"/>
          <a:ext cx="0" cy="0"/>
          <a:chOff x="0" y="0"/>
          <a:chExt cx="0" cy="0"/>
        </a:xfrm>
      </p:grpSpPr>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
        <p:nvSpPr>
          <p:cNvPr id="9"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10"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11"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2"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3"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4"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5" name="Picture 14"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4118594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Copy with subheadings_grey">
    <p:spTree>
      <p:nvGrpSpPr>
        <p:cNvPr id="1" name=""/>
        <p:cNvGrpSpPr/>
        <p:nvPr/>
      </p:nvGrpSpPr>
      <p:grpSpPr>
        <a:xfrm>
          <a:off x="0" y="0"/>
          <a:ext cx="0" cy="0"/>
          <a:chOff x="0" y="0"/>
          <a:chExt cx="0" cy="0"/>
        </a:xfrm>
      </p:grpSpPr>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 name="Picture 1" descr="Traditional_vertical.pn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9"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10"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11"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2"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3"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4"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5" name="Picture 14" descr="Traditi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Tree>
    <p:extLst>
      <p:ext uri="{BB962C8B-B14F-4D97-AF65-F5344CB8AC3E}">
        <p14:creationId xmlns:p14="http://schemas.microsoft.com/office/powerpoint/2010/main" val="2609417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py with subheadings_blue">
    <p:spTree>
      <p:nvGrpSpPr>
        <p:cNvPr id="1" name=""/>
        <p:cNvGrpSpPr/>
        <p:nvPr/>
      </p:nvGrpSpPr>
      <p:grpSpPr>
        <a:xfrm>
          <a:off x="0" y="0"/>
          <a:ext cx="0" cy="0"/>
          <a:chOff x="0" y="0"/>
          <a:chExt cx="0" cy="0"/>
        </a:xfrm>
      </p:grpSpPr>
      <p:sp>
        <p:nvSpPr>
          <p:cNvPr id="17" name="Freeform 16"/>
          <p:cNvSpPr/>
          <p:nvPr/>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Freeform 9"/>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219309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ulleted list with textur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stStyle>
          <a:p>
            <a:r>
              <a:rPr lang="en-AU" dirty="0"/>
              <a:t>Bullet list, one column (20pt,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stStyle>
          <a:p>
            <a:r>
              <a:rPr lang="en-AU" dirty="0"/>
              <a:t>Bullet list, two column (20pt, Arial) </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Rectangle 1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py with two images">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r>
              <a:rPr lang="en-AU"/>
              <a:t>Drag picture to placeholder or click icon to add</a:t>
            </a:r>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r>
              <a:rPr lang="en-AU"/>
              <a:t>Drag picture to placeholder or click icon to add</a:t>
            </a:r>
            <a:endParaRPr lang="en-AU"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1831641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r>
              <a:rPr lang="en-AU"/>
              <a:t>Drag picture to placeholder or click icon to add</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image option 4">
    <p:spTree>
      <p:nvGrpSpPr>
        <p:cNvPr id="1" name=""/>
        <p:cNvGrpSpPr/>
        <p:nvPr/>
      </p:nvGrpSpPr>
      <p:grpSpPr>
        <a:xfrm>
          <a:off x="0" y="0"/>
          <a:ext cx="0" cy="0"/>
          <a:chOff x="0" y="0"/>
          <a:chExt cx="0" cy="0"/>
        </a:xfrm>
      </p:grpSpPr>
      <p:pic>
        <p:nvPicPr>
          <p:cNvPr id="3" name="Picture 2" descr="Monash_Law_M_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893923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slide image with caption">
    <p:spTree>
      <p:nvGrpSpPr>
        <p:cNvPr id="1" name=""/>
        <p:cNvGrpSpPr/>
        <p:nvPr/>
      </p:nvGrpSpPr>
      <p:grpSpPr>
        <a:xfrm>
          <a:off x="0" y="0"/>
          <a:ext cx="0" cy="0"/>
          <a:chOff x="0" y="0"/>
          <a:chExt cx="0" cy="0"/>
        </a:xfrm>
      </p:grpSpPr>
      <p:pic>
        <p:nvPicPr>
          <p:cNvPr id="2" name="Picture 1" descr="Scales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3" name="Picture 2" descr="White_diag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7" name="Picture 6"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92683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Full slide image with caption">
    <p:spTree>
      <p:nvGrpSpPr>
        <p:cNvPr id="1" name=""/>
        <p:cNvGrpSpPr/>
        <p:nvPr/>
      </p:nvGrpSpPr>
      <p:grpSpPr>
        <a:xfrm>
          <a:off x="0" y="0"/>
          <a:ext cx="0" cy="0"/>
          <a:chOff x="0" y="0"/>
          <a:chExt cx="0" cy="0"/>
        </a:xfrm>
      </p:grpSpPr>
      <p:pic>
        <p:nvPicPr>
          <p:cNvPr id="4" name="Picture 3" descr="Tech_2_large.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0488083" cy="6858000"/>
          </a:xfrm>
          <a:prstGeom prst="rect">
            <a:avLst/>
          </a:prstGeom>
        </p:spPr>
      </p:pic>
      <p:pic>
        <p:nvPicPr>
          <p:cNvPr id="3" name="Picture 2" descr="White_diag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descr="Tech_2_lar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0488083" cy="6858000"/>
          </a:xfrm>
          <a:prstGeom prst="rect">
            <a:avLst/>
          </a:prstGeom>
        </p:spPr>
      </p:pic>
      <p:pic>
        <p:nvPicPr>
          <p:cNvPr id="7" name="Picture 6"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4133646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Full slide image with caption">
    <p:spTree>
      <p:nvGrpSpPr>
        <p:cNvPr id="1" name=""/>
        <p:cNvGrpSpPr/>
        <p:nvPr/>
      </p:nvGrpSpPr>
      <p:grpSpPr>
        <a:xfrm>
          <a:off x="0" y="0"/>
          <a:ext cx="0" cy="0"/>
          <a:chOff x="0" y="0"/>
          <a:chExt cx="0" cy="0"/>
        </a:xfrm>
      </p:grpSpPr>
      <p:pic>
        <p:nvPicPr>
          <p:cNvPr id="2" name="Picture 1" descr="Scales_2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3" name="Picture 2" descr="White_diag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pic>
        <p:nvPicPr>
          <p:cNvPr id="6" name="Picture 5" descr="Scales_2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7" name="Picture 6"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129444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2" name="Picture 1" descr="Tech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5" name="Freeform 4"/>
          <p:cNvSpPr/>
          <p:nvPr/>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pic>
        <p:nvPicPr>
          <p:cNvPr id="8" name="Picture 7" descr="Tech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9" name="Freeform 8"/>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07368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pic>
        <p:nvPicPr>
          <p:cNvPr id="4" name="Picture 3" descr="Scales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5" name="Freeform 4"/>
          <p:cNvSpPr/>
          <p:nvPr/>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pic>
        <p:nvPicPr>
          <p:cNvPr id="8" name="Picture 7"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9" name="Freeform 8"/>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4118818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Section divider">
    <p:spTree>
      <p:nvGrpSpPr>
        <p:cNvPr id="1" name=""/>
        <p:cNvGrpSpPr/>
        <p:nvPr/>
      </p:nvGrpSpPr>
      <p:grpSpPr>
        <a:xfrm>
          <a:off x="0" y="0"/>
          <a:ext cx="0" cy="0"/>
          <a:chOff x="0" y="0"/>
          <a:chExt cx="0" cy="0"/>
        </a:xfrm>
      </p:grpSpPr>
      <p:pic>
        <p:nvPicPr>
          <p:cNvPr id="2" name="Picture 1" descr="Traditional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5" name="Freeform 4"/>
          <p:cNvSpPr/>
          <p:nvPr/>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pic>
        <p:nvPicPr>
          <p:cNvPr id="8" name="Picture 7" descr="Traditional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9" name="Freeform 8"/>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2514910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ull slide copy_grey">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2" name="Rectangle 11"/>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14" name="Rectangle 13"/>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Full slide copy_grey">
    <p:spTree>
      <p:nvGrpSpPr>
        <p:cNvPr id="1" name=""/>
        <p:cNvGrpSpPr/>
        <p:nvPr/>
      </p:nvGrpSpPr>
      <p:grpSpPr>
        <a:xfrm>
          <a:off x="0" y="0"/>
          <a:ext cx="0" cy="0"/>
          <a:chOff x="0" y="0"/>
          <a:chExt cx="0" cy="0"/>
        </a:xfrm>
      </p:grpSpPr>
      <p:pic>
        <p:nvPicPr>
          <p:cNvPr id="2" name="Picture 1" descr="Traditional_strip.jpg"/>
          <p:cNvPicPr>
            <a:picLocks noChangeAspect="1"/>
          </p:cNvPicPr>
          <p:nvPr/>
        </p:nvPicPr>
        <p:blipFill rotWithShape="1">
          <a:blip r:embed="rId2">
            <a:alphaModFix amt="50000"/>
            <a:extLst>
              <a:ext uri="{28A0092B-C50C-407E-A947-70E740481C1C}">
                <a14:useLocalDpi xmlns:a14="http://schemas.microsoft.com/office/drawing/2010/main" val="0"/>
              </a:ext>
            </a:extLst>
          </a:blip>
          <a:srcRect t="-1"/>
          <a:stretch/>
        </p:blipFill>
        <p:spPr>
          <a:xfrm>
            <a:off x="0" y="6006108"/>
            <a:ext cx="12192000" cy="870941"/>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9" name="Picture 8" descr="Traditional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
          <a:stretch/>
        </p:blipFill>
        <p:spPr>
          <a:xfrm>
            <a:off x="0" y="6006108"/>
            <a:ext cx="12192000" cy="870941"/>
          </a:xfrm>
          <a:prstGeom prst="rect">
            <a:avLst/>
          </a:prstGeom>
        </p:spPr>
      </p:pic>
      <p:sp>
        <p:nvSpPr>
          <p:cNvPr id="10" name="Rectangle 9"/>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2462966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Full slide copy_grey">
    <p:spTree>
      <p:nvGrpSpPr>
        <p:cNvPr id="1" name=""/>
        <p:cNvGrpSpPr/>
        <p:nvPr/>
      </p:nvGrpSpPr>
      <p:grpSpPr>
        <a:xfrm>
          <a:off x="0" y="0"/>
          <a:ext cx="0" cy="0"/>
          <a:chOff x="0" y="0"/>
          <a:chExt cx="0" cy="0"/>
        </a:xfrm>
      </p:grpSpPr>
      <p:pic>
        <p:nvPicPr>
          <p:cNvPr id="4" name="Picture 3" descr="Tech_strip.jpg"/>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6006108"/>
            <a:ext cx="12192000" cy="849548"/>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8" name="Picture 7" descr="Tech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a:stretch/>
        </p:blipFill>
        <p:spPr>
          <a:xfrm>
            <a:off x="0" y="6006108"/>
            <a:ext cx="12192000" cy="849548"/>
          </a:xfrm>
          <a:prstGeom prst="rect">
            <a:avLst/>
          </a:prstGeom>
        </p:spPr>
      </p:pic>
      <p:sp>
        <p:nvSpPr>
          <p:cNvPr id="9" name="Rectangle 8"/>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473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ull slide copy_textur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Rectangle 1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15" name="Rectangle 1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1415595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_image option 4">
    <p:spTree>
      <p:nvGrpSpPr>
        <p:cNvPr id="1" name=""/>
        <p:cNvGrpSpPr/>
        <p:nvPr/>
      </p:nvGrpSpPr>
      <p:grpSpPr>
        <a:xfrm>
          <a:off x="0" y="0"/>
          <a:ext cx="0" cy="0"/>
          <a:chOff x="0" y="0"/>
          <a:chExt cx="0" cy="0"/>
        </a:xfrm>
      </p:grpSpPr>
      <p:pic>
        <p:nvPicPr>
          <p:cNvPr id="3" name="Picture 2" descr="Monash_Law_M_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443045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9" name="Rectangle 18"/>
          <p:cNvSpPr/>
          <p:nvPr/>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4" name="Rectangle 13"/>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18" name="Isosceles Triangle 17"/>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39046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4" name="Rectangle 13"/>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17" name="Isosceles Triangle 16"/>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970509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4118594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4123768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432104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538003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B57FBA99-8AC8-C346-A039-C87562011281}" type="datetimeFigureOut">
              <a:rPr lang="en-US" smtClean="0"/>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214176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B57FBA99-8AC8-C346-A039-C87562011281}" type="datetimeFigureOut">
              <a:rPr lang="en-US" smtClean="0"/>
              <a:t>7/7/2026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68066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B57FBA99-8AC8-C346-A039-C87562011281}" type="datetimeFigureOut">
              <a:rPr lang="en-US" smtClean="0"/>
              <a:t>7/7/2026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888845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FBA99-8AC8-C346-A039-C87562011281}" type="datetimeFigureOut">
              <a:rPr lang="en-US" smtClean="0"/>
              <a:t>7/7/2026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76199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_image option 4">
    <p:spTree>
      <p:nvGrpSpPr>
        <p:cNvPr id="1" name=""/>
        <p:cNvGrpSpPr/>
        <p:nvPr/>
      </p:nvGrpSpPr>
      <p:grpSpPr>
        <a:xfrm>
          <a:off x="0" y="0"/>
          <a:ext cx="0" cy="0"/>
          <a:chOff x="0" y="0"/>
          <a:chExt cx="0" cy="0"/>
        </a:xfrm>
      </p:grpSpPr>
      <p:pic>
        <p:nvPicPr>
          <p:cNvPr id="3" name="Picture 2" descr="Monash_Law_M_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3938408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57FBA99-8AC8-C346-A039-C87562011281}" type="datetimeFigureOut">
              <a:rPr lang="en-US" smtClean="0"/>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60763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B57FBA99-8AC8-C346-A039-C87562011281}" type="datetimeFigureOut">
              <a:rPr lang="en-US" smtClean="0"/>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1225814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3328706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B57FBA99-8AC8-C346-A039-C87562011281}"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7317F-CD5E-6546-A2A0-B59EC9F64ACD}" type="slidenum">
              <a:rPr lang="en-US" smtClean="0"/>
              <a:t>‹#›</a:t>
            </a:fld>
            <a:endParaRPr lang="en-US"/>
          </a:p>
        </p:txBody>
      </p:sp>
    </p:spTree>
    <p:extLst>
      <p:ext uri="{BB962C8B-B14F-4D97-AF65-F5344CB8AC3E}">
        <p14:creationId xmlns:p14="http://schemas.microsoft.com/office/powerpoint/2010/main" val="27866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pic>
        <p:nvPicPr>
          <p:cNvPr id="3" name="Picture 2" descr="Monash_M_city_CB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3893" y="-53235"/>
            <a:ext cx="3244215" cy="695896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4267084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pic>
        <p:nvPicPr>
          <p:cNvPr id="3" name="Picture 2" descr="Monash_Law_M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58" y="-60840"/>
            <a:ext cx="3019044" cy="6998208"/>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169533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pic>
        <p:nvPicPr>
          <p:cNvPr id="2" name="Picture 1" descr="Monash_Law_M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714" y="-53237"/>
            <a:ext cx="3004820" cy="695071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9" name="Picture 8"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638053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pic>
        <p:nvPicPr>
          <p:cNvPr id="2" name="Picture 1" descr="Monash_Law_M_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37188" y="-23200"/>
            <a:ext cx="2996565"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019966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_image option 4">
    <p:spTree>
      <p:nvGrpSpPr>
        <p:cNvPr id="1" name=""/>
        <p:cNvGrpSpPr/>
        <p:nvPr/>
      </p:nvGrpSpPr>
      <p:grpSpPr>
        <a:xfrm>
          <a:off x="0" y="0"/>
          <a:ext cx="0" cy="0"/>
          <a:chOff x="0" y="0"/>
          <a:chExt cx="0" cy="0"/>
        </a:xfrm>
      </p:grpSpPr>
      <p:pic>
        <p:nvPicPr>
          <p:cNvPr id="3" name="Picture 2" descr="Monash_Law_M_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38410"/>
            <a:ext cx="3004820" cy="6925945"/>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976466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_image option 4">
    <p:spTree>
      <p:nvGrpSpPr>
        <p:cNvPr id="1" name=""/>
        <p:cNvGrpSpPr/>
        <p:nvPr/>
      </p:nvGrpSpPr>
      <p:grpSpPr>
        <a:xfrm>
          <a:off x="0" y="0"/>
          <a:ext cx="0" cy="0"/>
          <a:chOff x="0" y="0"/>
          <a:chExt cx="0" cy="0"/>
        </a:xfrm>
      </p:grpSpPr>
      <p:pic>
        <p:nvPicPr>
          <p:cNvPr id="3" name="Picture 2" descr="Monash_Law_M_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22815"/>
            <a:ext cx="3004820" cy="691769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252255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4118594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slide_image option 4">
    <p:spTree>
      <p:nvGrpSpPr>
        <p:cNvPr id="1" name=""/>
        <p:cNvGrpSpPr/>
        <p:nvPr/>
      </p:nvGrpSpPr>
      <p:grpSpPr>
        <a:xfrm>
          <a:off x="0" y="0"/>
          <a:ext cx="0" cy="0"/>
          <a:chOff x="0" y="0"/>
          <a:chExt cx="0" cy="0"/>
        </a:xfrm>
      </p:grpSpPr>
      <p:pic>
        <p:nvPicPr>
          <p:cNvPr id="3" name="Picture 2" descr="Monash_Law_M_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8933" y="-54270"/>
            <a:ext cx="3004820" cy="6934200"/>
          </a:xfrm>
          <a:prstGeom prst="rect">
            <a:avLst/>
          </a:prstGeom>
        </p:spPr>
      </p:pic>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0" name="Picture 9" descr="Monash_La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298" y="408768"/>
            <a:ext cx="946150" cy="495300"/>
          </a:xfrm>
          <a:prstGeom prst="rect">
            <a:avLst/>
          </a:prstGeom>
        </p:spPr>
      </p:pic>
    </p:spTree>
    <p:extLst>
      <p:ext uri="{BB962C8B-B14F-4D97-AF65-F5344CB8AC3E}">
        <p14:creationId xmlns:p14="http://schemas.microsoft.com/office/powerpoint/2010/main" val="913276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6" name="Picture 5" descr="Tech_diag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38157" y="0"/>
            <a:ext cx="2964426" cy="6858000"/>
          </a:xfrm>
          <a:prstGeom prst="rect">
            <a:avLst/>
          </a:prstGeom>
        </p:spPr>
      </p:pic>
    </p:spTree>
    <p:extLst>
      <p:ext uri="{BB962C8B-B14F-4D97-AF65-F5344CB8AC3E}">
        <p14:creationId xmlns:p14="http://schemas.microsoft.com/office/powerpoint/2010/main" val="3499652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 name="Picture 1" descr="Traditi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Tree>
    <p:extLst>
      <p:ext uri="{BB962C8B-B14F-4D97-AF65-F5344CB8AC3E}">
        <p14:creationId xmlns:p14="http://schemas.microsoft.com/office/powerpoint/2010/main" val="4254077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2022576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stStyle>
          <a:p>
            <a:r>
              <a:rPr lang="en-AU" dirty="0"/>
              <a:t>Bullet list, one column (20pt,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stStyle>
          <a:p>
            <a:r>
              <a:rPr lang="en-AU" dirty="0"/>
              <a:t>Bullet list, two column (20pt, Arial) </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13974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dirty="0"/>
          </a:p>
        </p:txBody>
      </p:sp>
    </p:spTree>
    <p:extLst>
      <p:ext uri="{BB962C8B-B14F-4D97-AF65-F5344CB8AC3E}">
        <p14:creationId xmlns:p14="http://schemas.microsoft.com/office/powerpoint/2010/main" val="4294165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1106382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Full slide image with caption">
    <p:spTree>
      <p:nvGrpSpPr>
        <p:cNvPr id="1" name=""/>
        <p:cNvGrpSpPr/>
        <p:nvPr/>
      </p:nvGrpSpPr>
      <p:grpSpPr>
        <a:xfrm>
          <a:off x="0" y="0"/>
          <a:ext cx="0" cy="0"/>
          <a:chOff x="0" y="0"/>
          <a:chExt cx="0" cy="0"/>
        </a:xfrm>
      </p:grpSpPr>
      <p:pic>
        <p:nvPicPr>
          <p:cNvPr id="2" name="Picture 1"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069619"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1593082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Full slide image with caption">
    <p:spTree>
      <p:nvGrpSpPr>
        <p:cNvPr id="1" name=""/>
        <p:cNvGrpSpPr/>
        <p:nvPr/>
      </p:nvGrpSpPr>
      <p:grpSpPr>
        <a:xfrm>
          <a:off x="0" y="0"/>
          <a:ext cx="0" cy="0"/>
          <a:chOff x="0" y="0"/>
          <a:chExt cx="0" cy="0"/>
        </a:xfrm>
      </p:grpSpPr>
      <p:pic>
        <p:nvPicPr>
          <p:cNvPr id="4" name="Picture 3" descr="Tech_2_large.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0488083"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1920311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Full slide image with caption">
    <p:spTree>
      <p:nvGrpSpPr>
        <p:cNvPr id="1" name=""/>
        <p:cNvGrpSpPr/>
        <p:nvPr/>
      </p:nvGrpSpPr>
      <p:grpSpPr>
        <a:xfrm>
          <a:off x="0" y="0"/>
          <a:ext cx="0" cy="0"/>
          <a:chOff x="0" y="0"/>
          <a:chExt cx="0" cy="0"/>
        </a:xfrm>
      </p:grpSpPr>
      <p:pic>
        <p:nvPicPr>
          <p:cNvPr id="2" name="Picture 1" descr="Scales_2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93593" cy="6858000"/>
          </a:xfrm>
          <a:prstGeom prst="rect">
            <a:avLst/>
          </a:prstGeom>
        </p:spPr>
      </p:pic>
      <p:pic>
        <p:nvPicPr>
          <p:cNvPr id="3" name="Picture 2" descr="White_diagon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006471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py with subheadings_grey">
    <p:spTree>
      <p:nvGrpSpPr>
        <p:cNvPr id="1" name=""/>
        <p:cNvGrpSpPr/>
        <p:nvPr/>
      </p:nvGrpSpPr>
      <p:grpSpPr>
        <a:xfrm>
          <a:off x="0" y="0"/>
          <a:ext cx="0" cy="0"/>
          <a:chOff x="0" y="0"/>
          <a:chExt cx="0" cy="0"/>
        </a:xfrm>
      </p:grpSpPr>
      <p:sp>
        <p:nvSpPr>
          <p:cNvPr id="38" name="Text Placeholder 17"/>
          <p:cNvSpPr>
            <a:spLocks noGrp="1"/>
          </p:cNvSpPr>
          <p:nvPr userDrawn="1">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userDrawn="1">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userDrawn="1">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userDrawn="1">
            <p:ph type="body" sz="quarter" idx="16" hasCustomPrompt="1"/>
          </p:nvPr>
        </p:nvSpPr>
        <p:spPr>
          <a:xfrm>
            <a:off x="300211" y="2097682"/>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userDrawn="1">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userDrawn="1">
            <p:ph type="body" sz="quarter" idx="18" hasCustomPrompt="1"/>
          </p:nvPr>
        </p:nvSpPr>
        <p:spPr>
          <a:xfrm>
            <a:off x="294362" y="4513254"/>
            <a:ext cx="7451725" cy="1729430"/>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 name="Picture 1" descr="Traditional_vertical.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9227574" y="0"/>
            <a:ext cx="2964426" cy="6858000"/>
          </a:xfrm>
          <a:prstGeom prst="rect">
            <a:avLst/>
          </a:prstGeom>
        </p:spPr>
      </p:pic>
    </p:spTree>
    <p:extLst>
      <p:ext uri="{BB962C8B-B14F-4D97-AF65-F5344CB8AC3E}">
        <p14:creationId xmlns:p14="http://schemas.microsoft.com/office/powerpoint/2010/main" val="2609417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2" name="Picture 1" descr="Tech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1492" y="1733018"/>
            <a:ext cx="5178409" cy="3444169"/>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3365183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4" name="Picture 3" descr="Scales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545454" cy="3435594"/>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2347707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2" name="Picture 1" descr="Traditional_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769" y="1741593"/>
            <a:ext cx="5150966" cy="3435593"/>
          </a:xfrm>
          <a:prstGeom prst="rect">
            <a:avLst/>
          </a:prstGeom>
        </p:spPr>
      </p:pic>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Tree>
    <p:extLst>
      <p:ext uri="{BB962C8B-B14F-4D97-AF65-F5344CB8AC3E}">
        <p14:creationId xmlns:p14="http://schemas.microsoft.com/office/powerpoint/2010/main" val="2029535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1413619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Full slide copy_grey">
    <p:spTree>
      <p:nvGrpSpPr>
        <p:cNvPr id="1" name=""/>
        <p:cNvGrpSpPr/>
        <p:nvPr/>
      </p:nvGrpSpPr>
      <p:grpSpPr>
        <a:xfrm>
          <a:off x="0" y="0"/>
          <a:ext cx="0" cy="0"/>
          <a:chOff x="0" y="0"/>
          <a:chExt cx="0" cy="0"/>
        </a:xfrm>
      </p:grpSpPr>
      <p:pic>
        <p:nvPicPr>
          <p:cNvPr id="2" name="Picture 1" descr="Traditional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
          <a:stretch/>
        </p:blipFill>
        <p:spPr>
          <a:xfrm>
            <a:off x="0" y="6006108"/>
            <a:ext cx="12192000" cy="870941"/>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1828113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Full slide copy_grey">
    <p:spTree>
      <p:nvGrpSpPr>
        <p:cNvPr id="1" name=""/>
        <p:cNvGrpSpPr/>
        <p:nvPr/>
      </p:nvGrpSpPr>
      <p:grpSpPr>
        <a:xfrm>
          <a:off x="0" y="0"/>
          <a:ext cx="0" cy="0"/>
          <a:chOff x="0" y="0"/>
          <a:chExt cx="0" cy="0"/>
        </a:xfrm>
      </p:grpSpPr>
      <p:pic>
        <p:nvPicPr>
          <p:cNvPr id="4" name="Picture 3" descr="Tech_strip.jp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a:stretch/>
        </p:blipFill>
        <p:spPr>
          <a:xfrm>
            <a:off x="0" y="6006108"/>
            <a:ext cx="12192000" cy="849548"/>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Tree>
    <p:extLst>
      <p:ext uri="{BB962C8B-B14F-4D97-AF65-F5344CB8AC3E}">
        <p14:creationId xmlns:p14="http://schemas.microsoft.com/office/powerpoint/2010/main" val="3759258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67338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2926674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853585"/>
          </a:xfrm>
          <a:prstGeom prst="rect">
            <a:avLst/>
          </a:prstGeom>
        </p:spPr>
        <p:txBody>
          <a:bodyPr/>
          <a:lstStyle>
            <a:lvl1pPr marL="0" indent="0">
              <a:buNone/>
              <a:defRPr sz="2000"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2032588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8346040" cy="2387600"/>
          </a:xfrm>
        </p:spPr>
        <p:txBody>
          <a:bodyPr anchor="b">
            <a:normAutofit/>
          </a:bodyPr>
          <a:lstStyle>
            <a:lvl1pPr algn="l">
              <a:defRPr sz="4800">
                <a:latin typeface="Barlow" pitchFamily="2" charset="77"/>
              </a:defRPr>
            </a:lvl1pPr>
          </a:lstStyle>
          <a:p>
            <a:r>
              <a:rPr lang="en-GB" dirty="0"/>
              <a:t>Click to edit Master title style</a:t>
            </a:r>
            <a:endParaRPr lang="en-US" dirty="0"/>
          </a:p>
        </p:txBody>
      </p:sp>
      <p:sp>
        <p:nvSpPr>
          <p:cNvPr id="3" name="Subtitle 2"/>
          <p:cNvSpPr>
            <a:spLocks noGrp="1"/>
          </p:cNvSpPr>
          <p:nvPr>
            <p:ph type="subTitle" idx="1"/>
          </p:nvPr>
        </p:nvSpPr>
        <p:spPr>
          <a:xfrm>
            <a:off x="914400" y="3602038"/>
            <a:ext cx="8346040" cy="723382"/>
          </a:xfrm>
        </p:spPr>
        <p:txBody>
          <a:bodyPr>
            <a:normAutofit/>
          </a:bodyPr>
          <a:lstStyle>
            <a:lvl1pPr marL="0" indent="0" algn="l">
              <a:buNone/>
              <a:defRPr sz="3200" b="0" i="0">
                <a:solidFill>
                  <a:srgbClr val="6784A4"/>
                </a:solidFill>
                <a:latin typeface="Barlow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7" name="Picture 6">
            <a:extLst>
              <a:ext uri="{FF2B5EF4-FFF2-40B4-BE49-F238E27FC236}">
                <a16:creationId xmlns:a16="http://schemas.microsoft.com/office/drawing/2014/main" id="{568A0E9F-53DD-12AD-C2A5-1E4BF677CA22}"/>
              </a:ext>
            </a:extLst>
          </p:cNvPr>
          <p:cNvPicPr>
            <a:picLocks noChangeAspect="1"/>
          </p:cNvPicPr>
          <p:nvPr userDrawn="1"/>
        </p:nvPicPr>
        <p:blipFill>
          <a:blip r:embed="rId2"/>
          <a:stretch>
            <a:fillRect/>
          </a:stretch>
        </p:blipFill>
        <p:spPr>
          <a:xfrm>
            <a:off x="9545442" y="79683"/>
            <a:ext cx="2646559" cy="3844310"/>
          </a:xfrm>
          <a:prstGeom prst="rect">
            <a:avLst/>
          </a:prstGeom>
        </p:spPr>
      </p:pic>
      <p:pic>
        <p:nvPicPr>
          <p:cNvPr id="8" name="Picture 7">
            <a:extLst>
              <a:ext uri="{FF2B5EF4-FFF2-40B4-BE49-F238E27FC236}">
                <a16:creationId xmlns:a16="http://schemas.microsoft.com/office/drawing/2014/main" id="{55997B61-FCBD-425B-4CAE-DB146B014ED7}"/>
              </a:ext>
            </a:extLst>
          </p:cNvPr>
          <p:cNvPicPr>
            <a:picLocks noChangeAspect="1"/>
          </p:cNvPicPr>
          <p:nvPr userDrawn="1"/>
        </p:nvPicPr>
        <p:blipFill>
          <a:blip r:embed="rId3"/>
          <a:stretch>
            <a:fillRect/>
          </a:stretch>
        </p:blipFill>
        <p:spPr>
          <a:xfrm>
            <a:off x="7297595" y="2148290"/>
            <a:ext cx="4894405" cy="4709711"/>
          </a:xfrm>
          <a:prstGeom prst="rect">
            <a:avLst/>
          </a:prstGeom>
        </p:spPr>
      </p:pic>
      <p:pic>
        <p:nvPicPr>
          <p:cNvPr id="9" name="Picture 8">
            <a:extLst>
              <a:ext uri="{FF2B5EF4-FFF2-40B4-BE49-F238E27FC236}">
                <a16:creationId xmlns:a16="http://schemas.microsoft.com/office/drawing/2014/main" id="{03E67924-59CA-1E0F-269B-BC6A8AD3B55F}"/>
              </a:ext>
            </a:extLst>
          </p:cNvPr>
          <p:cNvPicPr>
            <a:picLocks noChangeAspect="1"/>
          </p:cNvPicPr>
          <p:nvPr userDrawn="1"/>
        </p:nvPicPr>
        <p:blipFill>
          <a:blip r:embed="rId4"/>
          <a:stretch>
            <a:fillRect/>
          </a:stretch>
        </p:blipFill>
        <p:spPr>
          <a:xfrm>
            <a:off x="25064" y="5600700"/>
            <a:ext cx="4080933" cy="1257300"/>
          </a:xfrm>
          <a:prstGeom prst="rect">
            <a:avLst/>
          </a:prstGeom>
        </p:spPr>
      </p:pic>
      <p:pic>
        <p:nvPicPr>
          <p:cNvPr id="10" name="Picture 9">
            <a:extLst>
              <a:ext uri="{FF2B5EF4-FFF2-40B4-BE49-F238E27FC236}">
                <a16:creationId xmlns:a16="http://schemas.microsoft.com/office/drawing/2014/main" id="{B0F77DB3-680D-415A-8587-E5BBEA7F79F5}"/>
              </a:ext>
            </a:extLst>
          </p:cNvPr>
          <p:cNvPicPr>
            <a:picLocks noChangeAspect="1"/>
          </p:cNvPicPr>
          <p:nvPr userDrawn="1"/>
        </p:nvPicPr>
        <p:blipFill>
          <a:blip r:embed="rId5"/>
          <a:stretch>
            <a:fillRect/>
          </a:stretch>
        </p:blipFill>
        <p:spPr>
          <a:xfrm>
            <a:off x="436492" y="221256"/>
            <a:ext cx="4385733" cy="736600"/>
          </a:xfrm>
          <a:prstGeom prst="rect">
            <a:avLst/>
          </a:prstGeom>
        </p:spPr>
      </p:pic>
      <p:pic>
        <p:nvPicPr>
          <p:cNvPr id="11" name="Picture 10">
            <a:extLst>
              <a:ext uri="{FF2B5EF4-FFF2-40B4-BE49-F238E27FC236}">
                <a16:creationId xmlns:a16="http://schemas.microsoft.com/office/drawing/2014/main" id="{1D895171-A9B3-229F-DFFD-37BEDF37D15F}"/>
              </a:ext>
            </a:extLst>
          </p:cNvPr>
          <p:cNvPicPr>
            <a:picLocks noChangeAspect="1"/>
          </p:cNvPicPr>
          <p:nvPr userDrawn="1"/>
        </p:nvPicPr>
        <p:blipFill>
          <a:blip r:embed="rId6"/>
          <a:stretch>
            <a:fillRect/>
          </a:stretch>
        </p:blipFill>
        <p:spPr>
          <a:xfrm>
            <a:off x="10374624" y="275786"/>
            <a:ext cx="1490133" cy="558800"/>
          </a:xfrm>
          <a:prstGeom prst="rect">
            <a:avLst/>
          </a:prstGeom>
        </p:spPr>
      </p:pic>
    </p:spTree>
    <p:extLst>
      <p:ext uri="{BB962C8B-B14F-4D97-AF65-F5344CB8AC3E}">
        <p14:creationId xmlns:p14="http://schemas.microsoft.com/office/powerpoint/2010/main" val="1623947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heme" Target="../theme/theme5.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theme" Target="../theme/theme6.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36" r:id="rId5"/>
    <p:sldLayoutId id="2147483937" r:id="rId6"/>
    <p:sldLayoutId id="2147483938" r:id="rId7"/>
    <p:sldLayoutId id="2147483913" r:id="rId8"/>
    <p:sldLayoutId id="2147483939" r:id="rId9"/>
    <p:sldLayoutId id="2147483934" r:id="rId10"/>
    <p:sldLayoutId id="2147483923" r:id="rId11"/>
    <p:sldLayoutId id="2147483919" r:id="rId12"/>
    <p:sldLayoutId id="2147483920" r:id="rId13"/>
    <p:sldLayoutId id="2147483940" r:id="rId14"/>
    <p:sldLayoutId id="2147483942" r:id="rId15"/>
    <p:sldLayoutId id="2147483943" r:id="rId16"/>
    <p:sldLayoutId id="2147483918" r:id="rId17"/>
    <p:sldLayoutId id="2147483941" r:id="rId18"/>
    <p:sldLayoutId id="2147483946" r:id="rId19"/>
    <p:sldLayoutId id="2147483915" r:id="rId20"/>
    <p:sldLayoutId id="2147483944" r:id="rId21"/>
    <p:sldLayoutId id="2147483945" r:id="rId22"/>
    <p:sldLayoutId id="2147483935" r:id="rId23"/>
    <p:sldLayoutId id="2147483916" r:id="rId24"/>
    <p:sldLayoutId id="2147483921" r:id="rId2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FBA99-8AC8-C346-A039-C87562011281}" type="datetimeFigureOut">
              <a:rPr lang="en-US" smtClean="0"/>
              <a:t>7/7/2026</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7317F-CD5E-6546-A2A0-B59EC9F64ACD}" type="slidenum">
              <a:rPr lang="en-US" smtClean="0"/>
              <a:t>‹#›</a:t>
            </a:fld>
            <a:endParaRPr lang="en-US"/>
          </a:p>
        </p:txBody>
      </p:sp>
    </p:spTree>
    <p:extLst>
      <p:ext uri="{BB962C8B-B14F-4D97-AF65-F5344CB8AC3E}">
        <p14:creationId xmlns:p14="http://schemas.microsoft.com/office/powerpoint/2010/main" val="77014086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FBA99-8AC8-C346-A039-C87562011281}" type="datetimeFigureOut">
              <a:rPr lang="en-US" smtClean="0"/>
              <a:t>7/7/2026</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7317F-CD5E-6546-A2A0-B59EC9F64ACD}" type="slidenum">
              <a:rPr lang="en-US" smtClean="0"/>
              <a:t>‹#›</a:t>
            </a:fld>
            <a:endParaRPr lang="en-US"/>
          </a:p>
        </p:txBody>
      </p:sp>
    </p:spTree>
    <p:extLst>
      <p:ext uri="{BB962C8B-B14F-4D97-AF65-F5344CB8AC3E}">
        <p14:creationId xmlns:p14="http://schemas.microsoft.com/office/powerpoint/2010/main" val="77014086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89694"/>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7825676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3600" b="0" i="0" kern="1200">
          <a:solidFill>
            <a:schemeClr val="tx1"/>
          </a:solidFill>
          <a:latin typeface="Barlow Medium" pitchFamily="2" charset="77"/>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b="0" i="0" kern="1200">
          <a:solidFill>
            <a:schemeClr val="tx1"/>
          </a:solidFill>
          <a:latin typeface="Barlow" pitchFamily="2" charset="77"/>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00.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7866" y="3820701"/>
            <a:ext cx="6012163" cy="1067875"/>
          </a:xfrm>
        </p:spPr>
        <p:txBody>
          <a:bodyPr/>
          <a:lstStyle/>
          <a:p>
            <a:r>
              <a:rPr lang="en-US" dirty="0"/>
              <a:t>Professor Jonathan Clough, Faculty of Law</a:t>
            </a:r>
          </a:p>
        </p:txBody>
      </p:sp>
      <p:sp>
        <p:nvSpPr>
          <p:cNvPr id="4" name="Text Placeholder 3"/>
          <p:cNvSpPr>
            <a:spLocks noGrp="1"/>
          </p:cNvSpPr>
          <p:nvPr>
            <p:ph type="body" sz="quarter" idx="13"/>
          </p:nvPr>
        </p:nvSpPr>
        <p:spPr>
          <a:xfrm>
            <a:off x="487866" y="2004252"/>
            <a:ext cx="8116566" cy="1632018"/>
          </a:xfrm>
        </p:spPr>
        <p:txBody>
          <a:bodyPr>
            <a:normAutofit lnSpcReduction="10000"/>
          </a:bodyPr>
          <a:lstStyle/>
          <a:p>
            <a:r>
              <a:rPr lang="en-US" sz="3600" b="0" dirty="0"/>
              <a:t>Sentencing Online Child Sexual Exploitation Offenders: </a:t>
            </a:r>
          </a:p>
          <a:p>
            <a:r>
              <a:rPr lang="en-US" sz="3600" b="0" dirty="0"/>
              <a:t>An Analysis of Victorian Court Practice</a:t>
            </a:r>
            <a:endParaRPr lang="en-US" sz="3600" dirty="0"/>
          </a:p>
        </p:txBody>
      </p:sp>
      <p:sp>
        <p:nvSpPr>
          <p:cNvPr id="6" name="Text Placeholder 5">
            <a:extLst>
              <a:ext uri="{FF2B5EF4-FFF2-40B4-BE49-F238E27FC236}">
                <a16:creationId xmlns:a16="http://schemas.microsoft.com/office/drawing/2014/main" id="{7FDE34CF-1AAF-4346-8A99-CFC37B1B573D}"/>
              </a:ext>
            </a:extLst>
          </p:cNvPr>
          <p:cNvSpPr>
            <a:spLocks noGrp="1"/>
          </p:cNvSpPr>
          <p:nvPr>
            <p:ph type="body" sz="quarter" idx="12"/>
          </p:nvPr>
        </p:nvSpPr>
        <p:spPr>
          <a:xfrm>
            <a:off x="546653" y="6140884"/>
            <a:ext cx="5649316" cy="409725"/>
          </a:xfrm>
        </p:spPr>
        <p:txBody>
          <a:bodyPr/>
          <a:lstStyle/>
          <a:p>
            <a:r>
              <a:rPr lang="en-US" i="1" dirty="0"/>
              <a:t>ISRCL Conference, Montreal, July 2026</a:t>
            </a:r>
          </a:p>
          <a:p>
            <a:endParaRPr lang="en-AU" dirty="0"/>
          </a:p>
        </p:txBody>
      </p:sp>
    </p:spTree>
    <p:extLst>
      <p:ext uri="{BB962C8B-B14F-4D97-AF65-F5344CB8AC3E}">
        <p14:creationId xmlns:p14="http://schemas.microsoft.com/office/powerpoint/2010/main" val="3268223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9555570" cy="736956"/>
          </a:xfrm>
        </p:spPr>
        <p:txBody>
          <a:bodyPr/>
          <a:lstStyle/>
          <a:p>
            <a:r>
              <a:rPr lang="en-US" dirty="0"/>
              <a:t>Contributing Factors Identified at Sentence</a:t>
            </a:r>
          </a:p>
          <a:p>
            <a:r>
              <a:rPr lang="en-US" dirty="0"/>
              <a:t>	</a:t>
            </a:r>
          </a:p>
        </p:txBody>
      </p:sp>
      <p:sp>
        <p:nvSpPr>
          <p:cNvPr id="5" name="Text Placeholder 4"/>
          <p:cNvSpPr>
            <a:spLocks noGrp="1"/>
          </p:cNvSpPr>
          <p:nvPr>
            <p:ph type="body" sz="quarter" idx="16"/>
          </p:nvPr>
        </p:nvSpPr>
        <p:spPr>
          <a:xfrm>
            <a:off x="300211" y="1446245"/>
            <a:ext cx="10815464" cy="4086454"/>
          </a:xfrm>
        </p:spPr>
        <p:txBody>
          <a:bodyPr>
            <a:normAutofit lnSpcReduction="10000"/>
          </a:bodyPr>
          <a:lstStyle/>
          <a:p>
            <a:pPr marL="457200" indent="-457200">
              <a:buFont typeface="Arial" panose="020B0604020202020204" pitchFamily="34" charset="0"/>
              <a:buChar char="•"/>
            </a:pPr>
            <a:r>
              <a:rPr lang="en-US" sz="2800" dirty="0"/>
              <a:t>Sentencing remarks revealed recurring personal and contextual factors advanced in mitigation or identified by the courts.</a:t>
            </a:r>
          </a:p>
          <a:p>
            <a:pPr marL="457200" indent="-457200">
              <a:buFont typeface="Arial" panose="020B0604020202020204" pitchFamily="34" charset="0"/>
              <a:buChar char="•"/>
            </a:pPr>
            <a:r>
              <a:rPr lang="en-US" sz="2800" dirty="0"/>
              <a:t>Social and sexual isolation, loneliness, and difficulties forming intimate relationships were frequently recurring themes.</a:t>
            </a:r>
          </a:p>
          <a:p>
            <a:pPr marL="457200" indent="-457200">
              <a:buFont typeface="Arial" panose="020B0604020202020204" pitchFamily="34" charset="0"/>
              <a:buChar char="•"/>
            </a:pPr>
            <a:r>
              <a:rPr lang="en-US" sz="2800" dirty="0"/>
              <a:t>Addiction and compulsive or habitual </a:t>
            </a:r>
            <a:r>
              <a:rPr lang="en-US" sz="2800" dirty="0" err="1"/>
              <a:t>behaviour</a:t>
            </a:r>
            <a:r>
              <a:rPr lang="en-US" sz="2800" dirty="0"/>
              <a:t> emerged as a significant secondary pattern.</a:t>
            </a:r>
          </a:p>
          <a:p>
            <a:pPr marL="457200" indent="-457200">
              <a:buFont typeface="Arial" panose="020B0604020202020204" pitchFamily="34" charset="0"/>
              <a:buChar char="•"/>
            </a:pPr>
            <a:r>
              <a:rPr lang="en-US" sz="2800" dirty="0"/>
              <a:t>Intellectual disability and cognitive impairment featured in a smaller number of cases.</a:t>
            </a:r>
          </a:p>
          <a:p>
            <a:pPr marL="457200" indent="-457200">
              <a:buFont typeface="Arial" panose="020B0604020202020204" pitchFamily="34" charset="0"/>
              <a:buChar char="•"/>
            </a:pPr>
            <a:r>
              <a:rPr lang="en-US" sz="2800" dirty="0"/>
              <a:t>Some defendants reported histories of childhood abuse or other traumatic life experiences.</a:t>
            </a:r>
            <a:endParaRPr lang="en-US" sz="2400" dirty="0"/>
          </a:p>
        </p:txBody>
      </p:sp>
    </p:spTree>
    <p:extLst>
      <p:ext uri="{BB962C8B-B14F-4D97-AF65-F5344CB8AC3E}">
        <p14:creationId xmlns:p14="http://schemas.microsoft.com/office/powerpoint/2010/main" val="2113500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354614" cy="736956"/>
          </a:xfrm>
        </p:spPr>
        <p:txBody>
          <a:bodyPr/>
          <a:lstStyle/>
          <a:p>
            <a:r>
              <a:rPr lang="en-US" dirty="0"/>
              <a:t>Sentencing Objectives</a:t>
            </a:r>
          </a:p>
        </p:txBody>
      </p:sp>
      <p:grpSp>
        <p:nvGrpSpPr>
          <p:cNvPr id="8" name="Group 7">
            <a:extLst>
              <a:ext uri="{FF2B5EF4-FFF2-40B4-BE49-F238E27FC236}">
                <a16:creationId xmlns:a16="http://schemas.microsoft.com/office/drawing/2014/main" id="{38C29E0B-CFBC-43BA-98F3-35ED7D0B4D38}"/>
              </a:ext>
            </a:extLst>
          </p:cNvPr>
          <p:cNvGrpSpPr/>
          <p:nvPr/>
        </p:nvGrpSpPr>
        <p:grpSpPr>
          <a:xfrm>
            <a:off x="487960" y="1063265"/>
            <a:ext cx="2743200" cy="201168"/>
            <a:chOff x="4724400" y="3328416"/>
            <a:chExt cx="2743200" cy="201168"/>
          </a:xfrm>
        </p:grpSpPr>
        <p:sp>
          <p:nvSpPr>
            <p:cNvPr id="11" name="Shape 1">
              <a:extLst>
                <a:ext uri="{FF2B5EF4-FFF2-40B4-BE49-F238E27FC236}">
                  <a16:creationId xmlns:a16="http://schemas.microsoft.com/office/drawing/2014/main" id="{D2CA95C7-AFAB-40C6-AC91-509259ED2CBA}"/>
                </a:ext>
              </a:extLst>
            </p:cNvPr>
            <p:cNvSpPr/>
            <p:nvPr/>
          </p:nvSpPr>
          <p:spPr>
            <a:xfrm>
              <a:off x="4724400" y="3337560"/>
              <a:ext cx="201168" cy="164592"/>
            </a:xfrm>
            <a:prstGeom prst="rect">
              <a:avLst/>
            </a:prstGeom>
            <a:solidFill>
              <a:srgbClr val="85B7EB"/>
            </a:solidFill>
            <a:ln w="12700">
              <a:solidFill>
                <a:srgbClr val="85B7EB"/>
              </a:solidFill>
              <a:prstDash val="solid"/>
            </a:ln>
          </p:spPr>
          <p:txBody>
            <a:bodyPr/>
            <a:lstStyle/>
            <a:p>
              <a:endParaRPr lang="en-AU"/>
            </a:p>
          </p:txBody>
        </p:sp>
        <p:sp>
          <p:nvSpPr>
            <p:cNvPr id="12" name="Text 2">
              <a:extLst>
                <a:ext uri="{FF2B5EF4-FFF2-40B4-BE49-F238E27FC236}">
                  <a16:creationId xmlns:a16="http://schemas.microsoft.com/office/drawing/2014/main" id="{6C76F828-6636-44A4-BCE2-B12BE9570589}"/>
                </a:ext>
              </a:extLst>
            </p:cNvPr>
            <p:cNvSpPr/>
            <p:nvPr/>
          </p:nvSpPr>
          <p:spPr>
            <a:xfrm>
              <a:off x="4953000" y="3328416"/>
              <a:ext cx="1188720" cy="201168"/>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100" dirty="0">
                  <a:solidFill>
                    <a:srgbClr val="475569"/>
                  </a:solidFill>
                  <a:latin typeface="Calibri" pitchFamily="34" charset="0"/>
                  <a:ea typeface="Calibri" pitchFamily="34" charset="-122"/>
                  <a:cs typeface="Calibri" pitchFamily="34" charset="-120"/>
                </a:rPr>
                <a:t>Considered</a:t>
              </a:r>
              <a:endParaRPr lang="en-US" sz="1100" dirty="0"/>
            </a:p>
          </p:txBody>
        </p:sp>
        <p:sp>
          <p:nvSpPr>
            <p:cNvPr id="13" name="Shape 3">
              <a:extLst>
                <a:ext uri="{FF2B5EF4-FFF2-40B4-BE49-F238E27FC236}">
                  <a16:creationId xmlns:a16="http://schemas.microsoft.com/office/drawing/2014/main" id="{82E5E526-081C-4AFB-AC5A-8C37D98D672B}"/>
                </a:ext>
              </a:extLst>
            </p:cNvPr>
            <p:cNvSpPr/>
            <p:nvPr/>
          </p:nvSpPr>
          <p:spPr>
            <a:xfrm>
              <a:off x="6050280" y="3337560"/>
              <a:ext cx="201168" cy="164592"/>
            </a:xfrm>
            <a:prstGeom prst="rect">
              <a:avLst/>
            </a:prstGeom>
            <a:solidFill>
              <a:srgbClr val="185FA5"/>
            </a:solidFill>
            <a:ln w="12700">
              <a:solidFill>
                <a:srgbClr val="185FA5"/>
              </a:solidFill>
              <a:prstDash val="solid"/>
            </a:ln>
          </p:spPr>
          <p:txBody>
            <a:bodyPr/>
            <a:lstStyle/>
            <a:p>
              <a:endParaRPr lang="en-AU"/>
            </a:p>
          </p:txBody>
        </p:sp>
        <p:sp>
          <p:nvSpPr>
            <p:cNvPr id="14" name="Text 4">
              <a:extLst>
                <a:ext uri="{FF2B5EF4-FFF2-40B4-BE49-F238E27FC236}">
                  <a16:creationId xmlns:a16="http://schemas.microsoft.com/office/drawing/2014/main" id="{881FEE56-FC73-478F-B432-E14F9C11E253}"/>
                </a:ext>
              </a:extLst>
            </p:cNvPr>
            <p:cNvSpPr/>
            <p:nvPr/>
          </p:nvSpPr>
          <p:spPr>
            <a:xfrm>
              <a:off x="6278880" y="3328416"/>
              <a:ext cx="1188720" cy="201168"/>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100" dirty="0">
                  <a:solidFill>
                    <a:srgbClr val="475569"/>
                  </a:solidFill>
                  <a:latin typeface="Calibri" pitchFamily="34" charset="0"/>
                  <a:ea typeface="Calibri" pitchFamily="34" charset="-122"/>
                  <a:cs typeface="Calibri" pitchFamily="34" charset="-120"/>
                </a:rPr>
                <a:t>Substantial</a:t>
              </a:r>
              <a:endParaRPr lang="en-US" sz="1100" dirty="0"/>
            </a:p>
          </p:txBody>
        </p:sp>
      </p:grpSp>
      <p:graphicFrame>
        <p:nvGraphicFramePr>
          <p:cNvPr id="25" name="Chart 0">
            <a:extLst>
              <a:ext uri="{FF2B5EF4-FFF2-40B4-BE49-F238E27FC236}">
                <a16:creationId xmlns:a16="http://schemas.microsoft.com/office/drawing/2014/main" id="{028CFA43-7EBB-49EB-A28F-DF0A599621AF}"/>
              </a:ext>
            </a:extLst>
          </p:cNvPr>
          <p:cNvGraphicFramePr/>
          <p:nvPr>
            <p:extLst>
              <p:ext uri="{D42A27DB-BD31-4B8C-83A1-F6EECF244321}">
                <p14:modId xmlns:p14="http://schemas.microsoft.com/office/powerpoint/2010/main" val="2883134350"/>
              </p:ext>
            </p:extLst>
          </p:nvPr>
        </p:nvGraphicFramePr>
        <p:xfrm>
          <a:off x="306060" y="1277352"/>
          <a:ext cx="9331074" cy="45766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4697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354614" cy="736956"/>
          </a:xfrm>
        </p:spPr>
        <p:txBody>
          <a:bodyPr/>
          <a:lstStyle/>
          <a:p>
            <a:r>
              <a:rPr lang="en-US" dirty="0"/>
              <a:t>Sentencing Objectives</a:t>
            </a:r>
          </a:p>
        </p:txBody>
      </p:sp>
      <p:sp>
        <p:nvSpPr>
          <p:cNvPr id="5" name="Text Placeholder 4"/>
          <p:cNvSpPr>
            <a:spLocks noGrp="1"/>
          </p:cNvSpPr>
          <p:nvPr>
            <p:ph type="body" sz="quarter" idx="16"/>
          </p:nvPr>
        </p:nvSpPr>
        <p:spPr>
          <a:xfrm>
            <a:off x="300211" y="1227909"/>
            <a:ext cx="10815464" cy="4598125"/>
          </a:xfrm>
        </p:spPr>
        <p:txBody>
          <a:bodyPr/>
          <a:lstStyle/>
          <a:p>
            <a:pPr marL="457200" indent="-457200">
              <a:buFont typeface="Arial" panose="020B0604020202020204" pitchFamily="34" charset="0"/>
              <a:buChar char="•"/>
            </a:pPr>
            <a:r>
              <a:rPr lang="en-US" sz="2600" dirty="0"/>
              <a:t>Just punishment, general deterrence and denunciation were almost universal considerations.</a:t>
            </a:r>
          </a:p>
          <a:p>
            <a:pPr marL="457200" indent="-457200">
              <a:buFont typeface="Arial" panose="020B0604020202020204" pitchFamily="34" charset="0"/>
              <a:buChar char="•"/>
            </a:pPr>
            <a:r>
              <a:rPr lang="en-US" sz="2600" dirty="0"/>
              <a:t>Specific deterrence emerged as the most frequently </a:t>
            </a:r>
            <a:r>
              <a:rPr lang="en-US" sz="2600" dirty="0" err="1"/>
              <a:t>emphasised</a:t>
            </a:r>
            <a:r>
              <a:rPr lang="en-US" sz="2600" dirty="0"/>
              <a:t> sentencing objective, followed by general deterrence and denunciation.</a:t>
            </a:r>
          </a:p>
          <a:p>
            <a:pPr marL="457200" indent="-457200">
              <a:buFont typeface="Arial" panose="020B0604020202020204" pitchFamily="34" charset="0"/>
              <a:buChar char="•"/>
            </a:pPr>
            <a:r>
              <a:rPr lang="en-US" sz="2600" dirty="0"/>
              <a:t>Protection of children was consistently </a:t>
            </a:r>
            <a:r>
              <a:rPr lang="en-US" sz="2600" dirty="0" err="1"/>
              <a:t>recognised</a:t>
            </a:r>
            <a:r>
              <a:rPr lang="en-US" sz="2600" dirty="0"/>
              <a:t>, reflecting the vulnerability of victims and the broader harms of OCSE.</a:t>
            </a:r>
          </a:p>
          <a:p>
            <a:pPr marL="457200" indent="-457200">
              <a:buFont typeface="Arial" panose="020B0604020202020204" pitchFamily="34" charset="0"/>
              <a:buChar char="•"/>
            </a:pPr>
            <a:r>
              <a:rPr lang="en-US" sz="2600" dirty="0"/>
              <a:t>Rehabilitation was considered in fewer than half of cases, although when raised it frequently assumed particular importance.</a:t>
            </a:r>
          </a:p>
        </p:txBody>
      </p:sp>
    </p:spTree>
    <p:extLst>
      <p:ext uri="{BB962C8B-B14F-4D97-AF65-F5344CB8AC3E}">
        <p14:creationId xmlns:p14="http://schemas.microsoft.com/office/powerpoint/2010/main" val="3950973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563620" cy="736956"/>
          </a:xfrm>
        </p:spPr>
        <p:txBody>
          <a:bodyPr/>
          <a:lstStyle/>
          <a:p>
            <a:r>
              <a:rPr lang="en-AU" dirty="0"/>
              <a:t>Psychological and Cognitive Factors</a:t>
            </a:r>
            <a:endParaRPr lang="en-US" dirty="0"/>
          </a:p>
        </p:txBody>
      </p:sp>
      <p:sp>
        <p:nvSpPr>
          <p:cNvPr id="5" name="Text Placeholder 4"/>
          <p:cNvSpPr>
            <a:spLocks noGrp="1"/>
          </p:cNvSpPr>
          <p:nvPr>
            <p:ph type="body" sz="quarter" idx="16"/>
          </p:nvPr>
        </p:nvSpPr>
        <p:spPr>
          <a:xfrm>
            <a:off x="300211" y="1446245"/>
            <a:ext cx="10815464" cy="4301412"/>
          </a:xfrm>
        </p:spPr>
        <p:txBody>
          <a:bodyPr>
            <a:normAutofit lnSpcReduction="10000"/>
          </a:bodyPr>
          <a:lstStyle/>
          <a:p>
            <a:pPr marL="457200" indent="-457200">
              <a:buFont typeface="Arial" panose="020B0604020202020204" pitchFamily="34" charset="0"/>
              <a:buChar char="•"/>
            </a:pPr>
            <a:r>
              <a:rPr lang="en-US" sz="2800" dirty="0"/>
              <a:t>Mental conditions were identified in approximately two-thirds of defendants.</a:t>
            </a:r>
          </a:p>
          <a:p>
            <a:pPr marL="457200" indent="-457200">
              <a:buFont typeface="Arial" panose="020B0604020202020204" pitchFamily="34" charset="0"/>
              <a:buChar char="•"/>
            </a:pPr>
            <a:r>
              <a:rPr lang="en-US" sz="2800" dirty="0"/>
              <a:t>Depression was the dominant condition, often accompanied by anxiety.</a:t>
            </a:r>
          </a:p>
          <a:p>
            <a:pPr marL="457200" indent="-457200">
              <a:buFont typeface="Arial" panose="020B0604020202020204" pitchFamily="34" charset="0"/>
              <a:buChar char="•"/>
            </a:pPr>
            <a:r>
              <a:rPr lang="en-US" sz="2800" dirty="0"/>
              <a:t>Neurodevelopmental and cognitive impairments formed a distinct subgroup.</a:t>
            </a:r>
          </a:p>
          <a:p>
            <a:pPr marL="457200" indent="-457200">
              <a:buFont typeface="Arial" panose="020B0604020202020204" pitchFamily="34" charset="0"/>
              <a:buChar char="•"/>
            </a:pPr>
            <a:r>
              <a:rPr lang="en-US" sz="2800" dirty="0"/>
              <a:t>Personality disorders, PTSD and psychotic disorders were less common.</a:t>
            </a:r>
          </a:p>
          <a:p>
            <a:pPr marL="457200" indent="-457200">
              <a:buFont typeface="Arial" panose="020B0604020202020204" pitchFamily="34" charset="0"/>
              <a:buChar char="•"/>
            </a:pPr>
            <a:r>
              <a:rPr lang="en-US" sz="2800" dirty="0"/>
              <a:t>Paraphilic disorders, such as pedophilia, were identified in almost a quarter (22%) of cases.</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2940502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Mental Impairment and Sentencing</a:t>
            </a:r>
            <a:endParaRPr lang="en-US" dirty="0"/>
          </a:p>
        </p:txBody>
      </p:sp>
      <p:sp>
        <p:nvSpPr>
          <p:cNvPr id="5" name="Text Placeholder 4"/>
          <p:cNvSpPr>
            <a:spLocks noGrp="1"/>
          </p:cNvSpPr>
          <p:nvPr>
            <p:ph type="body" sz="quarter" idx="16"/>
          </p:nvPr>
        </p:nvSpPr>
        <p:spPr>
          <a:xfrm>
            <a:off x="221553" y="1179923"/>
            <a:ext cx="10815464" cy="4498153"/>
          </a:xfrm>
        </p:spPr>
        <p:txBody>
          <a:bodyPr>
            <a:normAutofit/>
          </a:bodyPr>
          <a:lstStyle/>
          <a:p>
            <a:pPr marL="457200" indent="-457200">
              <a:buFont typeface="Arial" panose="020B0604020202020204" pitchFamily="34" charset="0"/>
              <a:buChar char="•"/>
            </a:pPr>
            <a:r>
              <a:rPr lang="en-US" sz="2800" dirty="0"/>
              <a:t>Mental impairment may mitigate sentence.</a:t>
            </a:r>
          </a:p>
          <a:p>
            <a:pPr marL="457200" indent="-457200">
              <a:buFont typeface="Arial" panose="020B0604020202020204" pitchFamily="34" charset="0"/>
              <a:buChar char="•"/>
            </a:pPr>
            <a:r>
              <a:rPr lang="en-US" sz="2800" dirty="0"/>
              <a:t>OCSE sentencing places particular emphasis on deterrence and community protection.</a:t>
            </a:r>
          </a:p>
          <a:p>
            <a:pPr marL="457200" indent="-457200">
              <a:buFont typeface="Arial" panose="020B0604020202020204" pitchFamily="34" charset="0"/>
              <a:buChar char="•"/>
            </a:pPr>
            <a:r>
              <a:rPr lang="en-US" sz="2800" dirty="0"/>
              <a:t>Paraphilic disorders are often treated differently from other mental conditions.</a:t>
            </a:r>
          </a:p>
          <a:p>
            <a:pPr marL="457200" indent="-457200">
              <a:buFont typeface="Arial" panose="020B0604020202020204" pitchFamily="34" charset="0"/>
              <a:buChar char="•"/>
            </a:pPr>
            <a:r>
              <a:rPr lang="en-US" sz="2800" dirty="0"/>
              <a:t>Diagnoses that help explain offending may also increase concerns about future risk and rehabilitation.</a:t>
            </a:r>
          </a:p>
          <a:p>
            <a:pPr marL="457200" indent="-457200">
              <a:buFont typeface="Arial" panose="020B0604020202020204" pitchFamily="34" charset="0"/>
              <a:buChar char="•"/>
            </a:pPr>
            <a:r>
              <a:rPr lang="en-US" sz="2800" dirty="0"/>
              <a:t>Explanatory factors do not necessarily operate as mitigating factors.</a:t>
            </a:r>
            <a:endParaRPr lang="en-AU" sz="2800" dirty="0"/>
          </a:p>
        </p:txBody>
      </p:sp>
    </p:spTree>
    <p:extLst>
      <p:ext uri="{BB962C8B-B14F-4D97-AF65-F5344CB8AC3E}">
        <p14:creationId xmlns:p14="http://schemas.microsoft.com/office/powerpoint/2010/main" val="3781360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59" y="326309"/>
            <a:ext cx="10809615" cy="736956"/>
          </a:xfrm>
        </p:spPr>
        <p:txBody>
          <a:bodyPr>
            <a:normAutofit fontScale="92500"/>
          </a:bodyPr>
          <a:lstStyle/>
          <a:p>
            <a:r>
              <a:rPr lang="en-US" sz="4400" dirty="0"/>
              <a:t>Profiles of OCSE Offenders: Empirical Complexity</a:t>
            </a:r>
            <a:endParaRPr lang="en-US" dirty="0"/>
          </a:p>
        </p:txBody>
      </p:sp>
      <p:sp>
        <p:nvSpPr>
          <p:cNvPr id="5" name="Text Placeholder 4"/>
          <p:cNvSpPr>
            <a:spLocks noGrp="1"/>
          </p:cNvSpPr>
          <p:nvPr>
            <p:ph type="body" sz="quarter" idx="16"/>
          </p:nvPr>
        </p:nvSpPr>
        <p:spPr>
          <a:xfrm>
            <a:off x="300211" y="1227909"/>
            <a:ext cx="10815464" cy="4795386"/>
          </a:xfrm>
        </p:spPr>
        <p:txBody>
          <a:bodyPr>
            <a:normAutofit/>
          </a:bodyPr>
          <a:lstStyle/>
          <a:p>
            <a:r>
              <a:rPr lang="en-US" sz="2600" dirty="0"/>
              <a:t>The findings of the present study accord with a growing body of empirical literature and other studies in this Project, all of which point to the complexity and diversity of offender profiles in OCSE cases.</a:t>
            </a:r>
          </a:p>
          <a:p>
            <a:pPr marL="457200" indent="-457200">
              <a:buFont typeface="Arial" panose="020B0604020202020204" pitchFamily="34" charset="0"/>
              <a:buChar char="•"/>
            </a:pPr>
            <a:r>
              <a:rPr lang="en-US" sz="2600" dirty="0"/>
              <a:t>No single offender profile.</a:t>
            </a:r>
          </a:p>
          <a:p>
            <a:pPr marL="457200" indent="-457200">
              <a:buFont typeface="Arial" panose="020B0604020202020204" pitchFamily="34" charset="0"/>
              <a:buChar char="•"/>
            </a:pPr>
            <a:r>
              <a:rPr lang="en-US" sz="2600" dirty="0"/>
              <a:t>Multiple contributing factors.</a:t>
            </a:r>
          </a:p>
          <a:p>
            <a:pPr marL="457200" indent="-457200">
              <a:buFont typeface="Arial" panose="020B0604020202020204" pitchFamily="34" charset="0"/>
              <a:buChar char="•"/>
            </a:pPr>
            <a:r>
              <a:rPr lang="en-US" sz="2600" dirty="0"/>
              <a:t>Online and contact offending are not neatly distinct.</a:t>
            </a:r>
          </a:p>
          <a:p>
            <a:pPr marL="457200" indent="-457200">
              <a:buFont typeface="Arial" panose="020B0604020202020204" pitchFamily="34" charset="0"/>
              <a:buChar char="•"/>
            </a:pPr>
            <a:r>
              <a:rPr lang="en-US" sz="2600" dirty="0"/>
              <a:t>Offence category alone is a poor proxy for risk.</a:t>
            </a:r>
          </a:p>
        </p:txBody>
      </p:sp>
    </p:spTree>
    <p:extLst>
      <p:ext uri="{BB962C8B-B14F-4D97-AF65-F5344CB8AC3E}">
        <p14:creationId xmlns:p14="http://schemas.microsoft.com/office/powerpoint/2010/main" val="2519666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354614" cy="736956"/>
          </a:xfrm>
        </p:spPr>
        <p:txBody>
          <a:bodyPr/>
          <a:lstStyle/>
          <a:p>
            <a:r>
              <a:rPr lang="en-US" dirty="0"/>
              <a:t>Themes</a:t>
            </a:r>
          </a:p>
        </p:txBody>
      </p:sp>
      <p:sp>
        <p:nvSpPr>
          <p:cNvPr id="5" name="Text Placeholder 4"/>
          <p:cNvSpPr>
            <a:spLocks noGrp="1"/>
          </p:cNvSpPr>
          <p:nvPr>
            <p:ph type="body" sz="quarter" idx="16"/>
          </p:nvPr>
        </p:nvSpPr>
        <p:spPr>
          <a:xfrm>
            <a:off x="300211" y="1227909"/>
            <a:ext cx="10815464" cy="4598125"/>
          </a:xfrm>
        </p:spPr>
        <p:txBody>
          <a:bodyPr/>
          <a:lstStyle/>
          <a:p>
            <a:pPr marL="457200" indent="-457200">
              <a:buFont typeface="Arial" panose="020B0604020202020204" pitchFamily="34" charset="0"/>
              <a:buChar char="•"/>
            </a:pPr>
            <a:r>
              <a:rPr lang="en-US" sz="2600" dirty="0"/>
              <a:t>Tailored interventions that address the specific factors associated with offending.</a:t>
            </a:r>
          </a:p>
        </p:txBody>
      </p:sp>
    </p:spTree>
    <p:extLst>
      <p:ext uri="{BB962C8B-B14F-4D97-AF65-F5344CB8AC3E}">
        <p14:creationId xmlns:p14="http://schemas.microsoft.com/office/powerpoint/2010/main" val="3107105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744E4-6C0E-3FBA-8DC6-8B4C9CC27F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E824220-2779-39B6-3C60-D40AD49F4036}"/>
              </a:ext>
            </a:extLst>
          </p:cNvPr>
          <p:cNvPicPr>
            <a:picLocks noChangeAspect="1"/>
          </p:cNvPicPr>
          <p:nvPr/>
        </p:nvPicPr>
        <p:blipFill>
          <a:blip r:embed="rId3"/>
          <a:stretch>
            <a:fillRect/>
          </a:stretch>
        </p:blipFill>
        <p:spPr>
          <a:xfrm>
            <a:off x="2819401" y="3849241"/>
            <a:ext cx="1577769" cy="2221437"/>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02525DAE-42D3-BC1E-00BE-E41847852409}"/>
              </a:ext>
            </a:extLst>
          </p:cNvPr>
          <p:cNvSpPr>
            <a:spLocks noGrp="1"/>
          </p:cNvSpPr>
          <p:nvPr>
            <p:ph type="title"/>
          </p:nvPr>
        </p:nvSpPr>
        <p:spPr/>
        <p:txBody>
          <a:bodyPr/>
          <a:lstStyle/>
          <a:p>
            <a:r>
              <a:rPr lang="en-AU" b="1" dirty="0">
                <a:solidFill>
                  <a:schemeClr val="accent1">
                    <a:lumMod val="75000"/>
                  </a:schemeClr>
                </a:solidFill>
              </a:rPr>
              <a:t>Need Principle</a:t>
            </a:r>
            <a:br>
              <a:rPr lang="en-AU" b="1" dirty="0">
                <a:solidFill>
                  <a:srgbClr val="6784A4"/>
                </a:solidFill>
              </a:rPr>
            </a:br>
            <a:r>
              <a:rPr lang="en-AU" dirty="0">
                <a:solidFill>
                  <a:srgbClr val="6784A4"/>
                </a:solidFill>
              </a:rPr>
              <a:t>The CEM-COPE Program </a:t>
            </a:r>
            <a:r>
              <a:rPr lang="en-AU" sz="2800" dirty="0">
                <a:solidFill>
                  <a:srgbClr val="6784A4"/>
                </a:solidFill>
              </a:rPr>
              <a:t>(3</a:t>
            </a:r>
            <a:r>
              <a:rPr lang="en-AU" sz="2800" baseline="30000" dirty="0">
                <a:solidFill>
                  <a:srgbClr val="6784A4"/>
                </a:solidFill>
              </a:rPr>
              <a:t>rd</a:t>
            </a:r>
            <a:r>
              <a:rPr lang="en-AU" sz="2800" dirty="0">
                <a:solidFill>
                  <a:srgbClr val="6784A4"/>
                </a:solidFill>
              </a:rPr>
              <a:t> edition, 2025)</a:t>
            </a:r>
            <a:endParaRPr lang="en-US" dirty="0">
              <a:solidFill>
                <a:srgbClr val="6784A4"/>
              </a:solidFill>
            </a:endParaRPr>
          </a:p>
        </p:txBody>
      </p:sp>
      <p:sp>
        <p:nvSpPr>
          <p:cNvPr id="3" name="Content Placeholder 2">
            <a:extLst>
              <a:ext uri="{FF2B5EF4-FFF2-40B4-BE49-F238E27FC236}">
                <a16:creationId xmlns:a16="http://schemas.microsoft.com/office/drawing/2014/main" id="{6E2A4906-9D55-31F1-15DD-ECD95C275E92}"/>
              </a:ext>
            </a:extLst>
          </p:cNvPr>
          <p:cNvSpPr>
            <a:spLocks noGrp="1"/>
          </p:cNvSpPr>
          <p:nvPr>
            <p:ph idx="1"/>
          </p:nvPr>
        </p:nvSpPr>
        <p:spPr>
          <a:xfrm>
            <a:off x="5612025" y="2233593"/>
            <a:ext cx="4543690" cy="3854185"/>
          </a:xfrm>
        </p:spPr>
        <p:txBody>
          <a:bodyPr>
            <a:normAutofit/>
          </a:bodyPr>
          <a:lstStyle/>
          <a:p>
            <a:pPr marL="0" indent="0">
              <a:buNone/>
            </a:pPr>
            <a:r>
              <a:rPr lang="en-AU" sz="1800" b="1" dirty="0">
                <a:latin typeface="+mj-lt"/>
              </a:rPr>
              <a:t>Henshaw, Darjee &amp; Ogloff (2025)</a:t>
            </a:r>
          </a:p>
          <a:p>
            <a:pPr>
              <a:lnSpc>
                <a:spcPct val="100000"/>
              </a:lnSpc>
            </a:pPr>
            <a:r>
              <a:rPr lang="en-AU" sz="1800" dirty="0">
                <a:latin typeface="+mj-lt"/>
              </a:rPr>
              <a:t>Offence-specific psychoeducation and skills-based group program</a:t>
            </a:r>
          </a:p>
          <a:p>
            <a:pPr>
              <a:lnSpc>
                <a:spcPct val="100000"/>
              </a:lnSpc>
            </a:pPr>
            <a:r>
              <a:rPr lang="en-AU" sz="1800" dirty="0">
                <a:latin typeface="+mj-lt"/>
              </a:rPr>
              <a:t>Designed for CEM offenders with no online or offline sexual offences involving direct contact with children</a:t>
            </a:r>
            <a:endParaRPr lang="en-AU" sz="1800" u="sng" dirty="0">
              <a:latin typeface="+mj-lt"/>
            </a:endParaRPr>
          </a:p>
          <a:p>
            <a:r>
              <a:rPr lang="en-AU" sz="1800" dirty="0">
                <a:latin typeface="+mj-lt"/>
              </a:rPr>
              <a:t>Lower intensity – 17 sessions</a:t>
            </a:r>
          </a:p>
          <a:p>
            <a:pPr>
              <a:lnSpc>
                <a:spcPct val="100000"/>
              </a:lnSpc>
            </a:pPr>
            <a:r>
              <a:rPr lang="en-AU" sz="1800" dirty="0">
                <a:latin typeface="+mj-lt"/>
              </a:rPr>
              <a:t>Targets criminogenic needs related to CEM offending to prevent CEM reoffending</a:t>
            </a:r>
          </a:p>
          <a:p>
            <a:pPr>
              <a:lnSpc>
                <a:spcPct val="100000"/>
              </a:lnSpc>
            </a:pPr>
            <a:r>
              <a:rPr lang="en-AU" sz="1800" dirty="0">
                <a:latin typeface="+mj-lt"/>
              </a:rPr>
              <a:t>Evidence and expert informed</a:t>
            </a:r>
          </a:p>
        </p:txBody>
      </p:sp>
      <p:pic>
        <p:nvPicPr>
          <p:cNvPr id="6" name="Picture 5">
            <a:extLst>
              <a:ext uri="{FF2B5EF4-FFF2-40B4-BE49-F238E27FC236}">
                <a16:creationId xmlns:a16="http://schemas.microsoft.com/office/drawing/2014/main" id="{F47A0613-9C00-88A0-0C29-E4F5109969FA}"/>
              </a:ext>
            </a:extLst>
          </p:cNvPr>
          <p:cNvPicPr>
            <a:picLocks noChangeAspect="1"/>
          </p:cNvPicPr>
          <p:nvPr/>
        </p:nvPicPr>
        <p:blipFill>
          <a:blip r:embed="rId4"/>
          <a:stretch>
            <a:fillRect/>
          </a:stretch>
        </p:blipFill>
        <p:spPr>
          <a:xfrm>
            <a:off x="2152650" y="2039176"/>
            <a:ext cx="1565740" cy="2221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07640FE-68E9-E851-E0D6-E100BF0922DC}"/>
              </a:ext>
            </a:extLst>
          </p:cNvPr>
          <p:cNvPicPr>
            <a:picLocks noChangeAspect="1"/>
          </p:cNvPicPr>
          <p:nvPr/>
        </p:nvPicPr>
        <p:blipFill>
          <a:blip r:embed="rId5"/>
          <a:stretch>
            <a:fillRect/>
          </a:stretch>
        </p:blipFill>
        <p:spPr>
          <a:xfrm>
            <a:off x="3882775" y="3025358"/>
            <a:ext cx="1564867" cy="2221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5138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354614" cy="736956"/>
          </a:xfrm>
        </p:spPr>
        <p:txBody>
          <a:bodyPr/>
          <a:lstStyle/>
          <a:p>
            <a:r>
              <a:rPr lang="en-US" dirty="0"/>
              <a:t>Themes</a:t>
            </a:r>
          </a:p>
        </p:txBody>
      </p:sp>
      <p:sp>
        <p:nvSpPr>
          <p:cNvPr id="5" name="Text Placeholder 4"/>
          <p:cNvSpPr>
            <a:spLocks noGrp="1"/>
          </p:cNvSpPr>
          <p:nvPr>
            <p:ph type="body" sz="quarter" idx="16"/>
          </p:nvPr>
        </p:nvSpPr>
        <p:spPr>
          <a:xfrm>
            <a:off x="300211" y="1227909"/>
            <a:ext cx="10815464" cy="4598125"/>
          </a:xfrm>
        </p:spPr>
        <p:txBody>
          <a:bodyPr/>
          <a:lstStyle/>
          <a:p>
            <a:pPr marL="457200" indent="-457200">
              <a:buFont typeface="Arial" panose="020B0604020202020204" pitchFamily="34" charset="0"/>
              <a:buChar char="•"/>
            </a:pPr>
            <a:r>
              <a:rPr lang="en-US" sz="2600" dirty="0"/>
              <a:t>Tailored interventions that address the specific factors associated with offending.</a:t>
            </a:r>
          </a:p>
          <a:p>
            <a:pPr marL="457200" indent="-457200">
              <a:buFont typeface="Arial" panose="020B0604020202020204" pitchFamily="34" charset="0"/>
              <a:buChar char="•"/>
            </a:pPr>
            <a:r>
              <a:rPr lang="en-US" sz="2600" dirty="0"/>
              <a:t>A nuanced approach to sentencing, informed by a greater understanding of the diversity and complexity of individuals convicted of OCSE offences.</a:t>
            </a:r>
          </a:p>
          <a:p>
            <a:pPr marL="457200" indent="-457200">
              <a:buFont typeface="Arial" panose="020B0604020202020204" pitchFamily="34" charset="0"/>
              <a:buChar char="•"/>
            </a:pPr>
            <a:r>
              <a:rPr lang="en-US" sz="2600" dirty="0"/>
              <a:t>Greater attention to protective factors.</a:t>
            </a:r>
          </a:p>
          <a:p>
            <a:pPr marL="457200" indent="-457200">
              <a:buFont typeface="Arial" panose="020B0604020202020204" pitchFamily="34" charset="0"/>
              <a:buChar char="•"/>
            </a:pPr>
            <a:r>
              <a:rPr lang="en-US" sz="2600" dirty="0"/>
              <a:t>Further empirical research examining pathways to offending and the effectiveness of interventions.</a:t>
            </a:r>
          </a:p>
        </p:txBody>
      </p:sp>
    </p:spTree>
    <p:extLst>
      <p:ext uri="{BB962C8B-B14F-4D97-AF65-F5344CB8AC3E}">
        <p14:creationId xmlns:p14="http://schemas.microsoft.com/office/powerpoint/2010/main" val="522229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354614" cy="736956"/>
          </a:xfrm>
        </p:spPr>
        <p:txBody>
          <a:bodyPr/>
          <a:lstStyle/>
          <a:p>
            <a:r>
              <a:rPr lang="en-US" dirty="0"/>
              <a:t>Thank you</a:t>
            </a:r>
          </a:p>
        </p:txBody>
      </p:sp>
    </p:spTree>
    <p:extLst>
      <p:ext uri="{BB962C8B-B14F-4D97-AF65-F5344CB8AC3E}">
        <p14:creationId xmlns:p14="http://schemas.microsoft.com/office/powerpoint/2010/main" val="319438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Partner Acknowledgment</a:t>
            </a:r>
          </a:p>
        </p:txBody>
      </p:sp>
      <p:sp>
        <p:nvSpPr>
          <p:cNvPr id="5" name="Text Placeholder 4"/>
          <p:cNvSpPr>
            <a:spLocks noGrp="1"/>
          </p:cNvSpPr>
          <p:nvPr>
            <p:ph type="body" sz="quarter" idx="16"/>
          </p:nvPr>
        </p:nvSpPr>
        <p:spPr>
          <a:xfrm>
            <a:off x="306060" y="1451296"/>
            <a:ext cx="10815464" cy="4909270"/>
          </a:xfrm>
        </p:spPr>
        <p:txBody>
          <a:bodyPr>
            <a:normAutofit/>
          </a:bodyPr>
          <a:lstStyle/>
          <a:p>
            <a:pPr marL="457200" indent="-457200">
              <a:buFont typeface="Arial" panose="020B0604020202020204" pitchFamily="34" charset="0"/>
              <a:buChar char="•"/>
            </a:pPr>
            <a:r>
              <a:rPr lang="en-US" sz="2600" dirty="0"/>
              <a:t>The current study forms part of an Australian Research Council Linkage Project (ARC LP180100090) conducted by Swinburne University in partnership with Victoria Police, Corrections Victoria, the Australian Institute of Criminology, and Monash University.</a:t>
            </a:r>
          </a:p>
          <a:p>
            <a:pPr marL="457200" indent="-457200">
              <a:buFont typeface="Arial" panose="020B0604020202020204" pitchFamily="34" charset="0"/>
              <a:buChar char="•"/>
            </a:pPr>
            <a:r>
              <a:rPr lang="en-US" sz="2600" dirty="0"/>
              <a:t>We wish to thank the County Court of Victoria for their assistance with data collection for this study.</a:t>
            </a:r>
          </a:p>
          <a:p>
            <a:pPr marL="457200" indent="-457200">
              <a:buFont typeface="Arial" panose="020B0604020202020204" pitchFamily="34" charset="0"/>
              <a:buChar char="•"/>
            </a:pPr>
            <a:r>
              <a:rPr lang="en-US" sz="2600" dirty="0"/>
              <a:t>The view expressed are solely those of the author and do not necessarily reflect the views or policies of Victoria Police, Corrections Victoria, the Australian Institute of Criminology or the County Court of Victoria.</a:t>
            </a:r>
          </a:p>
        </p:txBody>
      </p:sp>
    </p:spTree>
    <p:extLst>
      <p:ext uri="{BB962C8B-B14F-4D97-AF65-F5344CB8AC3E}">
        <p14:creationId xmlns:p14="http://schemas.microsoft.com/office/powerpoint/2010/main" val="193780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The Problem</a:t>
            </a:r>
          </a:p>
        </p:txBody>
      </p:sp>
      <p:sp>
        <p:nvSpPr>
          <p:cNvPr id="5" name="Text Placeholder 4"/>
          <p:cNvSpPr>
            <a:spLocks noGrp="1"/>
          </p:cNvSpPr>
          <p:nvPr>
            <p:ph type="body" sz="quarter" idx="16"/>
          </p:nvPr>
        </p:nvSpPr>
        <p:spPr>
          <a:xfrm>
            <a:off x="300211" y="1446245"/>
            <a:ext cx="10815464" cy="4006599"/>
          </a:xfrm>
        </p:spPr>
        <p:txBody>
          <a:bodyPr>
            <a:normAutofit/>
          </a:bodyPr>
          <a:lstStyle/>
          <a:p>
            <a:pPr marL="342900" indent="-342900">
              <a:buFont typeface="Arial" panose="020B0604020202020204" pitchFamily="34" charset="0"/>
              <a:buChar char="•"/>
            </a:pPr>
            <a:r>
              <a:rPr lang="en-US" sz="2800" dirty="0"/>
              <a:t>NCMEC's </a:t>
            </a:r>
            <a:r>
              <a:rPr lang="en-US" sz="2800" dirty="0" err="1"/>
              <a:t>CyberTipline</a:t>
            </a:r>
            <a:r>
              <a:rPr lang="en-US" sz="2800" dirty="0"/>
              <a:t> received more than 20.5 million reports of child sexual exploitation in 2024 alone.</a:t>
            </a:r>
          </a:p>
          <a:p>
            <a:pPr marL="342900" indent="-342900">
              <a:buFont typeface="Arial" panose="020B0604020202020204" pitchFamily="34" charset="0"/>
              <a:buChar char="•"/>
            </a:pPr>
            <a:r>
              <a:rPr lang="en-US" sz="2800" dirty="0"/>
              <a:t>The UK’s IWF confirmed CSAM on a record 291,273 sites in 2024, with 29% of hashed imagery in the most severe category</a:t>
            </a:r>
          </a:p>
          <a:p>
            <a:pPr marL="342900" indent="-342900">
              <a:buFont typeface="Arial" panose="020B0604020202020204" pitchFamily="34" charset="0"/>
              <a:buChar char="•"/>
            </a:pPr>
            <a:r>
              <a:rPr lang="en-US" sz="2800" dirty="0"/>
              <a:t>Since 2017, the Canadian Centre for Child Protection has detected and acted against nearly 50 million images and videos of CSAM.</a:t>
            </a:r>
          </a:p>
          <a:p>
            <a:pPr marL="342900" indent="-342900">
              <a:buFont typeface="Arial" panose="020B0604020202020204" pitchFamily="34" charset="0"/>
              <a:buChar char="•"/>
            </a:pPr>
            <a:r>
              <a:rPr lang="en-US" sz="2800" dirty="0"/>
              <a:t>In Australia, 1 in 6 alleged sexual offenders proceeded against in 2023–24 were for CSAM.</a:t>
            </a:r>
          </a:p>
        </p:txBody>
      </p:sp>
    </p:spTree>
    <p:extLst>
      <p:ext uri="{BB962C8B-B14F-4D97-AF65-F5344CB8AC3E}">
        <p14:creationId xmlns:p14="http://schemas.microsoft.com/office/powerpoint/2010/main" val="3832048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The Study</a:t>
            </a:r>
          </a:p>
        </p:txBody>
      </p:sp>
      <p:sp>
        <p:nvSpPr>
          <p:cNvPr id="5" name="Text Placeholder 4"/>
          <p:cNvSpPr>
            <a:spLocks noGrp="1"/>
          </p:cNvSpPr>
          <p:nvPr>
            <p:ph type="body" sz="quarter" idx="16"/>
          </p:nvPr>
        </p:nvSpPr>
        <p:spPr>
          <a:xfrm>
            <a:off x="306060" y="1024467"/>
            <a:ext cx="10815464" cy="5296597"/>
          </a:xfrm>
        </p:spPr>
        <p:txBody>
          <a:bodyPr>
            <a:normAutofit/>
          </a:bodyPr>
          <a:lstStyle/>
          <a:p>
            <a:pPr marL="457200" indent="-457200">
              <a:buFont typeface="Arial" panose="020B0604020202020204" pitchFamily="34" charset="0"/>
              <a:buChar char="•"/>
            </a:pPr>
            <a:r>
              <a:rPr lang="en-US" dirty="0"/>
              <a:t>Cases involving sentencing of OCSE in the County Court of Victoria, over an 18 month period 2018-2019.</a:t>
            </a:r>
          </a:p>
          <a:p>
            <a:pPr marL="457200" indent="-457200">
              <a:buFont typeface="Arial" panose="020B0604020202020204" pitchFamily="34" charset="0"/>
              <a:buChar char="•"/>
            </a:pPr>
            <a:r>
              <a:rPr lang="en-US" dirty="0"/>
              <a:t>99 relevant cases published/released by the County Court.</a:t>
            </a:r>
          </a:p>
          <a:p>
            <a:pPr marL="457200" indent="-457200">
              <a:buFont typeface="Arial" panose="020B0604020202020204" pitchFamily="34" charset="0"/>
              <a:buChar char="•"/>
            </a:pPr>
            <a:r>
              <a:rPr lang="en-US" dirty="0"/>
              <a:t>99% guilty pleas.</a:t>
            </a:r>
          </a:p>
          <a:p>
            <a:pPr marL="457200" indent="-457200">
              <a:buFont typeface="Arial" panose="020B0604020202020204" pitchFamily="34" charset="0"/>
              <a:buChar char="•"/>
            </a:pPr>
            <a:r>
              <a:rPr lang="en-US" dirty="0"/>
              <a:t>72% immediate sentence of imprisonment</a:t>
            </a:r>
          </a:p>
          <a:p>
            <a:pPr marL="457200" indent="-457200">
              <a:buFont typeface="Arial" panose="020B0604020202020204" pitchFamily="34" charset="0"/>
              <a:buChar char="•"/>
            </a:pPr>
            <a:r>
              <a:rPr lang="en-US" dirty="0"/>
              <a:t>Cases were coded to identify key sentencing criteria, including:</a:t>
            </a:r>
          </a:p>
          <a:p>
            <a:pPr marL="1143000" lvl="1" indent="-457200">
              <a:buFont typeface="Arial" panose="020B0604020202020204" pitchFamily="34" charset="0"/>
              <a:buChar char="•"/>
            </a:pPr>
            <a:r>
              <a:rPr lang="en-US" sz="2000" i="1" dirty="0"/>
              <a:t>nature of offence</a:t>
            </a:r>
          </a:p>
          <a:p>
            <a:pPr marL="1143000" lvl="1" indent="-457200">
              <a:buFont typeface="Arial" panose="020B0604020202020204" pitchFamily="34" charset="0"/>
              <a:buChar char="•"/>
            </a:pPr>
            <a:r>
              <a:rPr lang="en-US" sz="2000" i="1" dirty="0"/>
              <a:t>offender characteristics</a:t>
            </a:r>
          </a:p>
          <a:p>
            <a:pPr marL="1143000" lvl="1" indent="-457200">
              <a:buFont typeface="Arial" panose="020B0604020202020204" pitchFamily="34" charset="0"/>
              <a:buChar char="•"/>
            </a:pPr>
            <a:r>
              <a:rPr lang="en-US" sz="2000" i="1" dirty="0"/>
              <a:t>objective seriousness</a:t>
            </a:r>
          </a:p>
          <a:p>
            <a:pPr marL="1143000" lvl="1" indent="-457200">
              <a:buFont typeface="Arial" panose="020B0604020202020204" pitchFamily="34" charset="0"/>
              <a:buChar char="•"/>
            </a:pPr>
            <a:r>
              <a:rPr lang="en-US" sz="2000" i="1" dirty="0"/>
              <a:t>sentencing objectives</a:t>
            </a:r>
          </a:p>
          <a:p>
            <a:pPr marL="1143000" lvl="1" indent="-457200">
              <a:buFont typeface="Arial" panose="020B0604020202020204" pitchFamily="34" charset="0"/>
              <a:buChar char="•"/>
            </a:pPr>
            <a:r>
              <a:rPr lang="en-US" sz="2000" i="1" dirty="0"/>
              <a:t>mitigating factors</a:t>
            </a:r>
          </a:p>
          <a:p>
            <a:pPr marL="1143000" lvl="1" indent="-457200">
              <a:buFont typeface="Arial" panose="020B0604020202020204" pitchFamily="34" charset="0"/>
              <a:buChar char="•"/>
            </a:pPr>
            <a:r>
              <a:rPr lang="en-US" sz="2000" i="1" dirty="0"/>
              <a:t>sentence</a:t>
            </a:r>
          </a:p>
          <a:p>
            <a:pPr marL="0" indent="0">
              <a:buNone/>
            </a:pPr>
            <a:r>
              <a:rPr lang="en-US" sz="1600" i="1" dirty="0">
                <a:solidFill>
                  <a:srgbClr val="5A6B7B"/>
                </a:solidFill>
              </a:rPr>
              <a:t>Findings are descriptive and illustrative, drawn from detected and prosecuted cases — not a measure of prevalence in the wider community.</a:t>
            </a:r>
            <a:endParaRPr lang="en-US" dirty="0"/>
          </a:p>
        </p:txBody>
      </p:sp>
    </p:spTree>
    <p:extLst>
      <p:ext uri="{BB962C8B-B14F-4D97-AF65-F5344CB8AC3E}">
        <p14:creationId xmlns:p14="http://schemas.microsoft.com/office/powerpoint/2010/main" val="1531859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750"/>
                                        <p:tgtEl>
                                          <p:spTgt spid="5">
                                            <p:txEl>
                                              <p:pRg st="4" end="4"/>
                                            </p:txEl>
                                          </p:spTgt>
                                        </p:tgtEl>
                                      </p:cBhvr>
                                    </p:animEffect>
                                  </p:childTnLst>
                                </p:cTn>
                              </p:par>
                            </p:childTnLst>
                          </p:cTn>
                        </p:par>
                        <p:par>
                          <p:cTn id="28" fill="hold">
                            <p:stCondLst>
                              <p:cond delay="750"/>
                            </p:stCondLst>
                            <p:childTnLst>
                              <p:par>
                                <p:cTn id="29" presetID="10" presetClass="entr" presetSubtype="0" fill="hold" nodeType="afterEffect">
                                  <p:stCondLst>
                                    <p:cond delay="100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750"/>
                                        <p:tgtEl>
                                          <p:spTgt spid="5">
                                            <p:txEl>
                                              <p:pRg st="5" end="5"/>
                                            </p:txEl>
                                          </p:spTgt>
                                        </p:tgtEl>
                                      </p:cBhvr>
                                    </p:animEffect>
                                  </p:childTnLst>
                                </p:cTn>
                              </p:par>
                            </p:childTnLst>
                          </p:cTn>
                        </p:par>
                        <p:par>
                          <p:cTn id="32" fill="hold">
                            <p:stCondLst>
                              <p:cond delay="2500"/>
                            </p:stCondLst>
                            <p:childTnLst>
                              <p:par>
                                <p:cTn id="33" presetID="10" presetClass="entr" presetSubtype="0" fill="hold" nodeType="afterEffect">
                                  <p:stCondLst>
                                    <p:cond delay="100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750"/>
                                        <p:tgtEl>
                                          <p:spTgt spid="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100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750"/>
                                        <p:tgtEl>
                                          <p:spTgt spid="5">
                                            <p:txEl>
                                              <p:pRg st="7" end="7"/>
                                            </p:txEl>
                                          </p:spTgt>
                                        </p:tgtEl>
                                      </p:cBhvr>
                                    </p:animEffect>
                                  </p:childTnLst>
                                </p:cTn>
                              </p:par>
                            </p:childTnLst>
                          </p:cTn>
                        </p:par>
                        <p:par>
                          <p:cTn id="40" fill="hold">
                            <p:stCondLst>
                              <p:cond delay="6000"/>
                            </p:stCondLst>
                            <p:childTnLst>
                              <p:par>
                                <p:cTn id="41" presetID="10" presetClass="entr" presetSubtype="0" fill="hold" nodeType="afterEffect">
                                  <p:stCondLst>
                                    <p:cond delay="1000"/>
                                  </p:stCondLst>
                                  <p:childTnLst>
                                    <p:set>
                                      <p:cBhvr>
                                        <p:cTn id="42" dur="1" fill="hold">
                                          <p:stCondLst>
                                            <p:cond delay="0"/>
                                          </p:stCondLst>
                                        </p:cTn>
                                        <p:tgtEl>
                                          <p:spTgt spid="5">
                                            <p:txEl>
                                              <p:pRg st="8" end="8"/>
                                            </p:txEl>
                                          </p:spTgt>
                                        </p:tgtEl>
                                        <p:attrNameLst>
                                          <p:attrName>style.visibility</p:attrName>
                                        </p:attrNameLst>
                                      </p:cBhvr>
                                      <p:to>
                                        <p:strVal val="visible"/>
                                      </p:to>
                                    </p:set>
                                    <p:animEffect transition="in" filter="fade">
                                      <p:cBhvr>
                                        <p:cTn id="43" dur="750"/>
                                        <p:tgtEl>
                                          <p:spTgt spid="5">
                                            <p:txEl>
                                              <p:pRg st="8" end="8"/>
                                            </p:txEl>
                                          </p:spTgt>
                                        </p:tgtEl>
                                      </p:cBhvr>
                                    </p:animEffect>
                                  </p:childTnLst>
                                </p:cTn>
                              </p:par>
                            </p:childTnLst>
                          </p:cTn>
                        </p:par>
                        <p:par>
                          <p:cTn id="44" fill="hold">
                            <p:stCondLst>
                              <p:cond delay="7750"/>
                            </p:stCondLst>
                            <p:childTnLst>
                              <p:par>
                                <p:cTn id="45" presetID="10" presetClass="entr" presetSubtype="0" fill="hold" nodeType="afterEffect">
                                  <p:stCondLst>
                                    <p:cond delay="100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750"/>
                                        <p:tgtEl>
                                          <p:spTgt spid="5">
                                            <p:txEl>
                                              <p:pRg st="9" end="9"/>
                                            </p:txEl>
                                          </p:spTgt>
                                        </p:tgtEl>
                                      </p:cBhvr>
                                    </p:animEffect>
                                  </p:childTnLst>
                                </p:cTn>
                              </p:par>
                            </p:childTnLst>
                          </p:cTn>
                        </p:par>
                        <p:par>
                          <p:cTn id="48" fill="hold">
                            <p:stCondLst>
                              <p:cond delay="9500"/>
                            </p:stCondLst>
                            <p:childTnLst>
                              <p:par>
                                <p:cTn id="49" presetID="10" presetClass="entr" presetSubtype="0" fill="hold" nodeType="afterEffect">
                                  <p:stCondLst>
                                    <p:cond delay="1000"/>
                                  </p:stCondLst>
                                  <p:childTnLst>
                                    <p:set>
                                      <p:cBhvr>
                                        <p:cTn id="50" dur="1" fill="hold">
                                          <p:stCondLst>
                                            <p:cond delay="0"/>
                                          </p:stCondLst>
                                        </p:cTn>
                                        <p:tgtEl>
                                          <p:spTgt spid="5">
                                            <p:txEl>
                                              <p:pRg st="10" end="10"/>
                                            </p:txEl>
                                          </p:spTgt>
                                        </p:tgtEl>
                                        <p:attrNameLst>
                                          <p:attrName>style.visibility</p:attrName>
                                        </p:attrNameLst>
                                      </p:cBhvr>
                                      <p:to>
                                        <p:strVal val="visible"/>
                                      </p:to>
                                    </p:set>
                                    <p:animEffect transition="in" filter="fade">
                                      <p:cBhvr>
                                        <p:cTn id="51" dur="75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Diverse Offences</a:t>
            </a:r>
          </a:p>
        </p:txBody>
      </p:sp>
      <p:sp>
        <p:nvSpPr>
          <p:cNvPr id="5" name="Text Placeholder 4"/>
          <p:cNvSpPr>
            <a:spLocks noGrp="1"/>
          </p:cNvSpPr>
          <p:nvPr>
            <p:ph type="body" sz="quarter" idx="16"/>
          </p:nvPr>
        </p:nvSpPr>
        <p:spPr>
          <a:xfrm>
            <a:off x="300211" y="1260629"/>
            <a:ext cx="6000000" cy="4714043"/>
          </a:xfrm>
        </p:spPr>
        <p:txBody>
          <a:bodyPr>
            <a:normAutofit/>
          </a:bodyPr>
          <a:lstStyle/>
          <a:p>
            <a:pPr marL="457200" indent="-457200">
              <a:buFont typeface="Arial" panose="020B0604020202020204" pitchFamily="34" charset="0"/>
              <a:buChar char="•"/>
            </a:pPr>
            <a:r>
              <a:rPr lang="en-US" sz="2400" dirty="0"/>
              <a:t>Online offences were categorised according to Image-Only, Grooming-Only, and Combined.</a:t>
            </a:r>
          </a:p>
          <a:p>
            <a:pPr marL="457200" indent="-457200">
              <a:buFont typeface="Arial" panose="020B0604020202020204" pitchFamily="34" charset="0"/>
              <a:buChar char="•"/>
            </a:pPr>
            <a:r>
              <a:rPr lang="en-US" sz="2400" dirty="0"/>
              <a:t>Image-only offending predominated (45%); grooming-only and combined offending were equal (27% each).</a:t>
            </a:r>
          </a:p>
          <a:p>
            <a:pPr marL="457200" indent="-457200">
              <a:buFont typeface="Arial" panose="020B0604020202020204" pitchFamily="34" charset="0"/>
              <a:buChar char="•"/>
            </a:pPr>
            <a:r>
              <a:rPr lang="en-US" sz="2400" dirty="0"/>
              <a:t>34% were also charged with contact sexual offences - almost all against children.</a:t>
            </a:r>
          </a:p>
          <a:p>
            <a:pPr marL="457200" indent="-457200">
              <a:buFont typeface="Arial" panose="020B0604020202020204" pitchFamily="34" charset="0"/>
              <a:buChar char="•"/>
            </a:pPr>
            <a:r>
              <a:rPr lang="en-US" sz="2400" dirty="0"/>
              <a:t>41% faced other, non-sexual charge - mostly supervision, bail and SOR breaches.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i="1" dirty="0"/>
          </a:p>
          <a:p>
            <a:pPr marL="457200" indent="-457200">
              <a:buFont typeface="Arial" panose="020B0604020202020204" pitchFamily="34" charset="0"/>
              <a:buChar char="•"/>
            </a:pPr>
            <a:endParaRPr lang="en-US" sz="2600" dirty="0"/>
          </a:p>
        </p:txBody>
      </p:sp>
      <p:pic>
        <p:nvPicPr>
          <p:cNvPr id="50" name="OffenceChart"/>
          <p:cNvPicPr>
            <a:picLocks noChangeAspect="1"/>
          </p:cNvPicPr>
          <p:nvPr/>
        </p:nvPicPr>
        <p:blipFill>
          <a:blip r:embed="rId2"/>
          <a:stretch>
            <a:fillRect/>
          </a:stretch>
        </p:blipFill>
        <p:spPr>
          <a:xfrm>
            <a:off x="6500000" y="1229000"/>
            <a:ext cx="3832400" cy="4400000"/>
          </a:xfrm>
          <a:prstGeom prst="rect">
            <a:avLst/>
          </a:prstGeom>
        </p:spPr>
      </p:pic>
    </p:spTree>
    <p:extLst>
      <p:ext uri="{BB962C8B-B14F-4D97-AF65-F5344CB8AC3E}">
        <p14:creationId xmlns:p14="http://schemas.microsoft.com/office/powerpoint/2010/main" val="2906601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418490" cy="736956"/>
          </a:xfrm>
        </p:spPr>
        <p:txBody>
          <a:bodyPr/>
          <a:lstStyle/>
          <a:p>
            <a:r>
              <a:rPr lang="en-US" dirty="0"/>
              <a:t>Classifying CSAM: The ANVIL Scale</a:t>
            </a:r>
          </a:p>
        </p:txBody>
      </p:sp>
      <p:sp>
        <p:nvSpPr>
          <p:cNvPr id="5" name="Text Placeholder 4"/>
          <p:cNvSpPr>
            <a:spLocks noGrp="1"/>
          </p:cNvSpPr>
          <p:nvPr>
            <p:ph type="body" sz="quarter" idx="16"/>
          </p:nvPr>
        </p:nvSpPr>
        <p:spPr>
          <a:xfrm>
            <a:off x="300211" y="1260629"/>
            <a:ext cx="10815464" cy="4594887"/>
          </a:xfrm>
        </p:spPr>
        <p:txBody>
          <a:bodyPr>
            <a:normAutofit lnSpcReduction="10000"/>
          </a:bodyPr>
          <a:lstStyle/>
          <a:p>
            <a:pPr marL="457200" indent="-457200">
              <a:buFont typeface="Arial" panose="020B0604020202020204" pitchFamily="34" charset="0"/>
              <a:buChar char="•"/>
            </a:pPr>
            <a:r>
              <a:rPr lang="en-US" sz="2600" dirty="0"/>
              <a:t>Category 1 — Child depicted in a sexually suggestive manner, with no actual sexual activity</a:t>
            </a:r>
          </a:p>
          <a:p>
            <a:pPr marL="457200" indent="-457200">
              <a:buFont typeface="Arial" panose="020B0604020202020204" pitchFamily="34" charset="0"/>
              <a:buChar char="•"/>
            </a:pPr>
            <a:r>
              <a:rPr lang="en-US" sz="2600" dirty="0"/>
              <a:t>Category 2 — Non-penetrative sexual activity between children only, or solo masturbation by a child</a:t>
            </a:r>
          </a:p>
          <a:p>
            <a:pPr marL="457200" indent="-457200">
              <a:buFont typeface="Arial" panose="020B0604020202020204" pitchFamily="34" charset="0"/>
              <a:buChar char="•"/>
            </a:pPr>
            <a:r>
              <a:rPr lang="en-US" sz="2600" dirty="0"/>
              <a:t>Category 3 — Non-penetrative sexual activity between an adult and a child</a:t>
            </a:r>
          </a:p>
          <a:p>
            <a:pPr marL="457200" indent="-457200">
              <a:buFont typeface="Arial" panose="020B0604020202020204" pitchFamily="34" charset="0"/>
              <a:buChar char="•"/>
            </a:pPr>
            <a:r>
              <a:rPr lang="en-US" sz="2600" dirty="0"/>
              <a:t>Category 4 — Penetrative sexual activity, child–child or adult–child</a:t>
            </a:r>
          </a:p>
          <a:p>
            <a:pPr marL="457200" indent="-457200">
              <a:buFont typeface="Arial" panose="020B0604020202020204" pitchFamily="34" charset="0"/>
              <a:buChar char="•"/>
            </a:pPr>
            <a:r>
              <a:rPr lang="en-US" sz="2600" dirty="0"/>
              <a:t>Category 5 — Sadism, bestiality, or child abuse (a child subjected to torture, cruelty or humiliation)</a:t>
            </a:r>
          </a:p>
          <a:p>
            <a:pPr marL="457200" indent="-457200">
              <a:buFont typeface="Arial" panose="020B0604020202020204" pitchFamily="34" charset="0"/>
              <a:buChar char="•"/>
            </a:pPr>
            <a:r>
              <a:rPr lang="en-US" sz="2600" dirty="0"/>
              <a:t>Category 6 — Animated or virtual depictions of any Category 1–5 activity</a:t>
            </a:r>
          </a:p>
        </p:txBody>
      </p:sp>
    </p:spTree>
    <p:extLst>
      <p:ext uri="{BB962C8B-B14F-4D97-AF65-F5344CB8AC3E}">
        <p14:creationId xmlns:p14="http://schemas.microsoft.com/office/powerpoint/2010/main" val="3295146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75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9451398" cy="736956"/>
          </a:xfrm>
        </p:spPr>
        <p:txBody>
          <a:bodyPr/>
          <a:lstStyle/>
          <a:p>
            <a:r>
              <a:rPr lang="en-US" dirty="0"/>
              <a:t>Classifying CSAM: (All Image Offences)</a:t>
            </a:r>
          </a:p>
          <a:p>
            <a:endParaRPr lang="en-US" dirty="0"/>
          </a:p>
        </p:txBody>
      </p:sp>
      <p:pic>
        <p:nvPicPr>
          <p:cNvPr id="50" name="Chart"/>
          <p:cNvPicPr>
            <a:picLocks noChangeAspect="1"/>
          </p:cNvPicPr>
          <p:nvPr/>
        </p:nvPicPr>
        <p:blipFill>
          <a:blip r:embed="rId2"/>
          <a:stretch>
            <a:fillRect/>
          </a:stretch>
        </p:blipFill>
        <p:spPr>
          <a:xfrm>
            <a:off x="1996000" y="1250000"/>
            <a:ext cx="8200000" cy="4359383"/>
          </a:xfrm>
          <a:prstGeom prst="rect">
            <a:avLst/>
          </a:prstGeom>
        </p:spPr>
      </p:pic>
    </p:spTree>
    <p:extLst>
      <p:ext uri="{BB962C8B-B14F-4D97-AF65-F5344CB8AC3E}">
        <p14:creationId xmlns:p14="http://schemas.microsoft.com/office/powerpoint/2010/main" val="3918758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6060" y="326309"/>
            <a:ext cx="8418490" cy="736956"/>
          </a:xfrm>
        </p:spPr>
        <p:txBody>
          <a:bodyPr/>
          <a:lstStyle/>
          <a:p>
            <a:r>
              <a:rPr lang="en-US" dirty="0"/>
              <a:t>Classifying CSAM</a:t>
            </a:r>
          </a:p>
        </p:txBody>
      </p:sp>
      <p:sp>
        <p:nvSpPr>
          <p:cNvPr id="5" name="Text Placeholder 4"/>
          <p:cNvSpPr>
            <a:spLocks noGrp="1"/>
          </p:cNvSpPr>
          <p:nvPr>
            <p:ph type="body" sz="quarter" idx="16"/>
          </p:nvPr>
        </p:nvSpPr>
        <p:spPr>
          <a:xfrm>
            <a:off x="300211" y="1260629"/>
            <a:ext cx="10815464" cy="4492471"/>
          </a:xfrm>
        </p:spPr>
        <p:txBody>
          <a:bodyPr>
            <a:normAutofit/>
          </a:bodyPr>
          <a:lstStyle/>
          <a:p>
            <a:pPr marL="457200" indent="-457200">
              <a:buFont typeface="Arial" panose="020B0604020202020204" pitchFamily="34" charset="0"/>
              <a:buChar char="•"/>
            </a:pPr>
            <a:r>
              <a:rPr lang="en-US" sz="2600" dirty="0"/>
              <a:t>The most common patterns were categories 1-6 (23%) and categories 1-5 (18%).</a:t>
            </a:r>
          </a:p>
          <a:p>
            <a:pPr marL="457200" indent="-457200">
              <a:buFont typeface="Arial" panose="020B0604020202020204" pitchFamily="34" charset="0"/>
              <a:buChar char="•"/>
            </a:pPr>
            <a:r>
              <a:rPr lang="en-US" sz="2600" dirty="0"/>
              <a:t>No single profile predominated, indicating substantial variation in the breadth of material possessed.</a:t>
            </a:r>
          </a:p>
        </p:txBody>
      </p:sp>
    </p:spTree>
    <p:extLst>
      <p:ext uri="{BB962C8B-B14F-4D97-AF65-F5344CB8AC3E}">
        <p14:creationId xmlns:p14="http://schemas.microsoft.com/office/powerpoint/2010/main" val="2428861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Diverse Offenders</a:t>
            </a:r>
          </a:p>
        </p:txBody>
      </p:sp>
      <p:sp>
        <p:nvSpPr>
          <p:cNvPr id="5" name="Text Placeholder 4"/>
          <p:cNvSpPr>
            <a:spLocks noGrp="1"/>
          </p:cNvSpPr>
          <p:nvPr>
            <p:ph type="body" sz="quarter" idx="16"/>
          </p:nvPr>
        </p:nvSpPr>
        <p:spPr>
          <a:xfrm>
            <a:off x="300211" y="1260629"/>
            <a:ext cx="10815464" cy="4778221"/>
          </a:xfrm>
        </p:spPr>
        <p:txBody>
          <a:bodyPr>
            <a:normAutofit/>
          </a:bodyPr>
          <a:lstStyle/>
          <a:p>
            <a:pPr marL="457200" indent="-457200">
              <a:buFont typeface="Arial" panose="020B0604020202020204" pitchFamily="34" charset="0"/>
              <a:buChar char="•"/>
            </a:pPr>
            <a:r>
              <a:rPr lang="en-US" sz="2400" dirty="0"/>
              <a:t>Overwhelmingly (97%) male.</a:t>
            </a:r>
          </a:p>
          <a:p>
            <a:pPr marL="457200" indent="-457200">
              <a:buFont typeface="Arial" panose="020B0604020202020204" pitchFamily="34" charset="0"/>
              <a:buChar char="•"/>
            </a:pPr>
            <a:r>
              <a:rPr lang="en-US" sz="2400" dirty="0"/>
              <a:t>Age at sentence ranged from 19 to 67, with an average of 37. </a:t>
            </a:r>
          </a:p>
          <a:p>
            <a:pPr marL="457200" indent="-457200">
              <a:buFont typeface="Arial" panose="020B0604020202020204" pitchFamily="34" charset="0"/>
              <a:buChar char="•"/>
            </a:pPr>
            <a:r>
              <a:rPr lang="en-US" sz="2400" dirty="0"/>
              <a:t>Educational attainment ranged from postgraduate qualifications to early school leaving.</a:t>
            </a:r>
          </a:p>
          <a:p>
            <a:pPr marL="457200" indent="-457200">
              <a:buFont typeface="Arial" panose="020B0604020202020204" pitchFamily="34" charset="0"/>
              <a:buChar char="•"/>
            </a:pPr>
            <a:r>
              <a:rPr lang="en-US" sz="2400" dirty="0"/>
              <a:t>65% were employed at the time of sentence.</a:t>
            </a:r>
          </a:p>
          <a:p>
            <a:pPr marL="457200" indent="-457200">
              <a:buFont typeface="Arial" panose="020B0604020202020204" pitchFamily="34" charset="0"/>
              <a:buChar char="•"/>
            </a:pPr>
            <a:r>
              <a:rPr lang="en-US" sz="2400" dirty="0"/>
              <a:t>Two-thirds had prior good character, rising to 73% among image-only offenders.</a:t>
            </a:r>
          </a:p>
          <a:p>
            <a:pPr marL="457200" indent="-457200">
              <a:buFont typeface="Arial" panose="020B0604020202020204" pitchFamily="34" charset="0"/>
              <a:buChar char="•"/>
            </a:pPr>
            <a:r>
              <a:rPr lang="en-US" sz="2400" dirty="0"/>
              <a:t>Only 17% had prior criminal histories — most had no previous justice-system contact.</a:t>
            </a:r>
          </a:p>
          <a:p>
            <a:pPr marL="457200" indent="-457200">
              <a:buFont typeface="Arial" panose="020B0604020202020204" pitchFamily="34" charset="0"/>
              <a:buChar char="•"/>
            </a:pPr>
            <a:endParaRPr lang="en-US" sz="2400" i="1" dirty="0"/>
          </a:p>
          <a:p>
            <a:pPr marL="457200" indent="-457200">
              <a:buFont typeface="Arial" panose="020B0604020202020204" pitchFamily="34" charset="0"/>
              <a:buChar char="•"/>
            </a:pPr>
            <a:endParaRPr lang="en-US" sz="2600" dirty="0"/>
          </a:p>
        </p:txBody>
      </p:sp>
    </p:spTree>
    <p:extLst>
      <p:ext uri="{BB962C8B-B14F-4D97-AF65-F5344CB8AC3E}">
        <p14:creationId xmlns:p14="http://schemas.microsoft.com/office/powerpoint/2010/main" val="1942239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75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7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W5457 Forensic Evidence Introduction.potx" id="{BA5F9F6B-6DF4-44C7-BEF7-07871267D61E}" vid="{F4E7A20C-A448-43D3-8ABC-1870E8CEA7B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W5457 Forensic Evidence Introduction.potx" id="{BA5F9F6B-6DF4-44C7-BEF7-07871267D61E}" vid="{AD3F9B2B-70A1-497D-ACAE-090355851C9E}"/>
    </a:ext>
  </a:extLst>
</a:theme>
</file>

<file path=ppt/theme/theme3.xml><?xml version="1.0" encoding="utf-8"?>
<a:theme xmlns:a="http://schemas.openxmlformats.org/drawingml/2006/main" name="Monash_Law_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W5457 Forensic Evidence Introduction.potx" id="{BA5F9F6B-6DF4-44C7-BEF7-07871267D61E}" vid="{2A7C7DB9-5E25-411D-8D15-75CF9FA34997}"/>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W5457 Forensic Evidence Introduction.potx" id="{BA5F9F6B-6DF4-44C7-BEF7-07871267D61E}" vid="{33517E09-B63B-4358-8093-96D3DE84C5DF}"/>
    </a:ext>
  </a:extLst>
</a:theme>
</file>

<file path=ppt/theme/theme5.xml><?xml version="1.0" encoding="utf-8"?>
<a:theme xmlns:a="http://schemas.openxmlformats.org/drawingml/2006/main" name="1_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W5457 Forensic Evidence Introduction.potx" id="{BA5F9F6B-6DF4-44C7-BEF7-07871267D61E}" vid="{232B674E-0181-48AA-808A-BCCAA8B83872}"/>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1055</Words>
  <Application>Microsoft Office PowerPoint</Application>
  <PresentationFormat>Widescreen</PresentationFormat>
  <Paragraphs>109</Paragraphs>
  <Slides>19</Slides>
  <Notes>11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19</vt:i4>
      </vt:variant>
    </vt:vector>
  </HeadingPairs>
  <TitlesOfParts>
    <vt:vector size="33" baseType="lpstr">
      <vt:lpstr>Aptos</vt:lpstr>
      <vt:lpstr>Aptos Display</vt:lpstr>
      <vt:lpstr>Arial</vt:lpstr>
      <vt:lpstr>Arial Narrow</vt:lpstr>
      <vt:lpstr>Barlow</vt:lpstr>
      <vt:lpstr>Barlow Light</vt:lpstr>
      <vt:lpstr>Barlow Medium</vt:lpstr>
      <vt:lpstr>Calibri</vt:lpstr>
      <vt:lpstr>Image Deck</vt:lpstr>
      <vt:lpstr>Custom Design</vt:lpstr>
      <vt:lpstr>Monash_Law_powerpoint</vt:lpstr>
      <vt:lpstr>1_Custom Design</vt:lpstr>
      <vt:lpstr>1_Image Deck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Principle The CEM-COPE Program (3rd edition, 2025)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2020-08-25T02:41:54Z</dcterms:created>
  <dcterms:modified xsi:type="dcterms:W3CDTF">2026-07-07T21:20:32Z</dcterms:modified>
</cp:coreProperties>
</file>