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9" r:id="rId4"/>
  </p:sldMasterIdLst>
  <p:notesMasterIdLst>
    <p:notesMasterId r:id="rId56"/>
  </p:notesMasterIdLst>
  <p:handoutMasterIdLst>
    <p:handoutMasterId r:id="rId57"/>
  </p:handoutMasterIdLst>
  <p:sldIdLst>
    <p:sldId id="256" r:id="rId5"/>
    <p:sldId id="359" r:id="rId6"/>
    <p:sldId id="380" r:id="rId7"/>
    <p:sldId id="408" r:id="rId8"/>
    <p:sldId id="409" r:id="rId9"/>
    <p:sldId id="329" r:id="rId10"/>
    <p:sldId id="394" r:id="rId11"/>
    <p:sldId id="377" r:id="rId12"/>
    <p:sldId id="358" r:id="rId13"/>
    <p:sldId id="357" r:id="rId14"/>
    <p:sldId id="510" r:id="rId15"/>
    <p:sldId id="410" r:id="rId16"/>
    <p:sldId id="512" r:id="rId17"/>
    <p:sldId id="511" r:id="rId18"/>
    <p:sldId id="288" r:id="rId19"/>
    <p:sldId id="291" r:id="rId20"/>
    <p:sldId id="404" r:id="rId21"/>
    <p:sldId id="345" r:id="rId22"/>
    <p:sldId id="402" r:id="rId23"/>
    <p:sldId id="513" r:id="rId24"/>
    <p:sldId id="360" r:id="rId25"/>
    <p:sldId id="362" r:id="rId26"/>
    <p:sldId id="364" r:id="rId27"/>
    <p:sldId id="257" r:id="rId28"/>
    <p:sldId id="365" r:id="rId29"/>
    <p:sldId id="367" r:id="rId30"/>
    <p:sldId id="259" r:id="rId31"/>
    <p:sldId id="515" r:id="rId32"/>
    <p:sldId id="516" r:id="rId33"/>
    <p:sldId id="368" r:id="rId34"/>
    <p:sldId id="261" r:id="rId35"/>
    <p:sldId id="292" r:id="rId36"/>
    <p:sldId id="295" r:id="rId37"/>
    <p:sldId id="370" r:id="rId38"/>
    <p:sldId id="372" r:id="rId39"/>
    <p:sldId id="517" r:id="rId40"/>
    <p:sldId id="371" r:id="rId41"/>
    <p:sldId id="373" r:id="rId42"/>
    <p:sldId id="374" r:id="rId43"/>
    <p:sldId id="406" r:id="rId44"/>
    <p:sldId id="395" r:id="rId45"/>
    <p:sldId id="376" r:id="rId46"/>
    <p:sldId id="396" r:id="rId47"/>
    <p:sldId id="397" r:id="rId48"/>
    <p:sldId id="407" r:id="rId49"/>
    <p:sldId id="398" r:id="rId50"/>
    <p:sldId id="399" r:id="rId51"/>
    <p:sldId id="400" r:id="rId52"/>
    <p:sldId id="401" r:id="rId53"/>
    <p:sldId id="369" r:id="rId54"/>
    <p:sldId id="28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C48"/>
    <a:srgbClr val="2C2D39"/>
    <a:srgbClr val="242630"/>
    <a:srgbClr val="2A1F43"/>
    <a:srgbClr val="0C1B43"/>
    <a:srgbClr val="000000"/>
    <a:srgbClr val="1D2225"/>
    <a:srgbClr val="F8F8F8"/>
    <a:srgbClr val="363C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474" autoAdjust="0"/>
  </p:normalViewPr>
  <p:slideViewPr>
    <p:cSldViewPr snapToGrid="0" snapToObjects="1">
      <p:cViewPr varScale="1">
        <p:scale>
          <a:sx n="80" d="100"/>
          <a:sy n="80" d="100"/>
        </p:scale>
        <p:origin x="555" y="48"/>
      </p:cViewPr>
      <p:guideLst/>
    </p:cSldViewPr>
  </p:slideViewPr>
  <p:notesTextViewPr>
    <p:cViewPr>
      <p:scale>
        <a:sx n="1" d="1"/>
        <a:sy n="1" d="1"/>
      </p:scale>
      <p:origin x="0" y="0"/>
    </p:cViewPr>
  </p:notesTextViewPr>
  <p:notesViewPr>
    <p:cSldViewPr snapToGrid="0" snapToObjects="1">
      <p:cViewPr varScale="1">
        <p:scale>
          <a:sx n="60" d="100"/>
          <a:sy n="60" d="100"/>
        </p:scale>
        <p:origin x="2424" y="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5A2E05-2C6E-484E-9BB1-366C90717B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2043844-B7FE-EC43-89AA-8831B859F9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B138B2-18CD-1D41-89B0-ADB5F3BA92A3}" type="datetimeFigureOut">
              <a:rPr lang="en-US" smtClean="0"/>
              <a:t>7/8/2026</a:t>
            </a:fld>
            <a:endParaRPr lang="en-US" dirty="0"/>
          </a:p>
        </p:txBody>
      </p:sp>
      <p:sp>
        <p:nvSpPr>
          <p:cNvPr id="4" name="Footer Placeholder 3">
            <a:extLst>
              <a:ext uri="{FF2B5EF4-FFF2-40B4-BE49-F238E27FC236}">
                <a16:creationId xmlns:a16="http://schemas.microsoft.com/office/drawing/2014/main" id="{BFAC2EDC-03FB-D147-9BAA-37FCFF988C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8E195D-E935-D746-A5D1-61E2EBF7EF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57D167-9BB5-2048-9DDA-7DF8E5D94DC9}" type="slidenum">
              <a:rPr lang="en-US" smtClean="0"/>
              <a:t>‹#›</a:t>
            </a:fld>
            <a:endParaRPr lang="en-US" dirty="0"/>
          </a:p>
        </p:txBody>
      </p:sp>
    </p:spTree>
    <p:extLst>
      <p:ext uri="{BB962C8B-B14F-4D97-AF65-F5344CB8AC3E}">
        <p14:creationId xmlns:p14="http://schemas.microsoft.com/office/powerpoint/2010/main" val="2977512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E7A355-8776-CB43-838E-ED9EE2F8390B}" type="datetimeFigureOut">
              <a:rPr lang="en-US" smtClean="0"/>
              <a:t>7/8/2026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303FA8-A3F3-7640-B13D-36C73B3E5587}" type="slidenum">
              <a:rPr lang="en-US" smtClean="0"/>
              <a:t>‹#›</a:t>
            </a:fld>
            <a:endParaRPr lang="en-US" dirty="0"/>
          </a:p>
        </p:txBody>
      </p:sp>
    </p:spTree>
    <p:extLst>
      <p:ext uri="{BB962C8B-B14F-4D97-AF65-F5344CB8AC3E}">
        <p14:creationId xmlns:p14="http://schemas.microsoft.com/office/powerpoint/2010/main" val="3220178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EFF46E-6B43-41F9-9272-B566D03A251C}" type="slidenum">
              <a:rPr lang="en-US" smtClean="0"/>
              <a:t>2</a:t>
            </a:fld>
            <a:endParaRPr lang="en-US"/>
          </a:p>
        </p:txBody>
      </p:sp>
    </p:spTree>
    <p:extLst>
      <p:ext uri="{BB962C8B-B14F-4D97-AF65-F5344CB8AC3E}">
        <p14:creationId xmlns:p14="http://schemas.microsoft.com/office/powerpoint/2010/main" val="492826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6</a:t>
            </a:fld>
            <a:endParaRPr lang="en-US" dirty="0"/>
          </a:p>
        </p:txBody>
      </p:sp>
    </p:spTree>
    <p:extLst>
      <p:ext uri="{BB962C8B-B14F-4D97-AF65-F5344CB8AC3E}">
        <p14:creationId xmlns:p14="http://schemas.microsoft.com/office/powerpoint/2010/main" val="3127910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1569A75-F6DA-4641-A4B9-EAEDA554C1E2}" type="slidenum">
              <a:rPr lang="en-CA" smtClean="0"/>
              <a:t>12</a:t>
            </a:fld>
            <a:endParaRPr lang="en-CA"/>
          </a:p>
        </p:txBody>
      </p:sp>
    </p:spTree>
    <p:extLst>
      <p:ext uri="{BB962C8B-B14F-4D97-AF65-F5344CB8AC3E}">
        <p14:creationId xmlns:p14="http://schemas.microsoft.com/office/powerpoint/2010/main" val="2756777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B303FA8-A3F3-7640-B13D-36C73B3E5587}" type="slidenum">
              <a:rPr lang="en-US" smtClean="0"/>
              <a:t>18</a:t>
            </a:fld>
            <a:endParaRPr lang="en-US" dirty="0"/>
          </a:p>
        </p:txBody>
      </p:sp>
    </p:spTree>
    <p:extLst>
      <p:ext uri="{BB962C8B-B14F-4D97-AF65-F5344CB8AC3E}">
        <p14:creationId xmlns:p14="http://schemas.microsoft.com/office/powerpoint/2010/main" val="3929727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B303FA8-A3F3-7640-B13D-36C73B3E5587}" type="slidenum">
              <a:rPr lang="en-US" smtClean="0"/>
              <a:t>21</a:t>
            </a:fld>
            <a:endParaRPr lang="en-US" dirty="0"/>
          </a:p>
        </p:txBody>
      </p:sp>
    </p:spTree>
    <p:extLst>
      <p:ext uri="{BB962C8B-B14F-4D97-AF65-F5344CB8AC3E}">
        <p14:creationId xmlns:p14="http://schemas.microsoft.com/office/powerpoint/2010/main" val="14742413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4">
            <a:alpha val="40000"/>
          </a:schemeClr>
        </a:solidFill>
        <a:effectLst/>
      </p:bgPr>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0FA637AC-751E-9E9D-7175-A0FADF858F5A}"/>
              </a:ext>
            </a:extLst>
          </p:cNvPr>
          <p:cNvSpPr/>
          <p:nvPr userDrawn="1"/>
        </p:nvSpPr>
        <p:spPr>
          <a:xfrm>
            <a:off x="309563" y="274320"/>
            <a:ext cx="11572875" cy="6309360"/>
          </a:xfrm>
          <a:prstGeom prst="roundRect">
            <a:avLst>
              <a:gd name="adj" fmla="val 5258"/>
            </a:avLst>
          </a:prstGeom>
          <a:solidFill>
            <a:schemeClr val="accent4">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042BB51D-E7C1-3746-85E9-889CCB24F741}"/>
              </a:ext>
            </a:extLst>
          </p:cNvPr>
          <p:cNvSpPr>
            <a:spLocks noGrp="1"/>
          </p:cNvSpPr>
          <p:nvPr>
            <p:ph type="ctrTitle"/>
          </p:nvPr>
        </p:nvSpPr>
        <p:spPr>
          <a:xfrm>
            <a:off x="731520" y="1645920"/>
            <a:ext cx="7772400" cy="4572000"/>
          </a:xfrm>
        </p:spPr>
        <p:txBody>
          <a:bodyPr anchor="b">
            <a:normAutofit/>
          </a:bodyPr>
          <a:lstStyle>
            <a:lvl1pPr marL="0" marR="0" indent="0" algn="l" defTabSz="914400" rtl="0" eaLnBrk="1" fontAlgn="auto" latinLnBrk="0" hangingPunct="1">
              <a:lnSpc>
                <a:spcPct val="90000"/>
              </a:lnSpc>
              <a:spcBef>
                <a:spcPct val="0"/>
              </a:spcBef>
              <a:spcAft>
                <a:spcPts val="0"/>
              </a:spcAft>
              <a:buClrTx/>
              <a:buSzTx/>
              <a:buFontTx/>
              <a:buNone/>
              <a:tabLst/>
              <a:defRPr sz="4800" b="0" i="0" baseline="0">
                <a:solidFill>
                  <a:schemeClr val="tx1"/>
                </a:solidFill>
                <a:latin typeface="+mj-lt"/>
                <a:ea typeface="Meiryo UI" panose="020B0604030504040204" pitchFamily="34" charset="-128"/>
              </a:defRPr>
            </a:lvl1pPr>
          </a:lstStyle>
          <a:p>
            <a:r>
              <a:rPr lang="en-US" noProof="0"/>
              <a:t>Click to edit Master title style</a:t>
            </a:r>
            <a:endParaRPr lang="en-US" noProof="0" dirty="0"/>
          </a:p>
        </p:txBody>
      </p:sp>
      <p:sp>
        <p:nvSpPr>
          <p:cNvPr id="7" name="Subtitle 2">
            <a:extLst>
              <a:ext uri="{FF2B5EF4-FFF2-40B4-BE49-F238E27FC236}">
                <a16:creationId xmlns:a16="http://schemas.microsoft.com/office/drawing/2014/main" id="{7E016467-0564-6D4C-BF17-F4FA3991C1FD}"/>
              </a:ext>
            </a:extLst>
          </p:cNvPr>
          <p:cNvSpPr>
            <a:spLocks noGrp="1"/>
          </p:cNvSpPr>
          <p:nvPr>
            <p:ph type="subTitle" idx="1"/>
          </p:nvPr>
        </p:nvSpPr>
        <p:spPr>
          <a:xfrm>
            <a:off x="731520" y="731520"/>
            <a:ext cx="6858000" cy="731520"/>
          </a:xfrm>
        </p:spPr>
        <p:txBody>
          <a:bodyPr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solidFill>
                  <a:schemeClr val="tx1"/>
                </a:solidFill>
                <a:latin typeface="+mn-lt"/>
                <a:ea typeface="Meiryo UI" panose="020B0604030504040204"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ja-JP" noProof="0"/>
              <a:t>Click to edit Master subtitle style</a:t>
            </a:r>
            <a:endParaRPr lang="en-US" altLang="ja-JP" noProof="0" dirty="0"/>
          </a:p>
        </p:txBody>
      </p:sp>
      <p:grpSp>
        <p:nvGrpSpPr>
          <p:cNvPr id="2" name="Group 1">
            <a:extLst>
              <a:ext uri="{FF2B5EF4-FFF2-40B4-BE49-F238E27FC236}">
                <a16:creationId xmlns:a16="http://schemas.microsoft.com/office/drawing/2014/main" id="{C31E1467-7F21-7E40-BF7A-27FECC27EFB8}"/>
              </a:ext>
            </a:extLst>
          </p:cNvPr>
          <p:cNvGrpSpPr/>
          <p:nvPr userDrawn="1"/>
        </p:nvGrpSpPr>
        <p:grpSpPr>
          <a:xfrm>
            <a:off x="8208409" y="591476"/>
            <a:ext cx="3257061" cy="3329423"/>
            <a:chOff x="8490839" y="413500"/>
            <a:chExt cx="3257061" cy="3329423"/>
          </a:xfrm>
        </p:grpSpPr>
        <p:pic>
          <p:nvPicPr>
            <p:cNvPr id="3" name="Graphic 2">
              <a:extLst>
                <a:ext uri="{FF2B5EF4-FFF2-40B4-BE49-F238E27FC236}">
                  <a16:creationId xmlns:a16="http://schemas.microsoft.com/office/drawing/2014/main" id="{7D81FEF9-779F-20FF-5FC1-5D766A29353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8341911">
              <a:off x="9344585" y="677068"/>
              <a:ext cx="2057606" cy="2724154"/>
            </a:xfrm>
            <a:prstGeom prst="rect">
              <a:avLst/>
            </a:prstGeom>
          </p:spPr>
        </p:pic>
        <p:pic>
          <p:nvPicPr>
            <p:cNvPr id="4" name="Graphic 3">
              <a:extLst>
                <a:ext uri="{FF2B5EF4-FFF2-40B4-BE49-F238E27FC236}">
                  <a16:creationId xmlns:a16="http://schemas.microsoft.com/office/drawing/2014/main" id="{9CCC497C-E1BC-E9FA-71FF-2422756A4A8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1767570">
              <a:off x="10241214" y="491479"/>
              <a:ext cx="529789" cy="550166"/>
            </a:xfrm>
            <a:prstGeom prst="rect">
              <a:avLst/>
            </a:prstGeom>
          </p:spPr>
        </p:pic>
        <p:pic>
          <p:nvPicPr>
            <p:cNvPr id="5" name="Graphic 4">
              <a:extLst>
                <a:ext uri="{FF2B5EF4-FFF2-40B4-BE49-F238E27FC236}">
                  <a16:creationId xmlns:a16="http://schemas.microsoft.com/office/drawing/2014/main" id="{C3B983FC-FFFB-72DC-76ED-D5B4822D91D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965259" y="450169"/>
              <a:ext cx="782641" cy="812743"/>
            </a:xfrm>
            <a:prstGeom prst="rect">
              <a:avLst/>
            </a:prstGeom>
          </p:spPr>
        </p:pic>
        <p:pic>
          <p:nvPicPr>
            <p:cNvPr id="8" name="Graphic 7">
              <a:extLst>
                <a:ext uri="{FF2B5EF4-FFF2-40B4-BE49-F238E27FC236}">
                  <a16:creationId xmlns:a16="http://schemas.microsoft.com/office/drawing/2014/main" id="{314DFC72-C039-4990-8FBE-CD9655DD6B5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3252117" flipH="1">
              <a:off x="8490839" y="413500"/>
              <a:ext cx="782641" cy="812743"/>
            </a:xfrm>
            <a:prstGeom prst="rect">
              <a:avLst/>
            </a:prstGeom>
          </p:spPr>
        </p:pic>
        <p:pic>
          <p:nvPicPr>
            <p:cNvPr id="9" name="Graphic 8">
              <a:extLst>
                <a:ext uri="{FF2B5EF4-FFF2-40B4-BE49-F238E27FC236}">
                  <a16:creationId xmlns:a16="http://schemas.microsoft.com/office/drawing/2014/main" id="{4C9D146A-74DD-B2C2-3952-AFC3A7AE5A8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3566579">
              <a:off x="11156191" y="3188887"/>
              <a:ext cx="543582" cy="564489"/>
            </a:xfrm>
            <a:prstGeom prst="rect">
              <a:avLst/>
            </a:prstGeom>
          </p:spPr>
        </p:pic>
      </p:grpSp>
    </p:spTree>
    <p:extLst>
      <p:ext uri="{BB962C8B-B14F-4D97-AF65-F5344CB8AC3E}">
        <p14:creationId xmlns:p14="http://schemas.microsoft.com/office/powerpoint/2010/main" val="187689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03">
    <p:bg>
      <p:bgPr>
        <a:solidFill>
          <a:schemeClr val="accent2">
            <a:lumMod val="60000"/>
            <a:lumOff val="40000"/>
            <a:alpha val="40000"/>
          </a:schemeClr>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1498A30-8462-D4F7-33E4-52016881ECBA}"/>
              </a:ext>
            </a:extLst>
          </p:cNvPr>
          <p:cNvSpPr/>
          <p:nvPr userDrawn="1"/>
        </p:nvSpPr>
        <p:spPr>
          <a:xfrm>
            <a:off x="309563" y="274320"/>
            <a:ext cx="11572875" cy="6309360"/>
          </a:xfrm>
          <a:prstGeom prst="roundRect">
            <a:avLst>
              <a:gd name="adj" fmla="val 5258"/>
            </a:avLst>
          </a:prstGeom>
          <a:solidFill>
            <a:schemeClr val="accent2">
              <a:lumMod val="60000"/>
              <a:lumOff val="4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42D7A8-90D7-EAD8-D5B0-6375EB3F43F2}"/>
              </a:ext>
            </a:extLst>
          </p:cNvPr>
          <p:cNvSpPr>
            <a:spLocks noGrp="1"/>
          </p:cNvSpPr>
          <p:nvPr>
            <p:ph type="title"/>
          </p:nvPr>
        </p:nvSpPr>
        <p:spPr>
          <a:xfrm>
            <a:off x="731520" y="731520"/>
            <a:ext cx="10698480" cy="1097280"/>
          </a:xfrm>
        </p:spPr>
        <p:txBody>
          <a:bodyPr anchor="b" anchorCtr="0">
            <a:normAutofit/>
          </a:bodyPr>
          <a:lstStyle>
            <a:lvl1pPr algn="ct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F14DA03-155B-0EEF-AE9A-B3002ECE64CB}"/>
              </a:ext>
            </a:extLst>
          </p:cNvPr>
          <p:cNvSpPr>
            <a:spLocks noGrp="1"/>
          </p:cNvSpPr>
          <p:nvPr>
            <p:ph idx="14"/>
          </p:nvPr>
        </p:nvSpPr>
        <p:spPr>
          <a:xfrm>
            <a:off x="841248" y="2377440"/>
            <a:ext cx="10515600" cy="3657600"/>
          </a:xfrm>
        </p:spPr>
        <p:txBody>
          <a:bodyPr lIns="91440" tIns="45720" rIns="91440" bIns="45720" anchor="t" anchorCtr="0"/>
          <a:lstStyle>
            <a:lvl1pPr marL="457200" indent="-457200">
              <a:buClr>
                <a:schemeClr val="accent1"/>
              </a:buClr>
              <a:buSzPct val="90000"/>
              <a:defRPr sz="1800"/>
            </a:lvl1pPr>
            <a:lvl2pPr marL="914400" indent="-228600">
              <a:buClr>
                <a:schemeClr val="accent1"/>
              </a:buClr>
              <a:buSzPct val="90000"/>
              <a:defRPr sz="1600"/>
            </a:lvl2pPr>
            <a:lvl3pPr marL="1371600" indent="-228600">
              <a:buClr>
                <a:schemeClr val="accent1"/>
              </a:buClr>
              <a:buSzPct val="90000"/>
              <a:defRPr sz="1600"/>
            </a:lvl3pPr>
            <a:lvl4pPr marL="1828800" indent="-228600">
              <a:buClr>
                <a:schemeClr val="accent1"/>
              </a:buClr>
              <a:buSzPct val="90000"/>
              <a:defRPr sz="1600"/>
            </a:lvl4pPr>
            <a:lvl5pPr marL="2286000" indent="-228600">
              <a:buClr>
                <a:schemeClr val="accent1"/>
              </a:buClr>
              <a:buSzPct val="9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r>
              <a:rPr lang="en-US"/>
              <a:t>Myth of Mutual Violence</a:t>
            </a:r>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105547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picture">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174DF79A-DA68-AFDD-C02D-2450DEA0DA9D}"/>
              </a:ext>
            </a:extLst>
          </p:cNvPr>
          <p:cNvSpPr/>
          <p:nvPr userDrawn="1"/>
        </p:nvSpPr>
        <p:spPr>
          <a:xfrm>
            <a:off x="309563" y="274320"/>
            <a:ext cx="11572875" cy="6309360"/>
          </a:xfrm>
          <a:prstGeom prst="roundRect">
            <a:avLst>
              <a:gd name="adj" fmla="val 5258"/>
            </a:avLst>
          </a:prstGeom>
          <a:solidFill>
            <a:schemeClr val="accent4">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731520" y="2560320"/>
            <a:ext cx="6400800" cy="3657600"/>
          </a:xfrm>
        </p:spPr>
        <p:txBody>
          <a:bodyPr anchor="b">
            <a:normAutofit/>
          </a:bodyPr>
          <a:lstStyle>
            <a:lvl1pPr algn="l">
              <a:defRPr sz="4800"/>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E805F030-D6EA-F6A3-3B68-7FD969DD8F65}"/>
              </a:ext>
            </a:extLst>
          </p:cNvPr>
          <p:cNvSpPr>
            <a:spLocks noGrp="1"/>
          </p:cNvSpPr>
          <p:nvPr>
            <p:ph type="pic" sz="quarter" idx="13"/>
          </p:nvPr>
        </p:nvSpPr>
        <p:spPr>
          <a:xfrm>
            <a:off x="7415784" y="685800"/>
            <a:ext cx="3840480" cy="5486400"/>
          </a:xfrm>
          <a:custGeom>
            <a:avLst/>
            <a:gdLst>
              <a:gd name="connsiteX0" fmla="*/ 328822 w 3840480"/>
              <a:gd name="connsiteY0" fmla="*/ 0 h 5486400"/>
              <a:gd name="connsiteX1" fmla="*/ 3511658 w 3840480"/>
              <a:gd name="connsiteY1" fmla="*/ 0 h 5486400"/>
              <a:gd name="connsiteX2" fmla="*/ 3840480 w 3840480"/>
              <a:gd name="connsiteY2" fmla="*/ 328822 h 5486400"/>
              <a:gd name="connsiteX3" fmla="*/ 3840480 w 3840480"/>
              <a:gd name="connsiteY3" fmla="*/ 5157578 h 5486400"/>
              <a:gd name="connsiteX4" fmla="*/ 3511658 w 3840480"/>
              <a:gd name="connsiteY4" fmla="*/ 5486400 h 5486400"/>
              <a:gd name="connsiteX5" fmla="*/ 328822 w 3840480"/>
              <a:gd name="connsiteY5" fmla="*/ 5486400 h 5486400"/>
              <a:gd name="connsiteX6" fmla="*/ 0 w 3840480"/>
              <a:gd name="connsiteY6" fmla="*/ 5157578 h 5486400"/>
              <a:gd name="connsiteX7" fmla="*/ 0 w 3840480"/>
              <a:gd name="connsiteY7" fmla="*/ 328822 h 5486400"/>
              <a:gd name="connsiteX8" fmla="*/ 328822 w 3840480"/>
              <a:gd name="connsiteY8"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0480" h="5486400">
                <a:moveTo>
                  <a:pt x="328822" y="0"/>
                </a:moveTo>
                <a:lnTo>
                  <a:pt x="3511658" y="0"/>
                </a:lnTo>
                <a:cubicBezTo>
                  <a:pt x="3693261" y="0"/>
                  <a:pt x="3840480" y="147219"/>
                  <a:pt x="3840480" y="328822"/>
                </a:cubicBezTo>
                <a:lnTo>
                  <a:pt x="3840480" y="5157578"/>
                </a:lnTo>
                <a:cubicBezTo>
                  <a:pt x="3840480" y="5339181"/>
                  <a:pt x="3693261" y="5486400"/>
                  <a:pt x="3511658" y="5486400"/>
                </a:cubicBezTo>
                <a:lnTo>
                  <a:pt x="328822" y="5486400"/>
                </a:lnTo>
                <a:cubicBezTo>
                  <a:pt x="147219" y="5486400"/>
                  <a:pt x="0" y="5339181"/>
                  <a:pt x="0" y="5157578"/>
                </a:cubicBezTo>
                <a:lnTo>
                  <a:pt x="0" y="328822"/>
                </a:lnTo>
                <a:cubicBezTo>
                  <a:pt x="0" y="147219"/>
                  <a:pt x="147219" y="0"/>
                  <a:pt x="328822" y="0"/>
                </a:cubicBezTo>
                <a:close/>
              </a:path>
            </a:pathLst>
          </a:custGeom>
        </p:spPr>
        <p:txBody>
          <a:bodyPr wrap="square">
            <a:noAutofit/>
          </a:bodyPr>
          <a:lstStyle>
            <a:lvl1pPr marL="0" indent="0">
              <a:buNone/>
              <a:defRPr/>
            </a:lvl1pPr>
          </a:lstStyle>
          <a:p>
            <a:r>
              <a:rPr lang="en-US"/>
              <a:t>Click icon to add picture</a:t>
            </a:r>
            <a:endParaRPr lang="en-US" dirty="0"/>
          </a:p>
        </p:txBody>
      </p:sp>
      <p:grpSp>
        <p:nvGrpSpPr>
          <p:cNvPr id="4" name="Group 3">
            <a:extLst>
              <a:ext uri="{FF2B5EF4-FFF2-40B4-BE49-F238E27FC236}">
                <a16:creationId xmlns:a16="http://schemas.microsoft.com/office/drawing/2014/main" id="{D2EFE84E-0920-FAF1-6CA8-DC5A96D2F870}"/>
              </a:ext>
            </a:extLst>
          </p:cNvPr>
          <p:cNvGrpSpPr/>
          <p:nvPr userDrawn="1"/>
        </p:nvGrpSpPr>
        <p:grpSpPr>
          <a:xfrm rot="15816438">
            <a:off x="615660" y="629558"/>
            <a:ext cx="1484669" cy="1452524"/>
            <a:chOff x="5437042" y="654465"/>
            <a:chExt cx="1484669" cy="1452524"/>
          </a:xfrm>
        </p:grpSpPr>
        <p:pic>
          <p:nvPicPr>
            <p:cNvPr id="19" name="Graphic 18">
              <a:extLst>
                <a:ext uri="{FF2B5EF4-FFF2-40B4-BE49-F238E27FC236}">
                  <a16:creationId xmlns:a16="http://schemas.microsoft.com/office/drawing/2014/main" id="{E01DCE20-09C5-0306-8775-265D4CF977D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4939004">
              <a:off x="5444492" y="657537"/>
              <a:ext cx="387385" cy="402285"/>
            </a:xfrm>
            <a:prstGeom prst="rect">
              <a:avLst/>
            </a:prstGeom>
          </p:spPr>
        </p:pic>
        <p:pic>
          <p:nvPicPr>
            <p:cNvPr id="20" name="Graphic 19">
              <a:extLst>
                <a:ext uri="{FF2B5EF4-FFF2-40B4-BE49-F238E27FC236}">
                  <a16:creationId xmlns:a16="http://schemas.microsoft.com/office/drawing/2014/main" id="{92584158-AAE2-FED3-948E-78EE07EE2C9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9194546">
              <a:off x="6479159" y="654465"/>
              <a:ext cx="442552" cy="459573"/>
            </a:xfrm>
            <a:prstGeom prst="rect">
              <a:avLst/>
            </a:prstGeom>
          </p:spPr>
        </p:pic>
        <p:pic>
          <p:nvPicPr>
            <p:cNvPr id="21" name="Graphic 20">
              <a:extLst>
                <a:ext uri="{FF2B5EF4-FFF2-40B4-BE49-F238E27FC236}">
                  <a16:creationId xmlns:a16="http://schemas.microsoft.com/office/drawing/2014/main" id="{722E4E58-0AB1-23E3-BD3F-B997103B9D9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715989">
              <a:off x="5893647" y="1267000"/>
              <a:ext cx="808878" cy="839989"/>
            </a:xfrm>
            <a:prstGeom prst="rect">
              <a:avLst/>
            </a:prstGeom>
          </p:spPr>
        </p:pic>
      </p:grpSp>
    </p:spTree>
    <p:extLst>
      <p:ext uri="{BB962C8B-B14F-4D97-AF65-F5344CB8AC3E}">
        <p14:creationId xmlns:p14="http://schemas.microsoft.com/office/powerpoint/2010/main" val="1101715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04">
    <p:bg>
      <p:bgPr>
        <a:solidFill>
          <a:schemeClr val="accent2">
            <a:lumMod val="60000"/>
            <a:lumOff val="40000"/>
            <a:alpha val="40000"/>
          </a:schemeClr>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0AA9A03-5219-5FDB-8F76-14B9889332A1}"/>
              </a:ext>
            </a:extLst>
          </p:cNvPr>
          <p:cNvSpPr/>
          <p:nvPr userDrawn="1"/>
        </p:nvSpPr>
        <p:spPr>
          <a:xfrm>
            <a:off x="309563" y="274320"/>
            <a:ext cx="11572875" cy="6309360"/>
          </a:xfrm>
          <a:prstGeom prst="roundRect">
            <a:avLst>
              <a:gd name="adj" fmla="val 5258"/>
            </a:avLst>
          </a:prstGeom>
          <a:solidFill>
            <a:schemeClr val="accent2">
              <a:lumMod val="60000"/>
              <a:lumOff val="4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731520" y="731520"/>
            <a:ext cx="10698480" cy="1097280"/>
          </a:xfrm>
        </p:spPr>
        <p:txBody>
          <a:bodyPr anchor="b" anchorCtr="0">
            <a:normAutofit/>
          </a:bodyPr>
          <a:lstStyle>
            <a:lvl1pPr algn="l">
              <a:defRPr sz="3600"/>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CBBE321C-2EF3-1AF9-6D78-453D4F3CC11E}"/>
              </a:ext>
            </a:extLst>
          </p:cNvPr>
          <p:cNvSpPr>
            <a:spLocks noGrp="1"/>
          </p:cNvSpPr>
          <p:nvPr>
            <p:ph idx="1"/>
          </p:nvPr>
        </p:nvSpPr>
        <p:spPr>
          <a:xfrm>
            <a:off x="731520" y="2340864"/>
            <a:ext cx="5486400" cy="3749040"/>
          </a:xfrm>
        </p:spPr>
        <p:txBody>
          <a:bodyPr lIns="91440" tIns="45720" rIns="91440" bIns="45720" anchor="t" anchorCtr="0"/>
          <a:lstStyle>
            <a:lvl1pPr marL="512064" indent="-512064">
              <a:buClr>
                <a:schemeClr val="tx1"/>
              </a:buClr>
              <a:buSzPct val="100000"/>
              <a:buFont typeface="+mj-lt"/>
              <a:buAutoNum type="arabicPeriod"/>
              <a:defRPr sz="1800"/>
            </a:lvl1pPr>
            <a:lvl2pPr marL="1028700" indent="-342900">
              <a:buClr>
                <a:schemeClr val="tx1"/>
              </a:buClr>
              <a:buSzPct val="100000"/>
              <a:buFont typeface="+mj-lt"/>
              <a:buAutoNum type="alphaLcPeriod"/>
              <a:defRPr sz="1600"/>
            </a:lvl2pPr>
            <a:lvl3pPr marL="1543050" indent="-400050">
              <a:buClr>
                <a:schemeClr val="tx1"/>
              </a:buClr>
              <a:buSzPct val="100000"/>
              <a:buFont typeface="+mj-lt"/>
              <a:buAutoNum type="romanLcPeriod"/>
              <a:defRPr sz="1600"/>
            </a:lvl3pPr>
            <a:lvl4pPr marL="1943100" indent="-342900">
              <a:buClr>
                <a:schemeClr val="tx1"/>
              </a:buClr>
              <a:buSzPct val="100000"/>
              <a:buFont typeface="+mj-lt"/>
              <a:buAutoNum type="arabicParenR"/>
              <a:defRPr sz="1600"/>
            </a:lvl4pPr>
            <a:lvl5pPr marL="2400300" indent="-342900">
              <a:buClr>
                <a:schemeClr val="tx1"/>
              </a:buClr>
              <a:buSzPct val="100000"/>
              <a:buFont typeface="+mj-lt"/>
              <a:buAutoNum type="alphaLcParen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D7967943-29F6-8B4F-D85A-3E3BC79F55C3}"/>
              </a:ext>
            </a:extLst>
          </p:cNvPr>
          <p:cNvSpPr>
            <a:spLocks noGrp="1"/>
          </p:cNvSpPr>
          <p:nvPr>
            <p:ph idx="13"/>
          </p:nvPr>
        </p:nvSpPr>
        <p:spPr>
          <a:xfrm>
            <a:off x="6885432" y="2340864"/>
            <a:ext cx="2834640" cy="3840480"/>
          </a:xfrm>
        </p:spPr>
        <p:txBody>
          <a:bodyPr anchor="t" anchorCtr="0"/>
          <a:lstStyle>
            <a:lvl1pPr marL="0" indent="0">
              <a:buClr>
                <a:schemeClr val="accent1"/>
              </a:buClr>
              <a:buSzPct val="90000"/>
              <a:buNone/>
              <a:defRPr sz="1800"/>
            </a:lvl1pPr>
            <a:lvl2pPr marL="457200" indent="-228600">
              <a:buClr>
                <a:schemeClr val="accent1"/>
              </a:buClr>
              <a:buSzPct val="90000"/>
              <a:defRPr sz="1600"/>
            </a:lvl2pPr>
            <a:lvl3pPr marL="914400" indent="-228600">
              <a:buClr>
                <a:schemeClr val="accent1"/>
              </a:buClr>
              <a:buSzPct val="90000"/>
              <a:defRPr sz="1600"/>
            </a:lvl3pPr>
            <a:lvl4pPr marL="1371600" indent="-228600">
              <a:buClr>
                <a:schemeClr val="accent1"/>
              </a:buClr>
              <a:buSzPct val="90000"/>
              <a:defRPr sz="1600"/>
            </a:lvl4pPr>
            <a:lvl5pPr marL="2286000" indent="-228600">
              <a:buClr>
                <a:schemeClr val="accent1"/>
              </a:buClr>
              <a:buSzPct val="90000"/>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r>
              <a:rPr lang="en-US"/>
              <a:t>Myth of Mutual Violence</a:t>
            </a:r>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cxnSp>
        <p:nvCxnSpPr>
          <p:cNvPr id="3" name="Straight Connector 2">
            <a:extLst>
              <a:ext uri="{FF2B5EF4-FFF2-40B4-BE49-F238E27FC236}">
                <a16:creationId xmlns:a16="http://schemas.microsoft.com/office/drawing/2014/main" id="{7ED4B7AC-0A74-D081-4126-7D5BB0DF978A}"/>
              </a:ext>
            </a:extLst>
          </p:cNvPr>
          <p:cNvCxnSpPr/>
          <p:nvPr userDrawn="1"/>
        </p:nvCxnSpPr>
        <p:spPr>
          <a:xfrm>
            <a:off x="6478854" y="2342232"/>
            <a:ext cx="0" cy="3843128"/>
          </a:xfrm>
          <a:prstGeom prst="line">
            <a:avLst/>
          </a:prstGeom>
          <a:ln w="38100" cap="rnd">
            <a:solidFill>
              <a:schemeClr val="accent2">
                <a:lumMod val="20000"/>
                <a:lumOff val="80000"/>
                <a:alpha val="50000"/>
              </a:schemeClr>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B193C94A-0AB2-B395-E722-487D1EB8AC54}"/>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69293"/>
          <a:stretch/>
        </p:blipFill>
        <p:spPr>
          <a:xfrm rot="16200000">
            <a:off x="9209319" y="2954216"/>
            <a:ext cx="3351115" cy="1371600"/>
          </a:xfrm>
          <a:prstGeom prst="rect">
            <a:avLst/>
          </a:prstGeom>
        </p:spPr>
      </p:pic>
      <p:pic>
        <p:nvPicPr>
          <p:cNvPr id="11" name="Graphic 10">
            <a:extLst>
              <a:ext uri="{FF2B5EF4-FFF2-40B4-BE49-F238E27FC236}">
                <a16:creationId xmlns:a16="http://schemas.microsoft.com/office/drawing/2014/main" id="{B79E72A1-BF08-EE06-7D8C-4AA04F7849E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15533699" flipH="1">
            <a:off x="10582146" y="593463"/>
            <a:ext cx="831783" cy="863775"/>
          </a:xfrm>
          <a:prstGeom prst="rect">
            <a:avLst/>
          </a:prstGeom>
        </p:spPr>
      </p:pic>
      <p:pic>
        <p:nvPicPr>
          <p:cNvPr id="13" name="Graphic 12">
            <a:extLst>
              <a:ext uri="{FF2B5EF4-FFF2-40B4-BE49-F238E27FC236}">
                <a16:creationId xmlns:a16="http://schemas.microsoft.com/office/drawing/2014/main" id="{73A906E1-E32B-5A1F-2D56-B49187E0F22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6066301" flipH="1" flipV="1">
            <a:off x="10582146" y="5416335"/>
            <a:ext cx="831783" cy="863775"/>
          </a:xfrm>
          <a:prstGeom prst="rect">
            <a:avLst/>
          </a:prstGeom>
        </p:spPr>
      </p:pic>
    </p:spTree>
    <p:extLst>
      <p:ext uri="{BB962C8B-B14F-4D97-AF65-F5344CB8AC3E}">
        <p14:creationId xmlns:p14="http://schemas.microsoft.com/office/powerpoint/2010/main" val="2415789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04">
    <p:bg>
      <p:bgPr>
        <a:solidFill>
          <a:schemeClr val="accent4">
            <a:alpha val="40000"/>
          </a:schemeClr>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B4A504C4-F594-8A14-20FD-71ABDA846B4B}"/>
              </a:ext>
            </a:extLst>
          </p:cNvPr>
          <p:cNvSpPr/>
          <p:nvPr userDrawn="1"/>
        </p:nvSpPr>
        <p:spPr>
          <a:xfrm>
            <a:off x="309563" y="274320"/>
            <a:ext cx="11572875" cy="6309360"/>
          </a:xfrm>
          <a:prstGeom prst="roundRect">
            <a:avLst>
              <a:gd name="adj" fmla="val 5258"/>
            </a:avLst>
          </a:prstGeom>
          <a:solidFill>
            <a:schemeClr val="accent4">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731520" y="731520"/>
            <a:ext cx="5303520" cy="4023360"/>
          </a:xfrm>
        </p:spPr>
        <p:txBody>
          <a:bodyPr lIns="0" rIns="0">
            <a:normAutofit/>
          </a:bodyPr>
          <a:lstStyle>
            <a:lvl1pPr algn="ctr">
              <a:defRPr sz="4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6099048" y="731520"/>
            <a:ext cx="5303520" cy="4023360"/>
          </a:xfrm>
        </p:spPr>
        <p:txBody>
          <a:bodyPr anchor="ctr" anchorCtr="0"/>
          <a:lstStyle>
            <a:lvl1pPr marL="0" indent="0">
              <a:buNone/>
              <a:defRPr sz="2000"/>
            </a:lvl1pPr>
            <a:lvl2pPr>
              <a:buClr>
                <a:schemeClr val="accent1"/>
              </a:buClr>
              <a:buSzPct val="90000"/>
              <a:defRPr/>
            </a:lvl2pPr>
            <a:lvl3pPr>
              <a:buClr>
                <a:schemeClr val="accent1"/>
              </a:buClr>
              <a:buSzPct val="90000"/>
              <a:defRPr/>
            </a:lvl3pPr>
            <a:lvl4pPr>
              <a:buClr>
                <a:schemeClr val="accent1"/>
              </a:buClr>
              <a:buSzPct val="90000"/>
              <a:defRPr/>
            </a:lvl4pPr>
            <a:lvl5pPr>
              <a:buClr>
                <a:schemeClr val="accent1"/>
              </a:buClr>
              <a:buSzPct val="9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4EECEFCD-B1A9-DF64-DD0A-FB2E7AE952D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39420" y="4920978"/>
            <a:ext cx="10913161" cy="1371600"/>
          </a:xfrm>
          <a:prstGeom prst="rect">
            <a:avLst/>
          </a:prstGeom>
        </p:spPr>
      </p:pic>
    </p:spTree>
    <p:extLst>
      <p:ext uri="{BB962C8B-B14F-4D97-AF65-F5344CB8AC3E}">
        <p14:creationId xmlns:p14="http://schemas.microsoft.com/office/powerpoint/2010/main" val="985737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Myth of Mutual Violence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3703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099048" y="530352"/>
            <a:ext cx="5385816" cy="1810512"/>
          </a:xfrm>
        </p:spPr>
        <p:txBody>
          <a:bodyPr anchor="b">
            <a:normAutofit/>
          </a:bodyPr>
          <a:lstStyle>
            <a:lvl1pPr>
              <a:defRPr sz="4000"/>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8B3132E8-A261-CEAB-129F-0FED7AD8D00C}"/>
              </a:ext>
            </a:extLst>
          </p:cNvPr>
          <p:cNvSpPr>
            <a:spLocks noGrp="1"/>
          </p:cNvSpPr>
          <p:nvPr>
            <p:ph type="pic" sz="quarter" idx="13"/>
          </p:nvPr>
        </p:nvSpPr>
        <p:spPr>
          <a:xfrm>
            <a:off x="1" y="0"/>
            <a:ext cx="5174458" cy="6858000"/>
          </a:xfrm>
        </p:spPr>
        <p:txBody>
          <a:bodyPr/>
          <a:lstStyle>
            <a:lvl1pPr marL="0" indent="0">
              <a:buNone/>
              <a:defRPr/>
            </a:lvl1pPr>
          </a:lstStyle>
          <a:p>
            <a:r>
              <a:rPr lang="en-US"/>
              <a:t>Click icon to add picture</a:t>
            </a:r>
            <a:endParaRPr lang="en-US"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099048" y="2962656"/>
            <a:ext cx="5385816" cy="2706624"/>
          </a:xfrm>
        </p:spPr>
        <p:txBody>
          <a:bodyPr>
            <a:normAutofit/>
          </a:bodyPr>
          <a:lstStyle>
            <a:lvl1pPr marL="0" indent="0">
              <a:lnSpc>
                <a:spcPct val="10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a:xfrm>
            <a:off x="6099048" y="6356350"/>
            <a:ext cx="4114800" cy="365125"/>
          </a:xfrm>
        </p:spPr>
        <p:txBody>
          <a:bodyPr/>
          <a:lstStyle/>
          <a:p>
            <a:r>
              <a:rPr lang="en-US"/>
              <a:t>Myth of Mutual Violence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a:xfrm>
            <a:off x="11234928" y="6356350"/>
            <a:ext cx="716280" cy="365125"/>
          </a:xfrm>
        </p:spPr>
        <p:txBody>
          <a:bodyPr/>
          <a:lstStyle/>
          <a:p>
            <a:fld id="{294A09A9-5501-47C1-A89A-A340965A2BE2}" type="slidenum">
              <a:rPr lang="en-US" smtClean="0"/>
              <a:t>‹#›</a:t>
            </a:fld>
            <a:endParaRPr lang="en-US" dirty="0"/>
          </a:p>
        </p:txBody>
      </p:sp>
      <p:sp>
        <p:nvSpPr>
          <p:cNvPr id="10" name="Rectangle 9">
            <a:extLst>
              <a:ext uri="{FF2B5EF4-FFF2-40B4-BE49-F238E27FC236}">
                <a16:creationId xmlns:a16="http://schemas.microsoft.com/office/drawing/2014/main" id="{DCAF8C32-80F8-F614-8280-02F76781F238}"/>
              </a:ext>
            </a:extLst>
          </p:cNvPr>
          <p:cNvSpPr/>
          <p:nvPr userDrawn="1"/>
        </p:nvSpPr>
        <p:spPr>
          <a:xfrm>
            <a:off x="5174459" y="0"/>
            <a:ext cx="457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02CB607F-27CE-D613-F812-E70C738FA045}"/>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r="34723"/>
          <a:stretch/>
        </p:blipFill>
        <p:spPr>
          <a:xfrm>
            <a:off x="9959711" y="738051"/>
            <a:ext cx="2232289" cy="5381892"/>
          </a:xfrm>
          <a:prstGeom prst="rect">
            <a:avLst/>
          </a:prstGeom>
        </p:spPr>
      </p:pic>
      <p:cxnSp>
        <p:nvCxnSpPr>
          <p:cNvPr id="4" name="Straight Connector 3">
            <a:extLst>
              <a:ext uri="{FF2B5EF4-FFF2-40B4-BE49-F238E27FC236}">
                <a16:creationId xmlns:a16="http://schemas.microsoft.com/office/drawing/2014/main" id="{0A689F60-3D32-FD74-24A9-266643081E85}"/>
              </a:ext>
            </a:extLst>
          </p:cNvPr>
          <p:cNvCxnSpPr>
            <a:cxnSpLocks/>
          </p:cNvCxnSpPr>
          <p:nvPr userDrawn="1"/>
        </p:nvCxnSpPr>
        <p:spPr>
          <a:xfrm>
            <a:off x="6189979" y="2649682"/>
            <a:ext cx="332598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10;&#10;Description automatically generated">
            <a:extLst>
              <a:ext uri="{FF2B5EF4-FFF2-40B4-BE49-F238E27FC236}">
                <a16:creationId xmlns:a16="http://schemas.microsoft.com/office/drawing/2014/main" id="{B827D708-B036-EE04-B213-EC3EAAE0681B}"/>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35000"/>
                    </a14:imgEffect>
                  </a14:imgLayer>
                </a14:imgProps>
              </a:ext>
              <a:ext uri="{28A0092B-C50C-407E-A947-70E740481C1C}">
                <a14:useLocalDpi xmlns:a14="http://schemas.microsoft.com/office/drawing/2010/main"/>
              </a:ext>
            </a:extLst>
          </a:blip>
          <a:stretch>
            <a:fillRect/>
          </a:stretch>
        </p:blipFill>
        <p:spPr>
          <a:xfrm>
            <a:off x="9029920" y="2509197"/>
            <a:ext cx="972078" cy="285381"/>
          </a:xfrm>
          <a:prstGeom prst="rect">
            <a:avLst/>
          </a:prstGeom>
        </p:spPr>
      </p:pic>
    </p:spTree>
    <p:extLst>
      <p:ext uri="{BB962C8B-B14F-4D97-AF65-F5344CB8AC3E}">
        <p14:creationId xmlns:p14="http://schemas.microsoft.com/office/powerpoint/2010/main" val="323066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D338C08-B5A9-DA78-1FE4-12BEFEB61B6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6136" t="6121"/>
          <a:stretch/>
        </p:blipFill>
        <p:spPr>
          <a:xfrm rot="16200000" flipH="1" flipV="1">
            <a:off x="7528785" y="-1437953"/>
            <a:ext cx="3225262" cy="6101168"/>
          </a:xfrm>
          <a:prstGeom prst="rect">
            <a:avLst/>
          </a:prstGeom>
        </p:spPr>
      </p:pic>
      <p:sp>
        <p:nvSpPr>
          <p:cNvPr id="6" name="Rectangle 5">
            <a:extLst>
              <a:ext uri="{FF2B5EF4-FFF2-40B4-BE49-F238E27FC236}">
                <a16:creationId xmlns:a16="http://schemas.microsoft.com/office/drawing/2014/main" id="{A6865A83-7754-90AF-ABA5-0759C2C74767}"/>
              </a:ext>
            </a:extLst>
          </p:cNvPr>
          <p:cNvSpPr/>
          <p:nvPr userDrawn="1"/>
        </p:nvSpPr>
        <p:spPr>
          <a:xfrm>
            <a:off x="0" y="0"/>
            <a:ext cx="479094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230C4EDD-E959-BB97-7574-864A6EDFD376}"/>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b="32292"/>
          <a:stretch/>
        </p:blipFill>
        <p:spPr>
          <a:xfrm>
            <a:off x="602251" y="4944272"/>
            <a:ext cx="3848748" cy="1913728"/>
          </a:xfrm>
          <a:prstGeom prst="rect">
            <a:avLst/>
          </a:prstGeom>
        </p:spPr>
      </p:pic>
      <p:sp>
        <p:nvSpPr>
          <p:cNvPr id="2" name="Title 1">
            <a:extLst>
              <a:ext uri="{FF2B5EF4-FFF2-40B4-BE49-F238E27FC236}">
                <a16:creationId xmlns:a16="http://schemas.microsoft.com/office/drawing/2014/main" id="{3610998D-17F5-CC68-2E37-9789F050BF62}"/>
              </a:ext>
            </a:extLst>
          </p:cNvPr>
          <p:cNvSpPr>
            <a:spLocks noGrp="1"/>
          </p:cNvSpPr>
          <p:nvPr>
            <p:ph type="title"/>
          </p:nvPr>
        </p:nvSpPr>
        <p:spPr>
          <a:xfrm>
            <a:off x="932688" y="1408176"/>
            <a:ext cx="3392424" cy="4014216"/>
          </a:xfrm>
        </p:spPr>
        <p:txBody>
          <a:bodyPr/>
          <a:lstStyle>
            <a:lvl1pPr>
              <a:defRPr>
                <a:solidFill>
                  <a:schemeClr val="bg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1DBC944E-6F68-C409-3596-8B6F50E09B9B}"/>
              </a:ext>
            </a:extLst>
          </p:cNvPr>
          <p:cNvSpPr>
            <a:spLocks noGrp="1"/>
          </p:cNvSpPr>
          <p:nvPr>
            <p:ph sz="quarter" idx="12"/>
          </p:nvPr>
        </p:nvSpPr>
        <p:spPr>
          <a:xfrm>
            <a:off x="5724144" y="1536192"/>
            <a:ext cx="5696712" cy="3758184"/>
          </a:xfrm>
        </p:spPr>
        <p:txBody>
          <a:bodyPr/>
          <a:lstStyle>
            <a:lvl1pPr>
              <a:spcAft>
                <a:spcPts val="600"/>
              </a:spcAft>
              <a:buClr>
                <a:schemeClr val="accent2"/>
              </a:buClr>
              <a:defRPr sz="2200"/>
            </a:lvl1pPr>
            <a:lvl2pPr>
              <a:buClr>
                <a:schemeClr val="accent2"/>
              </a:buClr>
              <a:defRPr sz="2000"/>
            </a:lvl2pPr>
            <a:lvl3pPr>
              <a:buClr>
                <a:schemeClr val="accent2"/>
              </a:buClr>
              <a:defRPr sz="1800"/>
            </a:lvl3pPr>
            <a:lvl4pPr>
              <a:buClr>
                <a:schemeClr val="accent2"/>
              </a:buClr>
              <a:defRPr sz="1600"/>
            </a:lvl4pPr>
            <a:lvl5pPr>
              <a:buClr>
                <a:schemeClr val="accent2"/>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3FE570D-F390-097A-83FE-FB9C9CD92EA6}"/>
              </a:ext>
            </a:extLst>
          </p:cNvPr>
          <p:cNvSpPr>
            <a:spLocks noGrp="1"/>
          </p:cNvSpPr>
          <p:nvPr>
            <p:ph type="ftr" sz="quarter" idx="10"/>
          </p:nvPr>
        </p:nvSpPr>
        <p:spPr>
          <a:xfrm>
            <a:off x="5724144" y="6356350"/>
            <a:ext cx="4114800" cy="365125"/>
          </a:xfrm>
        </p:spPr>
        <p:txBody>
          <a:bodyPr/>
          <a:lstStyle/>
          <a:p>
            <a:r>
              <a:rPr lang="en-US"/>
              <a:t>Myth of Mutual Violence</a:t>
            </a:r>
            <a:endParaRPr lang="en-US" dirty="0"/>
          </a:p>
        </p:txBody>
      </p:sp>
      <p:sp>
        <p:nvSpPr>
          <p:cNvPr id="4" name="Slide Number Placeholder 3">
            <a:extLst>
              <a:ext uri="{FF2B5EF4-FFF2-40B4-BE49-F238E27FC236}">
                <a16:creationId xmlns:a16="http://schemas.microsoft.com/office/drawing/2014/main" id="{3D119F3A-839F-70D5-1136-F47387FBF61F}"/>
              </a:ext>
            </a:extLst>
          </p:cNvPr>
          <p:cNvSpPr>
            <a:spLocks noGrp="1"/>
          </p:cNvSpPr>
          <p:nvPr>
            <p:ph type="sldNum" sz="quarter" idx="11"/>
          </p:nvPr>
        </p:nvSpPr>
        <p:spPr>
          <a:xfrm>
            <a:off x="10635996" y="6356350"/>
            <a:ext cx="784860" cy="365125"/>
          </a:xfrm>
        </p:spPr>
        <p:txBody>
          <a:bodyPr/>
          <a:lstStyle/>
          <a:p>
            <a:fld id="{294A09A9-5501-47C1-A89A-A340965A2BE2}" type="slidenum">
              <a:rPr lang="en-US" smtClean="0"/>
              <a:pPr/>
              <a:t>‹#›</a:t>
            </a:fld>
            <a:endParaRPr lang="en-US" dirty="0"/>
          </a:p>
        </p:txBody>
      </p:sp>
      <p:sp>
        <p:nvSpPr>
          <p:cNvPr id="10" name="Rectangle 9">
            <a:extLst>
              <a:ext uri="{FF2B5EF4-FFF2-40B4-BE49-F238E27FC236}">
                <a16:creationId xmlns:a16="http://schemas.microsoft.com/office/drawing/2014/main" id="{377048F4-9454-D035-3356-DD623DFCEE42}"/>
              </a:ext>
            </a:extLst>
          </p:cNvPr>
          <p:cNvSpPr/>
          <p:nvPr userDrawn="1"/>
        </p:nvSpPr>
        <p:spPr>
          <a:xfrm rot="5400000">
            <a:off x="1361771" y="3406143"/>
            <a:ext cx="6857999" cy="45719"/>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3057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01">
    <p:bg>
      <p:bgPr>
        <a:solidFill>
          <a:schemeClr val="accent2">
            <a:lumMod val="60000"/>
            <a:lumOff val="40000"/>
            <a:alpha val="40000"/>
          </a:scheme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01692597-FFF9-444F-8F77-6E784B94A346}"/>
              </a:ext>
            </a:extLst>
          </p:cNvPr>
          <p:cNvSpPr/>
          <p:nvPr userDrawn="1"/>
        </p:nvSpPr>
        <p:spPr>
          <a:xfrm>
            <a:off x="309563" y="274320"/>
            <a:ext cx="11572875" cy="6309360"/>
          </a:xfrm>
          <a:prstGeom prst="roundRect">
            <a:avLst>
              <a:gd name="adj" fmla="val 5258"/>
            </a:avLst>
          </a:prstGeom>
          <a:solidFill>
            <a:schemeClr val="accent2">
              <a:lumMod val="60000"/>
              <a:lumOff val="4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731520" y="731520"/>
            <a:ext cx="4937760" cy="4023360"/>
          </a:xfrm>
        </p:spPr>
        <p:txBody>
          <a:bodyPr lIns="0" tIns="0" rIns="0" bIns="0">
            <a:normAutofit/>
          </a:bodyPr>
          <a:lstStyle>
            <a:lvl1pPr algn="ct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6099048" y="731520"/>
            <a:ext cx="5303520" cy="4023360"/>
          </a:xfrm>
        </p:spPr>
        <p:txBody>
          <a:bodyPr anchor="ctr" anchorCtr="0"/>
          <a:lstStyle>
            <a:lvl1pPr marL="457200" indent="-457200">
              <a:buClr>
                <a:schemeClr val="accent1"/>
              </a:buClr>
              <a:buSzPct val="90000"/>
              <a:defRPr sz="1800"/>
            </a:lvl1pPr>
            <a:lvl2pPr marL="914400" indent="-228600">
              <a:buClr>
                <a:schemeClr val="accent1"/>
              </a:buClr>
              <a:buSzPct val="90000"/>
              <a:defRPr sz="1600"/>
            </a:lvl2pPr>
            <a:lvl3pPr marL="1371600" indent="-228600">
              <a:buClr>
                <a:schemeClr val="accent1"/>
              </a:buClr>
              <a:buSzPct val="90000"/>
              <a:defRPr sz="1600"/>
            </a:lvl3pPr>
            <a:lvl4pPr marL="1828800" indent="-228600">
              <a:buClr>
                <a:schemeClr val="accent1"/>
              </a:buClr>
              <a:buSzPct val="90000"/>
              <a:defRPr sz="1600"/>
            </a:lvl4pPr>
            <a:lvl5pPr marL="2286000" indent="-228600">
              <a:buClr>
                <a:schemeClr val="accent1"/>
              </a:buClr>
              <a:buSzPct val="9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r>
              <a:rPr lang="en-US"/>
              <a:t>Myth of Mutual Violence</a:t>
            </a:r>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pic>
        <p:nvPicPr>
          <p:cNvPr id="8" name="Graphic 7">
            <a:extLst>
              <a:ext uri="{FF2B5EF4-FFF2-40B4-BE49-F238E27FC236}">
                <a16:creationId xmlns:a16="http://schemas.microsoft.com/office/drawing/2014/main" id="{14A4B7E5-B9DF-4656-97A9-2E604E49E20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39420" y="4920978"/>
            <a:ext cx="10913161" cy="1371600"/>
          </a:xfrm>
          <a:prstGeom prst="rect">
            <a:avLst/>
          </a:prstGeom>
        </p:spPr>
      </p:pic>
    </p:spTree>
    <p:extLst>
      <p:ext uri="{BB962C8B-B14F-4D97-AF65-F5344CB8AC3E}">
        <p14:creationId xmlns:p14="http://schemas.microsoft.com/office/powerpoint/2010/main" val="1771216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60195EE-CFED-7B58-C5A5-E6E1E87B304A}"/>
              </a:ext>
            </a:extLst>
          </p:cNvPr>
          <p:cNvSpPr/>
          <p:nvPr userDrawn="1"/>
        </p:nvSpPr>
        <p:spPr>
          <a:xfrm>
            <a:off x="309563" y="274320"/>
            <a:ext cx="11572875" cy="6309360"/>
          </a:xfrm>
          <a:prstGeom prst="roundRect">
            <a:avLst>
              <a:gd name="adj" fmla="val 5258"/>
            </a:avLst>
          </a:prstGeom>
          <a:solidFill>
            <a:schemeClr val="accent4">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5029200" y="1737360"/>
            <a:ext cx="6400800" cy="3383280"/>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p:nvPr>
        </p:nvSpPr>
        <p:spPr>
          <a:xfrm>
            <a:off x="5029200" y="5394960"/>
            <a:ext cx="6400800" cy="9144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16" name="Group 15">
            <a:extLst>
              <a:ext uri="{FF2B5EF4-FFF2-40B4-BE49-F238E27FC236}">
                <a16:creationId xmlns:a16="http://schemas.microsoft.com/office/drawing/2014/main" id="{33E18BAB-7B25-780A-BE65-350200AA4D7A}"/>
              </a:ext>
            </a:extLst>
          </p:cNvPr>
          <p:cNvGrpSpPr/>
          <p:nvPr userDrawn="1"/>
        </p:nvGrpSpPr>
        <p:grpSpPr>
          <a:xfrm>
            <a:off x="577213" y="507265"/>
            <a:ext cx="3844662" cy="3928902"/>
            <a:chOff x="797347" y="638844"/>
            <a:chExt cx="3729519" cy="3811236"/>
          </a:xfrm>
        </p:grpSpPr>
        <p:sp>
          <p:nvSpPr>
            <p:cNvPr id="13" name="Oval 12">
              <a:extLst>
                <a:ext uri="{FF2B5EF4-FFF2-40B4-BE49-F238E27FC236}">
                  <a16:creationId xmlns:a16="http://schemas.microsoft.com/office/drawing/2014/main" id="{8D24158F-3B6B-E5FD-893D-E161110F443C}"/>
                </a:ext>
              </a:extLst>
            </p:cNvPr>
            <p:cNvSpPr/>
            <p:nvPr/>
          </p:nvSpPr>
          <p:spPr>
            <a:xfrm>
              <a:off x="1285729" y="1158795"/>
              <a:ext cx="2771335" cy="2771335"/>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a:extLst>
                <a:ext uri="{FF2B5EF4-FFF2-40B4-BE49-F238E27FC236}">
                  <a16:creationId xmlns:a16="http://schemas.microsoft.com/office/drawing/2014/main" id="{55E909EE-5132-14BC-E20E-412B591A616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396138">
              <a:off x="797347" y="2793821"/>
              <a:ext cx="2505773" cy="1422196"/>
            </a:xfrm>
            <a:prstGeom prst="rect">
              <a:avLst/>
            </a:prstGeom>
          </p:spPr>
        </p:pic>
        <p:pic>
          <p:nvPicPr>
            <p:cNvPr id="12" name="Graphic 11">
              <a:extLst>
                <a:ext uri="{FF2B5EF4-FFF2-40B4-BE49-F238E27FC236}">
                  <a16:creationId xmlns:a16="http://schemas.microsoft.com/office/drawing/2014/main" id="{B6888180-4AC6-A959-2940-10BF0CA4042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5926" y="638844"/>
              <a:ext cx="3710940" cy="3811236"/>
            </a:xfrm>
            <a:prstGeom prst="rect">
              <a:avLst/>
            </a:prstGeom>
          </p:spPr>
        </p:pic>
      </p:grpSp>
    </p:spTree>
    <p:extLst>
      <p:ext uri="{BB962C8B-B14F-4D97-AF65-F5344CB8AC3E}">
        <p14:creationId xmlns:p14="http://schemas.microsoft.com/office/powerpoint/2010/main" val="1528221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02">
    <p:bg>
      <p:bgPr>
        <a:solidFill>
          <a:schemeClr val="accent2">
            <a:lumMod val="60000"/>
            <a:lumOff val="40000"/>
            <a:alpha val="40000"/>
          </a:scheme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01692597-FFF9-444F-8F77-6E784B94A346}"/>
              </a:ext>
            </a:extLst>
          </p:cNvPr>
          <p:cNvSpPr/>
          <p:nvPr userDrawn="1"/>
        </p:nvSpPr>
        <p:spPr>
          <a:xfrm>
            <a:off x="309563" y="274320"/>
            <a:ext cx="11572875" cy="6309360"/>
          </a:xfrm>
          <a:prstGeom prst="roundRect">
            <a:avLst>
              <a:gd name="adj" fmla="val 5258"/>
            </a:avLst>
          </a:prstGeom>
          <a:solidFill>
            <a:schemeClr val="accent2">
              <a:lumMod val="60000"/>
              <a:lumOff val="4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7FE40C8E-7A79-6285-A56D-54B714BE562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flipV="1">
            <a:off x="639420" y="731520"/>
            <a:ext cx="10913161" cy="1371600"/>
          </a:xfrm>
          <a:prstGeom prst="rect">
            <a:avLst/>
          </a:prstGeom>
        </p:spPr>
      </p:pic>
      <p:sp>
        <p:nvSpPr>
          <p:cNvPr id="9" name="Title 1">
            <a:extLst>
              <a:ext uri="{FF2B5EF4-FFF2-40B4-BE49-F238E27FC236}">
                <a16:creationId xmlns:a16="http://schemas.microsoft.com/office/drawing/2014/main" id="{3258B21D-A539-48D1-461B-7C16E045AD38}"/>
              </a:ext>
            </a:extLst>
          </p:cNvPr>
          <p:cNvSpPr>
            <a:spLocks noGrp="1"/>
          </p:cNvSpPr>
          <p:nvPr>
            <p:ph type="title"/>
          </p:nvPr>
        </p:nvSpPr>
        <p:spPr>
          <a:xfrm>
            <a:off x="731520" y="2203704"/>
            <a:ext cx="4937760" cy="4023360"/>
          </a:xfrm>
        </p:spPr>
        <p:txBody>
          <a:bodyPr lIns="0" tIns="0" rIns="0" bIns="0">
            <a:normAutofit/>
          </a:bodyPr>
          <a:lstStyle>
            <a:lvl1pPr algn="ctr">
              <a:defRPr sz="3600"/>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81D1FCDB-AFA4-5977-8DBB-07E6F6BDDFC6}"/>
              </a:ext>
            </a:extLst>
          </p:cNvPr>
          <p:cNvSpPr>
            <a:spLocks noGrp="1"/>
          </p:cNvSpPr>
          <p:nvPr>
            <p:ph idx="1"/>
          </p:nvPr>
        </p:nvSpPr>
        <p:spPr>
          <a:xfrm>
            <a:off x="6099048" y="2203704"/>
            <a:ext cx="5303520" cy="4023360"/>
          </a:xfrm>
        </p:spPr>
        <p:txBody>
          <a:bodyPr anchor="ctr" anchorCtr="0"/>
          <a:lstStyle>
            <a:lvl1pPr marL="457200" indent="-457200">
              <a:buClr>
                <a:schemeClr val="accent1"/>
              </a:buClr>
              <a:buSzPct val="90000"/>
              <a:defRPr sz="1800"/>
            </a:lvl1pPr>
            <a:lvl2pPr marL="914400" indent="-228600">
              <a:buClr>
                <a:schemeClr val="accent1"/>
              </a:buClr>
              <a:buSzPct val="90000"/>
              <a:defRPr sz="1600"/>
            </a:lvl2pPr>
            <a:lvl3pPr marL="1371600" indent="-228600">
              <a:buClr>
                <a:schemeClr val="accent1"/>
              </a:buClr>
              <a:buSzPct val="90000"/>
              <a:defRPr sz="1600"/>
            </a:lvl3pPr>
            <a:lvl4pPr marL="1828800" indent="-228600">
              <a:buClr>
                <a:schemeClr val="accent1"/>
              </a:buClr>
              <a:buSzPct val="90000"/>
              <a:defRPr sz="1600"/>
            </a:lvl4pPr>
            <a:lvl5pPr marL="2286000" indent="-228600">
              <a:buClr>
                <a:schemeClr val="accent1"/>
              </a:buClr>
              <a:buSzPct val="9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2452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174DF79A-DA68-AFDD-C02D-2450DEA0DA9D}"/>
              </a:ext>
            </a:extLst>
          </p:cNvPr>
          <p:cNvSpPr/>
          <p:nvPr userDrawn="1"/>
        </p:nvSpPr>
        <p:spPr>
          <a:xfrm>
            <a:off x="309563" y="274320"/>
            <a:ext cx="11572875" cy="6309360"/>
          </a:xfrm>
          <a:prstGeom prst="roundRect">
            <a:avLst>
              <a:gd name="adj" fmla="val 5258"/>
            </a:avLst>
          </a:prstGeom>
          <a:solidFill>
            <a:schemeClr val="accent4">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5029200" y="1737360"/>
            <a:ext cx="6400800" cy="3383280"/>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p:nvPr>
        </p:nvSpPr>
        <p:spPr>
          <a:xfrm>
            <a:off x="5029200" y="5394960"/>
            <a:ext cx="6400800" cy="731520"/>
          </a:xfrm>
        </p:spPr>
        <p:txBody>
          <a:bodyPr>
            <a:normAutofit/>
          </a:bodyPr>
          <a:lstStyle>
            <a:lvl1pPr marL="0" indent="0" algn="l">
              <a:spcBef>
                <a:spcPts val="0"/>
              </a:spcBef>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9">
            <a:extLst>
              <a:ext uri="{FF2B5EF4-FFF2-40B4-BE49-F238E27FC236}">
                <a16:creationId xmlns:a16="http://schemas.microsoft.com/office/drawing/2014/main" id="{E805F030-D6EA-F6A3-3B68-7FD969DD8F65}"/>
              </a:ext>
            </a:extLst>
          </p:cNvPr>
          <p:cNvSpPr>
            <a:spLocks noGrp="1"/>
          </p:cNvSpPr>
          <p:nvPr>
            <p:ph type="pic" sz="quarter" idx="13"/>
          </p:nvPr>
        </p:nvSpPr>
        <p:spPr>
          <a:xfrm>
            <a:off x="731520" y="685800"/>
            <a:ext cx="3840480" cy="5486400"/>
          </a:xfrm>
          <a:custGeom>
            <a:avLst/>
            <a:gdLst>
              <a:gd name="connsiteX0" fmla="*/ 328822 w 3840480"/>
              <a:gd name="connsiteY0" fmla="*/ 0 h 5486400"/>
              <a:gd name="connsiteX1" fmla="*/ 3511658 w 3840480"/>
              <a:gd name="connsiteY1" fmla="*/ 0 h 5486400"/>
              <a:gd name="connsiteX2" fmla="*/ 3840480 w 3840480"/>
              <a:gd name="connsiteY2" fmla="*/ 328822 h 5486400"/>
              <a:gd name="connsiteX3" fmla="*/ 3840480 w 3840480"/>
              <a:gd name="connsiteY3" fmla="*/ 5157578 h 5486400"/>
              <a:gd name="connsiteX4" fmla="*/ 3511658 w 3840480"/>
              <a:gd name="connsiteY4" fmla="*/ 5486400 h 5486400"/>
              <a:gd name="connsiteX5" fmla="*/ 328822 w 3840480"/>
              <a:gd name="connsiteY5" fmla="*/ 5486400 h 5486400"/>
              <a:gd name="connsiteX6" fmla="*/ 0 w 3840480"/>
              <a:gd name="connsiteY6" fmla="*/ 5157578 h 5486400"/>
              <a:gd name="connsiteX7" fmla="*/ 0 w 3840480"/>
              <a:gd name="connsiteY7" fmla="*/ 328822 h 5486400"/>
              <a:gd name="connsiteX8" fmla="*/ 328822 w 3840480"/>
              <a:gd name="connsiteY8"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0480" h="5486400">
                <a:moveTo>
                  <a:pt x="328822" y="0"/>
                </a:moveTo>
                <a:lnTo>
                  <a:pt x="3511658" y="0"/>
                </a:lnTo>
                <a:cubicBezTo>
                  <a:pt x="3693261" y="0"/>
                  <a:pt x="3840480" y="147219"/>
                  <a:pt x="3840480" y="328822"/>
                </a:cubicBezTo>
                <a:lnTo>
                  <a:pt x="3840480" y="5157578"/>
                </a:lnTo>
                <a:cubicBezTo>
                  <a:pt x="3840480" y="5339181"/>
                  <a:pt x="3693261" y="5486400"/>
                  <a:pt x="3511658" y="5486400"/>
                </a:cubicBezTo>
                <a:lnTo>
                  <a:pt x="328822" y="5486400"/>
                </a:lnTo>
                <a:cubicBezTo>
                  <a:pt x="147219" y="5486400"/>
                  <a:pt x="0" y="5339181"/>
                  <a:pt x="0" y="5157578"/>
                </a:cubicBezTo>
                <a:lnTo>
                  <a:pt x="0" y="328822"/>
                </a:lnTo>
                <a:cubicBezTo>
                  <a:pt x="0" y="147219"/>
                  <a:pt x="147219" y="0"/>
                  <a:pt x="328822" y="0"/>
                </a:cubicBezTo>
                <a:close/>
              </a:path>
            </a:pathLst>
          </a:custGeom>
        </p:spPr>
        <p:txBody>
          <a:bodyPr wrap="square">
            <a:noAutofit/>
          </a:bodyPr>
          <a:lstStyle>
            <a:lvl1pPr marL="0" indent="0">
              <a:buNone/>
              <a:defRPr/>
            </a:lvl1pPr>
          </a:lstStyle>
          <a:p>
            <a:r>
              <a:rPr lang="en-US"/>
              <a:t>Click icon to add picture</a:t>
            </a:r>
            <a:endParaRPr lang="en-US" dirty="0"/>
          </a:p>
        </p:txBody>
      </p:sp>
      <p:grpSp>
        <p:nvGrpSpPr>
          <p:cNvPr id="12" name="Group 11">
            <a:extLst>
              <a:ext uri="{FF2B5EF4-FFF2-40B4-BE49-F238E27FC236}">
                <a16:creationId xmlns:a16="http://schemas.microsoft.com/office/drawing/2014/main" id="{C9159AF6-DC73-3F3B-4DE1-FF96E102AD91}"/>
              </a:ext>
            </a:extLst>
          </p:cNvPr>
          <p:cNvGrpSpPr/>
          <p:nvPr userDrawn="1"/>
        </p:nvGrpSpPr>
        <p:grpSpPr>
          <a:xfrm>
            <a:off x="5151782" y="718837"/>
            <a:ext cx="6448714" cy="1109963"/>
            <a:chOff x="5151782" y="718837"/>
            <a:chExt cx="6448714" cy="1109963"/>
          </a:xfrm>
        </p:grpSpPr>
        <p:pic>
          <p:nvPicPr>
            <p:cNvPr id="11" name="Graphic 10">
              <a:extLst>
                <a:ext uri="{FF2B5EF4-FFF2-40B4-BE49-F238E27FC236}">
                  <a16:creationId xmlns:a16="http://schemas.microsoft.com/office/drawing/2014/main" id="{FF27E39F-E57E-E1BA-1D9F-200F07AF3DF9}"/>
                </a:ext>
              </a:extLst>
            </p:cNvPr>
            <p:cNvPicPr>
              <a:picLocks noChangeAspect="1"/>
            </p:cNvPicPr>
            <p:nvPr/>
          </p:nvPicPr>
          <p:blipFill rotWithShape="1">
            <a:blip>
              <a:extLst>
                <a:ext uri="{96DAC541-7B7A-43D3-8B79-37D633B846F1}">
                  <asvg:svgBlip xmlns:asvg="http://schemas.microsoft.com/office/drawing/2016/SVG/main" r:embed="rId2"/>
                </a:ext>
              </a:extLst>
            </a:blip>
            <a:srcRect l="33966" r="30980"/>
            <a:stretch/>
          </p:blipFill>
          <p:spPr>
            <a:xfrm flipV="1">
              <a:off x="5151782" y="731520"/>
              <a:ext cx="3060401" cy="1097280"/>
            </a:xfrm>
            <a:prstGeom prst="rect">
              <a:avLst/>
            </a:prstGeom>
          </p:spPr>
        </p:pic>
        <p:pic>
          <p:nvPicPr>
            <p:cNvPr id="13" name="Graphic 12">
              <a:extLst>
                <a:ext uri="{FF2B5EF4-FFF2-40B4-BE49-F238E27FC236}">
                  <a16:creationId xmlns:a16="http://schemas.microsoft.com/office/drawing/2014/main" id="{AE6E711D-4BC1-A8B6-96F6-4D100948DDC5}"/>
                </a:ext>
              </a:extLst>
            </p:cNvPr>
            <p:cNvPicPr>
              <a:picLocks noChangeAspect="1"/>
            </p:cNvPicPr>
            <p:nvPr/>
          </p:nvPicPr>
          <p:blipFill rotWithShape="1">
            <a:blip>
              <a:extLst>
                <a:ext uri="{96DAC541-7B7A-43D3-8B79-37D633B846F1}">
                  <asvg:svgBlip xmlns:asvg="http://schemas.microsoft.com/office/drawing/2016/SVG/main" r:embed="rId2"/>
                </a:ext>
              </a:extLst>
            </a:blip>
            <a:srcRect l="67374"/>
            <a:stretch/>
          </p:blipFill>
          <p:spPr>
            <a:xfrm flipV="1">
              <a:off x="8752114" y="731520"/>
              <a:ext cx="2848382" cy="1097280"/>
            </a:xfrm>
            <a:prstGeom prst="rect">
              <a:avLst/>
            </a:prstGeom>
          </p:spPr>
        </p:pic>
        <p:pic>
          <p:nvPicPr>
            <p:cNvPr id="14" name="Graphic 13">
              <a:extLst>
                <a:ext uri="{FF2B5EF4-FFF2-40B4-BE49-F238E27FC236}">
                  <a16:creationId xmlns:a16="http://schemas.microsoft.com/office/drawing/2014/main" id="{2966DB51-3326-B7CD-79CC-419B0BAA4EC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21001933">
              <a:off x="8148575" y="718837"/>
              <a:ext cx="716638" cy="744201"/>
            </a:xfrm>
            <a:prstGeom prst="rect">
              <a:avLst/>
            </a:prstGeom>
          </p:spPr>
        </p:pic>
      </p:grpSp>
    </p:spTree>
    <p:extLst>
      <p:ext uri="{BB962C8B-B14F-4D97-AF65-F5344CB8AC3E}">
        <p14:creationId xmlns:p14="http://schemas.microsoft.com/office/powerpoint/2010/main" val="1976097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01">
    <p:bg>
      <p:bgPr>
        <a:solidFill>
          <a:schemeClr val="accent2">
            <a:lumMod val="60000"/>
            <a:lumOff val="40000"/>
            <a:alpha val="40000"/>
          </a:schemeClr>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0AA9A03-5219-5FDB-8F76-14B9889332A1}"/>
              </a:ext>
            </a:extLst>
          </p:cNvPr>
          <p:cNvSpPr/>
          <p:nvPr userDrawn="1"/>
        </p:nvSpPr>
        <p:spPr>
          <a:xfrm>
            <a:off x="309563" y="274320"/>
            <a:ext cx="11572875" cy="6309360"/>
          </a:xfrm>
          <a:prstGeom prst="roundRect">
            <a:avLst>
              <a:gd name="adj" fmla="val 5258"/>
            </a:avLst>
          </a:prstGeom>
          <a:solidFill>
            <a:schemeClr val="accent2">
              <a:lumMod val="60000"/>
              <a:lumOff val="4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731520" y="731520"/>
            <a:ext cx="10698480" cy="1097280"/>
          </a:xfrm>
        </p:spPr>
        <p:txBody>
          <a:bodyPr anchor="b" anchorCtr="0">
            <a:normAutofit/>
          </a:bodyPr>
          <a:lstStyle>
            <a:lvl1pPr algn="ctr">
              <a:defRPr sz="3600"/>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CBBE321C-2EF3-1AF9-6D78-453D4F3CC11E}"/>
              </a:ext>
            </a:extLst>
          </p:cNvPr>
          <p:cNvSpPr>
            <a:spLocks noGrp="1"/>
          </p:cNvSpPr>
          <p:nvPr>
            <p:ph idx="1"/>
          </p:nvPr>
        </p:nvSpPr>
        <p:spPr>
          <a:xfrm>
            <a:off x="749808" y="2340864"/>
            <a:ext cx="3849624" cy="3840480"/>
          </a:xfrm>
        </p:spPr>
        <p:txBody>
          <a:bodyPr lIns="0" tIns="0" rIns="0" bIns="0" anchor="t" anchorCtr="0"/>
          <a:lstStyle>
            <a:lvl1pPr marL="457200" indent="-457200">
              <a:buClr>
                <a:schemeClr val="accent1"/>
              </a:buClr>
              <a:buSzPct val="90000"/>
              <a:defRPr sz="1800"/>
            </a:lvl1pPr>
            <a:lvl2pPr marL="914400" indent="-228600">
              <a:buClr>
                <a:schemeClr val="accent1"/>
              </a:buClr>
              <a:buSzPct val="90000"/>
              <a:defRPr sz="1600"/>
            </a:lvl2pPr>
            <a:lvl3pPr marL="1371600" indent="-228600">
              <a:buClr>
                <a:schemeClr val="accent1"/>
              </a:buClr>
              <a:buSzPct val="90000"/>
              <a:defRPr sz="1600"/>
            </a:lvl3pPr>
            <a:lvl4pPr marL="1828800" indent="-228600">
              <a:buClr>
                <a:schemeClr val="accent1"/>
              </a:buClr>
              <a:buSzPct val="90000"/>
              <a:defRPr sz="1600"/>
            </a:lvl4pPr>
            <a:lvl5pPr marL="2286000" indent="-228600">
              <a:buClr>
                <a:schemeClr val="accent1"/>
              </a:buClr>
              <a:buSzPct val="9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3">
            <a:extLst>
              <a:ext uri="{FF2B5EF4-FFF2-40B4-BE49-F238E27FC236}">
                <a16:creationId xmlns:a16="http://schemas.microsoft.com/office/drawing/2014/main" id="{C7F250DD-8A39-BA2C-52AA-D45675F76B14}"/>
              </a:ext>
            </a:extLst>
          </p:cNvPr>
          <p:cNvSpPr>
            <a:spLocks noGrp="1"/>
          </p:cNvSpPr>
          <p:nvPr>
            <p:ph type="body" sz="quarter" idx="14"/>
          </p:nvPr>
        </p:nvSpPr>
        <p:spPr>
          <a:xfrm>
            <a:off x="5549900" y="2341563"/>
            <a:ext cx="5815584" cy="452437"/>
          </a:xfrm>
        </p:spPr>
        <p:txBody>
          <a:bodyPr lIns="0" tIns="0" rIns="0" bIns="0">
            <a:noAutofit/>
          </a:bodyPr>
          <a:lstStyle>
            <a:lvl1pPr marL="0" indent="0">
              <a:spcBef>
                <a:spcPts val="0"/>
              </a:spcBef>
              <a:buNone/>
              <a:defRPr sz="1800"/>
            </a:lvl1pPr>
          </a:lstStyle>
          <a:p>
            <a:pPr lvl="0"/>
            <a:r>
              <a:rPr lang="en-US"/>
              <a:t>Click to edit Master text styles</a:t>
            </a:r>
          </a:p>
        </p:txBody>
      </p:sp>
      <p:sp>
        <p:nvSpPr>
          <p:cNvPr id="12" name="Content Placeholder 2">
            <a:extLst>
              <a:ext uri="{FF2B5EF4-FFF2-40B4-BE49-F238E27FC236}">
                <a16:creationId xmlns:a16="http://schemas.microsoft.com/office/drawing/2014/main" id="{D7967943-29F6-8B4F-D85A-3E3BC79F55C3}"/>
              </a:ext>
            </a:extLst>
          </p:cNvPr>
          <p:cNvSpPr>
            <a:spLocks noGrp="1"/>
          </p:cNvSpPr>
          <p:nvPr>
            <p:ph idx="13"/>
          </p:nvPr>
        </p:nvSpPr>
        <p:spPr>
          <a:xfrm>
            <a:off x="5550408" y="2794683"/>
            <a:ext cx="5696712" cy="3532965"/>
          </a:xfrm>
        </p:spPr>
        <p:txBody>
          <a:bodyPr anchor="t" anchorCtr="0"/>
          <a:lstStyle>
            <a:lvl1pPr marL="457200" indent="-457200">
              <a:buClr>
                <a:schemeClr val="accent1"/>
              </a:buClr>
              <a:buSzPct val="90000"/>
              <a:defRPr sz="1800"/>
            </a:lvl1pPr>
            <a:lvl2pPr marL="914400" indent="-228600">
              <a:buClr>
                <a:schemeClr val="accent1"/>
              </a:buClr>
              <a:buSzPct val="90000"/>
              <a:defRPr sz="1600"/>
            </a:lvl2pPr>
            <a:lvl3pPr marL="1371600" indent="-228600">
              <a:buClr>
                <a:schemeClr val="accent1"/>
              </a:buClr>
              <a:buSzPct val="90000"/>
              <a:defRPr sz="1600"/>
            </a:lvl3pPr>
            <a:lvl4pPr marL="1828800" indent="-228600">
              <a:buClr>
                <a:schemeClr val="accent1"/>
              </a:buClr>
              <a:buSzPct val="90000"/>
              <a:defRPr sz="1600"/>
            </a:lvl4pPr>
            <a:lvl5pPr marL="2286000" indent="-228600">
              <a:buClr>
                <a:schemeClr val="accent1"/>
              </a:buClr>
              <a:buSzPct val="9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r>
              <a:rPr lang="en-US"/>
              <a:t>Myth of Mutual Violence</a:t>
            </a:r>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cxnSp>
        <p:nvCxnSpPr>
          <p:cNvPr id="9" name="Straight Connector 8">
            <a:extLst>
              <a:ext uri="{FF2B5EF4-FFF2-40B4-BE49-F238E27FC236}">
                <a16:creationId xmlns:a16="http://schemas.microsoft.com/office/drawing/2014/main" id="{E8FA209F-9796-B2AD-2E33-AE47DA0240A3}"/>
              </a:ext>
            </a:extLst>
          </p:cNvPr>
          <p:cNvCxnSpPr/>
          <p:nvPr userDrawn="1"/>
        </p:nvCxnSpPr>
        <p:spPr>
          <a:xfrm>
            <a:off x="5043951" y="2342232"/>
            <a:ext cx="0" cy="3843128"/>
          </a:xfrm>
          <a:prstGeom prst="line">
            <a:avLst/>
          </a:prstGeom>
          <a:ln w="38100" cap="rnd">
            <a:solidFill>
              <a:schemeClr val="accent2">
                <a:lumMod val="20000"/>
                <a:lumOff val="80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4037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picture ">
    <p:bg>
      <p:bgPr>
        <a:solidFill>
          <a:schemeClr val="accent2">
            <a:lumMod val="60000"/>
            <a:lumOff val="40000"/>
            <a:alpha val="40000"/>
          </a:schemeClr>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1498A30-8462-D4F7-33E4-52016881ECBA}"/>
              </a:ext>
            </a:extLst>
          </p:cNvPr>
          <p:cNvSpPr/>
          <p:nvPr userDrawn="1"/>
        </p:nvSpPr>
        <p:spPr>
          <a:xfrm>
            <a:off x="309563" y="274320"/>
            <a:ext cx="11572875" cy="6309360"/>
          </a:xfrm>
          <a:prstGeom prst="roundRect">
            <a:avLst>
              <a:gd name="adj" fmla="val 5258"/>
            </a:avLst>
          </a:prstGeom>
          <a:solidFill>
            <a:schemeClr val="accent2">
              <a:lumMod val="60000"/>
              <a:lumOff val="4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ED119E5E-F8F1-0767-C2E4-4F21FEBDAAFC}"/>
              </a:ext>
            </a:extLst>
          </p:cNvPr>
          <p:cNvSpPr>
            <a:spLocks noGrp="1"/>
          </p:cNvSpPr>
          <p:nvPr>
            <p:ph type="ctrTitle"/>
          </p:nvPr>
        </p:nvSpPr>
        <p:spPr>
          <a:xfrm>
            <a:off x="731520" y="1554480"/>
            <a:ext cx="6400800" cy="2103120"/>
          </a:xfrm>
        </p:spPr>
        <p:txBody>
          <a:bodyPr anchor="ctr">
            <a:normAutofit/>
          </a:bodyPr>
          <a:lstStyle>
            <a:lvl1pPr algn="ctr">
              <a:defRPr sz="3600"/>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F48D61E1-F43F-7EC3-A01D-52F8769F1003}"/>
              </a:ext>
            </a:extLst>
          </p:cNvPr>
          <p:cNvSpPr>
            <a:spLocks noGrp="1"/>
          </p:cNvSpPr>
          <p:nvPr>
            <p:ph idx="1"/>
          </p:nvPr>
        </p:nvSpPr>
        <p:spPr>
          <a:xfrm>
            <a:off x="731520" y="3840480"/>
            <a:ext cx="6400800" cy="2286000"/>
          </a:xfrm>
        </p:spPr>
        <p:txBody>
          <a:bodyPr lIns="91440" tIns="45720" rIns="91440" bIns="45720" anchor="t" anchorCtr="0"/>
          <a:lstStyle>
            <a:lvl1pPr marL="457200" indent="-457200">
              <a:buClr>
                <a:schemeClr val="accent1"/>
              </a:buClr>
              <a:buSzPct val="90000"/>
              <a:defRPr sz="1800"/>
            </a:lvl1pPr>
            <a:lvl2pPr marL="914400" indent="-228600">
              <a:buClr>
                <a:schemeClr val="accent1"/>
              </a:buClr>
              <a:buSzPct val="90000"/>
              <a:defRPr sz="1600"/>
            </a:lvl2pPr>
            <a:lvl3pPr marL="1371600" indent="-228600">
              <a:buClr>
                <a:schemeClr val="accent1"/>
              </a:buClr>
              <a:buSzPct val="90000"/>
              <a:defRPr sz="1600"/>
            </a:lvl3pPr>
            <a:lvl4pPr marL="1828800" indent="-228600">
              <a:buClr>
                <a:schemeClr val="accent1"/>
              </a:buClr>
              <a:buSzPct val="90000"/>
              <a:defRPr sz="1600"/>
            </a:lvl4pPr>
            <a:lvl5pPr marL="2286000" indent="-228600">
              <a:buClr>
                <a:schemeClr val="accent1"/>
              </a:buClr>
              <a:buSzPct val="9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22423177-D8B7-2418-2C26-96BD628397A9}"/>
              </a:ext>
            </a:extLst>
          </p:cNvPr>
          <p:cNvSpPr>
            <a:spLocks noGrp="1"/>
          </p:cNvSpPr>
          <p:nvPr>
            <p:ph type="pic" sz="quarter" idx="13"/>
          </p:nvPr>
        </p:nvSpPr>
        <p:spPr>
          <a:xfrm>
            <a:off x="7580376" y="685800"/>
            <a:ext cx="3840480" cy="5486400"/>
          </a:xfrm>
          <a:custGeom>
            <a:avLst/>
            <a:gdLst>
              <a:gd name="connsiteX0" fmla="*/ 328822 w 3840480"/>
              <a:gd name="connsiteY0" fmla="*/ 0 h 5486400"/>
              <a:gd name="connsiteX1" fmla="*/ 3511658 w 3840480"/>
              <a:gd name="connsiteY1" fmla="*/ 0 h 5486400"/>
              <a:gd name="connsiteX2" fmla="*/ 3840480 w 3840480"/>
              <a:gd name="connsiteY2" fmla="*/ 328822 h 5486400"/>
              <a:gd name="connsiteX3" fmla="*/ 3840480 w 3840480"/>
              <a:gd name="connsiteY3" fmla="*/ 5157578 h 5486400"/>
              <a:gd name="connsiteX4" fmla="*/ 3511658 w 3840480"/>
              <a:gd name="connsiteY4" fmla="*/ 5486400 h 5486400"/>
              <a:gd name="connsiteX5" fmla="*/ 328822 w 3840480"/>
              <a:gd name="connsiteY5" fmla="*/ 5486400 h 5486400"/>
              <a:gd name="connsiteX6" fmla="*/ 0 w 3840480"/>
              <a:gd name="connsiteY6" fmla="*/ 5157578 h 5486400"/>
              <a:gd name="connsiteX7" fmla="*/ 0 w 3840480"/>
              <a:gd name="connsiteY7" fmla="*/ 328822 h 5486400"/>
              <a:gd name="connsiteX8" fmla="*/ 328822 w 3840480"/>
              <a:gd name="connsiteY8"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0480" h="5486400">
                <a:moveTo>
                  <a:pt x="328822" y="0"/>
                </a:moveTo>
                <a:lnTo>
                  <a:pt x="3511658" y="0"/>
                </a:lnTo>
                <a:cubicBezTo>
                  <a:pt x="3693261" y="0"/>
                  <a:pt x="3840480" y="147219"/>
                  <a:pt x="3840480" y="328822"/>
                </a:cubicBezTo>
                <a:lnTo>
                  <a:pt x="3840480" y="5157578"/>
                </a:lnTo>
                <a:cubicBezTo>
                  <a:pt x="3840480" y="5339181"/>
                  <a:pt x="3693261" y="5486400"/>
                  <a:pt x="3511658" y="5486400"/>
                </a:cubicBezTo>
                <a:lnTo>
                  <a:pt x="328822" y="5486400"/>
                </a:lnTo>
                <a:cubicBezTo>
                  <a:pt x="147219" y="5486400"/>
                  <a:pt x="0" y="5339181"/>
                  <a:pt x="0" y="5157578"/>
                </a:cubicBezTo>
                <a:lnTo>
                  <a:pt x="0" y="328822"/>
                </a:lnTo>
                <a:cubicBezTo>
                  <a:pt x="0" y="147219"/>
                  <a:pt x="147219" y="0"/>
                  <a:pt x="328822" y="0"/>
                </a:cubicBezTo>
                <a:close/>
              </a:path>
            </a:pathLst>
          </a:custGeom>
        </p:spPr>
        <p:txBody>
          <a:bodyPr wrap="square">
            <a:noAutofit/>
          </a:bodyPr>
          <a:lstStyle>
            <a:lvl1pPr marL="0" indent="0">
              <a:buNone/>
              <a:defRPr/>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r>
              <a:rPr lang="en-US"/>
              <a:t>Myth of Mutual Violence</a:t>
            </a:r>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pic>
        <p:nvPicPr>
          <p:cNvPr id="12" name="Graphic 11">
            <a:extLst>
              <a:ext uri="{FF2B5EF4-FFF2-40B4-BE49-F238E27FC236}">
                <a16:creationId xmlns:a16="http://schemas.microsoft.com/office/drawing/2014/main" id="{58A9C5B8-2990-93CB-7146-611D366766F5}"/>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32738" r="35243"/>
          <a:stretch/>
        </p:blipFill>
        <p:spPr>
          <a:xfrm>
            <a:off x="740233" y="470266"/>
            <a:ext cx="2562499" cy="1005840"/>
          </a:xfrm>
          <a:prstGeom prst="rect">
            <a:avLst/>
          </a:prstGeom>
        </p:spPr>
      </p:pic>
    </p:spTree>
    <p:extLst>
      <p:ext uri="{BB962C8B-B14F-4D97-AF65-F5344CB8AC3E}">
        <p14:creationId xmlns:p14="http://schemas.microsoft.com/office/powerpoint/2010/main" val="1381392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02">
    <p:bg>
      <p:bgPr>
        <a:solidFill>
          <a:schemeClr val="accent2">
            <a:lumMod val="60000"/>
            <a:lumOff val="40000"/>
            <a:alpha val="40000"/>
          </a:schemeClr>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0AA9A03-5219-5FDB-8F76-14B9889332A1}"/>
              </a:ext>
            </a:extLst>
          </p:cNvPr>
          <p:cNvSpPr/>
          <p:nvPr userDrawn="1"/>
        </p:nvSpPr>
        <p:spPr>
          <a:xfrm>
            <a:off x="309563" y="274320"/>
            <a:ext cx="11572875" cy="6309360"/>
          </a:xfrm>
          <a:prstGeom prst="roundRect">
            <a:avLst>
              <a:gd name="adj" fmla="val 5258"/>
            </a:avLst>
          </a:prstGeom>
          <a:solidFill>
            <a:schemeClr val="accent2">
              <a:lumMod val="60000"/>
              <a:lumOff val="4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35CB646E-623F-ACC0-0BCC-D09DB046C073}"/>
              </a:ext>
            </a:extLst>
          </p:cNvPr>
          <p:cNvSpPr>
            <a:spLocks noGrp="1"/>
          </p:cNvSpPr>
          <p:nvPr>
            <p:ph type="title"/>
          </p:nvPr>
        </p:nvSpPr>
        <p:spPr>
          <a:xfrm>
            <a:off x="731520" y="731520"/>
            <a:ext cx="10698480" cy="1097280"/>
          </a:xfrm>
        </p:spPr>
        <p:txBody>
          <a:bodyPr anchor="b" anchorCtr="0">
            <a:normAutofit/>
          </a:bodyPr>
          <a:lstStyle>
            <a:lvl1pPr algn="l">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p:nvPr>
        </p:nvSpPr>
        <p:spPr>
          <a:xfrm>
            <a:off x="731520" y="2377440"/>
            <a:ext cx="4846320" cy="2011680"/>
          </a:xfrm>
        </p:spPr>
        <p:txBody>
          <a:bodyPr/>
          <a:lstStyle>
            <a:lvl1pPr marL="0" indent="0">
              <a:buNone/>
              <a:defRPr sz="1800"/>
            </a:lvl1pPr>
            <a:lvl2pPr>
              <a:buClr>
                <a:schemeClr val="accent1"/>
              </a:buClr>
              <a:buSzPct val="90000"/>
              <a:defRPr/>
            </a:lvl2pPr>
            <a:lvl3pPr>
              <a:buClr>
                <a:schemeClr val="accent1"/>
              </a:buClr>
              <a:buSzPct val="90000"/>
              <a:defRPr/>
            </a:lvl3pPr>
            <a:lvl4pPr>
              <a:buClr>
                <a:schemeClr val="accent1"/>
              </a:buClr>
              <a:buSzPct val="90000"/>
              <a:defRPr/>
            </a:lvl4pPr>
            <a:lvl5pPr>
              <a:buClr>
                <a:schemeClr val="accent1"/>
              </a:buClr>
              <a:buSzPct val="9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p:nvPr>
        </p:nvSpPr>
        <p:spPr>
          <a:xfrm>
            <a:off x="6492240" y="2377440"/>
            <a:ext cx="4846320" cy="2011680"/>
          </a:xfrm>
        </p:spPr>
        <p:txBody>
          <a:bodyPr/>
          <a:lstStyle>
            <a:lvl1pPr marL="0" indent="0">
              <a:buNone/>
              <a:defRPr sz="1800"/>
            </a:lvl1pPr>
            <a:lvl2pPr>
              <a:buClr>
                <a:schemeClr val="accent1"/>
              </a:buClr>
              <a:buSzPct val="90000"/>
              <a:defRPr/>
            </a:lvl2pPr>
            <a:lvl3pPr>
              <a:buClr>
                <a:schemeClr val="accent1"/>
              </a:buClr>
              <a:buSzPct val="90000"/>
              <a:defRPr/>
            </a:lvl3pPr>
            <a:lvl4pPr>
              <a:buClr>
                <a:schemeClr val="accent1"/>
              </a:buClr>
              <a:buSzPct val="90000"/>
              <a:defRPr/>
            </a:lvl4pPr>
            <a:lvl5pPr>
              <a:buClr>
                <a:schemeClr val="accent1"/>
              </a:buClr>
              <a:buSzPct val="9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r>
              <a:rPr lang="en-US"/>
              <a:t>Myth of Mutual Violence</a:t>
            </a:r>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pic>
        <p:nvPicPr>
          <p:cNvPr id="9" name="Graphic 8">
            <a:extLst>
              <a:ext uri="{FF2B5EF4-FFF2-40B4-BE49-F238E27FC236}">
                <a16:creationId xmlns:a16="http://schemas.microsoft.com/office/drawing/2014/main" id="{AAE407CB-377A-BED8-EF6C-5B5B9D236E9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39420" y="4920978"/>
            <a:ext cx="10913161" cy="1371600"/>
          </a:xfrm>
          <a:prstGeom prst="rect">
            <a:avLst/>
          </a:prstGeom>
        </p:spPr>
      </p:pic>
    </p:spTree>
    <p:extLst>
      <p:ext uri="{BB962C8B-B14F-4D97-AF65-F5344CB8AC3E}">
        <p14:creationId xmlns:p14="http://schemas.microsoft.com/office/powerpoint/2010/main" val="516468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03">
    <p:bg>
      <p:bgPr>
        <a:solidFill>
          <a:schemeClr val="accent2">
            <a:lumMod val="60000"/>
            <a:lumOff val="40000"/>
            <a:alpha val="40000"/>
          </a:schemeClr>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1498A30-8462-D4F7-33E4-52016881ECBA}"/>
              </a:ext>
            </a:extLst>
          </p:cNvPr>
          <p:cNvSpPr/>
          <p:nvPr userDrawn="1"/>
        </p:nvSpPr>
        <p:spPr>
          <a:xfrm>
            <a:off x="309563" y="274320"/>
            <a:ext cx="11572875" cy="6309360"/>
          </a:xfrm>
          <a:prstGeom prst="roundRect">
            <a:avLst>
              <a:gd name="adj" fmla="val 5258"/>
            </a:avLst>
          </a:prstGeom>
          <a:solidFill>
            <a:schemeClr val="accent2">
              <a:lumMod val="60000"/>
              <a:lumOff val="4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42D7A8-90D7-EAD8-D5B0-6375EB3F43F2}"/>
              </a:ext>
            </a:extLst>
          </p:cNvPr>
          <p:cNvSpPr>
            <a:spLocks noGrp="1"/>
          </p:cNvSpPr>
          <p:nvPr>
            <p:ph type="title"/>
          </p:nvPr>
        </p:nvSpPr>
        <p:spPr>
          <a:xfrm>
            <a:off x="731520" y="731520"/>
            <a:ext cx="10698480" cy="1097280"/>
          </a:xfrm>
        </p:spPr>
        <p:txBody>
          <a:bodyPr anchor="b" anchorCtr="0">
            <a:normAutofit/>
          </a:bodyPr>
          <a:lstStyle>
            <a:lvl1pPr algn="l">
              <a:defRPr sz="3600"/>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F48D61E1-F43F-7EC3-A01D-52F8769F1003}"/>
              </a:ext>
            </a:extLst>
          </p:cNvPr>
          <p:cNvSpPr>
            <a:spLocks noGrp="1"/>
          </p:cNvSpPr>
          <p:nvPr>
            <p:ph idx="1"/>
          </p:nvPr>
        </p:nvSpPr>
        <p:spPr>
          <a:xfrm>
            <a:off x="841248" y="2377439"/>
            <a:ext cx="2834640" cy="3657599"/>
          </a:xfrm>
        </p:spPr>
        <p:txBody>
          <a:bodyPr lIns="91440" tIns="45720" rIns="91440" bIns="45720" anchor="t" anchorCtr="0"/>
          <a:lstStyle>
            <a:lvl1pPr marL="457200" indent="-457200">
              <a:buClr>
                <a:schemeClr val="accent1"/>
              </a:buClr>
              <a:buSzPct val="90000"/>
              <a:defRPr sz="1800"/>
            </a:lvl1pPr>
            <a:lvl2pPr marL="914400" indent="-228600">
              <a:buClr>
                <a:schemeClr val="accent1"/>
              </a:buClr>
              <a:buSzPct val="90000"/>
              <a:defRPr sz="1600"/>
            </a:lvl2pPr>
            <a:lvl3pPr marL="1371600" indent="-228600">
              <a:buClr>
                <a:schemeClr val="accent1"/>
              </a:buClr>
              <a:buSzPct val="90000"/>
              <a:defRPr sz="1600"/>
            </a:lvl3pPr>
            <a:lvl4pPr marL="1828800" indent="-228600">
              <a:buClr>
                <a:schemeClr val="accent1"/>
              </a:buClr>
              <a:buSzPct val="90000"/>
              <a:defRPr sz="1600"/>
            </a:lvl4pPr>
            <a:lvl5pPr marL="2286000" indent="-228600">
              <a:buClr>
                <a:schemeClr val="accent1"/>
              </a:buClr>
              <a:buSzPct val="90000"/>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4F14DA03-155B-0EEF-AE9A-B3002ECE64CB}"/>
              </a:ext>
            </a:extLst>
          </p:cNvPr>
          <p:cNvSpPr>
            <a:spLocks noGrp="1"/>
          </p:cNvSpPr>
          <p:nvPr>
            <p:ph idx="14"/>
          </p:nvPr>
        </p:nvSpPr>
        <p:spPr>
          <a:xfrm>
            <a:off x="4361688" y="2377440"/>
            <a:ext cx="6986016" cy="3657600"/>
          </a:xfrm>
        </p:spPr>
        <p:txBody>
          <a:bodyPr lIns="91440" tIns="45720" rIns="91440" bIns="45720" anchor="t" anchorCtr="0"/>
          <a:lstStyle>
            <a:lvl1pPr marL="457200" indent="-457200">
              <a:buClr>
                <a:schemeClr val="accent1"/>
              </a:buClr>
              <a:buSzPct val="90000"/>
              <a:defRPr sz="1800"/>
            </a:lvl1pPr>
            <a:lvl2pPr marL="914400" indent="-228600">
              <a:buClr>
                <a:schemeClr val="accent1"/>
              </a:buClr>
              <a:buSzPct val="90000"/>
              <a:defRPr sz="1600"/>
            </a:lvl2pPr>
            <a:lvl3pPr marL="1371600" indent="-228600">
              <a:buClr>
                <a:schemeClr val="accent1"/>
              </a:buClr>
              <a:buSzPct val="90000"/>
              <a:defRPr sz="1600"/>
            </a:lvl3pPr>
            <a:lvl4pPr marL="1828800" indent="-228600">
              <a:buClr>
                <a:schemeClr val="accent1"/>
              </a:buClr>
              <a:buSzPct val="90000"/>
              <a:defRPr sz="1600"/>
            </a:lvl4pPr>
            <a:lvl5pPr marL="2286000" indent="-228600">
              <a:buClr>
                <a:schemeClr val="accent1"/>
              </a:buClr>
              <a:buSzPct val="9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r>
              <a:rPr lang="en-US"/>
              <a:t>Myth of Mutual Violence</a:t>
            </a:r>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306987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alpha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9B7248-6025-0744-9C6E-BC6F9FDBD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84367D3-6495-C045-872D-F4C6CB656C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5CC2195-E771-AB42-B5A7-7832D8F418C4}"/>
              </a:ext>
            </a:extLst>
          </p:cNvPr>
          <p:cNvSpPr>
            <a:spLocks noGrp="1"/>
          </p:cNvSpPr>
          <p:nvPr>
            <p:ph type="dt" sz="half" idx="2"/>
          </p:nvPr>
        </p:nvSpPr>
        <p:spPr>
          <a:xfrm>
            <a:off x="838200" y="6254339"/>
            <a:ext cx="2743200" cy="228600"/>
          </a:xfrm>
          <a:prstGeom prst="rect">
            <a:avLst/>
          </a:prstGeom>
        </p:spPr>
        <p:txBody>
          <a:bodyPr vert="horz" lIns="91440" tIns="45720" rIns="91440" bIns="45720" rtlCol="0" anchor="ctr"/>
          <a:lstStyle>
            <a:lvl1pPr algn="l">
              <a:defRPr sz="800">
                <a:solidFill>
                  <a:schemeClr val="tx1">
                    <a:tint val="75000"/>
                  </a:schemeClr>
                </a:solidFill>
                <a:latin typeface="+mn-lt"/>
              </a:defRPr>
            </a:lvl1pPr>
          </a:lstStyle>
          <a:p>
            <a:endParaRPr lang="en-US" dirty="0"/>
          </a:p>
        </p:txBody>
      </p:sp>
      <p:sp>
        <p:nvSpPr>
          <p:cNvPr id="5" name="Footer Placeholder 4">
            <a:extLst>
              <a:ext uri="{FF2B5EF4-FFF2-40B4-BE49-F238E27FC236}">
                <a16:creationId xmlns:a16="http://schemas.microsoft.com/office/drawing/2014/main" id="{737F28BA-DFC0-3946-9FE9-DE388CB020C0}"/>
              </a:ext>
            </a:extLst>
          </p:cNvPr>
          <p:cNvSpPr>
            <a:spLocks noGrp="1"/>
          </p:cNvSpPr>
          <p:nvPr>
            <p:ph type="ftr" sz="quarter" idx="3"/>
          </p:nvPr>
        </p:nvSpPr>
        <p:spPr>
          <a:xfrm>
            <a:off x="4038600" y="6254339"/>
            <a:ext cx="4114800" cy="228600"/>
          </a:xfrm>
          <a:prstGeom prst="rect">
            <a:avLst/>
          </a:prstGeom>
        </p:spPr>
        <p:txBody>
          <a:bodyPr vert="horz" lIns="91440" tIns="45720" rIns="91440" bIns="45720" rtlCol="0" anchor="ctr"/>
          <a:lstStyle>
            <a:lvl1pPr algn="ctr">
              <a:defRPr sz="800">
                <a:solidFill>
                  <a:schemeClr val="tx1">
                    <a:tint val="75000"/>
                  </a:schemeClr>
                </a:solidFill>
                <a:latin typeface="+mn-lt"/>
              </a:defRPr>
            </a:lvl1pPr>
          </a:lstStyle>
          <a:p>
            <a:r>
              <a:rPr lang="en-US"/>
              <a:t>Myth of Mutual Violence</a:t>
            </a:r>
            <a:endParaRPr lang="en-US" dirty="0"/>
          </a:p>
        </p:txBody>
      </p:sp>
      <p:sp>
        <p:nvSpPr>
          <p:cNvPr id="6" name="Slide Number Placeholder 5">
            <a:extLst>
              <a:ext uri="{FF2B5EF4-FFF2-40B4-BE49-F238E27FC236}">
                <a16:creationId xmlns:a16="http://schemas.microsoft.com/office/drawing/2014/main" id="{BDDF77CB-EF35-DF4C-95FE-31419B6CA9E6}"/>
              </a:ext>
            </a:extLst>
          </p:cNvPr>
          <p:cNvSpPr>
            <a:spLocks noGrp="1"/>
          </p:cNvSpPr>
          <p:nvPr>
            <p:ph type="sldNum" sz="quarter" idx="4"/>
          </p:nvPr>
        </p:nvSpPr>
        <p:spPr>
          <a:xfrm>
            <a:off x="10936940" y="6254339"/>
            <a:ext cx="416859" cy="228600"/>
          </a:xfrm>
          <a:prstGeom prst="rect">
            <a:avLst/>
          </a:prstGeom>
        </p:spPr>
        <p:txBody>
          <a:bodyPr vert="horz" lIns="91440" tIns="45720" rIns="91440" bIns="45720" rtlCol="0" anchor="ctr"/>
          <a:lstStyle>
            <a:lvl1pPr algn="r">
              <a:defRPr sz="800">
                <a:solidFill>
                  <a:schemeClr val="tx1">
                    <a:tint val="75000"/>
                  </a:schemeClr>
                </a:solidFill>
                <a:latin typeface="+mn-lt"/>
              </a:defRPr>
            </a:lvl1pPr>
          </a:lstStyle>
          <a:p>
            <a:fld id="{A693002F-D6EA-CF48-8F44-2316036B2B87}" type="slidenum">
              <a:rPr lang="en-US" smtClean="0"/>
              <a:pPr/>
              <a:t>‹#›</a:t>
            </a:fld>
            <a:endParaRPr lang="en-US" dirty="0"/>
          </a:p>
        </p:txBody>
      </p:sp>
    </p:spTree>
    <p:extLst>
      <p:ext uri="{BB962C8B-B14F-4D97-AF65-F5344CB8AC3E}">
        <p14:creationId xmlns:p14="http://schemas.microsoft.com/office/powerpoint/2010/main" val="206674529"/>
      </p:ext>
    </p:extLst>
  </p:cSld>
  <p:clrMap bg1="lt1" tx1="dk1" bg2="lt2" tx2="dk2" accent1="accent1" accent2="accent2" accent3="accent3" accent4="accent4" accent5="accent5" accent6="accent6" hlink="hlink" folHlink="folHlink"/>
  <p:sldLayoutIdLst>
    <p:sldLayoutId id="2147483681" r:id="rId1"/>
    <p:sldLayoutId id="2147483703" r:id="rId2"/>
    <p:sldLayoutId id="2147483695" r:id="rId3"/>
    <p:sldLayoutId id="2147483694" r:id="rId4"/>
    <p:sldLayoutId id="2147483696" r:id="rId5"/>
    <p:sldLayoutId id="2147483704" r:id="rId6"/>
    <p:sldLayoutId id="2147483698" r:id="rId7"/>
    <p:sldLayoutId id="2147483705" r:id="rId8"/>
    <p:sldLayoutId id="2147483706" r:id="rId9"/>
    <p:sldLayoutId id="2147483707" r:id="rId10"/>
    <p:sldLayoutId id="2147483708" r:id="rId11"/>
    <p:sldLayoutId id="2147483709" r:id="rId12"/>
    <p:sldLayoutId id="2147483702" r:id="rId13"/>
    <p:sldLayoutId id="2147483710" r:id="rId14"/>
    <p:sldLayoutId id="2147483712" r:id="rId15"/>
    <p:sldLayoutId id="2147483713" r:id="rId16"/>
  </p:sldLayoutIdLst>
  <p:hf sldNum="0" hdr="0" dt="0"/>
  <p:txStyles>
    <p:titleStyle>
      <a:lvl1pPr algn="l" defTabSz="914400" rtl="0" eaLnBrk="1" latinLnBrk="0" hangingPunct="1">
        <a:lnSpc>
          <a:spcPct val="90000"/>
        </a:lnSpc>
        <a:spcBef>
          <a:spcPct val="0"/>
        </a:spcBef>
        <a:buNone/>
        <a:defRPr sz="2400" b="0" kern="1200" spc="150" baseline="0">
          <a:solidFill>
            <a:schemeClr val="tx1"/>
          </a:solidFill>
          <a:latin typeface="+mj-lt"/>
          <a:ea typeface="Meiryo UI" panose="020B0604030504040204" pitchFamily="34" charset="-128"/>
          <a:cs typeface="+mj-cs"/>
        </a:defRPr>
      </a:lvl1pPr>
    </p:titleStyle>
    <p:bodyStyle>
      <a:lvl1pPr marL="228600" indent="-228600" algn="l" defTabSz="914400" rtl="0" eaLnBrk="1" latinLnBrk="0" hangingPunct="1">
        <a:lnSpc>
          <a:spcPct val="100000"/>
        </a:lnSpc>
        <a:spcBef>
          <a:spcPts val="1500"/>
        </a:spcBef>
        <a:buFont typeface="Arial" panose="020B0604020202020204" pitchFamily="34" charset="0"/>
        <a:buChar char="•"/>
        <a:defRPr sz="1500" kern="1200" spc="0" baseline="0">
          <a:solidFill>
            <a:schemeClr val="tx1"/>
          </a:solidFill>
          <a:latin typeface="+mn-lt"/>
          <a:ea typeface="Meiryo UI" panose="020B0604030504040204" pitchFamily="34" charset="-128"/>
          <a:cs typeface="+mn-cs"/>
        </a:defRPr>
      </a:lvl1pPr>
      <a:lvl2pPr marL="685800" indent="-228600" algn="l" defTabSz="914400" rtl="0" eaLnBrk="1" latinLnBrk="0" hangingPunct="1">
        <a:lnSpc>
          <a:spcPct val="100000"/>
        </a:lnSpc>
        <a:spcBef>
          <a:spcPts val="1500"/>
        </a:spcBef>
        <a:buFont typeface="Arial" panose="020B0604020202020204" pitchFamily="34" charset="0"/>
        <a:buChar char="•"/>
        <a:defRPr sz="1500" kern="1200" spc="0" baseline="0">
          <a:solidFill>
            <a:schemeClr val="tx1"/>
          </a:solidFill>
          <a:latin typeface="+mn-lt"/>
          <a:ea typeface="Meiryo UI" panose="020B0604030504040204" pitchFamily="34" charset="-128"/>
          <a:cs typeface="+mn-cs"/>
        </a:defRPr>
      </a:lvl2pPr>
      <a:lvl3pPr marL="1143000" indent="-228600" algn="l" defTabSz="914400" rtl="0" eaLnBrk="1" latinLnBrk="0" hangingPunct="1">
        <a:lnSpc>
          <a:spcPct val="100000"/>
        </a:lnSpc>
        <a:spcBef>
          <a:spcPts val="1500"/>
        </a:spcBef>
        <a:buFont typeface="Arial" panose="020B0604020202020204" pitchFamily="34" charset="0"/>
        <a:buChar char="•"/>
        <a:defRPr sz="1400" kern="1200" spc="0" baseline="0">
          <a:solidFill>
            <a:schemeClr val="tx1"/>
          </a:solidFill>
          <a:latin typeface="+mn-lt"/>
          <a:ea typeface="Meiryo UI" panose="020B0604030504040204" pitchFamily="34" charset="-128"/>
          <a:cs typeface="+mn-cs"/>
        </a:defRPr>
      </a:lvl3pPr>
      <a:lvl4pPr marL="1600200" indent="-228600" algn="l" defTabSz="914400" rtl="0" eaLnBrk="1" latinLnBrk="0" hangingPunct="1">
        <a:lnSpc>
          <a:spcPct val="100000"/>
        </a:lnSpc>
        <a:spcBef>
          <a:spcPts val="1500"/>
        </a:spcBef>
        <a:buFont typeface="Arial" panose="020B0604020202020204" pitchFamily="34" charset="0"/>
        <a:buChar char="•"/>
        <a:defRPr sz="1400" kern="1200" spc="0" baseline="0">
          <a:solidFill>
            <a:schemeClr val="tx1"/>
          </a:solidFill>
          <a:latin typeface="+mn-lt"/>
          <a:ea typeface="Meiryo UI" panose="020B0604030504040204" pitchFamily="34" charset="-128"/>
          <a:cs typeface="+mn-cs"/>
        </a:defRPr>
      </a:lvl4pPr>
      <a:lvl5pPr marL="2057400" indent="-228600" algn="l" defTabSz="914400" rtl="0" eaLnBrk="1" latinLnBrk="0" hangingPunct="1">
        <a:lnSpc>
          <a:spcPct val="100000"/>
        </a:lnSpc>
        <a:spcBef>
          <a:spcPts val="1500"/>
        </a:spcBef>
        <a:buFont typeface="Arial" panose="020B0604020202020204" pitchFamily="34" charset="0"/>
        <a:buChar char="•"/>
        <a:defRPr sz="1400" kern="1200" spc="0" baseline="0">
          <a:solidFill>
            <a:schemeClr val="tx1"/>
          </a:solidFill>
          <a:latin typeface="+mn-lt"/>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jpe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www.acpsk12.org/theogony/2018-2019/february-is-teen-dating-violence-awareness-month/" TargetMode="External"/><Relationship Id="rId5" Type="http://schemas.openxmlformats.org/officeDocument/2006/relationships/hyperlink" Target="http://info.umkc.edu/womenc/2010/05/07/trying-to-understand-abuse/" TargetMode="External"/><Relationship Id="rId4" Type="http://schemas.openxmlformats.org/officeDocument/2006/relationships/hyperlink" Target="http://conflictseries.com/gallery3.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4.xml"/><Relationship Id="rId1" Type="http://schemas.openxmlformats.org/officeDocument/2006/relationships/video" Target="https://www.youtube.com/embed/tGGLMqWpVuQ?feature=oembed"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hyperlink" Target="https://www.lakeheadu.ca/users/C/fchapman" TargetMode="External"/><Relationship Id="rId2" Type="http://schemas.openxmlformats.org/officeDocument/2006/relationships/hyperlink" Target="mailto:fchapman@lakeheadu.ca" TargetMode="External"/><Relationship Id="rId1" Type="http://schemas.openxmlformats.org/officeDocument/2006/relationships/slideLayout" Target="../slideLayouts/slideLayout13.xml"/><Relationship Id="rId5" Type="http://schemas.openxmlformats.org/officeDocument/2006/relationships/hyperlink" Target="https://papers.ssrn.com/sol3/cf_dev/AbsByAuth.cfm?per_id=2165357" TargetMode="External"/><Relationship Id="rId4" Type="http://schemas.openxmlformats.org/officeDocument/2006/relationships/hyperlink" Target="https://www.youtube.com/watch?v=tlrhHHLvP4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9521" y="532993"/>
            <a:ext cx="9392958" cy="5792007"/>
            <a:chOff x="0" y="0"/>
            <a:chExt cx="18785916" cy="11584013"/>
          </a:xfrm>
        </p:grpSpPr>
        <p:sp>
          <p:nvSpPr>
            <p:cNvPr id="3" name="Freeform 3" descr="Thinking Beyond the Bars: Reimagining Bail, Sentencing, and Imprisonment,  AI-generated content may be incorrect."/>
            <p:cNvSpPr/>
            <p:nvPr/>
          </p:nvSpPr>
          <p:spPr>
            <a:xfrm>
              <a:off x="0" y="0"/>
              <a:ext cx="18785967" cy="11584051"/>
            </a:xfrm>
            <a:custGeom>
              <a:avLst/>
              <a:gdLst/>
              <a:ahLst/>
              <a:cxnLst/>
              <a:rect l="l" t="t" r="r" b="b"/>
              <a:pathLst>
                <a:path w="18785967" h="11584051">
                  <a:moveTo>
                    <a:pt x="0" y="0"/>
                  </a:moveTo>
                  <a:lnTo>
                    <a:pt x="18785967" y="0"/>
                  </a:lnTo>
                  <a:lnTo>
                    <a:pt x="18785967" y="11584051"/>
                  </a:lnTo>
                  <a:lnTo>
                    <a:pt x="0" y="11584051"/>
                  </a:lnTo>
                  <a:lnTo>
                    <a:pt x="0" y="0"/>
                  </a:lnTo>
                  <a:close/>
                </a:path>
              </a:pathLst>
            </a:custGeom>
            <a:blipFill>
              <a:blip r:embed="rId2"/>
              <a:stretch>
                <a:fillRect/>
              </a:stretch>
            </a:blipFill>
          </p:spPr>
          <p:txBody>
            <a:bodyPr/>
            <a:lstStyle/>
            <a:p>
              <a:endParaRPr lang="en-CA" sz="1200"/>
            </a:p>
          </p:txBody>
        </p:sp>
      </p:grpSp>
      <p:sp>
        <p:nvSpPr>
          <p:cNvPr id="4" name="Footer Placeholder 3">
            <a:extLst>
              <a:ext uri="{FF2B5EF4-FFF2-40B4-BE49-F238E27FC236}">
                <a16:creationId xmlns:a16="http://schemas.microsoft.com/office/drawing/2014/main" id="{8791AAF2-7537-3508-5C66-AB49F7525F4B}"/>
              </a:ext>
            </a:extLst>
          </p:cNvPr>
          <p:cNvSpPr>
            <a:spLocks noGrp="1"/>
          </p:cNvSpPr>
          <p:nvPr>
            <p:ph type="ftr" sz="quarter" idx="11"/>
          </p:nvPr>
        </p:nvSpPr>
        <p:spPr/>
        <p:txBody>
          <a:bodyPr/>
          <a:lstStyle/>
          <a:p>
            <a:r>
              <a:rPr lang="en-US"/>
              <a:t>Myth of Mutual Violence</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CA8A1-54AB-9111-EBE8-C599229524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4717E0-CDEB-890B-7FDD-2B610C357EB3}"/>
              </a:ext>
            </a:extLst>
          </p:cNvPr>
          <p:cNvSpPr>
            <a:spLocks noGrp="1"/>
          </p:cNvSpPr>
          <p:nvPr>
            <p:ph type="title"/>
          </p:nvPr>
        </p:nvSpPr>
        <p:spPr>
          <a:xfrm>
            <a:off x="932688" y="1408176"/>
            <a:ext cx="3683762" cy="4014216"/>
          </a:xfrm>
          <a:noFill/>
        </p:spPr>
        <p:txBody>
          <a:bodyPr>
            <a:normAutofit/>
          </a:bodyPr>
          <a:lstStyle/>
          <a:p>
            <a:r>
              <a:rPr lang="en-US" b="1" dirty="0"/>
              <a:t>Intimate partner violence before the Courts</a:t>
            </a:r>
          </a:p>
        </p:txBody>
      </p:sp>
      <p:sp>
        <p:nvSpPr>
          <p:cNvPr id="3" name="Content Placeholder 2">
            <a:extLst>
              <a:ext uri="{FF2B5EF4-FFF2-40B4-BE49-F238E27FC236}">
                <a16:creationId xmlns:a16="http://schemas.microsoft.com/office/drawing/2014/main" id="{6F181DFC-1AEC-6249-D9FD-8DB4FE0E44C9}"/>
              </a:ext>
            </a:extLst>
          </p:cNvPr>
          <p:cNvSpPr>
            <a:spLocks noGrp="1"/>
          </p:cNvSpPr>
          <p:nvPr>
            <p:ph sz="quarter" idx="12"/>
          </p:nvPr>
        </p:nvSpPr>
        <p:spPr>
          <a:xfrm>
            <a:off x="5175623" y="245035"/>
            <a:ext cx="6568275" cy="6111315"/>
          </a:xfrm>
          <a:noFill/>
        </p:spPr>
        <p:txBody>
          <a:bodyPr vert="horz" lIns="91440" tIns="45720" rIns="91440" bIns="45720" rtlCol="0" anchor="t">
            <a:normAutofit fontScale="92500" lnSpcReduction="10000"/>
          </a:bodyPr>
          <a:lstStyle/>
          <a:p>
            <a:pPr algn="just"/>
            <a:r>
              <a:rPr lang="en-CA" sz="2400" dirty="0"/>
              <a:t>Those who come before the criminal and family law systems with Family Violence (FV) issues are in peril</a:t>
            </a:r>
          </a:p>
          <a:p>
            <a:pPr algn="just"/>
            <a:r>
              <a:rPr lang="en-CA" sz="2400" dirty="0"/>
              <a:t>Women who disclose Intimate Partner Violence (IPV) risk losing their children to a parent who alleges that she fabricated abuse</a:t>
            </a:r>
          </a:p>
          <a:p>
            <a:pPr algn="just"/>
            <a:r>
              <a:rPr lang="en-CA" sz="2400" dirty="0"/>
              <a:t>Those who find themselves before the criminal law system may find their status as victims ripped away from them if they are seen to be at fault in any way, especially through the use of “mutual violence” </a:t>
            </a:r>
          </a:p>
          <a:p>
            <a:pPr algn="just"/>
            <a:r>
              <a:rPr lang="en-CA" sz="2400" dirty="0"/>
              <a:t>Although the Canadian government added a definition of FV to the </a:t>
            </a:r>
            <a:r>
              <a:rPr lang="en-CA" sz="2400" i="1" dirty="0"/>
              <a:t>Divorce Act</a:t>
            </a:r>
            <a:r>
              <a:rPr lang="en-CA" sz="2400" dirty="0"/>
              <a:t> in 2021, there is little action behind these words for women who assert they have experienced domestic violence (DV)</a:t>
            </a:r>
          </a:p>
        </p:txBody>
      </p:sp>
      <p:sp>
        <p:nvSpPr>
          <p:cNvPr id="4" name="Footer Placeholder 3">
            <a:extLst>
              <a:ext uri="{FF2B5EF4-FFF2-40B4-BE49-F238E27FC236}">
                <a16:creationId xmlns:a16="http://schemas.microsoft.com/office/drawing/2014/main" id="{F08CC53C-F1C3-42DD-E58B-FFC420060A3C}"/>
              </a:ext>
            </a:extLst>
          </p:cNvPr>
          <p:cNvSpPr>
            <a:spLocks noGrp="1"/>
          </p:cNvSpPr>
          <p:nvPr>
            <p:ph type="ftr" sz="quarter" idx="10"/>
          </p:nvPr>
        </p:nvSpPr>
        <p:spPr/>
        <p:txBody>
          <a:bodyPr/>
          <a:lstStyle/>
          <a:p>
            <a:r>
              <a:rPr lang="en-US" b="1" dirty="0">
                <a:solidFill>
                  <a:schemeClr val="tx1"/>
                </a:solidFill>
              </a:rPr>
              <a:t>Myth of Mutual Violence</a:t>
            </a:r>
          </a:p>
        </p:txBody>
      </p:sp>
      <p:pic>
        <p:nvPicPr>
          <p:cNvPr id="7" name="Picture 6" descr="The image depicts the logo of Lakehead University, featuring a stylized lake with a sun and a red flag.&#10;&#10;AI-generated content may be incorrect.">
            <a:extLst>
              <a:ext uri="{FF2B5EF4-FFF2-40B4-BE49-F238E27FC236}">
                <a16:creationId xmlns:a16="http://schemas.microsoft.com/office/drawing/2014/main" id="{15A5B817-932A-3C97-436B-A0B7DCBEC8CC}"/>
              </a:ext>
            </a:extLst>
          </p:cNvPr>
          <p:cNvPicPr>
            <a:picLocks noChangeAspect="1"/>
          </p:cNvPicPr>
          <p:nvPr/>
        </p:nvPicPr>
        <p:blipFill>
          <a:blip r:embed="rId2"/>
          <a:stretch>
            <a:fillRect/>
          </a:stretch>
        </p:blipFill>
        <p:spPr>
          <a:xfrm>
            <a:off x="8640939" y="6356350"/>
            <a:ext cx="1359526" cy="353599"/>
          </a:xfrm>
          <a:prstGeom prst="rect">
            <a:avLst/>
          </a:prstGeom>
        </p:spPr>
      </p:pic>
    </p:spTree>
    <p:extLst>
      <p:ext uri="{BB962C8B-B14F-4D97-AF65-F5344CB8AC3E}">
        <p14:creationId xmlns:p14="http://schemas.microsoft.com/office/powerpoint/2010/main" val="42923996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632AB-3A9D-4533-85EA-08098CE1BE5C}"/>
              </a:ext>
            </a:extLst>
          </p:cNvPr>
          <p:cNvSpPr>
            <a:spLocks noGrp="1"/>
          </p:cNvSpPr>
          <p:nvPr>
            <p:ph type="title"/>
          </p:nvPr>
        </p:nvSpPr>
        <p:spPr>
          <a:xfrm>
            <a:off x="3584452" y="159305"/>
            <a:ext cx="5697432" cy="1022509"/>
          </a:xfrm>
        </p:spPr>
        <p:txBody>
          <a:bodyPr>
            <a:noAutofit/>
          </a:bodyPr>
          <a:lstStyle/>
          <a:p>
            <a:r>
              <a:rPr lang="en-CA" sz="2800" b="1" dirty="0"/>
              <a:t>PRISONERS OF WAR &amp; IPV</a:t>
            </a:r>
          </a:p>
        </p:txBody>
      </p:sp>
      <p:pic>
        <p:nvPicPr>
          <p:cNvPr id="5" name="Picture 4">
            <a:extLst>
              <a:ext uri="{FF2B5EF4-FFF2-40B4-BE49-F238E27FC236}">
                <a16:creationId xmlns:a16="http://schemas.microsoft.com/office/drawing/2014/main" id="{59EE635D-4C5E-3BAA-A423-00DF803043F6}"/>
              </a:ext>
            </a:extLst>
          </p:cNvPr>
          <p:cNvPicPr>
            <a:picLocks noChangeAspect="1"/>
          </p:cNvPicPr>
          <p:nvPr/>
        </p:nvPicPr>
        <p:blipFill rotWithShape="1">
          <a:blip r:embed="rId2"/>
          <a:srcRect l="31897" r="27697" b="1"/>
          <a:stretch/>
        </p:blipFill>
        <p:spPr>
          <a:xfrm>
            <a:off x="1702503" y="1337310"/>
            <a:ext cx="1720962" cy="3190240"/>
          </a:xfrm>
          <a:prstGeom prst="rect">
            <a:avLst/>
          </a:prstGeom>
        </p:spPr>
      </p:pic>
      <p:sp>
        <p:nvSpPr>
          <p:cNvPr id="3" name="Content Placeholder 2">
            <a:extLst>
              <a:ext uri="{FF2B5EF4-FFF2-40B4-BE49-F238E27FC236}">
                <a16:creationId xmlns:a16="http://schemas.microsoft.com/office/drawing/2014/main" id="{4CCBCF7C-007E-410F-8B7E-BFCB76F77D05}"/>
              </a:ext>
            </a:extLst>
          </p:cNvPr>
          <p:cNvSpPr>
            <a:spLocks noGrp="1"/>
          </p:cNvSpPr>
          <p:nvPr>
            <p:ph idx="1"/>
          </p:nvPr>
        </p:nvSpPr>
        <p:spPr>
          <a:xfrm>
            <a:off x="3878317" y="670560"/>
            <a:ext cx="7253233" cy="5213584"/>
          </a:xfrm>
        </p:spPr>
        <p:txBody>
          <a:bodyPr>
            <a:normAutofit/>
          </a:bodyPr>
          <a:lstStyle/>
          <a:p>
            <a:pPr algn="just"/>
            <a:r>
              <a:rPr lang="en-CA" dirty="0">
                <a:ea typeface="Calibri" panose="020F0502020204030204" pitchFamily="34" charset="0"/>
              </a:rPr>
              <a:t>Parallels between prisoners of war and battered women in hopes of clarifying the concept for those who have never been in a coercive and controlling environment</a:t>
            </a:r>
          </a:p>
          <a:p>
            <a:pPr algn="just"/>
            <a:r>
              <a:rPr lang="en-CA" dirty="0">
                <a:ea typeface="Calibri" panose="020F0502020204030204" pitchFamily="34" charset="0"/>
              </a:rPr>
              <a:t>Coercive control = hard to classify and study because it calls on both the emotional and intellectual. </a:t>
            </a:r>
          </a:p>
          <a:p>
            <a:pPr algn="just"/>
            <a:r>
              <a:rPr lang="en-CA" dirty="0">
                <a:ea typeface="Calibri" panose="020F0502020204030204" pitchFamily="34" charset="0"/>
              </a:rPr>
              <a:t>Evokes questions about our own agency, of being used and controlled by a loved one, and perhaps most insidiously of losing your identity</a:t>
            </a:r>
          </a:p>
          <a:p>
            <a:pPr algn="just"/>
            <a:r>
              <a:rPr lang="en-CA" dirty="0">
                <a:ea typeface="Calibri" panose="020F0502020204030204" pitchFamily="34" charset="0"/>
              </a:rPr>
              <a:t>This has been the theme of the last decades – where the criminal law system has failed to protect women, the family law system has struggled to recognize the issues</a:t>
            </a:r>
            <a:endParaRPr lang="en-CA" dirty="0">
              <a:ea typeface="Times New Roman" panose="02020603050405020304" pitchFamily="18" charset="0"/>
            </a:endParaRPr>
          </a:p>
          <a:p>
            <a:endParaRPr lang="en-CA" sz="1275" dirty="0"/>
          </a:p>
        </p:txBody>
      </p:sp>
      <p:sp>
        <p:nvSpPr>
          <p:cNvPr id="4" name="Slide Number Placeholder 3">
            <a:extLst>
              <a:ext uri="{FF2B5EF4-FFF2-40B4-BE49-F238E27FC236}">
                <a16:creationId xmlns:a16="http://schemas.microsoft.com/office/drawing/2014/main" id="{A54E9B33-FBF5-4DF9-B3B9-E5DD8A365B7D}"/>
              </a:ext>
            </a:extLst>
          </p:cNvPr>
          <p:cNvSpPr>
            <a:spLocks noGrp="1"/>
          </p:cNvSpPr>
          <p:nvPr>
            <p:ph type="sldNum" sz="quarter" idx="12"/>
          </p:nvPr>
        </p:nvSpPr>
        <p:spPr>
          <a:xfrm>
            <a:off x="9993630" y="5486400"/>
            <a:ext cx="685800" cy="445294"/>
          </a:xfrm>
        </p:spPr>
        <p:txBody>
          <a:bodyPr>
            <a:normAutofit/>
          </a:bodyPr>
          <a:lstStyle/>
          <a:p>
            <a:pPr defTabSz="342900">
              <a:spcAft>
                <a:spcPts val="450"/>
              </a:spcAft>
            </a:pPr>
            <a:fld id="{25509AED-AA02-4A76-B1E8-86E1ED57D78B}" type="slidenum">
              <a:rPr lang="en-CA">
                <a:latin typeface="Century Schoolbook" panose="02040604050505020304"/>
              </a:rPr>
              <a:pPr defTabSz="342900">
                <a:spcAft>
                  <a:spcPts val="450"/>
                </a:spcAft>
              </a:pPr>
              <a:t>11</a:t>
            </a:fld>
            <a:endParaRPr lang="en-CA">
              <a:latin typeface="Century Schoolbook" panose="02040604050505020304"/>
            </a:endParaRPr>
          </a:p>
        </p:txBody>
      </p:sp>
    </p:spTree>
    <p:extLst>
      <p:ext uri="{BB962C8B-B14F-4D97-AF65-F5344CB8AC3E}">
        <p14:creationId xmlns:p14="http://schemas.microsoft.com/office/powerpoint/2010/main" val="174003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stCondLst>
                                            <p:cond delay="0"/>
                                          </p:stCondLst>
                                        </p:cTn>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stCondLst>
                                            <p:cond delay="0"/>
                                          </p:stCondLst>
                                        </p:cTn>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stCondLst>
                                            <p:cond delay="0"/>
                                          </p:stCondLst>
                                        </p:cTn>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nfo.umkc.edu/womenc/files/2010/05/cycle_of_abus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544" y="3252228"/>
            <a:ext cx="2962508" cy="29523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7341" y="6224662"/>
            <a:ext cx="11935012" cy="600164"/>
          </a:xfrm>
          <a:prstGeom prst="rect">
            <a:avLst/>
          </a:prstGeom>
        </p:spPr>
        <p:txBody>
          <a:bodyPr wrap="square">
            <a:spAutoFit/>
          </a:bodyPr>
          <a:lstStyle/>
          <a:p>
            <a:r>
              <a:rPr lang="en-CA" sz="1100" b="1" dirty="0">
                <a:hlinkClick r:id="rId4"/>
              </a:rPr>
              <a:t>http://conflictseries.com/gallery3.html</a:t>
            </a:r>
            <a:r>
              <a:rPr lang="en-CA" sz="1100" b="1" dirty="0"/>
              <a:t> </a:t>
            </a:r>
          </a:p>
          <a:p>
            <a:r>
              <a:rPr lang="en-CA" sz="1100" b="1" dirty="0">
                <a:hlinkClick r:id="rId5"/>
              </a:rPr>
              <a:t>http://info.umkc.edu/womenc/2010/05/07/trying-to-understand-abuse/</a:t>
            </a:r>
            <a:r>
              <a:rPr lang="en-CA" sz="1100" b="1" dirty="0"/>
              <a:t> </a:t>
            </a:r>
          </a:p>
          <a:p>
            <a:r>
              <a:rPr lang="en-CA" sz="1100" b="1" dirty="0">
                <a:hlinkClick r:id="rId6"/>
              </a:rPr>
              <a:t>https://www.acpsk12.org/theogony/2018-2019/february-is-teen-dating-violence-awareness-month/</a:t>
            </a:r>
            <a:r>
              <a:rPr lang="en-CA" sz="1100" b="1" dirty="0"/>
              <a:t> </a:t>
            </a:r>
          </a:p>
        </p:txBody>
      </p:sp>
      <p:pic>
        <p:nvPicPr>
          <p:cNvPr id="3" name="Picture 2">
            <a:extLst>
              <a:ext uri="{FF2B5EF4-FFF2-40B4-BE49-F238E27FC236}">
                <a16:creationId xmlns:a16="http://schemas.microsoft.com/office/drawing/2014/main" id="{4596BC6B-D3CA-4398-B0B7-F2EAA8C59B38}"/>
              </a:ext>
            </a:extLst>
          </p:cNvPr>
          <p:cNvPicPr>
            <a:picLocks noChangeAspect="1"/>
          </p:cNvPicPr>
          <p:nvPr/>
        </p:nvPicPr>
        <p:blipFill>
          <a:blip r:embed="rId7"/>
          <a:stretch>
            <a:fillRect/>
          </a:stretch>
        </p:blipFill>
        <p:spPr>
          <a:xfrm>
            <a:off x="5951984" y="2933489"/>
            <a:ext cx="3575064" cy="3497027"/>
          </a:xfrm>
          <a:prstGeom prst="rect">
            <a:avLst/>
          </a:prstGeom>
        </p:spPr>
      </p:pic>
      <p:sp>
        <p:nvSpPr>
          <p:cNvPr id="4" name="TextBox 3">
            <a:extLst>
              <a:ext uri="{FF2B5EF4-FFF2-40B4-BE49-F238E27FC236}">
                <a16:creationId xmlns:a16="http://schemas.microsoft.com/office/drawing/2014/main" id="{45EE4B38-9259-4B9C-A493-509685011D3D}"/>
              </a:ext>
            </a:extLst>
          </p:cNvPr>
          <p:cNvSpPr txBox="1"/>
          <p:nvPr/>
        </p:nvSpPr>
        <p:spPr>
          <a:xfrm>
            <a:off x="490070" y="140607"/>
            <a:ext cx="11116235" cy="1077218"/>
          </a:xfrm>
          <a:prstGeom prst="rect">
            <a:avLst/>
          </a:prstGeom>
          <a:noFill/>
        </p:spPr>
        <p:txBody>
          <a:bodyPr wrap="square" rtlCol="0">
            <a:spAutoFit/>
          </a:bodyPr>
          <a:lstStyle/>
          <a:p>
            <a:pPr algn="ctr"/>
            <a:r>
              <a:rPr lang="en-CA" sz="3200" b="1" cap="small" dirty="0">
                <a:ea typeface="+mj-ea"/>
                <a:cs typeface="+mj-cs"/>
              </a:rPr>
              <a:t>Cycle of Violence – </a:t>
            </a:r>
          </a:p>
          <a:p>
            <a:pPr algn="ctr"/>
            <a:r>
              <a:rPr lang="en-CA" sz="3200" b="1" cap="small" dirty="0">
                <a:ea typeface="+mj-ea"/>
                <a:cs typeface="+mj-cs"/>
              </a:rPr>
              <a:t>Battered Women &amp; Prisoners of War</a:t>
            </a:r>
          </a:p>
        </p:txBody>
      </p:sp>
      <p:sp>
        <p:nvSpPr>
          <p:cNvPr id="6" name="Slide Number Placeholder 5">
            <a:extLst>
              <a:ext uri="{FF2B5EF4-FFF2-40B4-BE49-F238E27FC236}">
                <a16:creationId xmlns:a16="http://schemas.microsoft.com/office/drawing/2014/main" id="{712C3948-61C7-4FF8-AA5B-F2A01460BC55}"/>
              </a:ext>
            </a:extLst>
          </p:cNvPr>
          <p:cNvSpPr>
            <a:spLocks noGrp="1"/>
          </p:cNvSpPr>
          <p:nvPr>
            <p:ph type="sldNum" sz="quarter" idx="12"/>
          </p:nvPr>
        </p:nvSpPr>
        <p:spPr/>
        <p:txBody>
          <a:bodyPr/>
          <a:lstStyle/>
          <a:p>
            <a:fld id="{25509AED-AA02-4A76-B1E8-86E1ED57D78B}" type="slidenum">
              <a:rPr lang="en-CA" smtClean="0">
                <a:solidFill>
                  <a:schemeClr val="bg1"/>
                </a:solidFill>
              </a:rPr>
              <a:t>12</a:t>
            </a:fld>
            <a:endParaRPr lang="en-CA" dirty="0">
              <a:solidFill>
                <a:schemeClr val="bg1"/>
              </a:solidFill>
            </a:endParaRPr>
          </a:p>
        </p:txBody>
      </p:sp>
      <p:pic>
        <p:nvPicPr>
          <p:cNvPr id="7" name="Picture 6">
            <a:extLst>
              <a:ext uri="{FF2B5EF4-FFF2-40B4-BE49-F238E27FC236}">
                <a16:creationId xmlns:a16="http://schemas.microsoft.com/office/drawing/2014/main" id="{6D21DDB5-9B69-4F3E-B8FD-00BC63867863}"/>
              </a:ext>
            </a:extLst>
          </p:cNvPr>
          <p:cNvPicPr>
            <a:picLocks noChangeAspect="1"/>
          </p:cNvPicPr>
          <p:nvPr/>
        </p:nvPicPr>
        <p:blipFill>
          <a:blip r:embed="rId8"/>
          <a:stretch>
            <a:fillRect/>
          </a:stretch>
        </p:blipFill>
        <p:spPr>
          <a:xfrm>
            <a:off x="3665368" y="1217825"/>
            <a:ext cx="3159083" cy="2036821"/>
          </a:xfrm>
          <a:prstGeom prst="rect">
            <a:avLst/>
          </a:prstGeom>
        </p:spPr>
      </p:pic>
    </p:spTree>
    <p:extLst>
      <p:ext uri="{BB962C8B-B14F-4D97-AF65-F5344CB8AC3E}">
        <p14:creationId xmlns:p14="http://schemas.microsoft.com/office/powerpoint/2010/main" val="227754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6D108-5739-5E9D-1ADF-C535E3ED04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59DE51-4E81-1D9D-C75F-8AF09E779CDD}"/>
              </a:ext>
            </a:extLst>
          </p:cNvPr>
          <p:cNvSpPr>
            <a:spLocks noGrp="1"/>
          </p:cNvSpPr>
          <p:nvPr>
            <p:ph type="ctrTitle"/>
          </p:nvPr>
        </p:nvSpPr>
        <p:spPr>
          <a:xfrm>
            <a:off x="731520" y="1645920"/>
            <a:ext cx="6062980" cy="731520"/>
          </a:xfrm>
        </p:spPr>
        <p:txBody>
          <a:bodyPr>
            <a:noAutofit/>
          </a:bodyPr>
          <a:lstStyle/>
          <a:p>
            <a:pPr algn="just"/>
            <a:endParaRPr lang="en-CA" sz="1400" dirty="0"/>
          </a:p>
        </p:txBody>
      </p:sp>
      <p:sp>
        <p:nvSpPr>
          <p:cNvPr id="3" name="Subtitle 2">
            <a:extLst>
              <a:ext uri="{FF2B5EF4-FFF2-40B4-BE49-F238E27FC236}">
                <a16:creationId xmlns:a16="http://schemas.microsoft.com/office/drawing/2014/main" id="{C86C8186-64DF-FC34-171B-C86F4244DAA2}"/>
              </a:ext>
            </a:extLst>
          </p:cNvPr>
          <p:cNvSpPr>
            <a:spLocks noGrp="1"/>
          </p:cNvSpPr>
          <p:nvPr>
            <p:ph type="subTitle" idx="1"/>
          </p:nvPr>
        </p:nvSpPr>
        <p:spPr/>
        <p:txBody>
          <a:bodyPr>
            <a:normAutofit lnSpcReduction="10000"/>
          </a:bodyPr>
          <a:lstStyle/>
          <a:p>
            <a:r>
              <a:rPr lang="en-CA" sz="4800" b="1" dirty="0"/>
              <a:t>Torture</a:t>
            </a:r>
          </a:p>
        </p:txBody>
      </p:sp>
      <p:pic>
        <p:nvPicPr>
          <p:cNvPr id="7" name="Picture 6">
            <a:extLst>
              <a:ext uri="{FF2B5EF4-FFF2-40B4-BE49-F238E27FC236}">
                <a16:creationId xmlns:a16="http://schemas.microsoft.com/office/drawing/2014/main" id="{8D89F822-E97E-5A90-1942-F7C47307832C}"/>
              </a:ext>
            </a:extLst>
          </p:cNvPr>
          <p:cNvPicPr>
            <a:picLocks noChangeAspect="1"/>
          </p:cNvPicPr>
          <p:nvPr/>
        </p:nvPicPr>
        <p:blipFill>
          <a:blip r:embed="rId2"/>
          <a:stretch>
            <a:fillRect/>
          </a:stretch>
        </p:blipFill>
        <p:spPr>
          <a:xfrm>
            <a:off x="427387" y="3959991"/>
            <a:ext cx="3545568" cy="2283000"/>
          </a:xfrm>
          <a:prstGeom prst="rect">
            <a:avLst/>
          </a:prstGeom>
        </p:spPr>
      </p:pic>
      <p:pic>
        <p:nvPicPr>
          <p:cNvPr id="6" name="Picture 5">
            <a:extLst>
              <a:ext uri="{FF2B5EF4-FFF2-40B4-BE49-F238E27FC236}">
                <a16:creationId xmlns:a16="http://schemas.microsoft.com/office/drawing/2014/main" id="{ED4A02AE-5B9A-7269-CAF1-48718E2A4F7C}"/>
              </a:ext>
            </a:extLst>
          </p:cNvPr>
          <p:cNvPicPr>
            <a:picLocks noChangeAspect="1"/>
          </p:cNvPicPr>
          <p:nvPr/>
        </p:nvPicPr>
        <p:blipFill>
          <a:blip r:embed="rId3"/>
          <a:srcRect l="2470" t="1473" b="3376"/>
          <a:stretch>
            <a:fillRect/>
          </a:stretch>
        </p:blipFill>
        <p:spPr>
          <a:xfrm>
            <a:off x="4091782" y="587977"/>
            <a:ext cx="8032223" cy="5682046"/>
          </a:xfrm>
          <a:prstGeom prst="rect">
            <a:avLst/>
          </a:prstGeom>
        </p:spPr>
      </p:pic>
    </p:spTree>
    <p:extLst>
      <p:ext uri="{BB962C8B-B14F-4D97-AF65-F5344CB8AC3E}">
        <p14:creationId xmlns:p14="http://schemas.microsoft.com/office/powerpoint/2010/main" val="315494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5F75D-F9C3-1E1D-B9A1-C534FF65F0A1}"/>
              </a:ext>
            </a:extLst>
          </p:cNvPr>
          <p:cNvSpPr>
            <a:spLocks noGrp="1"/>
          </p:cNvSpPr>
          <p:nvPr>
            <p:ph type="ctrTitle"/>
          </p:nvPr>
        </p:nvSpPr>
        <p:spPr>
          <a:xfrm>
            <a:off x="546100" y="6126480"/>
            <a:ext cx="10814050" cy="731520"/>
          </a:xfrm>
        </p:spPr>
        <p:txBody>
          <a:bodyPr>
            <a:noAutofit/>
          </a:bodyPr>
          <a:lstStyle/>
          <a:p>
            <a:r>
              <a:rPr lang="en-CA" sz="1400" dirty="0"/>
              <a:t>Evan Stark, </a:t>
            </a:r>
            <a:r>
              <a:rPr lang="en-CA" sz="1400" i="1" dirty="0"/>
              <a:t>Coercive Control: The Entrapment of Women in Personal Life </a:t>
            </a:r>
            <a:r>
              <a:rPr lang="en-CA" sz="1400" dirty="0"/>
              <a:t>(New York: Oxford University Press, 2007) at 204.</a:t>
            </a:r>
            <a:br>
              <a:rPr lang="en-CA" sz="1400" dirty="0"/>
            </a:br>
            <a:endParaRPr lang="en-CA" sz="1400" dirty="0"/>
          </a:p>
        </p:txBody>
      </p:sp>
      <p:sp>
        <p:nvSpPr>
          <p:cNvPr id="3" name="Subtitle 2">
            <a:extLst>
              <a:ext uri="{FF2B5EF4-FFF2-40B4-BE49-F238E27FC236}">
                <a16:creationId xmlns:a16="http://schemas.microsoft.com/office/drawing/2014/main" id="{5FB46A9B-84DC-C93C-02CC-FF2B7DD7E9F7}"/>
              </a:ext>
            </a:extLst>
          </p:cNvPr>
          <p:cNvSpPr>
            <a:spLocks noGrp="1"/>
          </p:cNvSpPr>
          <p:nvPr>
            <p:ph type="subTitle" idx="1"/>
          </p:nvPr>
        </p:nvSpPr>
        <p:spPr>
          <a:xfrm>
            <a:off x="988060" y="434340"/>
            <a:ext cx="10016490" cy="956310"/>
          </a:xfrm>
        </p:spPr>
        <p:txBody>
          <a:bodyPr>
            <a:normAutofit fontScale="92500"/>
          </a:bodyPr>
          <a:lstStyle/>
          <a:p>
            <a:r>
              <a:rPr lang="en-CA" sz="4000" b="1" dirty="0">
                <a:latin typeface="+mj-lt"/>
              </a:rPr>
              <a:t>“Hostages at Home” – Evan Stark</a:t>
            </a:r>
          </a:p>
        </p:txBody>
      </p:sp>
      <p:pic>
        <p:nvPicPr>
          <p:cNvPr id="9" name="Picture 8" descr="1 in 3&#10;&#10;AI-generated content may be incorrect.">
            <a:extLst>
              <a:ext uri="{FF2B5EF4-FFF2-40B4-BE49-F238E27FC236}">
                <a16:creationId xmlns:a16="http://schemas.microsoft.com/office/drawing/2014/main" id="{A847274E-DFC0-28D1-E915-58ABF78B56C3}"/>
              </a:ext>
            </a:extLst>
          </p:cNvPr>
          <p:cNvPicPr>
            <a:picLocks noChangeAspect="1"/>
          </p:cNvPicPr>
          <p:nvPr/>
        </p:nvPicPr>
        <p:blipFill>
          <a:blip r:embed="rId2"/>
          <a:stretch>
            <a:fillRect/>
          </a:stretch>
        </p:blipFill>
        <p:spPr>
          <a:xfrm>
            <a:off x="3020060" y="1165860"/>
            <a:ext cx="4826000" cy="4826000"/>
          </a:xfrm>
          <a:prstGeom prst="rect">
            <a:avLst/>
          </a:prstGeom>
        </p:spPr>
      </p:pic>
    </p:spTree>
    <p:extLst>
      <p:ext uri="{BB962C8B-B14F-4D97-AF65-F5344CB8AC3E}">
        <p14:creationId xmlns:p14="http://schemas.microsoft.com/office/powerpoint/2010/main" val="173922325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alpha val="40000"/>
          </a:schemeClr>
        </a:solid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3D0CB20F-6AE1-1AD7-2AA5-50FACF083EFD}"/>
              </a:ext>
            </a:extLst>
          </p:cNvPr>
          <p:cNvSpPr>
            <a:spLocks noGrp="1"/>
          </p:cNvSpPr>
          <p:nvPr>
            <p:ph type="ctrTitle"/>
          </p:nvPr>
        </p:nvSpPr>
        <p:spPr>
          <a:xfrm>
            <a:off x="618009" y="3344"/>
            <a:ext cx="7772400" cy="1450428"/>
          </a:xfrm>
        </p:spPr>
        <p:txBody>
          <a:bodyPr lIns="0" tIns="0" rIns="0" bIns="0">
            <a:normAutofit/>
          </a:bodyPr>
          <a:lstStyle/>
          <a:p>
            <a:r>
              <a:rPr lang="en-US" dirty="0"/>
              <a:t>Myths &amp; Stereotypes</a:t>
            </a:r>
          </a:p>
        </p:txBody>
      </p:sp>
      <p:sp>
        <p:nvSpPr>
          <p:cNvPr id="21" name="Subtitle 20">
            <a:extLst>
              <a:ext uri="{FF2B5EF4-FFF2-40B4-BE49-F238E27FC236}">
                <a16:creationId xmlns:a16="http://schemas.microsoft.com/office/drawing/2014/main" id="{6736B65B-9159-75EE-D968-9BF18FF2DDF0}"/>
              </a:ext>
            </a:extLst>
          </p:cNvPr>
          <p:cNvSpPr>
            <a:spLocks noGrp="1"/>
          </p:cNvSpPr>
          <p:nvPr>
            <p:ph type="subTitle" idx="1"/>
          </p:nvPr>
        </p:nvSpPr>
        <p:spPr>
          <a:xfrm>
            <a:off x="618009" y="1718808"/>
            <a:ext cx="6858000" cy="731520"/>
          </a:xfrm>
        </p:spPr>
        <p:txBody>
          <a:bodyPr lIns="0" tIns="0" rIns="0" bIns="0"/>
          <a:lstStyle/>
          <a:p>
            <a:r>
              <a:rPr lang="en-US" altLang="ja-JP" dirty="0"/>
              <a:t>Is Mutual Violence a New Myth in Old Clothes?</a:t>
            </a:r>
          </a:p>
        </p:txBody>
      </p:sp>
      <p:pic>
        <p:nvPicPr>
          <p:cNvPr id="5" name="Picture 4" descr="The image depicts a hand with fingers clenched in a gesture of desperation or struggle, set against a dark, foreboding background, symbolizing the seriousness of violence against women and the misconceptions surrounding it.&#10;&#10;AI-generated content may be incorrect.">
            <a:extLst>
              <a:ext uri="{FF2B5EF4-FFF2-40B4-BE49-F238E27FC236}">
                <a16:creationId xmlns:a16="http://schemas.microsoft.com/office/drawing/2014/main" id="{A1E3739D-7D7F-0B4B-096C-24AD078E37F6}"/>
              </a:ext>
            </a:extLst>
          </p:cNvPr>
          <p:cNvPicPr>
            <a:picLocks noChangeAspect="1"/>
          </p:cNvPicPr>
          <p:nvPr/>
        </p:nvPicPr>
        <p:blipFill>
          <a:blip r:embed="rId2"/>
          <a:stretch>
            <a:fillRect/>
          </a:stretch>
        </p:blipFill>
        <p:spPr>
          <a:xfrm>
            <a:off x="1623624" y="2257976"/>
            <a:ext cx="5759081" cy="3455448"/>
          </a:xfrm>
          <a:prstGeom prst="rect">
            <a:avLst/>
          </a:prstGeom>
        </p:spPr>
      </p:pic>
    </p:spTree>
    <p:extLst>
      <p:ext uri="{BB962C8B-B14F-4D97-AF65-F5344CB8AC3E}">
        <p14:creationId xmlns:p14="http://schemas.microsoft.com/office/powerpoint/2010/main" val="2582319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E1AB3B5-947D-2C60-0AB5-0A2AB9F6BE48}"/>
              </a:ext>
            </a:extLst>
          </p:cNvPr>
          <p:cNvSpPr>
            <a:spLocks noGrp="1"/>
          </p:cNvSpPr>
          <p:nvPr>
            <p:ph type="ctrTitle"/>
          </p:nvPr>
        </p:nvSpPr>
        <p:spPr>
          <a:xfrm>
            <a:off x="731520" y="806537"/>
            <a:ext cx="6400800" cy="979544"/>
          </a:xfrm>
        </p:spPr>
        <p:txBody>
          <a:bodyPr>
            <a:normAutofit/>
          </a:bodyPr>
          <a:lstStyle/>
          <a:p>
            <a:r>
              <a:rPr lang="en-US" b="1" dirty="0"/>
              <a:t>Lenore Walker</a:t>
            </a:r>
            <a:br>
              <a:rPr lang="en-US" b="1" dirty="0"/>
            </a:br>
            <a:r>
              <a:rPr lang="en-US" sz="2700" b="1" dirty="0"/>
              <a:t>Myths and stereotypes</a:t>
            </a:r>
            <a:endParaRPr lang="en-US" b="1" dirty="0"/>
          </a:p>
        </p:txBody>
      </p:sp>
      <p:sp>
        <p:nvSpPr>
          <p:cNvPr id="4" name="Content Placeholder 3">
            <a:extLst>
              <a:ext uri="{FF2B5EF4-FFF2-40B4-BE49-F238E27FC236}">
                <a16:creationId xmlns:a16="http://schemas.microsoft.com/office/drawing/2014/main" id="{EE29B928-4F72-F3C1-12C2-E28EA7794684}"/>
              </a:ext>
            </a:extLst>
          </p:cNvPr>
          <p:cNvSpPr>
            <a:spLocks noGrp="1"/>
          </p:cNvSpPr>
          <p:nvPr>
            <p:ph idx="1"/>
          </p:nvPr>
        </p:nvSpPr>
        <p:spPr>
          <a:xfrm>
            <a:off x="583007" y="1917087"/>
            <a:ext cx="6708287" cy="4618725"/>
          </a:xfrm>
        </p:spPr>
        <p:txBody>
          <a:bodyPr>
            <a:normAutofit/>
          </a:bodyPr>
          <a:lstStyle/>
          <a:p>
            <a:pPr marL="381477" lvl="1" indent="-190739" algn="just">
              <a:lnSpc>
                <a:spcPts val="2473"/>
              </a:lnSpc>
              <a:buFont typeface="Arial"/>
              <a:buChar char="•"/>
            </a:pPr>
            <a:r>
              <a:rPr lang="en-US" sz="1800" dirty="0">
                <a:solidFill>
                  <a:srgbClr val="324879"/>
                </a:solidFill>
                <a:ea typeface="Open Sans"/>
                <a:cs typeface="Open Sans"/>
                <a:sym typeface="Open Sans"/>
              </a:rPr>
              <a:t>“Good wives” 1970s were told to change their behaviour to avoid abuse by being “less provocative, less aggressive, and less frigid” as the burden for battering was squarely placed on masochistic women</a:t>
            </a:r>
          </a:p>
          <a:p>
            <a:pPr marL="381477" lvl="1" indent="-190739" algn="just">
              <a:lnSpc>
                <a:spcPts val="2473"/>
              </a:lnSpc>
              <a:buFont typeface="Arial"/>
              <a:buChar char="•"/>
            </a:pPr>
            <a:r>
              <a:rPr lang="en-CA" sz="1800" dirty="0">
                <a:solidFill>
                  <a:srgbClr val="324879"/>
                </a:solidFill>
                <a:ea typeface="Open Sans"/>
                <a:cs typeface="Open Sans"/>
              </a:rPr>
              <a:t>Walker notes that battered women are often described as “too bossy, too insulting, too sloppy, too uppity, too angry, too obnoxious, too provocative, or too something else” (at 29)</a:t>
            </a:r>
          </a:p>
          <a:p>
            <a:pPr marL="381477" lvl="1" indent="-190739" algn="just">
              <a:lnSpc>
                <a:spcPts val="2473"/>
              </a:lnSpc>
              <a:buFont typeface="Arial"/>
              <a:buChar char="•"/>
            </a:pPr>
            <a:r>
              <a:rPr lang="en-CA" sz="1800" dirty="0">
                <a:solidFill>
                  <a:srgbClr val="324879"/>
                </a:solidFill>
                <a:ea typeface="Open Sans"/>
                <a:cs typeface="Open Sans"/>
              </a:rPr>
              <a:t>Stereotype that the battered woman should be “weak, passive and powerless” (</a:t>
            </a:r>
            <a:r>
              <a:rPr lang="en-CA" sz="1800" dirty="0" err="1">
                <a:solidFill>
                  <a:srgbClr val="324879"/>
                </a:solidFill>
                <a:ea typeface="Open Sans"/>
                <a:cs typeface="Open Sans"/>
              </a:rPr>
              <a:t>Goodmark</a:t>
            </a:r>
            <a:r>
              <a:rPr lang="en-CA" sz="1800" dirty="0">
                <a:solidFill>
                  <a:srgbClr val="324879"/>
                </a:solidFill>
                <a:ea typeface="Open Sans"/>
                <a:cs typeface="Open Sans"/>
              </a:rPr>
              <a:t>, Reframing at 40)</a:t>
            </a:r>
          </a:p>
          <a:p>
            <a:pPr marL="381477" lvl="1" indent="-190739" algn="just">
              <a:lnSpc>
                <a:spcPts val="2473"/>
              </a:lnSpc>
              <a:buFont typeface="Arial"/>
              <a:buChar char="•"/>
            </a:pPr>
            <a:r>
              <a:rPr lang="en-CA" sz="1800" dirty="0">
                <a:solidFill>
                  <a:srgbClr val="324879"/>
                </a:solidFill>
                <a:ea typeface="Open Sans"/>
                <a:cs typeface="Open Sans"/>
              </a:rPr>
              <a:t>Need a victim and villain – all or nothing</a:t>
            </a:r>
          </a:p>
        </p:txBody>
      </p:sp>
      <p:sp>
        <p:nvSpPr>
          <p:cNvPr id="16" name="Footer Placeholder 15">
            <a:extLst>
              <a:ext uri="{FF2B5EF4-FFF2-40B4-BE49-F238E27FC236}">
                <a16:creationId xmlns:a16="http://schemas.microsoft.com/office/drawing/2014/main" id="{BCC42746-36EA-5D19-70E4-C9AFE349E98E}"/>
              </a:ext>
            </a:extLst>
          </p:cNvPr>
          <p:cNvSpPr>
            <a:spLocks noGrp="1"/>
          </p:cNvSpPr>
          <p:nvPr>
            <p:ph type="ftr" sz="quarter" idx="11"/>
          </p:nvPr>
        </p:nvSpPr>
        <p:spPr/>
        <p:txBody>
          <a:bodyPr/>
          <a:lstStyle/>
          <a:p>
            <a:r>
              <a:rPr lang="en-US"/>
              <a:t>Myth of Mutual Violence</a:t>
            </a:r>
            <a:endParaRPr lang="en-US" dirty="0"/>
          </a:p>
        </p:txBody>
      </p:sp>
      <p:pic>
        <p:nvPicPr>
          <p:cNvPr id="22" name="Picture Placeholder 21" descr="The image depicts a person with a worn, distressed appearance, likely symbolizing the struggle or challenges faced by Lenore E. Walker.&#10;&#10;AI-generated content may be incorrect.">
            <a:extLst>
              <a:ext uri="{FF2B5EF4-FFF2-40B4-BE49-F238E27FC236}">
                <a16:creationId xmlns:a16="http://schemas.microsoft.com/office/drawing/2014/main" id="{1871A18B-BC86-B6A5-DA9C-A2AC5B67EAFC}"/>
              </a:ext>
            </a:extLst>
          </p:cNvPr>
          <p:cNvPicPr>
            <a:picLocks noGrp="1" noChangeAspect="1"/>
          </p:cNvPicPr>
          <p:nvPr>
            <p:ph type="pic" sz="quarter" idx="13"/>
          </p:nvPr>
        </p:nvPicPr>
        <p:blipFill>
          <a:blip r:embed="rId2"/>
          <a:srcRect t="2816" b="2816"/>
          <a:stretch/>
        </p:blipFill>
        <p:spPr>
          <a:custGeom>
            <a:avLst/>
            <a:gdLst>
              <a:gd name="connsiteX0" fmla="*/ 328822 w 3840480"/>
              <a:gd name="connsiteY0" fmla="*/ 0 h 5486400"/>
              <a:gd name="connsiteX1" fmla="*/ 3511658 w 3840480"/>
              <a:gd name="connsiteY1" fmla="*/ 0 h 5486400"/>
              <a:gd name="connsiteX2" fmla="*/ 3840480 w 3840480"/>
              <a:gd name="connsiteY2" fmla="*/ 328822 h 5486400"/>
              <a:gd name="connsiteX3" fmla="*/ 3840480 w 3840480"/>
              <a:gd name="connsiteY3" fmla="*/ 5157578 h 5486400"/>
              <a:gd name="connsiteX4" fmla="*/ 3511658 w 3840480"/>
              <a:gd name="connsiteY4" fmla="*/ 5486400 h 5486400"/>
              <a:gd name="connsiteX5" fmla="*/ 328822 w 3840480"/>
              <a:gd name="connsiteY5" fmla="*/ 5486400 h 5486400"/>
              <a:gd name="connsiteX6" fmla="*/ 0 w 3840480"/>
              <a:gd name="connsiteY6" fmla="*/ 5157578 h 5486400"/>
              <a:gd name="connsiteX7" fmla="*/ 0 w 3840480"/>
              <a:gd name="connsiteY7" fmla="*/ 328822 h 5486400"/>
              <a:gd name="connsiteX8" fmla="*/ 328822 w 3840480"/>
              <a:gd name="connsiteY8"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0480" h="5486400">
                <a:moveTo>
                  <a:pt x="328822" y="0"/>
                </a:moveTo>
                <a:lnTo>
                  <a:pt x="3511658" y="0"/>
                </a:lnTo>
                <a:cubicBezTo>
                  <a:pt x="3693261" y="0"/>
                  <a:pt x="3840480" y="147219"/>
                  <a:pt x="3840480" y="328822"/>
                </a:cubicBezTo>
                <a:lnTo>
                  <a:pt x="3840480" y="5157578"/>
                </a:lnTo>
                <a:cubicBezTo>
                  <a:pt x="3840480" y="5339181"/>
                  <a:pt x="3693261" y="5486400"/>
                  <a:pt x="3511658" y="5486400"/>
                </a:cubicBezTo>
                <a:lnTo>
                  <a:pt x="328822" y="5486400"/>
                </a:lnTo>
                <a:cubicBezTo>
                  <a:pt x="147219" y="5486400"/>
                  <a:pt x="0" y="5339181"/>
                  <a:pt x="0" y="5157578"/>
                </a:cubicBezTo>
                <a:lnTo>
                  <a:pt x="0" y="328822"/>
                </a:lnTo>
                <a:cubicBezTo>
                  <a:pt x="0" y="147219"/>
                  <a:pt x="147219" y="0"/>
                  <a:pt x="328822" y="0"/>
                </a:cubicBezTo>
                <a:close/>
              </a:path>
            </a:pathLst>
          </a:custGeom>
        </p:spPr>
      </p:pic>
    </p:spTree>
    <p:extLst>
      <p:ext uri="{BB962C8B-B14F-4D97-AF65-F5344CB8AC3E}">
        <p14:creationId xmlns:p14="http://schemas.microsoft.com/office/powerpoint/2010/main" val="27763846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95FD2-CEF5-4CED-1069-8F927F3443CF}"/>
              </a:ext>
            </a:extLst>
          </p:cNvPr>
          <p:cNvSpPr>
            <a:spLocks noGrp="1"/>
          </p:cNvSpPr>
          <p:nvPr>
            <p:ph type="title"/>
          </p:nvPr>
        </p:nvSpPr>
        <p:spPr>
          <a:xfrm>
            <a:off x="731519" y="192524"/>
            <a:ext cx="10862833" cy="2696726"/>
          </a:xfrm>
        </p:spPr>
        <p:txBody>
          <a:bodyPr>
            <a:noAutofit/>
          </a:bodyPr>
          <a:lstStyle/>
          <a:p>
            <a:pPr algn="l">
              <a:buNone/>
            </a:pPr>
            <a:r>
              <a:rPr lang="en-US" sz="2800" b="1" dirty="0">
                <a:latin typeface="+mn-lt"/>
              </a:rPr>
              <a:t>Lewis Okun:</a:t>
            </a:r>
            <a:br>
              <a:rPr lang="en-US" sz="2800" b="1" dirty="0"/>
            </a:br>
            <a:br>
              <a:rPr lang="en-US" sz="2400" b="1" dirty="0"/>
            </a:br>
            <a:r>
              <a:rPr lang="en-US" sz="2400" b="1" dirty="0">
                <a:latin typeface="+mn-lt"/>
              </a:rPr>
              <a:t>“Battered Women subjected to almost identical conditions as brainwashed prisoners believed to be masochists and provocateurs, while the prisoners are not so accused?”</a:t>
            </a:r>
            <a:br>
              <a:rPr lang="en-US" sz="2400" b="1" dirty="0"/>
            </a:br>
            <a:r>
              <a:rPr lang="en-US" sz="1600" dirty="0">
                <a:effectLst/>
                <a:latin typeface="+mn-lt"/>
                <a:ea typeface="Times New Roman" panose="02020603050405020304" pitchFamily="18" charset="0"/>
              </a:rPr>
              <a:t>Lewis Okun, </a:t>
            </a:r>
            <a:r>
              <a:rPr lang="en-US" sz="1600" i="1" dirty="0">
                <a:effectLst/>
                <a:latin typeface="+mn-lt"/>
                <a:ea typeface="Times New Roman" panose="02020603050405020304" pitchFamily="18" charset="0"/>
              </a:rPr>
              <a:t>Woman Abuse: Facts Replacing Myths </a:t>
            </a:r>
            <a:r>
              <a:rPr lang="en-US" sz="1600" dirty="0">
                <a:effectLst/>
                <a:latin typeface="+mn-lt"/>
                <a:ea typeface="Times New Roman" panose="02020603050405020304" pitchFamily="18" charset="0"/>
              </a:rPr>
              <a:t>(Albany: State University of New York Press, 1986) at 87</a:t>
            </a:r>
            <a:r>
              <a:rPr lang="en-CA" sz="1600" dirty="0">
                <a:effectLst/>
                <a:latin typeface="+mn-lt"/>
                <a:ea typeface="Times New Roman" panose="02020603050405020304" pitchFamily="18" charset="0"/>
              </a:rPr>
              <a:t>.</a:t>
            </a:r>
            <a:endParaRPr lang="en-CA" sz="2400" b="1" dirty="0">
              <a:latin typeface="+mn-lt"/>
            </a:endParaRPr>
          </a:p>
        </p:txBody>
      </p:sp>
      <p:sp>
        <p:nvSpPr>
          <p:cNvPr id="4" name="Footer Placeholder 3">
            <a:extLst>
              <a:ext uri="{FF2B5EF4-FFF2-40B4-BE49-F238E27FC236}">
                <a16:creationId xmlns:a16="http://schemas.microsoft.com/office/drawing/2014/main" id="{526EFDC3-30FB-254C-F6EE-41EBC8C651C4}"/>
              </a:ext>
            </a:extLst>
          </p:cNvPr>
          <p:cNvSpPr>
            <a:spLocks noGrp="1"/>
          </p:cNvSpPr>
          <p:nvPr>
            <p:ph type="ftr" sz="quarter" idx="11"/>
          </p:nvPr>
        </p:nvSpPr>
        <p:spPr/>
        <p:txBody>
          <a:bodyPr/>
          <a:lstStyle/>
          <a:p>
            <a:r>
              <a:rPr lang="en-US"/>
              <a:t>Myth of Mutual Violence</a:t>
            </a:r>
            <a:endParaRPr lang="en-US" dirty="0"/>
          </a:p>
        </p:txBody>
      </p:sp>
      <p:sp>
        <p:nvSpPr>
          <p:cNvPr id="7" name="TextBox 6">
            <a:extLst>
              <a:ext uri="{FF2B5EF4-FFF2-40B4-BE49-F238E27FC236}">
                <a16:creationId xmlns:a16="http://schemas.microsoft.com/office/drawing/2014/main" id="{8EA9CA18-F5DB-6A26-7B01-4DE12DC3EB47}"/>
              </a:ext>
            </a:extLst>
          </p:cNvPr>
          <p:cNvSpPr txBox="1"/>
          <p:nvPr/>
        </p:nvSpPr>
        <p:spPr>
          <a:xfrm>
            <a:off x="597648" y="2743200"/>
            <a:ext cx="10927602" cy="3108543"/>
          </a:xfrm>
          <a:prstGeom prst="rect">
            <a:avLst/>
          </a:prstGeom>
          <a:noFill/>
        </p:spPr>
        <p:txBody>
          <a:bodyPr wrap="square">
            <a:spAutoFit/>
          </a:bodyPr>
          <a:lstStyle/>
          <a:p>
            <a:r>
              <a:rPr lang="en-CA" sz="2800" b="1" spc="150" dirty="0">
                <a:ea typeface="Meiryo UI" panose="020B0604030504040204" pitchFamily="34" charset="-128"/>
                <a:cs typeface="+mj-cs"/>
              </a:rPr>
              <a:t>Justice Bertha Wilson:</a:t>
            </a:r>
          </a:p>
          <a:p>
            <a:endParaRPr lang="en-CA" dirty="0">
              <a:solidFill>
                <a:srgbClr val="000000"/>
              </a:solidFill>
              <a:latin typeface="poppins" panose="00000500000000000000" pitchFamily="2" charset="0"/>
            </a:endParaRPr>
          </a:p>
          <a:p>
            <a:r>
              <a:rPr lang="en-CA" sz="2400" b="1" dirty="0"/>
              <a:t>“not as badly beaten as she claims or she would have left the man long ago. Or, if she was battered that severely, she must have stayed out of some masochistic enjoyment of it.”</a:t>
            </a:r>
            <a:endParaRPr lang="en-CA" sz="2400" b="1" dirty="0">
              <a:solidFill>
                <a:srgbClr val="000000"/>
              </a:solidFill>
            </a:endParaRPr>
          </a:p>
          <a:p>
            <a:endParaRPr lang="en-CA" i="1" dirty="0">
              <a:solidFill>
                <a:srgbClr val="000000"/>
              </a:solidFill>
            </a:endParaRPr>
          </a:p>
          <a:p>
            <a:r>
              <a:rPr lang="en-CA" i="1" dirty="0">
                <a:solidFill>
                  <a:srgbClr val="000000"/>
                </a:solidFill>
              </a:rPr>
              <a:t>R v Lavallee</a:t>
            </a:r>
            <a:r>
              <a:rPr lang="en-CA" dirty="0">
                <a:solidFill>
                  <a:srgbClr val="000000"/>
                </a:solidFill>
              </a:rPr>
              <a:t>, [1990] 1 SCR 852 at para 34</a:t>
            </a:r>
          </a:p>
          <a:p>
            <a:pPr marL="0" marR="0" indent="0" algn="l">
              <a:buNone/>
            </a:pPr>
            <a:endParaRPr lang="en-CA" sz="2400" b="1" i="0" dirty="0">
              <a:solidFill>
                <a:srgbClr val="000000"/>
              </a:solidFill>
              <a:effectLst/>
              <a:latin typeface="poppins" panose="00000500000000000000" pitchFamily="2" charset="0"/>
            </a:endParaRPr>
          </a:p>
          <a:p>
            <a:pPr marL="0" marR="0" indent="0" algn="l">
              <a:buNone/>
            </a:pPr>
            <a:endParaRPr lang="en-CA" b="0" i="0" dirty="0">
              <a:solidFill>
                <a:srgbClr val="000000"/>
              </a:solidFill>
              <a:effectLst/>
              <a:latin typeface="poppins" panose="00000500000000000000" pitchFamily="2" charset="0"/>
            </a:endParaRPr>
          </a:p>
        </p:txBody>
      </p:sp>
      <p:sp>
        <p:nvSpPr>
          <p:cNvPr id="9" name="Content Placeholder 8">
            <a:extLst>
              <a:ext uri="{FF2B5EF4-FFF2-40B4-BE49-F238E27FC236}">
                <a16:creationId xmlns:a16="http://schemas.microsoft.com/office/drawing/2014/main" id="{F008617A-5EA5-0B21-17E2-63513E44C016}"/>
              </a:ext>
            </a:extLst>
          </p:cNvPr>
          <p:cNvSpPr>
            <a:spLocks noGrp="1"/>
          </p:cNvSpPr>
          <p:nvPr>
            <p:ph idx="1"/>
          </p:nvPr>
        </p:nvSpPr>
        <p:spPr/>
        <p:txBody>
          <a:bodyPr/>
          <a:lstStyle/>
          <a:p>
            <a:endParaRPr lang="en-CA" dirty="0"/>
          </a:p>
          <a:p>
            <a:endParaRPr lang="en-CA" dirty="0"/>
          </a:p>
        </p:txBody>
      </p:sp>
      <p:pic>
        <p:nvPicPr>
          <p:cNvPr id="11" name="Picture 10" descr="The image depicts a person dressed in a red robe and a white blouse, seated in a room with bookshelves and a desk.&#10;&#10;AI-generated content may be incorrect.">
            <a:extLst>
              <a:ext uri="{FF2B5EF4-FFF2-40B4-BE49-F238E27FC236}">
                <a16:creationId xmlns:a16="http://schemas.microsoft.com/office/drawing/2014/main" id="{F96696B8-19CE-0827-78BD-E306D2399445}"/>
              </a:ext>
            </a:extLst>
          </p:cNvPr>
          <p:cNvPicPr>
            <a:picLocks noChangeAspect="1"/>
          </p:cNvPicPr>
          <p:nvPr/>
        </p:nvPicPr>
        <p:blipFill>
          <a:blip r:embed="rId2"/>
          <a:stretch>
            <a:fillRect/>
          </a:stretch>
        </p:blipFill>
        <p:spPr>
          <a:xfrm>
            <a:off x="9708851" y="4200893"/>
            <a:ext cx="1877740" cy="2718968"/>
          </a:xfrm>
          <a:prstGeom prst="rect">
            <a:avLst/>
          </a:prstGeom>
        </p:spPr>
      </p:pic>
    </p:spTree>
    <p:extLst>
      <p:ext uri="{BB962C8B-B14F-4D97-AF65-F5344CB8AC3E}">
        <p14:creationId xmlns:p14="http://schemas.microsoft.com/office/powerpoint/2010/main" val="34893669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932688" y="1408176"/>
            <a:ext cx="3392424" cy="4014216"/>
          </a:xfrm>
          <a:noFill/>
        </p:spPr>
        <p:txBody>
          <a:bodyPr>
            <a:normAutofit/>
          </a:bodyPr>
          <a:lstStyle/>
          <a:p>
            <a:r>
              <a:rPr lang="en-US" dirty="0"/>
              <a:t>Introduction</a:t>
            </a:r>
          </a:p>
        </p:txBody>
      </p:sp>
      <p:sp>
        <p:nvSpPr>
          <p:cNvPr id="3" name="Content Placeholder 2">
            <a:extLst>
              <a:ext uri="{FF2B5EF4-FFF2-40B4-BE49-F238E27FC236}">
                <a16:creationId xmlns:a16="http://schemas.microsoft.com/office/drawing/2014/main" id="{A6A33159-D030-2F82-A142-F75940728319}"/>
              </a:ext>
            </a:extLst>
          </p:cNvPr>
          <p:cNvSpPr>
            <a:spLocks noGrp="1"/>
          </p:cNvSpPr>
          <p:nvPr>
            <p:ph sz="quarter" idx="12"/>
          </p:nvPr>
        </p:nvSpPr>
        <p:spPr>
          <a:xfrm>
            <a:off x="5032188" y="346635"/>
            <a:ext cx="6807200" cy="6275294"/>
          </a:xfrm>
          <a:noFill/>
        </p:spPr>
        <p:txBody>
          <a:bodyPr vert="horz" lIns="91440" tIns="45720" rIns="91440" bIns="45720" rtlCol="0" anchor="t">
            <a:noAutofit/>
          </a:bodyPr>
          <a:lstStyle/>
          <a:p>
            <a:pPr algn="just">
              <a:spcBef>
                <a:spcPts val="600"/>
              </a:spcBef>
            </a:pPr>
            <a:r>
              <a:rPr lang="en-CA" sz="1900" dirty="0"/>
              <a:t>Women’s motives for reporting this crime are invariably scrutinized using myths and stereotypes to discredit women. The obvious question is, why? </a:t>
            </a:r>
          </a:p>
          <a:p>
            <a:pPr algn="just">
              <a:spcBef>
                <a:spcPts val="600"/>
              </a:spcBef>
            </a:pPr>
            <a:r>
              <a:rPr lang="en-CA" sz="1900" dirty="0"/>
              <a:t>A woman’s lived experience is consistently labelled internally inconsistent and untrue, often because of the trauma that victims of violence have experienced</a:t>
            </a:r>
          </a:p>
          <a:p>
            <a:pPr algn="just">
              <a:spcBef>
                <a:spcPts val="600"/>
              </a:spcBef>
            </a:pPr>
            <a:r>
              <a:rPr lang="en-CA" sz="1900" dirty="0"/>
              <a:t>Second, victims are not seen as credible simply because they are women who are painted with false motives</a:t>
            </a:r>
          </a:p>
          <a:p>
            <a:pPr algn="just">
              <a:spcBef>
                <a:spcPts val="600"/>
              </a:spcBef>
            </a:pPr>
            <a:r>
              <a:rPr lang="en-CA" sz="1900" dirty="0"/>
              <a:t>The more that the victim feels that her credibility is questioned, the angrier, more disbelieving and more agitated she appears, making her less credible in the eyes of the court</a:t>
            </a:r>
          </a:p>
          <a:p>
            <a:pPr algn="just">
              <a:spcBef>
                <a:spcPts val="600"/>
              </a:spcBef>
            </a:pPr>
            <a:r>
              <a:rPr lang="en-CA" sz="1900" dirty="0"/>
              <a:t>Thus, this merry-go-round of credibility results in failing survivors of IPV</a:t>
            </a:r>
          </a:p>
          <a:p>
            <a:pPr algn="just">
              <a:spcBef>
                <a:spcPts val="600"/>
              </a:spcBef>
            </a:pPr>
            <a:r>
              <a:rPr lang="en-CA" sz="1900" dirty="0"/>
              <a:t>Mandatory arrest policies have only perpetuated the problem </a:t>
            </a:r>
          </a:p>
          <a:p>
            <a:pPr algn="just">
              <a:spcBef>
                <a:spcPts val="600"/>
              </a:spcBef>
            </a:pPr>
            <a:r>
              <a:rPr lang="en-CA" sz="2000" dirty="0"/>
              <a:t>Women are not allowed to be angry – </a:t>
            </a:r>
            <a:r>
              <a:rPr lang="en-CA" sz="2000" b="1" dirty="0"/>
              <a:t>mutual violence </a:t>
            </a:r>
            <a:r>
              <a:rPr lang="en-CA" sz="2000" dirty="0"/>
              <a:t>is unacceptable</a:t>
            </a:r>
          </a:p>
          <a:p>
            <a:pPr algn="just">
              <a:spcBef>
                <a:spcPts val="600"/>
              </a:spcBef>
            </a:pPr>
            <a:endParaRPr lang="en-CA" sz="1900" dirty="0"/>
          </a:p>
        </p:txBody>
      </p:sp>
      <p:sp>
        <p:nvSpPr>
          <p:cNvPr id="4" name="Footer Placeholder 3">
            <a:extLst>
              <a:ext uri="{FF2B5EF4-FFF2-40B4-BE49-F238E27FC236}">
                <a16:creationId xmlns:a16="http://schemas.microsoft.com/office/drawing/2014/main" id="{2B8D929C-9009-957F-5897-9AA1649E6C70}"/>
              </a:ext>
            </a:extLst>
          </p:cNvPr>
          <p:cNvSpPr>
            <a:spLocks noGrp="1"/>
          </p:cNvSpPr>
          <p:nvPr>
            <p:ph type="ftr" sz="quarter" idx="10"/>
          </p:nvPr>
        </p:nvSpPr>
        <p:spPr/>
        <p:txBody>
          <a:bodyPr/>
          <a:lstStyle/>
          <a:p>
            <a:r>
              <a:rPr lang="en-US" sz="1100" b="1" dirty="0">
                <a:solidFill>
                  <a:schemeClr val="tx1"/>
                </a:solidFill>
              </a:rPr>
              <a:t>Myth of Mutual Violence</a:t>
            </a:r>
          </a:p>
        </p:txBody>
      </p:sp>
      <p:pic>
        <p:nvPicPr>
          <p:cNvPr id="7" name="Picture 6" descr="The image depicts the emblem of Lakehead University, featuring a stylized lake and a red sun with a white border.&#10;&#10;AI-generated content may be incorrect.">
            <a:extLst>
              <a:ext uri="{FF2B5EF4-FFF2-40B4-BE49-F238E27FC236}">
                <a16:creationId xmlns:a16="http://schemas.microsoft.com/office/drawing/2014/main" id="{FB83AD85-DA84-E2CF-9356-BA60D621049E}"/>
              </a:ext>
            </a:extLst>
          </p:cNvPr>
          <p:cNvPicPr>
            <a:picLocks noChangeAspect="1"/>
          </p:cNvPicPr>
          <p:nvPr/>
        </p:nvPicPr>
        <p:blipFill>
          <a:blip r:embed="rId3"/>
          <a:stretch>
            <a:fillRect/>
          </a:stretch>
        </p:blipFill>
        <p:spPr>
          <a:xfrm>
            <a:off x="8577025" y="6362795"/>
            <a:ext cx="1359807" cy="358680"/>
          </a:xfrm>
          <a:prstGeom prst="rect">
            <a:avLst/>
          </a:prstGeom>
        </p:spPr>
      </p:pic>
    </p:spTree>
    <p:extLst>
      <p:ext uri="{BB962C8B-B14F-4D97-AF65-F5344CB8AC3E}">
        <p14:creationId xmlns:p14="http://schemas.microsoft.com/office/powerpoint/2010/main" val="19024245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B048-83C4-26BE-FFE0-8737B284EC58}"/>
              </a:ext>
            </a:extLst>
          </p:cNvPr>
          <p:cNvSpPr>
            <a:spLocks noGrp="1"/>
          </p:cNvSpPr>
          <p:nvPr>
            <p:ph type="ctrTitle"/>
          </p:nvPr>
        </p:nvSpPr>
        <p:spPr>
          <a:xfrm>
            <a:off x="4168404" y="-387832"/>
            <a:ext cx="7416098" cy="3383280"/>
          </a:xfrm>
        </p:spPr>
        <p:txBody>
          <a:bodyPr>
            <a:noAutofit/>
          </a:bodyPr>
          <a:lstStyle/>
          <a:p>
            <a:pPr algn="just"/>
            <a:r>
              <a:rPr lang="en-CA" sz="3200" dirty="0">
                <a:latin typeface="+mn-lt"/>
              </a:rPr>
              <a:t>Women who “fight back” (even in very small ways) are accused of engaging in </a:t>
            </a:r>
            <a:r>
              <a:rPr lang="en-CA" sz="3200" b="1" dirty="0">
                <a:latin typeface="+mn-lt"/>
              </a:rPr>
              <a:t>“mutual violence,” “bidirectional violence,” or “situational violence” </a:t>
            </a:r>
            <a:endParaRPr lang="en-CA" sz="3200" dirty="0">
              <a:latin typeface="+mn-lt"/>
            </a:endParaRPr>
          </a:p>
        </p:txBody>
      </p:sp>
      <p:sp>
        <p:nvSpPr>
          <p:cNvPr id="3" name="Subtitle 2">
            <a:extLst>
              <a:ext uri="{FF2B5EF4-FFF2-40B4-BE49-F238E27FC236}">
                <a16:creationId xmlns:a16="http://schemas.microsoft.com/office/drawing/2014/main" id="{F93B163D-406E-01C8-7BFA-1F1E659050AF}"/>
              </a:ext>
            </a:extLst>
          </p:cNvPr>
          <p:cNvSpPr>
            <a:spLocks noGrp="1"/>
          </p:cNvSpPr>
          <p:nvPr>
            <p:ph type="subTitle" idx="1"/>
          </p:nvPr>
        </p:nvSpPr>
        <p:spPr/>
        <p:txBody>
          <a:bodyPr/>
          <a:lstStyle/>
          <a:p>
            <a:endParaRPr lang="en-CA"/>
          </a:p>
        </p:txBody>
      </p:sp>
    </p:spTree>
    <p:extLst>
      <p:ext uri="{BB962C8B-B14F-4D97-AF65-F5344CB8AC3E}">
        <p14:creationId xmlns:p14="http://schemas.microsoft.com/office/powerpoint/2010/main" val="336038886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872FD-7E92-C3C8-5956-A6C41548252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01FB9CD-CBF7-C634-8B2F-5E2490FDF9F0}"/>
              </a:ext>
            </a:extLst>
          </p:cNvPr>
          <p:cNvSpPr>
            <a:spLocks noGrp="1"/>
          </p:cNvSpPr>
          <p:nvPr>
            <p:ph type="ctrTitle"/>
          </p:nvPr>
        </p:nvSpPr>
        <p:spPr>
          <a:xfrm>
            <a:off x="731520" y="1554479"/>
            <a:ext cx="6988716" cy="2551115"/>
          </a:xfrm>
        </p:spPr>
        <p:txBody>
          <a:bodyPr anchor="ctr">
            <a:normAutofit fontScale="90000"/>
          </a:bodyPr>
          <a:lstStyle/>
          <a:p>
            <a:r>
              <a:rPr lang="en-US" b="1" dirty="0"/>
              <a:t>Sentencing Battered Women who Kill their Abusers – Reimagining Sentencing for Imperfect Victims and the Myth of “Mutual Violence”</a:t>
            </a:r>
          </a:p>
        </p:txBody>
      </p:sp>
      <p:sp>
        <p:nvSpPr>
          <p:cNvPr id="4" name="Subtitle 3">
            <a:extLst>
              <a:ext uri="{FF2B5EF4-FFF2-40B4-BE49-F238E27FC236}">
                <a16:creationId xmlns:a16="http://schemas.microsoft.com/office/drawing/2014/main" id="{D8319D33-1EDC-2FD6-1393-613ECEB01295}"/>
              </a:ext>
            </a:extLst>
          </p:cNvPr>
          <p:cNvSpPr>
            <a:spLocks noGrp="1"/>
          </p:cNvSpPr>
          <p:nvPr>
            <p:ph idx="1"/>
          </p:nvPr>
        </p:nvSpPr>
        <p:spPr>
          <a:xfrm>
            <a:off x="1259295" y="4374392"/>
            <a:ext cx="6400800" cy="2286000"/>
          </a:xfrm>
        </p:spPr>
        <p:txBody>
          <a:bodyPr anchor="t">
            <a:normAutofit/>
          </a:bodyPr>
          <a:lstStyle/>
          <a:p>
            <a:pPr marL="0" indent="0">
              <a:spcBef>
                <a:spcPct val="0"/>
              </a:spcBef>
              <a:buNone/>
            </a:pPr>
            <a:r>
              <a:rPr lang="en-US" b="1" dirty="0"/>
              <a:t>Dr. Frances E. Chapman, PhD, LLM, JD, BA</a:t>
            </a:r>
          </a:p>
          <a:p>
            <a:pPr marL="0" indent="0">
              <a:spcBef>
                <a:spcPct val="0"/>
              </a:spcBef>
              <a:buNone/>
            </a:pPr>
            <a:r>
              <a:rPr lang="en-US" b="1" dirty="0"/>
              <a:t>Lakehead University,  Bora Laskin Faculty of Law</a:t>
            </a:r>
          </a:p>
          <a:p>
            <a:pPr marL="0" indent="0">
              <a:spcBef>
                <a:spcPct val="0"/>
              </a:spcBef>
              <a:buNone/>
            </a:pPr>
            <a:r>
              <a:rPr lang="en-US" b="1" dirty="0"/>
              <a:t>Thunder Bay, Ontario Canada</a:t>
            </a:r>
          </a:p>
          <a:p>
            <a:endParaRPr lang="en-US" dirty="0"/>
          </a:p>
        </p:txBody>
      </p:sp>
      <p:pic>
        <p:nvPicPr>
          <p:cNvPr id="7" name="Picture 6" descr="The image depicts the emblem of Lakehead University, featuring a stylized lake with a red sun and blue waves.&#10;&#10;AI-generated content may be incorrect.">
            <a:extLst>
              <a:ext uri="{FF2B5EF4-FFF2-40B4-BE49-F238E27FC236}">
                <a16:creationId xmlns:a16="http://schemas.microsoft.com/office/drawing/2014/main" id="{C8763CD3-70F9-6B14-ED6F-58AE7A9D55E8}"/>
              </a:ext>
            </a:extLst>
          </p:cNvPr>
          <p:cNvPicPr>
            <a:picLocks noChangeAspect="1"/>
          </p:cNvPicPr>
          <p:nvPr/>
        </p:nvPicPr>
        <p:blipFill>
          <a:blip r:embed="rId3"/>
          <a:stretch>
            <a:fillRect/>
          </a:stretch>
        </p:blipFill>
        <p:spPr>
          <a:xfrm>
            <a:off x="1840581" y="5447060"/>
            <a:ext cx="2548899" cy="6728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descr="INTERNATIONAL SOCIETY FOR THE REFORM OF CRIMINAL LAW&#10;&#10;AI-generated content may be incorrect.">
            <a:extLst>
              <a:ext uri="{FF2B5EF4-FFF2-40B4-BE49-F238E27FC236}">
                <a16:creationId xmlns:a16="http://schemas.microsoft.com/office/drawing/2014/main" id="{1FB8BE65-FD98-C1B2-2693-8FDF445E3369}"/>
              </a:ext>
            </a:extLst>
          </p:cNvPr>
          <p:cNvPicPr>
            <a:picLocks noChangeAspect="1"/>
          </p:cNvPicPr>
          <p:nvPr/>
        </p:nvPicPr>
        <p:blipFill>
          <a:blip r:embed="rId4"/>
          <a:stretch>
            <a:fillRect/>
          </a:stretch>
        </p:blipFill>
        <p:spPr>
          <a:xfrm>
            <a:off x="7720236" y="491662"/>
            <a:ext cx="3840813" cy="1127858"/>
          </a:xfrm>
          <a:prstGeom prst="rect">
            <a:avLst/>
          </a:prstGeom>
        </p:spPr>
      </p:pic>
      <p:sp>
        <p:nvSpPr>
          <p:cNvPr id="10" name="Footer Placeholder 9">
            <a:extLst>
              <a:ext uri="{FF2B5EF4-FFF2-40B4-BE49-F238E27FC236}">
                <a16:creationId xmlns:a16="http://schemas.microsoft.com/office/drawing/2014/main" id="{B8866A8C-5BF5-8607-570E-FFAF13D12314}"/>
              </a:ext>
            </a:extLst>
          </p:cNvPr>
          <p:cNvSpPr>
            <a:spLocks noGrp="1"/>
          </p:cNvSpPr>
          <p:nvPr>
            <p:ph type="ftr" sz="quarter" idx="11"/>
          </p:nvPr>
        </p:nvSpPr>
        <p:spPr/>
        <p:txBody>
          <a:bodyPr/>
          <a:lstStyle/>
          <a:p>
            <a:r>
              <a:rPr lang="en-US">
                <a:solidFill>
                  <a:schemeClr val="tx1"/>
                </a:solidFill>
              </a:rPr>
              <a:t>Myth of Mutual Violence</a:t>
            </a:r>
            <a:endParaRPr lang="en-US" dirty="0">
              <a:solidFill>
                <a:schemeClr val="tx1"/>
              </a:solidFill>
            </a:endParaRPr>
          </a:p>
        </p:txBody>
      </p:sp>
    </p:spTree>
    <p:extLst>
      <p:ext uri="{BB962C8B-B14F-4D97-AF65-F5344CB8AC3E}">
        <p14:creationId xmlns:p14="http://schemas.microsoft.com/office/powerpoint/2010/main" val="232961423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3515F-5B6E-23B7-BC70-6C993711D8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EE0A00-7659-2FBD-F991-508F4C50CDAD}"/>
              </a:ext>
            </a:extLst>
          </p:cNvPr>
          <p:cNvSpPr>
            <a:spLocks noGrp="1"/>
          </p:cNvSpPr>
          <p:nvPr>
            <p:ph type="title"/>
          </p:nvPr>
        </p:nvSpPr>
        <p:spPr>
          <a:xfrm>
            <a:off x="731519" y="192524"/>
            <a:ext cx="10862833" cy="2696726"/>
          </a:xfrm>
        </p:spPr>
        <p:txBody>
          <a:bodyPr>
            <a:noAutofit/>
          </a:bodyPr>
          <a:lstStyle/>
          <a:p>
            <a:pPr algn="l"/>
            <a:r>
              <a:rPr lang="en-US" sz="3200" b="1" dirty="0">
                <a:latin typeface="+mn-lt"/>
              </a:rPr>
              <a:t>Mutual Violence</a:t>
            </a:r>
            <a:br>
              <a:rPr lang="en-US" sz="2800" b="1" dirty="0"/>
            </a:br>
            <a:br>
              <a:rPr lang="en-US" sz="2400" b="1" dirty="0"/>
            </a:br>
            <a:r>
              <a:rPr lang="en-CA" sz="2800" b="1" spc="0" dirty="0">
                <a:solidFill>
                  <a:srgbClr val="000000"/>
                </a:solidFill>
                <a:latin typeface="Aptos"/>
              </a:rPr>
              <a:t>Suzanne </a:t>
            </a:r>
            <a:r>
              <a:rPr lang="en-CA" sz="2800" b="1" spc="0" dirty="0" err="1">
                <a:solidFill>
                  <a:srgbClr val="000000"/>
                </a:solidFill>
                <a:latin typeface="Aptos"/>
              </a:rPr>
              <a:t>Zaccour</a:t>
            </a:r>
            <a:r>
              <a:rPr lang="en-CA" sz="2800" b="1" spc="0" dirty="0">
                <a:solidFill>
                  <a:srgbClr val="000000"/>
                </a:solidFill>
                <a:latin typeface="Aptos"/>
              </a:rPr>
              <a:t> stated that parental alienation makes DV disappear. Does the concept of “mutual violence” make male-perpetrated IPV disappear?</a:t>
            </a:r>
            <a:br>
              <a:rPr lang="en-CA" sz="2800" b="1" spc="0" dirty="0">
                <a:solidFill>
                  <a:srgbClr val="000000"/>
                </a:solidFill>
                <a:latin typeface="Aptos"/>
              </a:rPr>
            </a:br>
            <a:endParaRPr lang="en-CA" sz="2800" b="1" dirty="0">
              <a:latin typeface="+mn-lt"/>
            </a:endParaRPr>
          </a:p>
        </p:txBody>
      </p:sp>
      <p:sp>
        <p:nvSpPr>
          <p:cNvPr id="4" name="Footer Placeholder 3">
            <a:extLst>
              <a:ext uri="{FF2B5EF4-FFF2-40B4-BE49-F238E27FC236}">
                <a16:creationId xmlns:a16="http://schemas.microsoft.com/office/drawing/2014/main" id="{6DE59634-9055-4C9C-9C8E-81D271C376EB}"/>
              </a:ext>
            </a:extLst>
          </p:cNvPr>
          <p:cNvSpPr>
            <a:spLocks noGrp="1"/>
          </p:cNvSpPr>
          <p:nvPr>
            <p:ph type="ftr" sz="quarter" idx="11"/>
          </p:nvPr>
        </p:nvSpPr>
        <p:spPr/>
        <p:txBody>
          <a:bodyPr/>
          <a:lstStyle/>
          <a:p>
            <a:r>
              <a:rPr lang="en-US"/>
              <a:t>Myth of Mutual Violence</a:t>
            </a:r>
            <a:endParaRPr lang="en-US" dirty="0"/>
          </a:p>
        </p:txBody>
      </p:sp>
      <p:sp>
        <p:nvSpPr>
          <p:cNvPr id="7" name="TextBox 6">
            <a:extLst>
              <a:ext uri="{FF2B5EF4-FFF2-40B4-BE49-F238E27FC236}">
                <a16:creationId xmlns:a16="http://schemas.microsoft.com/office/drawing/2014/main" id="{7AF395F3-4D3A-3860-3D2D-4994E5D56CB5}"/>
              </a:ext>
            </a:extLst>
          </p:cNvPr>
          <p:cNvSpPr txBox="1"/>
          <p:nvPr/>
        </p:nvSpPr>
        <p:spPr>
          <a:xfrm>
            <a:off x="597648" y="2743200"/>
            <a:ext cx="10927602" cy="2108269"/>
          </a:xfrm>
          <a:prstGeom prst="rect">
            <a:avLst/>
          </a:prstGeom>
          <a:noFill/>
        </p:spPr>
        <p:txBody>
          <a:bodyPr wrap="square">
            <a:spAutoFit/>
          </a:bodyPr>
          <a:lstStyle/>
          <a:p>
            <a:r>
              <a:rPr lang="en-US" sz="2800" b="1" i="1" dirty="0">
                <a:solidFill>
                  <a:srgbClr val="000000"/>
                </a:solidFill>
                <a:ea typeface="Meiryo UI" panose="020B0604030504040204" pitchFamily="34" charset="-128"/>
                <a:cs typeface="+mj-cs"/>
              </a:rPr>
              <a:t>R v Lavallee </a:t>
            </a:r>
            <a:r>
              <a:rPr lang="en-US" sz="2800" b="1" dirty="0">
                <a:solidFill>
                  <a:srgbClr val="000000"/>
                </a:solidFill>
                <a:ea typeface="Meiryo UI" panose="020B0604030504040204" pitchFamily="34" charset="-128"/>
                <a:cs typeface="+mj-cs"/>
              </a:rPr>
              <a:t>&amp; </a:t>
            </a:r>
            <a:r>
              <a:rPr lang="en-US" sz="2800" b="1" i="1" dirty="0">
                <a:solidFill>
                  <a:srgbClr val="000000"/>
                </a:solidFill>
                <a:ea typeface="Meiryo UI" panose="020B0604030504040204" pitchFamily="34" charset="-128"/>
                <a:cs typeface="+mj-cs"/>
              </a:rPr>
              <a:t>R v Naslund </a:t>
            </a:r>
            <a:r>
              <a:rPr lang="en-US" sz="2800" b="1" dirty="0">
                <a:solidFill>
                  <a:srgbClr val="000000"/>
                </a:solidFill>
                <a:ea typeface="Meiryo UI" panose="020B0604030504040204" pitchFamily="34" charset="-128"/>
                <a:cs typeface="+mj-cs"/>
              </a:rPr>
              <a:t>show that not only does IPV disappear, but even more troubling, that it may be used as a weapon against women to erase their victimization</a:t>
            </a:r>
            <a:br>
              <a:rPr lang="en-US" sz="2900" b="1" dirty="0">
                <a:solidFill>
                  <a:srgbClr val="000000"/>
                </a:solidFill>
                <a:ea typeface="Meiryo UI" panose="020B0604030504040204" pitchFamily="34" charset="-128"/>
                <a:cs typeface="+mj-cs"/>
              </a:rPr>
            </a:br>
            <a:br>
              <a:rPr lang="en-CA" sz="2900" b="1" dirty="0">
                <a:solidFill>
                  <a:srgbClr val="000000"/>
                </a:solidFill>
                <a:ea typeface="Meiryo UI" panose="020B0604030504040204" pitchFamily="34" charset="-128"/>
                <a:cs typeface="+mj-cs"/>
              </a:rPr>
            </a:br>
            <a:endParaRPr lang="en-CA" b="0" i="0" dirty="0">
              <a:solidFill>
                <a:srgbClr val="000000"/>
              </a:solidFill>
              <a:effectLst/>
              <a:latin typeface="poppins" panose="00000500000000000000" pitchFamily="2" charset="0"/>
            </a:endParaRPr>
          </a:p>
        </p:txBody>
      </p:sp>
      <p:sp>
        <p:nvSpPr>
          <p:cNvPr id="9" name="Content Placeholder 8">
            <a:extLst>
              <a:ext uri="{FF2B5EF4-FFF2-40B4-BE49-F238E27FC236}">
                <a16:creationId xmlns:a16="http://schemas.microsoft.com/office/drawing/2014/main" id="{DF0F6924-4320-0137-4B10-3711D4A6B8CD}"/>
              </a:ext>
            </a:extLst>
          </p:cNvPr>
          <p:cNvSpPr>
            <a:spLocks noGrp="1"/>
          </p:cNvSpPr>
          <p:nvPr>
            <p:ph idx="1"/>
          </p:nvPr>
        </p:nvSpPr>
        <p:spPr/>
        <p:txBody>
          <a:bodyPr/>
          <a:lstStyle/>
          <a:p>
            <a:endParaRPr lang="en-CA" dirty="0"/>
          </a:p>
          <a:p>
            <a:endParaRPr lang="en-CA" dirty="0"/>
          </a:p>
        </p:txBody>
      </p:sp>
    </p:spTree>
    <p:extLst>
      <p:ext uri="{BB962C8B-B14F-4D97-AF65-F5344CB8AC3E}">
        <p14:creationId xmlns:p14="http://schemas.microsoft.com/office/powerpoint/2010/main" val="35666640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2B0F-98C1-14B1-AF47-4454E30D9DBB}"/>
              </a:ext>
            </a:extLst>
          </p:cNvPr>
          <p:cNvSpPr>
            <a:spLocks noGrp="1"/>
          </p:cNvSpPr>
          <p:nvPr>
            <p:ph type="title"/>
          </p:nvPr>
        </p:nvSpPr>
        <p:spPr>
          <a:xfrm>
            <a:off x="136239" y="731520"/>
            <a:ext cx="4937760" cy="4023360"/>
          </a:xfrm>
        </p:spPr>
        <p:txBody>
          <a:bodyPr anchor="ctr">
            <a:normAutofit/>
          </a:bodyPr>
          <a:lstStyle/>
          <a:p>
            <a:r>
              <a:rPr lang="en-CA" dirty="0"/>
              <a:t>Myths?</a:t>
            </a:r>
          </a:p>
        </p:txBody>
      </p:sp>
      <p:sp>
        <p:nvSpPr>
          <p:cNvPr id="3" name="Content Placeholder 2">
            <a:extLst>
              <a:ext uri="{FF2B5EF4-FFF2-40B4-BE49-F238E27FC236}">
                <a16:creationId xmlns:a16="http://schemas.microsoft.com/office/drawing/2014/main" id="{85DFEADF-9DE6-0B94-C7A8-38FE3DEEC251}"/>
              </a:ext>
            </a:extLst>
          </p:cNvPr>
          <p:cNvSpPr>
            <a:spLocks noGrp="1"/>
          </p:cNvSpPr>
          <p:nvPr>
            <p:ph idx="1"/>
            <p:extLst>
              <p:ext uri="{E7BDC344-281C-4309-B0C6-D0EE65EED2A8}">
                <p202:designPr xmlns:p202="http://schemas.microsoft.com/office/powerpoint/2020/02/main">
                  <p202:designTagLst>
                    <p202:designTag name="ARCH:1:VSVAR" val="TitledTextBox"/>
                    <p202:designTag name="ARCH:1:CLS" val="InformationBlock"/>
                  </p202:designTagLst>
                </p202:designPr>
              </p:ext>
            </p:extLst>
          </p:nvPr>
        </p:nvSpPr>
        <p:spPr>
          <a:xfrm>
            <a:off x="5535495" y="533911"/>
            <a:ext cx="6124639" cy="4220969"/>
          </a:xfrm>
        </p:spPr>
        <p:txBody>
          <a:bodyPr>
            <a:normAutofit/>
          </a:bodyPr>
          <a:lstStyle/>
          <a:p>
            <a:pPr marL="0" indent="0" algn="just">
              <a:spcBef>
                <a:spcPts val="2500"/>
              </a:spcBef>
              <a:buFont typeface="Arial" panose="020B0604020202020204" pitchFamily="34" charset="0"/>
              <a:buNone/>
            </a:pPr>
            <a:r>
              <a:rPr lang="en-US" sz="2400" b="1" dirty="0"/>
              <a:t>Reinforced in Media</a:t>
            </a:r>
          </a:p>
          <a:p>
            <a:pPr marL="285750" lvl="1" indent="-285750" algn="just"/>
            <a:r>
              <a:rPr lang="en-US" sz="2400" dirty="0"/>
              <a:t>“Hidden Crisis” of “wrongful accusations in sexual assault and domestic violence” cases</a:t>
            </a:r>
          </a:p>
          <a:p>
            <a:pPr marL="285750" lvl="1" indent="-285750" algn="just"/>
            <a:r>
              <a:rPr lang="en-US" sz="2400" dirty="0"/>
              <a:t>3 out of 10 matters they can assemble evidence that the allegations are “demonstrably false”</a:t>
            </a:r>
          </a:p>
        </p:txBody>
      </p:sp>
      <p:sp>
        <p:nvSpPr>
          <p:cNvPr id="4" name="Footer Placeholder 3">
            <a:extLst>
              <a:ext uri="{FF2B5EF4-FFF2-40B4-BE49-F238E27FC236}">
                <a16:creationId xmlns:a16="http://schemas.microsoft.com/office/drawing/2014/main" id="{4D513F51-D73D-A1C8-97F4-CD19EA4AE89B}"/>
              </a:ext>
            </a:extLst>
          </p:cNvPr>
          <p:cNvSpPr>
            <a:spLocks noGrp="1"/>
          </p:cNvSpPr>
          <p:nvPr>
            <p:ph type="ftr" sz="quarter" idx="11"/>
          </p:nvPr>
        </p:nvSpPr>
        <p:spPr>
          <a:xfrm>
            <a:off x="4038600" y="6254339"/>
            <a:ext cx="4114800" cy="228600"/>
          </a:xfrm>
        </p:spPr>
        <p:txBody>
          <a:bodyPr anchor="ctr">
            <a:normAutofit/>
          </a:bodyPr>
          <a:lstStyle/>
          <a:p>
            <a:pPr>
              <a:spcAft>
                <a:spcPts val="600"/>
              </a:spcAft>
            </a:pPr>
            <a:r>
              <a:rPr lang="en-US"/>
              <a:t>Myth of Mutual Violence</a:t>
            </a:r>
          </a:p>
        </p:txBody>
      </p:sp>
      <p:pic>
        <p:nvPicPr>
          <p:cNvPr id="7" name="Picture 6">
            <a:extLst>
              <a:ext uri="{FF2B5EF4-FFF2-40B4-BE49-F238E27FC236}">
                <a16:creationId xmlns:a16="http://schemas.microsoft.com/office/drawing/2014/main" id="{830DB1FA-A7F6-6528-5800-51CF2DBB07D8}"/>
              </a:ext>
            </a:extLst>
          </p:cNvPr>
          <p:cNvPicPr>
            <a:picLocks noChangeAspect="1"/>
          </p:cNvPicPr>
          <p:nvPr/>
        </p:nvPicPr>
        <p:blipFill>
          <a:blip r:embed="rId3"/>
          <a:srcRect t="5519" b="2151"/>
          <a:stretch>
            <a:fillRect/>
          </a:stretch>
        </p:blipFill>
        <p:spPr>
          <a:xfrm>
            <a:off x="564032" y="311505"/>
            <a:ext cx="4934827" cy="6057133"/>
          </a:xfrm>
          <a:prstGeom prst="rect">
            <a:avLst/>
          </a:prstGeom>
        </p:spPr>
      </p:pic>
      <p:pic>
        <p:nvPicPr>
          <p:cNvPr id="10" name="Picture 9" descr="An image depicts a statue of Lady Justice holding scales, symbolizing the serious issue of false sexual assault accusations.">
            <a:extLst>
              <a:ext uri="{FF2B5EF4-FFF2-40B4-BE49-F238E27FC236}">
                <a16:creationId xmlns:a16="http://schemas.microsoft.com/office/drawing/2014/main" id="{C9F9668C-B0B4-DD7E-D0F8-4D22C7A2B508}"/>
              </a:ext>
            </a:extLst>
          </p:cNvPr>
          <p:cNvPicPr>
            <a:picLocks noChangeAspect="1"/>
          </p:cNvPicPr>
          <p:nvPr/>
        </p:nvPicPr>
        <p:blipFill>
          <a:blip r:embed="rId4"/>
          <a:stretch>
            <a:fillRect/>
          </a:stretch>
        </p:blipFill>
        <p:spPr>
          <a:xfrm>
            <a:off x="6819962" y="273534"/>
            <a:ext cx="4306929" cy="6050555"/>
          </a:xfrm>
          <a:prstGeom prst="rect">
            <a:avLst/>
          </a:prstGeom>
        </p:spPr>
      </p:pic>
      <p:sp>
        <p:nvSpPr>
          <p:cNvPr id="11" name="Rectangle 10">
            <a:extLst>
              <a:ext uri="{FF2B5EF4-FFF2-40B4-BE49-F238E27FC236}">
                <a16:creationId xmlns:a16="http://schemas.microsoft.com/office/drawing/2014/main" id="{D1633189-88A4-B7FF-CBED-087A9EA94F2B}"/>
              </a:ext>
            </a:extLst>
          </p:cNvPr>
          <p:cNvSpPr/>
          <p:nvPr/>
        </p:nvSpPr>
        <p:spPr>
          <a:xfrm>
            <a:off x="1116199" y="3340072"/>
            <a:ext cx="2635994" cy="431040"/>
          </a:xfrm>
          <a:prstGeom prst="rect">
            <a:avLst/>
          </a:prstGeom>
          <a:solidFill>
            <a:srgbClr val="FFFF0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9A55EC26-CBAE-7F3E-E505-5125944E474F}"/>
              </a:ext>
            </a:extLst>
          </p:cNvPr>
          <p:cNvSpPr/>
          <p:nvPr/>
        </p:nvSpPr>
        <p:spPr>
          <a:xfrm>
            <a:off x="7447630" y="3682825"/>
            <a:ext cx="3260309" cy="971156"/>
          </a:xfrm>
          <a:prstGeom prst="rect">
            <a:avLst/>
          </a:prstGeom>
          <a:solidFill>
            <a:schemeClr val="accent1">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5B967FEA-A01E-BDBF-1C8F-5EE25C818D16}"/>
              </a:ext>
            </a:extLst>
          </p:cNvPr>
          <p:cNvSpPr txBox="1"/>
          <p:nvPr/>
        </p:nvSpPr>
        <p:spPr>
          <a:xfrm>
            <a:off x="709187" y="4094348"/>
            <a:ext cx="6558455" cy="923330"/>
          </a:xfrm>
          <a:prstGeom prst="rect">
            <a:avLst/>
          </a:prstGeom>
          <a:noFill/>
        </p:spPr>
        <p:txBody>
          <a:bodyPr wrap="square" rtlCol="0">
            <a:spAutoFit/>
          </a:bodyPr>
          <a:lstStyle/>
          <a:p>
            <a:r>
              <a:rPr lang="en-CA" sz="5400" b="1" dirty="0">
                <a:solidFill>
                  <a:schemeClr val="accent1"/>
                </a:solidFill>
              </a:rPr>
              <a:t>Imperfect Choices</a:t>
            </a:r>
          </a:p>
        </p:txBody>
      </p:sp>
    </p:spTree>
    <p:extLst>
      <p:ext uri="{BB962C8B-B14F-4D97-AF65-F5344CB8AC3E}">
        <p14:creationId xmlns:p14="http://schemas.microsoft.com/office/powerpoint/2010/main" val="364859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11"/>
                                        </p:tgtEl>
                                        <p:attrNameLst>
                                          <p:attrName>ppt_x</p:attrName>
                                        </p:attrNameLst>
                                      </p:cBhvr>
                                      <p:tavLst>
                                        <p:tav tm="0">
                                          <p:val>
                                            <p:strVal val="ppt_x"/>
                                          </p:val>
                                        </p:tav>
                                        <p:tav tm="100000">
                                          <p:val>
                                            <p:strVal val="ppt_x"/>
                                          </p:val>
                                        </p:tav>
                                      </p:tavLst>
                                    </p:anim>
                                    <p:anim calcmode="lin" valueType="num">
                                      <p:cBhvr additive="base">
                                        <p:cTn id="37" dur="500"/>
                                        <p:tgtEl>
                                          <p:spTgt spid="11"/>
                                        </p:tgtEl>
                                        <p:attrNameLst>
                                          <p:attrName>ppt_y</p:attrName>
                                        </p:attrNameLst>
                                      </p:cBhvr>
                                      <p:tavLst>
                                        <p:tav tm="0">
                                          <p:val>
                                            <p:strVal val="ppt_y"/>
                                          </p:val>
                                        </p:tav>
                                        <p:tav tm="100000">
                                          <p:val>
                                            <p:strVal val="1+ppt_h/2"/>
                                          </p:val>
                                        </p:tav>
                                      </p:tavLst>
                                    </p:anim>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7"/>
                                        </p:tgtEl>
                                        <p:attrNameLst>
                                          <p:attrName>ppt_x</p:attrName>
                                        </p:attrNameLst>
                                      </p:cBhvr>
                                      <p:tavLst>
                                        <p:tav tm="0">
                                          <p:val>
                                            <p:strVal val="ppt_x"/>
                                          </p:val>
                                        </p:tav>
                                        <p:tav tm="100000">
                                          <p:val>
                                            <p:strVal val="ppt_x"/>
                                          </p:val>
                                        </p:tav>
                                      </p:tavLst>
                                    </p:anim>
                                    <p:anim calcmode="lin" valueType="num">
                                      <p:cBhvr additive="base">
                                        <p:cTn id="43" dur="500"/>
                                        <p:tgtEl>
                                          <p:spTgt spid="7"/>
                                        </p:tgtEl>
                                        <p:attrNameLst>
                                          <p:attrName>ppt_y</p:attrName>
                                        </p:attrNameLst>
                                      </p:cBhvr>
                                      <p:tavLst>
                                        <p:tav tm="0">
                                          <p:val>
                                            <p:strVal val="ppt_y"/>
                                          </p:val>
                                        </p:tav>
                                        <p:tav tm="100000">
                                          <p:val>
                                            <p:strVal val="1+ppt_h/2"/>
                                          </p:val>
                                        </p:tav>
                                      </p:tavLst>
                                    </p:anim>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circle(in)">
                                      <p:cBhvr>
                                        <p:cTn id="6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animBg="1"/>
      <p:bldP spid="11" grpId="1" animBg="1"/>
      <p:bldP spid="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C0137-462C-6CE8-6EA1-82CD58E512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0B6B7E-A4B1-AD98-B5E6-AFB6990696EE}"/>
              </a:ext>
            </a:extLst>
          </p:cNvPr>
          <p:cNvSpPr>
            <a:spLocks noGrp="1"/>
          </p:cNvSpPr>
          <p:nvPr>
            <p:ph type="title"/>
          </p:nvPr>
        </p:nvSpPr>
        <p:spPr>
          <a:xfrm>
            <a:off x="932688" y="1408176"/>
            <a:ext cx="3645618" cy="4014216"/>
          </a:xfrm>
        </p:spPr>
        <p:txBody>
          <a:bodyPr>
            <a:normAutofit/>
          </a:bodyPr>
          <a:lstStyle/>
          <a:p>
            <a:r>
              <a:rPr lang="en-CA" sz="3600" b="1" dirty="0"/>
              <a:t>Mutual violence</a:t>
            </a:r>
          </a:p>
        </p:txBody>
      </p:sp>
      <p:sp>
        <p:nvSpPr>
          <p:cNvPr id="3" name="Content Placeholder 2">
            <a:extLst>
              <a:ext uri="{FF2B5EF4-FFF2-40B4-BE49-F238E27FC236}">
                <a16:creationId xmlns:a16="http://schemas.microsoft.com/office/drawing/2014/main" id="{5CECCC38-5CC3-7773-CC1B-A6AD67AE7FB3}"/>
              </a:ext>
            </a:extLst>
          </p:cNvPr>
          <p:cNvSpPr>
            <a:spLocks noGrp="1"/>
          </p:cNvSpPr>
          <p:nvPr>
            <p:ph sz="quarter" idx="12"/>
          </p:nvPr>
        </p:nvSpPr>
        <p:spPr>
          <a:xfrm>
            <a:off x="5076497" y="33108"/>
            <a:ext cx="6861153" cy="6791784"/>
          </a:xfrm>
        </p:spPr>
        <p:txBody>
          <a:bodyPr>
            <a:noAutofit/>
          </a:bodyPr>
          <a:lstStyle/>
          <a:p>
            <a:pPr algn="just">
              <a:spcBef>
                <a:spcPts val="0"/>
              </a:spcBef>
              <a:spcAft>
                <a:spcPts val="0"/>
              </a:spcAft>
            </a:pPr>
            <a:r>
              <a:rPr lang="en-CA" sz="2400" dirty="0"/>
              <a:t>Gender symmetry ignores most severe outcomes are perpetrated by men against women, and in cases of intimate partner homicide, sexual assault and criminal harassment, there are predominantly female victims</a:t>
            </a:r>
          </a:p>
          <a:p>
            <a:pPr algn="just">
              <a:spcBef>
                <a:spcPts val="0"/>
              </a:spcBef>
              <a:spcAft>
                <a:spcPts val="0"/>
              </a:spcAft>
            </a:pPr>
            <a:r>
              <a:rPr lang="en-CA" sz="2400" dirty="0"/>
              <a:t>Mutual violence is actually very rare and little studied, and our history of mandatory arrest policies has obfuscated the situation even further.</a:t>
            </a:r>
            <a:r>
              <a:rPr lang="en-CA" sz="2000" dirty="0"/>
              <a:t> </a:t>
            </a:r>
          </a:p>
          <a:p>
            <a:pPr algn="just">
              <a:spcBef>
                <a:spcPts val="0"/>
              </a:spcBef>
              <a:spcAft>
                <a:spcPts val="0"/>
              </a:spcAft>
            </a:pPr>
            <a:r>
              <a:rPr lang="en-CA" sz="2400" dirty="0"/>
              <a:t>“[t]he concept of the “ideal victim” serves to undermine their credibility and enforce blame onto them for not responding in the ‘correct’ way with physical or active resistance, despite research showing that the most common reaction to rape is ‘freezing,’ otherwise known as tonic immobility.”</a:t>
            </a:r>
          </a:p>
          <a:p>
            <a:pPr lvl="1">
              <a:spcBef>
                <a:spcPts val="0"/>
              </a:spcBef>
            </a:pPr>
            <a:r>
              <a:rPr lang="en-CA" sz="1050" dirty="0"/>
              <a:t>Sophie Heritage, “Why didn’t she fight back? An exploration of victim blaming through tonic immobility reactions to sexual violence” in </a:t>
            </a:r>
            <a:r>
              <a:rPr lang="en-CA" sz="1050" i="1" dirty="0"/>
              <a:t>Researching Domestic Abuse and Sexual Violence: Critical Perspectives for Student-Practitioner Researchers</a:t>
            </a:r>
            <a:r>
              <a:rPr lang="en-CA" sz="1050" dirty="0"/>
              <a:t>, Claire McLoone-Richards, ed. (New York, NY: Routledge, 2024) at 52.</a:t>
            </a:r>
            <a:endParaRPr lang="en-CA" sz="900" dirty="0"/>
          </a:p>
        </p:txBody>
      </p:sp>
      <p:sp>
        <p:nvSpPr>
          <p:cNvPr id="4" name="Footer Placeholder 3">
            <a:extLst>
              <a:ext uri="{FF2B5EF4-FFF2-40B4-BE49-F238E27FC236}">
                <a16:creationId xmlns:a16="http://schemas.microsoft.com/office/drawing/2014/main" id="{5F6562B8-D3E9-5B78-9164-F5F469105C56}"/>
              </a:ext>
            </a:extLst>
          </p:cNvPr>
          <p:cNvSpPr>
            <a:spLocks noGrp="1"/>
          </p:cNvSpPr>
          <p:nvPr>
            <p:ph type="ftr" sz="quarter" idx="10"/>
          </p:nvPr>
        </p:nvSpPr>
        <p:spPr>
          <a:xfrm>
            <a:off x="5724144" y="6531346"/>
            <a:ext cx="4114800" cy="365125"/>
          </a:xfrm>
        </p:spPr>
        <p:txBody>
          <a:bodyPr/>
          <a:lstStyle/>
          <a:p>
            <a:r>
              <a:rPr lang="en-US" b="1" dirty="0">
                <a:solidFill>
                  <a:schemeClr val="tx1"/>
                </a:solidFill>
              </a:rPr>
              <a:t>Myth of Mutual Violence</a:t>
            </a:r>
          </a:p>
        </p:txBody>
      </p:sp>
      <p:pic>
        <p:nvPicPr>
          <p:cNvPr id="6" name="Picture 5" descr="The image depicts the logo of Lakehead University, featuring a stylized lake with a sun and a red flag.&#10;&#10;AI-generated content may be incorrect.">
            <a:extLst>
              <a:ext uri="{FF2B5EF4-FFF2-40B4-BE49-F238E27FC236}">
                <a16:creationId xmlns:a16="http://schemas.microsoft.com/office/drawing/2014/main" id="{9CED24F7-3E94-66FB-8AC5-6F3677581D93}"/>
              </a:ext>
            </a:extLst>
          </p:cNvPr>
          <p:cNvPicPr>
            <a:picLocks noChangeAspect="1"/>
          </p:cNvPicPr>
          <p:nvPr/>
        </p:nvPicPr>
        <p:blipFill>
          <a:blip r:embed="rId2"/>
          <a:stretch>
            <a:fillRect/>
          </a:stretch>
        </p:blipFill>
        <p:spPr>
          <a:xfrm>
            <a:off x="8849008" y="6471293"/>
            <a:ext cx="1359526" cy="353599"/>
          </a:xfrm>
          <a:prstGeom prst="rect">
            <a:avLst/>
          </a:prstGeom>
        </p:spPr>
      </p:pic>
    </p:spTree>
    <p:extLst>
      <p:ext uri="{BB962C8B-B14F-4D97-AF65-F5344CB8AC3E}">
        <p14:creationId xmlns:p14="http://schemas.microsoft.com/office/powerpoint/2010/main" val="13347373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05AC4-2C6A-6626-55E2-F83F914455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CD7F78-7A1B-7393-436E-817BF7E24F27}"/>
              </a:ext>
            </a:extLst>
          </p:cNvPr>
          <p:cNvSpPr>
            <a:spLocks noGrp="1"/>
          </p:cNvSpPr>
          <p:nvPr>
            <p:ph type="title"/>
          </p:nvPr>
        </p:nvSpPr>
        <p:spPr>
          <a:xfrm>
            <a:off x="932688" y="1408176"/>
            <a:ext cx="3645618" cy="4014216"/>
          </a:xfrm>
        </p:spPr>
        <p:txBody>
          <a:bodyPr>
            <a:normAutofit/>
          </a:bodyPr>
          <a:lstStyle/>
          <a:p>
            <a:r>
              <a:rPr lang="en-CA" sz="2800" b="1" dirty="0"/>
              <a:t>Why Is mutual violence Described in vague terms?</a:t>
            </a:r>
          </a:p>
        </p:txBody>
      </p:sp>
      <p:sp>
        <p:nvSpPr>
          <p:cNvPr id="3" name="Content Placeholder 2">
            <a:extLst>
              <a:ext uri="{FF2B5EF4-FFF2-40B4-BE49-F238E27FC236}">
                <a16:creationId xmlns:a16="http://schemas.microsoft.com/office/drawing/2014/main" id="{1703B770-A86F-88CA-2E5A-CE06D0A2B9D5}"/>
              </a:ext>
            </a:extLst>
          </p:cNvPr>
          <p:cNvSpPr>
            <a:spLocks noGrp="1"/>
          </p:cNvSpPr>
          <p:nvPr>
            <p:ph sz="quarter" idx="12"/>
          </p:nvPr>
        </p:nvSpPr>
        <p:spPr>
          <a:xfrm>
            <a:off x="5000822" y="72524"/>
            <a:ext cx="6861153" cy="6791784"/>
          </a:xfrm>
        </p:spPr>
        <p:txBody>
          <a:bodyPr>
            <a:noAutofit/>
          </a:bodyPr>
          <a:lstStyle/>
          <a:p>
            <a:pPr algn="just">
              <a:spcBef>
                <a:spcPts val="0"/>
              </a:spcBef>
            </a:pPr>
            <a:r>
              <a:rPr lang="en-CA" sz="2400" dirty="0"/>
              <a:t>Mavis Morton et al noted in their study of 46 cases that the court used 37 different words or phrases to refer to violence in the intimate relationship . . . As an example, in </a:t>
            </a:r>
            <a:r>
              <a:rPr lang="en-CA" sz="2400" i="1" dirty="0"/>
              <a:t>Vodden v </a:t>
            </a:r>
            <a:r>
              <a:rPr lang="en-CA" sz="2400" i="1" dirty="0" err="1"/>
              <a:t>Furgoch</a:t>
            </a:r>
            <a:r>
              <a:rPr lang="en-CA" sz="2400" i="1" dirty="0"/>
              <a:t> </a:t>
            </a:r>
            <a:r>
              <a:rPr lang="en-CA" sz="2400" dirty="0"/>
              <a:t>(2019), the judge alluded to intimate partner violence in 12 different ways: 'abuse,' 'adult conflict,' 'aggression, 'an altercation,' 'challenging behaviour,' 'conflict,' 'control,' 'difficulty regulating emotions,' 'emotional blackmail,' 'high conflict,' 'parental conflict,' and undefined abuse.”</a:t>
            </a:r>
          </a:p>
          <a:p>
            <a:pPr marL="324000" lvl="2" indent="0" algn="just">
              <a:spcBef>
                <a:spcPts val="0"/>
              </a:spcBef>
            </a:pPr>
            <a:r>
              <a:rPr lang="en-CA" sz="1000" dirty="0"/>
              <a:t>Mavis Morton et al, "The De-Gendering of Male Perpetrated Intimate Partner Violence against Female Partners in Ontario Family Law Courts" (2021) 43:2 J Soc Welfare &amp; Fam L 104 at 107</a:t>
            </a:r>
            <a:r>
              <a:rPr lang="en-CA" dirty="0"/>
              <a:t>.</a:t>
            </a:r>
          </a:p>
          <a:p>
            <a:pPr algn="just">
              <a:spcBef>
                <a:spcPts val="0"/>
              </a:spcBef>
            </a:pPr>
            <a:r>
              <a:rPr lang="en-CA" sz="2400" dirty="0"/>
              <a:t>Women who are hostile or obstructive are seen as blameworthy  and described as </a:t>
            </a:r>
            <a:r>
              <a:rPr lang="en-CA" sz="2400" b="1" dirty="0"/>
              <a:t>emotional or hysterical</a:t>
            </a:r>
          </a:p>
          <a:p>
            <a:pPr algn="just">
              <a:spcBef>
                <a:spcPts val="0"/>
              </a:spcBef>
            </a:pPr>
            <a:r>
              <a:rPr lang="en-CA" sz="2400" dirty="0"/>
              <a:t>Why can we not accept that people are “neither angels nor demons” (Kathleen J. </a:t>
            </a:r>
            <a:r>
              <a:rPr lang="en-CA" sz="2400" dirty="0" err="1"/>
              <a:t>Ferrarro</a:t>
            </a:r>
            <a:r>
              <a:rPr lang="en-CA" sz="2400" dirty="0"/>
              <a:t>)</a:t>
            </a:r>
          </a:p>
          <a:p>
            <a:pPr marL="457200" lvl="1" indent="0" algn="just">
              <a:spcBef>
                <a:spcPts val="0"/>
              </a:spcBef>
              <a:buNone/>
            </a:pPr>
            <a:endParaRPr lang="en-CA" sz="1200" dirty="0"/>
          </a:p>
        </p:txBody>
      </p:sp>
      <p:sp>
        <p:nvSpPr>
          <p:cNvPr id="4" name="Footer Placeholder 3">
            <a:extLst>
              <a:ext uri="{FF2B5EF4-FFF2-40B4-BE49-F238E27FC236}">
                <a16:creationId xmlns:a16="http://schemas.microsoft.com/office/drawing/2014/main" id="{FF2A0D6D-159D-EA41-C8EA-0DA3B8759850}"/>
              </a:ext>
            </a:extLst>
          </p:cNvPr>
          <p:cNvSpPr>
            <a:spLocks noGrp="1"/>
          </p:cNvSpPr>
          <p:nvPr>
            <p:ph type="ftr" sz="quarter" idx="10"/>
          </p:nvPr>
        </p:nvSpPr>
        <p:spPr>
          <a:xfrm>
            <a:off x="5724144" y="6531346"/>
            <a:ext cx="4114800" cy="365125"/>
          </a:xfrm>
        </p:spPr>
        <p:txBody>
          <a:bodyPr/>
          <a:lstStyle/>
          <a:p>
            <a:r>
              <a:rPr lang="en-US" b="1" dirty="0">
                <a:solidFill>
                  <a:schemeClr val="tx1"/>
                </a:solidFill>
              </a:rPr>
              <a:t>Myth of Mutual Violence</a:t>
            </a:r>
          </a:p>
        </p:txBody>
      </p:sp>
      <p:pic>
        <p:nvPicPr>
          <p:cNvPr id="6" name="Picture 5" descr="The image depicts the logo of Lakehead University, featuring a stylized lake with a sun and a red flag.&#10;&#10;AI-generated content may be incorrect.">
            <a:extLst>
              <a:ext uri="{FF2B5EF4-FFF2-40B4-BE49-F238E27FC236}">
                <a16:creationId xmlns:a16="http://schemas.microsoft.com/office/drawing/2014/main" id="{A512F859-D383-5624-F2E5-2C8BDC3820E0}"/>
              </a:ext>
            </a:extLst>
          </p:cNvPr>
          <p:cNvPicPr>
            <a:picLocks noChangeAspect="1"/>
          </p:cNvPicPr>
          <p:nvPr/>
        </p:nvPicPr>
        <p:blipFill>
          <a:blip r:embed="rId2"/>
          <a:stretch>
            <a:fillRect/>
          </a:stretch>
        </p:blipFill>
        <p:spPr>
          <a:xfrm>
            <a:off x="8479418" y="6504401"/>
            <a:ext cx="1359526" cy="353599"/>
          </a:xfrm>
          <a:prstGeom prst="rect">
            <a:avLst/>
          </a:prstGeom>
        </p:spPr>
      </p:pic>
      <p:pic>
        <p:nvPicPr>
          <p:cNvPr id="7" name="Picture 6" descr="The image depicts a haunting figure with an angelic wing, against a muted background, suggesting a theme of spiritual or moral struggle.&#10;&#10;AI-generated content may be incorrect.">
            <a:extLst>
              <a:ext uri="{FF2B5EF4-FFF2-40B4-BE49-F238E27FC236}">
                <a16:creationId xmlns:a16="http://schemas.microsoft.com/office/drawing/2014/main" id="{C3BD715A-AD82-CEC4-680C-749A918D5316}"/>
              </a:ext>
            </a:extLst>
          </p:cNvPr>
          <p:cNvPicPr>
            <a:picLocks noChangeAspect="1"/>
          </p:cNvPicPr>
          <p:nvPr/>
        </p:nvPicPr>
        <p:blipFill>
          <a:blip r:embed="rId3"/>
          <a:stretch>
            <a:fillRect/>
          </a:stretch>
        </p:blipFill>
        <p:spPr>
          <a:xfrm>
            <a:off x="756745" y="588580"/>
            <a:ext cx="3317065" cy="5058066"/>
          </a:xfrm>
          <a:prstGeom prst="rect">
            <a:avLst/>
          </a:prstGeom>
        </p:spPr>
      </p:pic>
    </p:spTree>
    <p:extLst>
      <p:ext uri="{BB962C8B-B14F-4D97-AF65-F5344CB8AC3E}">
        <p14:creationId xmlns:p14="http://schemas.microsoft.com/office/powerpoint/2010/main" val="283061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3CB3-2956-E8D2-C23D-A3BAA7295DEC}"/>
              </a:ext>
            </a:extLst>
          </p:cNvPr>
          <p:cNvSpPr>
            <a:spLocks noGrp="1"/>
          </p:cNvSpPr>
          <p:nvPr>
            <p:ph type="ctrTitle"/>
          </p:nvPr>
        </p:nvSpPr>
        <p:spPr>
          <a:xfrm>
            <a:off x="5029200" y="1737360"/>
            <a:ext cx="6400800" cy="3383280"/>
          </a:xfrm>
          <a:noFill/>
        </p:spPr>
        <p:txBody>
          <a:bodyPr lIns="0" tIns="0" rIns="0" bIns="0">
            <a:noAutofit/>
          </a:bodyPr>
          <a:lstStyle/>
          <a:p>
            <a:r>
              <a:rPr lang="en-US" dirty="0"/>
              <a:t>Evidence</a:t>
            </a:r>
          </a:p>
        </p:txBody>
      </p:sp>
      <p:sp>
        <p:nvSpPr>
          <p:cNvPr id="3" name="Subtitle 2">
            <a:extLst>
              <a:ext uri="{FF2B5EF4-FFF2-40B4-BE49-F238E27FC236}">
                <a16:creationId xmlns:a16="http://schemas.microsoft.com/office/drawing/2014/main" id="{FEECEBD4-35BF-26BB-D438-DA43EBD5EE89}"/>
              </a:ext>
            </a:extLst>
          </p:cNvPr>
          <p:cNvSpPr>
            <a:spLocks noGrp="1"/>
          </p:cNvSpPr>
          <p:nvPr>
            <p:ph type="subTitle" idx="1"/>
          </p:nvPr>
        </p:nvSpPr>
        <p:spPr>
          <a:xfrm>
            <a:off x="5029200" y="5394960"/>
            <a:ext cx="6400800" cy="914400"/>
          </a:xfrm>
          <a:noFill/>
        </p:spPr>
        <p:txBody>
          <a:bodyPr lIns="0" tIns="0" rIns="0" bIns="0">
            <a:noAutofit/>
          </a:bodyPr>
          <a:lstStyle/>
          <a:p>
            <a:r>
              <a:rPr lang="en-US" dirty="0"/>
              <a:t>Do We Need to Alter our Conception of Evidence in IPV?</a:t>
            </a:r>
          </a:p>
        </p:txBody>
      </p:sp>
    </p:spTree>
    <p:extLst>
      <p:ext uri="{BB962C8B-B14F-4D97-AF65-F5344CB8AC3E}">
        <p14:creationId xmlns:p14="http://schemas.microsoft.com/office/powerpoint/2010/main" val="4351953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76FC6-8EF7-2C69-6A87-E616BF8F41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3118EE-5A41-CFF8-C0EB-3521154925A0}"/>
              </a:ext>
            </a:extLst>
          </p:cNvPr>
          <p:cNvSpPr>
            <a:spLocks noGrp="1"/>
          </p:cNvSpPr>
          <p:nvPr>
            <p:ph type="title"/>
          </p:nvPr>
        </p:nvSpPr>
        <p:spPr>
          <a:xfrm>
            <a:off x="932688" y="1408176"/>
            <a:ext cx="3645618" cy="4014216"/>
          </a:xfrm>
        </p:spPr>
        <p:txBody>
          <a:bodyPr>
            <a:normAutofit/>
          </a:bodyPr>
          <a:lstStyle/>
          <a:p>
            <a:r>
              <a:rPr lang="en-CA" sz="3200" b="1" dirty="0"/>
              <a:t>Traditional Evidence concepts not Work in these Cases?</a:t>
            </a:r>
          </a:p>
        </p:txBody>
      </p:sp>
      <p:sp>
        <p:nvSpPr>
          <p:cNvPr id="3" name="Content Placeholder 2">
            <a:extLst>
              <a:ext uri="{FF2B5EF4-FFF2-40B4-BE49-F238E27FC236}">
                <a16:creationId xmlns:a16="http://schemas.microsoft.com/office/drawing/2014/main" id="{26EB7A8B-62B8-58A4-CA83-42F7994540FF}"/>
              </a:ext>
            </a:extLst>
          </p:cNvPr>
          <p:cNvSpPr>
            <a:spLocks noGrp="1"/>
          </p:cNvSpPr>
          <p:nvPr>
            <p:ph sz="quarter" idx="12"/>
          </p:nvPr>
        </p:nvSpPr>
        <p:spPr>
          <a:xfrm>
            <a:off x="5048841" y="66216"/>
            <a:ext cx="6861153" cy="6791784"/>
          </a:xfrm>
        </p:spPr>
        <p:txBody>
          <a:bodyPr>
            <a:noAutofit/>
          </a:bodyPr>
          <a:lstStyle/>
          <a:p>
            <a:pPr algn="just">
              <a:spcBef>
                <a:spcPts val="0"/>
              </a:spcBef>
              <a:spcAft>
                <a:spcPts val="0"/>
              </a:spcAft>
            </a:pPr>
            <a:r>
              <a:rPr lang="en-CA" sz="2400" dirty="0"/>
              <a:t>Is “affect” a problem? </a:t>
            </a:r>
          </a:p>
          <a:p>
            <a:pPr marL="324000" lvl="2" indent="0" algn="just">
              <a:spcBef>
                <a:spcPts val="0"/>
              </a:spcBef>
            </a:pPr>
            <a:r>
              <a:rPr lang="en-CA" sz="1600" dirty="0"/>
              <a:t>Deborah Epstein and Lisa A Goodman, “Discounting Women: Doubting Domestic Violence Survivors’ Credibility and Dismissing their Experiences” (2019) 167:2 University of Pennsylvania Law Review 399 at 402.</a:t>
            </a:r>
          </a:p>
          <a:p>
            <a:pPr marL="324000" lvl="2" indent="0" algn="just">
              <a:spcBef>
                <a:spcPts val="0"/>
              </a:spcBef>
              <a:buNone/>
            </a:pPr>
            <a:endParaRPr lang="en-CA" sz="1050" dirty="0"/>
          </a:p>
          <a:p>
            <a:pPr algn="just">
              <a:spcBef>
                <a:spcPts val="0"/>
              </a:spcBef>
              <a:spcAft>
                <a:spcPts val="0"/>
              </a:spcAft>
            </a:pPr>
            <a:r>
              <a:rPr lang="en-CA" sz="2400" dirty="0"/>
              <a:t>Might be subtle triggers in court (and abuser may be cross-examining their victim)</a:t>
            </a:r>
          </a:p>
          <a:p>
            <a:pPr lvl="1" algn="just">
              <a:spcBef>
                <a:spcPts val="0"/>
              </a:spcBef>
            </a:pPr>
            <a:r>
              <a:rPr lang="en-US" dirty="0"/>
              <a:t>“gripped by fear, frustration, fury, or all three. But to the judge, who has no window into the triggering event, the survivor is likely to sound out of control, even a bit crazy. The survivor now fits the stereotype of a classic hysterical female - an image commonly associated with exaggeration and unreliability. The judge is therefore more likely to apply a credibility discount in such settings and assume that, regardless of the content of her story, the survivor is not a fully trustworthy witness” (</a:t>
            </a:r>
            <a:r>
              <a:rPr lang="en-CA" i="1" dirty="0"/>
              <a:t>Ibid</a:t>
            </a:r>
            <a:r>
              <a:rPr lang="en-CA" dirty="0"/>
              <a:t> at 421-422.)</a:t>
            </a:r>
          </a:p>
          <a:p>
            <a:pPr algn="just">
              <a:spcBef>
                <a:spcPts val="0"/>
              </a:spcBef>
            </a:pPr>
            <a:r>
              <a:rPr lang="en-CA" sz="2400" dirty="0"/>
              <a:t>Already discredited just for being a woman using stereotypes?</a:t>
            </a:r>
          </a:p>
          <a:p>
            <a:pPr algn="just">
              <a:spcBef>
                <a:spcPts val="0"/>
              </a:spcBef>
            </a:pPr>
            <a:endParaRPr lang="en-CA" sz="1400" dirty="0"/>
          </a:p>
        </p:txBody>
      </p:sp>
      <p:sp>
        <p:nvSpPr>
          <p:cNvPr id="4" name="Footer Placeholder 3">
            <a:extLst>
              <a:ext uri="{FF2B5EF4-FFF2-40B4-BE49-F238E27FC236}">
                <a16:creationId xmlns:a16="http://schemas.microsoft.com/office/drawing/2014/main" id="{E0729D4F-0565-5DE4-3DB2-3F1F4AAB557A}"/>
              </a:ext>
            </a:extLst>
          </p:cNvPr>
          <p:cNvSpPr>
            <a:spLocks noGrp="1"/>
          </p:cNvSpPr>
          <p:nvPr>
            <p:ph type="ftr" sz="quarter" idx="10"/>
          </p:nvPr>
        </p:nvSpPr>
        <p:spPr>
          <a:xfrm>
            <a:off x="5724144" y="6531346"/>
            <a:ext cx="4114800" cy="365125"/>
          </a:xfrm>
        </p:spPr>
        <p:txBody>
          <a:bodyPr/>
          <a:lstStyle/>
          <a:p>
            <a:r>
              <a:rPr lang="en-US" b="1" dirty="0">
                <a:solidFill>
                  <a:schemeClr val="tx1"/>
                </a:solidFill>
              </a:rPr>
              <a:t>Myth of Mutual Violence</a:t>
            </a:r>
          </a:p>
        </p:txBody>
      </p:sp>
      <p:pic>
        <p:nvPicPr>
          <p:cNvPr id="6" name="Picture 5" descr="The image depicts the logo of Lakehead University, featuring a stylized lake with a sun and a red flag.&#10;&#10;AI-generated content may be incorrect.">
            <a:extLst>
              <a:ext uri="{FF2B5EF4-FFF2-40B4-BE49-F238E27FC236}">
                <a16:creationId xmlns:a16="http://schemas.microsoft.com/office/drawing/2014/main" id="{2C5F504F-C57F-4DCD-028B-591283F1A713}"/>
              </a:ext>
            </a:extLst>
          </p:cNvPr>
          <p:cNvPicPr>
            <a:picLocks noChangeAspect="1"/>
          </p:cNvPicPr>
          <p:nvPr/>
        </p:nvPicPr>
        <p:blipFill>
          <a:blip r:embed="rId2"/>
          <a:stretch>
            <a:fillRect/>
          </a:stretch>
        </p:blipFill>
        <p:spPr>
          <a:xfrm>
            <a:off x="8479418" y="6504401"/>
            <a:ext cx="1359526" cy="353599"/>
          </a:xfrm>
          <a:prstGeom prst="rect">
            <a:avLst/>
          </a:prstGeom>
        </p:spPr>
      </p:pic>
    </p:spTree>
    <p:extLst>
      <p:ext uri="{BB962C8B-B14F-4D97-AF65-F5344CB8AC3E}">
        <p14:creationId xmlns:p14="http://schemas.microsoft.com/office/powerpoint/2010/main" val="5340943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63020-418D-4EBE-8EFA-1EA3B6ADA0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33F448-C558-5FA5-1DE2-73A6C9B14A7C}"/>
              </a:ext>
            </a:extLst>
          </p:cNvPr>
          <p:cNvSpPr>
            <a:spLocks noGrp="1"/>
          </p:cNvSpPr>
          <p:nvPr>
            <p:ph type="title"/>
          </p:nvPr>
        </p:nvSpPr>
        <p:spPr>
          <a:xfrm>
            <a:off x="932688" y="1408176"/>
            <a:ext cx="3645618" cy="4014216"/>
          </a:xfrm>
        </p:spPr>
        <p:txBody>
          <a:bodyPr>
            <a:normAutofit/>
          </a:bodyPr>
          <a:lstStyle/>
          <a:p>
            <a:r>
              <a:rPr lang="en-CA" sz="3200" b="1" dirty="0"/>
              <a:t>Women who “fight back”</a:t>
            </a:r>
          </a:p>
        </p:txBody>
      </p:sp>
      <p:sp>
        <p:nvSpPr>
          <p:cNvPr id="3" name="Content Placeholder 2">
            <a:extLst>
              <a:ext uri="{FF2B5EF4-FFF2-40B4-BE49-F238E27FC236}">
                <a16:creationId xmlns:a16="http://schemas.microsoft.com/office/drawing/2014/main" id="{7ED2EEBF-FB26-5ED0-90FF-C2BF5FD11F9E}"/>
              </a:ext>
            </a:extLst>
          </p:cNvPr>
          <p:cNvSpPr>
            <a:spLocks noGrp="1"/>
          </p:cNvSpPr>
          <p:nvPr>
            <p:ph sz="quarter" idx="12"/>
          </p:nvPr>
        </p:nvSpPr>
        <p:spPr>
          <a:xfrm>
            <a:off x="5076497" y="170269"/>
            <a:ext cx="6861153" cy="6791784"/>
          </a:xfrm>
        </p:spPr>
        <p:txBody>
          <a:bodyPr>
            <a:noAutofit/>
          </a:bodyPr>
          <a:lstStyle/>
          <a:p>
            <a:pPr marL="324000" lvl="2" indent="0" algn="just">
              <a:spcBef>
                <a:spcPts val="0"/>
              </a:spcBef>
              <a:buNone/>
            </a:pPr>
            <a:endParaRPr lang="en-CA" sz="1000" dirty="0"/>
          </a:p>
          <a:p>
            <a:pPr algn="just">
              <a:spcBef>
                <a:spcPts val="0"/>
              </a:spcBef>
            </a:pPr>
            <a:r>
              <a:rPr lang="en-CA" sz="2400" dirty="0"/>
              <a:t>Reluctance to be “imperfect” and not tell an unconventional narrative for fear they will be seen as unpersuasive</a:t>
            </a:r>
          </a:p>
          <a:p>
            <a:pPr algn="just">
              <a:spcBef>
                <a:spcPts val="0"/>
              </a:spcBef>
            </a:pPr>
            <a:r>
              <a:rPr lang="en-CA" sz="2400" dirty="0"/>
              <a:t>Not done what they “should” have done</a:t>
            </a:r>
          </a:p>
          <a:p>
            <a:pPr algn="just">
              <a:spcBef>
                <a:spcPts val="0"/>
              </a:spcBef>
            </a:pPr>
            <a:r>
              <a:rPr lang="en-CA" sz="2400" dirty="0"/>
              <a:t>Lawyers tell women not to talk about their abuse or narratives that are not conventional</a:t>
            </a:r>
          </a:p>
          <a:p>
            <a:pPr algn="just">
              <a:spcBef>
                <a:spcPts val="0"/>
              </a:spcBef>
            </a:pPr>
            <a:r>
              <a:rPr lang="en-CA" sz="2400" dirty="0"/>
              <a:t>Transactional basis of the criminal law not recognize patterns of abuse over the whole relationship</a:t>
            </a:r>
          </a:p>
          <a:p>
            <a:pPr algn="just">
              <a:spcBef>
                <a:spcPts val="0"/>
              </a:spcBef>
            </a:pPr>
            <a:r>
              <a:rPr lang="en-CA" sz="2400" dirty="0"/>
              <a:t>Traditional assaults often not by someone who is psychologically, financially or socially in control</a:t>
            </a:r>
          </a:p>
          <a:p>
            <a:pPr algn="just">
              <a:spcBef>
                <a:spcPts val="0"/>
              </a:spcBef>
            </a:pPr>
            <a:r>
              <a:rPr lang="en-CA" sz="2400" dirty="0"/>
              <a:t>Many do not fit within the “box” that criminal system designed for</a:t>
            </a:r>
          </a:p>
        </p:txBody>
      </p:sp>
      <p:sp>
        <p:nvSpPr>
          <p:cNvPr id="4" name="Footer Placeholder 3">
            <a:extLst>
              <a:ext uri="{FF2B5EF4-FFF2-40B4-BE49-F238E27FC236}">
                <a16:creationId xmlns:a16="http://schemas.microsoft.com/office/drawing/2014/main" id="{78A99A8C-64F9-94B3-BEE7-FF7927695620}"/>
              </a:ext>
            </a:extLst>
          </p:cNvPr>
          <p:cNvSpPr>
            <a:spLocks noGrp="1"/>
          </p:cNvSpPr>
          <p:nvPr>
            <p:ph type="ftr" sz="quarter" idx="10"/>
          </p:nvPr>
        </p:nvSpPr>
        <p:spPr>
          <a:xfrm>
            <a:off x="5724144" y="6531346"/>
            <a:ext cx="4114800" cy="365125"/>
          </a:xfrm>
        </p:spPr>
        <p:txBody>
          <a:bodyPr/>
          <a:lstStyle/>
          <a:p>
            <a:r>
              <a:rPr lang="en-US" b="1" dirty="0">
                <a:solidFill>
                  <a:schemeClr val="tx1"/>
                </a:solidFill>
              </a:rPr>
              <a:t>Myth of Mutual Violence</a:t>
            </a:r>
          </a:p>
        </p:txBody>
      </p:sp>
      <p:pic>
        <p:nvPicPr>
          <p:cNvPr id="6" name="Picture 5" descr="The image depicts the logo of Lakehead University, featuring a stylized lake with a sun and a red flag.&#10;&#10;AI-generated content may be incorrect.">
            <a:extLst>
              <a:ext uri="{FF2B5EF4-FFF2-40B4-BE49-F238E27FC236}">
                <a16:creationId xmlns:a16="http://schemas.microsoft.com/office/drawing/2014/main" id="{ABC93938-5591-BE31-04A6-724B74442A25}"/>
              </a:ext>
            </a:extLst>
          </p:cNvPr>
          <p:cNvPicPr>
            <a:picLocks noChangeAspect="1"/>
          </p:cNvPicPr>
          <p:nvPr/>
        </p:nvPicPr>
        <p:blipFill>
          <a:blip r:embed="rId2"/>
          <a:stretch>
            <a:fillRect/>
          </a:stretch>
        </p:blipFill>
        <p:spPr>
          <a:xfrm>
            <a:off x="8479418" y="6542872"/>
            <a:ext cx="1359526" cy="353599"/>
          </a:xfrm>
          <a:prstGeom prst="rect">
            <a:avLst/>
          </a:prstGeom>
        </p:spPr>
      </p:pic>
    </p:spTree>
    <p:extLst>
      <p:ext uri="{BB962C8B-B14F-4D97-AF65-F5344CB8AC3E}">
        <p14:creationId xmlns:p14="http://schemas.microsoft.com/office/powerpoint/2010/main" val="42665703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ctrTitle"/>
          </p:nvPr>
        </p:nvSpPr>
        <p:spPr>
          <a:xfrm>
            <a:off x="5029200" y="1737360"/>
            <a:ext cx="6400800" cy="3383280"/>
          </a:xfrm>
          <a:noFill/>
        </p:spPr>
        <p:txBody>
          <a:bodyPr lIns="0" tIns="0" rIns="0" bIns="0">
            <a:noAutofit/>
          </a:bodyPr>
          <a:lstStyle/>
          <a:p>
            <a:r>
              <a:rPr lang="en-US" dirty="0"/>
              <a:t>Typologies</a:t>
            </a:r>
          </a:p>
        </p:txBody>
      </p:sp>
      <p:sp>
        <p:nvSpPr>
          <p:cNvPr id="3" name="Subtitle 2">
            <a:extLst>
              <a:ext uri="{FF2B5EF4-FFF2-40B4-BE49-F238E27FC236}">
                <a16:creationId xmlns:a16="http://schemas.microsoft.com/office/drawing/2014/main" id="{72446868-83F0-CEEF-5E60-6D55C93B523F}"/>
              </a:ext>
            </a:extLst>
          </p:cNvPr>
          <p:cNvSpPr>
            <a:spLocks noGrp="1"/>
          </p:cNvSpPr>
          <p:nvPr>
            <p:ph type="subTitle" idx="1"/>
          </p:nvPr>
        </p:nvSpPr>
        <p:spPr>
          <a:xfrm>
            <a:off x="5029200" y="5394960"/>
            <a:ext cx="6400800" cy="731520"/>
          </a:xfrm>
          <a:noFill/>
        </p:spPr>
        <p:txBody>
          <a:bodyPr lIns="0" tIns="0" rIns="0" bIns="0">
            <a:noAutofit/>
          </a:bodyPr>
          <a:lstStyle/>
          <a:p>
            <a:r>
              <a:rPr lang="en-US" dirty="0"/>
              <a:t>Michael P. Johnson</a:t>
            </a:r>
          </a:p>
        </p:txBody>
      </p:sp>
      <p:sp>
        <p:nvSpPr>
          <p:cNvPr id="5" name="Picture Placeholder 4">
            <a:extLst>
              <a:ext uri="{FF2B5EF4-FFF2-40B4-BE49-F238E27FC236}">
                <a16:creationId xmlns:a16="http://schemas.microsoft.com/office/drawing/2014/main" id="{004FA8F9-9EF9-583C-1417-F4F5A6315F80}"/>
              </a:ext>
            </a:extLst>
          </p:cNvPr>
          <p:cNvSpPr>
            <a:spLocks noGrp="1"/>
          </p:cNvSpPr>
          <p:nvPr>
            <p:ph type="pic" sz="quarter" idx="13"/>
          </p:nvPr>
        </p:nvSpPr>
        <p:spPr/>
        <p:txBody>
          <a:bodyPr/>
          <a:lstStyle/>
          <a:p>
            <a:endParaRPr lang="en-CA"/>
          </a:p>
        </p:txBody>
      </p:sp>
      <p:pic>
        <p:nvPicPr>
          <p:cNvPr id="21" name="Picture 20" descr="Typology&#10;&#10;AI-generated content may be incorrect.">
            <a:extLst>
              <a:ext uri="{FF2B5EF4-FFF2-40B4-BE49-F238E27FC236}">
                <a16:creationId xmlns:a16="http://schemas.microsoft.com/office/drawing/2014/main" id="{DFDD43C5-DFA3-3E57-FB2A-4DE3C686F985}"/>
              </a:ext>
            </a:extLst>
          </p:cNvPr>
          <p:cNvPicPr>
            <a:picLocks noChangeAspect="1"/>
          </p:cNvPicPr>
          <p:nvPr/>
        </p:nvPicPr>
        <p:blipFill>
          <a:blip r:embed="rId2"/>
          <a:stretch>
            <a:fillRect/>
          </a:stretch>
        </p:blipFill>
        <p:spPr>
          <a:xfrm>
            <a:off x="5095150" y="2195045"/>
            <a:ext cx="3729446" cy="1771898"/>
          </a:xfrm>
          <a:prstGeom prst="rect">
            <a:avLst/>
          </a:prstGeom>
        </p:spPr>
      </p:pic>
    </p:spTree>
    <p:extLst>
      <p:ext uri="{BB962C8B-B14F-4D97-AF65-F5344CB8AC3E}">
        <p14:creationId xmlns:p14="http://schemas.microsoft.com/office/powerpoint/2010/main" val="100803753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8A4570-3294-3BEC-72FE-C526644C6289}"/>
              </a:ext>
            </a:extLst>
          </p:cNvPr>
          <p:cNvSpPr>
            <a:spLocks noGrp="1"/>
          </p:cNvSpPr>
          <p:nvPr>
            <p:ph type="ftr" sz="quarter" idx="11"/>
          </p:nvPr>
        </p:nvSpPr>
        <p:spPr/>
        <p:txBody>
          <a:bodyPr/>
          <a:lstStyle/>
          <a:p>
            <a:r>
              <a:rPr lang="en-US"/>
              <a:t>Myth of Mutual Violence</a:t>
            </a:r>
          </a:p>
        </p:txBody>
      </p:sp>
      <p:sp>
        <p:nvSpPr>
          <p:cNvPr id="3" name="TextBox 2">
            <a:extLst>
              <a:ext uri="{FF2B5EF4-FFF2-40B4-BE49-F238E27FC236}">
                <a16:creationId xmlns:a16="http://schemas.microsoft.com/office/drawing/2014/main" id="{0FD63B1A-06C6-4041-2355-FE74C317BF55}"/>
              </a:ext>
            </a:extLst>
          </p:cNvPr>
          <p:cNvSpPr txBox="1"/>
          <p:nvPr/>
        </p:nvSpPr>
        <p:spPr>
          <a:xfrm>
            <a:off x="3392556" y="190452"/>
            <a:ext cx="5751444" cy="584775"/>
          </a:xfrm>
          <a:prstGeom prst="rect">
            <a:avLst/>
          </a:prstGeom>
          <a:noFill/>
        </p:spPr>
        <p:txBody>
          <a:bodyPr wrap="square" rtlCol="0">
            <a:spAutoFit/>
          </a:bodyPr>
          <a:lstStyle/>
          <a:p>
            <a:r>
              <a:rPr lang="en-CA" sz="3200" b="1" dirty="0">
                <a:latin typeface="+mj-lt"/>
              </a:rPr>
              <a:t>Johnson Typologies</a:t>
            </a:r>
          </a:p>
        </p:txBody>
      </p:sp>
      <p:sp>
        <p:nvSpPr>
          <p:cNvPr id="4" name="Arrow: Down 3">
            <a:extLst>
              <a:ext uri="{FF2B5EF4-FFF2-40B4-BE49-F238E27FC236}">
                <a16:creationId xmlns:a16="http://schemas.microsoft.com/office/drawing/2014/main" id="{661F02F3-FD8C-3B64-5655-A7A50C9D2CF2}"/>
              </a:ext>
            </a:extLst>
          </p:cNvPr>
          <p:cNvSpPr/>
          <p:nvPr/>
        </p:nvSpPr>
        <p:spPr>
          <a:xfrm>
            <a:off x="5241234" y="1627916"/>
            <a:ext cx="762275" cy="95937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F7733A88-86EC-A254-A839-A315D19B176C}"/>
              </a:ext>
            </a:extLst>
          </p:cNvPr>
          <p:cNvSpPr txBox="1"/>
          <p:nvPr/>
        </p:nvSpPr>
        <p:spPr>
          <a:xfrm>
            <a:off x="3763616" y="954334"/>
            <a:ext cx="4041913" cy="646331"/>
          </a:xfrm>
          <a:prstGeom prst="rect">
            <a:avLst/>
          </a:prstGeom>
          <a:noFill/>
        </p:spPr>
        <p:txBody>
          <a:bodyPr wrap="square" rtlCol="0">
            <a:spAutoFit/>
          </a:bodyPr>
          <a:lstStyle/>
          <a:p>
            <a:r>
              <a:rPr lang="en-CA" b="1" dirty="0"/>
              <a:t>Common Couples Violence (CCV) or Mutual Violence</a:t>
            </a:r>
          </a:p>
        </p:txBody>
      </p:sp>
      <p:sp>
        <p:nvSpPr>
          <p:cNvPr id="9" name="TextBox 8">
            <a:extLst>
              <a:ext uri="{FF2B5EF4-FFF2-40B4-BE49-F238E27FC236}">
                <a16:creationId xmlns:a16="http://schemas.microsoft.com/office/drawing/2014/main" id="{0DCE4A67-D496-6FB4-535D-A8C2AD28C3D3}"/>
              </a:ext>
            </a:extLst>
          </p:cNvPr>
          <p:cNvSpPr txBox="1"/>
          <p:nvPr/>
        </p:nvSpPr>
        <p:spPr>
          <a:xfrm>
            <a:off x="347870" y="2733262"/>
            <a:ext cx="2597426" cy="377687"/>
          </a:xfrm>
          <a:prstGeom prst="rect">
            <a:avLst/>
          </a:prstGeom>
          <a:noFill/>
        </p:spPr>
        <p:txBody>
          <a:bodyPr wrap="square" rtlCol="0">
            <a:spAutoFit/>
          </a:bodyPr>
          <a:lstStyle/>
          <a:p>
            <a:r>
              <a:rPr lang="en-CA" dirty="0"/>
              <a:t>coercive control</a:t>
            </a:r>
          </a:p>
        </p:txBody>
      </p:sp>
      <p:sp>
        <p:nvSpPr>
          <p:cNvPr id="10" name="TextBox 9">
            <a:extLst>
              <a:ext uri="{FF2B5EF4-FFF2-40B4-BE49-F238E27FC236}">
                <a16:creationId xmlns:a16="http://schemas.microsoft.com/office/drawing/2014/main" id="{46240E2F-5784-0AB0-E6E3-BAF20689DA83}"/>
              </a:ext>
            </a:extLst>
          </p:cNvPr>
          <p:cNvSpPr txBox="1"/>
          <p:nvPr/>
        </p:nvSpPr>
        <p:spPr>
          <a:xfrm>
            <a:off x="3564835" y="2587288"/>
            <a:ext cx="3187148" cy="923330"/>
          </a:xfrm>
          <a:prstGeom prst="rect">
            <a:avLst/>
          </a:prstGeom>
          <a:noFill/>
        </p:spPr>
        <p:txBody>
          <a:bodyPr wrap="square" rtlCol="0">
            <a:spAutoFit/>
          </a:bodyPr>
          <a:lstStyle/>
          <a:p>
            <a:pPr algn="just"/>
            <a:r>
              <a:rPr lang="en-US" dirty="0"/>
              <a:t>violent resistance (usually female resistance and </a:t>
            </a:r>
            <a:r>
              <a:rPr lang="en-US" dirty="0" err="1"/>
              <a:t>self-defence</a:t>
            </a:r>
            <a:r>
              <a:rPr lang="en-US" dirty="0"/>
              <a:t>)</a:t>
            </a:r>
            <a:endParaRPr lang="en-CA" dirty="0"/>
          </a:p>
        </p:txBody>
      </p:sp>
      <p:sp>
        <p:nvSpPr>
          <p:cNvPr id="11" name="Arrow: Right 10">
            <a:extLst>
              <a:ext uri="{FF2B5EF4-FFF2-40B4-BE49-F238E27FC236}">
                <a16:creationId xmlns:a16="http://schemas.microsoft.com/office/drawing/2014/main" id="{E9C435AB-0272-C544-4E74-AA74AF8BA088}"/>
              </a:ext>
            </a:extLst>
          </p:cNvPr>
          <p:cNvSpPr/>
          <p:nvPr/>
        </p:nvSpPr>
        <p:spPr>
          <a:xfrm>
            <a:off x="2125192" y="2613991"/>
            <a:ext cx="1164659" cy="7661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Arrow: Right 11">
            <a:extLst>
              <a:ext uri="{FF2B5EF4-FFF2-40B4-BE49-F238E27FC236}">
                <a16:creationId xmlns:a16="http://schemas.microsoft.com/office/drawing/2014/main" id="{CD31B951-1FA3-38B2-D354-D42C8048AF35}"/>
              </a:ext>
            </a:extLst>
          </p:cNvPr>
          <p:cNvSpPr/>
          <p:nvPr/>
        </p:nvSpPr>
        <p:spPr>
          <a:xfrm>
            <a:off x="6812461" y="2520245"/>
            <a:ext cx="1179444" cy="7308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D948F2FF-5EE4-9D38-2971-EB6FDC3F9A95}"/>
              </a:ext>
            </a:extLst>
          </p:cNvPr>
          <p:cNvSpPr txBox="1"/>
          <p:nvPr/>
        </p:nvSpPr>
        <p:spPr>
          <a:xfrm>
            <a:off x="8030816" y="2470323"/>
            <a:ext cx="3697357" cy="1477328"/>
          </a:xfrm>
          <a:prstGeom prst="rect">
            <a:avLst/>
          </a:prstGeom>
          <a:noFill/>
        </p:spPr>
        <p:txBody>
          <a:bodyPr wrap="square" rtlCol="0">
            <a:spAutoFit/>
          </a:bodyPr>
          <a:lstStyle/>
          <a:p>
            <a:pPr algn="just"/>
            <a:r>
              <a:rPr lang="en-CA" dirty="0"/>
              <a:t>situational couple violence (used equally by men and women in response to a particular conflict with more women injured in this type of conflict)</a:t>
            </a:r>
          </a:p>
        </p:txBody>
      </p:sp>
      <p:sp>
        <p:nvSpPr>
          <p:cNvPr id="14" name="Arrow: Down 13">
            <a:extLst>
              <a:ext uri="{FF2B5EF4-FFF2-40B4-BE49-F238E27FC236}">
                <a16:creationId xmlns:a16="http://schemas.microsoft.com/office/drawing/2014/main" id="{8E02195C-F3F5-6935-0297-D889364E33B7}"/>
              </a:ext>
            </a:extLst>
          </p:cNvPr>
          <p:cNvSpPr/>
          <p:nvPr/>
        </p:nvSpPr>
        <p:spPr>
          <a:xfrm>
            <a:off x="1457738" y="3510618"/>
            <a:ext cx="828263" cy="11748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D1C9567A-27CC-758B-62DD-3420E0679C4A}"/>
              </a:ext>
            </a:extLst>
          </p:cNvPr>
          <p:cNvSpPr txBox="1"/>
          <p:nvPr/>
        </p:nvSpPr>
        <p:spPr>
          <a:xfrm>
            <a:off x="477078" y="4823791"/>
            <a:ext cx="2597426" cy="646331"/>
          </a:xfrm>
          <a:prstGeom prst="rect">
            <a:avLst/>
          </a:prstGeom>
          <a:noFill/>
        </p:spPr>
        <p:txBody>
          <a:bodyPr wrap="square" rtlCol="0">
            <a:spAutoFit/>
          </a:bodyPr>
          <a:lstStyle/>
          <a:p>
            <a:pPr algn="just"/>
            <a:r>
              <a:rPr lang="en-CA" dirty="0"/>
              <a:t>separation-instigated violence</a:t>
            </a:r>
          </a:p>
        </p:txBody>
      </p:sp>
      <p:sp>
        <p:nvSpPr>
          <p:cNvPr id="16" name="Arrow: Down 15">
            <a:extLst>
              <a:ext uri="{FF2B5EF4-FFF2-40B4-BE49-F238E27FC236}">
                <a16:creationId xmlns:a16="http://schemas.microsoft.com/office/drawing/2014/main" id="{B5E456A2-2E7B-D084-863A-FC79116633AE}"/>
              </a:ext>
            </a:extLst>
          </p:cNvPr>
          <p:cNvSpPr/>
          <p:nvPr/>
        </p:nvSpPr>
        <p:spPr>
          <a:xfrm>
            <a:off x="5128591" y="3723861"/>
            <a:ext cx="2279374" cy="192819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279A6A2D-F624-567C-6DF2-90035E53D6AA}"/>
              </a:ext>
            </a:extLst>
          </p:cNvPr>
          <p:cNvSpPr txBox="1"/>
          <p:nvPr/>
        </p:nvSpPr>
        <p:spPr>
          <a:xfrm>
            <a:off x="7076661" y="5327374"/>
            <a:ext cx="4704522" cy="1205948"/>
          </a:xfrm>
          <a:prstGeom prst="rect">
            <a:avLst/>
          </a:prstGeom>
          <a:noFill/>
        </p:spPr>
        <p:txBody>
          <a:bodyPr wrap="square" rtlCol="0">
            <a:spAutoFit/>
          </a:bodyPr>
          <a:lstStyle/>
          <a:p>
            <a:pPr algn="just"/>
            <a:r>
              <a:rPr lang="en-US" b="1" dirty="0"/>
              <a:t>and what was termed mutual violence (where both partners use violence to control the other in a battle between two intimate terrorists) </a:t>
            </a:r>
          </a:p>
        </p:txBody>
      </p:sp>
    </p:spTree>
    <p:extLst>
      <p:ext uri="{BB962C8B-B14F-4D97-AF65-F5344CB8AC3E}">
        <p14:creationId xmlns:p14="http://schemas.microsoft.com/office/powerpoint/2010/main" val="230015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 calcmode="lin" valueType="num">
                                      <p:cBhvr additive="base">
                                        <p:cTn id="3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8" presetClass="emph" presetSubtype="0" fill="hold" grpId="0" nodeType="clickEffect">
                                  <p:stCondLst>
                                    <p:cond delay="0"/>
                                  </p:stCondLst>
                                  <p:childTnLst>
                                    <p:animRot by="21600000">
                                      <p:cBhvr>
                                        <p:cTn id="68" dur="2000" fill="hold"/>
                                        <p:tgtEl>
                                          <p:spTgt spid="1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P spid="9" grpId="0"/>
      <p:bldP spid="11" grpId="0" animBg="1"/>
      <p:bldP spid="12" grpId="0" animBg="1"/>
      <p:bldP spid="13" grpId="0"/>
      <p:bldP spid="14" grpId="0" animBg="1"/>
      <p:bldP spid="15" grpId="0"/>
      <p:bldP spid="16" grpId="0" animBg="1"/>
      <p:bldP spid="17"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6BB93-1033-95D7-68D8-6DD8881F1C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35B474-0777-5663-6197-3D8F87530097}"/>
              </a:ext>
            </a:extLst>
          </p:cNvPr>
          <p:cNvSpPr>
            <a:spLocks noGrp="1"/>
          </p:cNvSpPr>
          <p:nvPr>
            <p:ph type="title"/>
          </p:nvPr>
        </p:nvSpPr>
        <p:spPr>
          <a:xfrm>
            <a:off x="384048" y="1721684"/>
            <a:ext cx="3645618" cy="4014216"/>
          </a:xfrm>
        </p:spPr>
        <p:txBody>
          <a:bodyPr>
            <a:normAutofit/>
          </a:bodyPr>
          <a:lstStyle/>
          <a:p>
            <a:r>
              <a:rPr lang="en-CA" sz="3200" b="1" dirty="0"/>
              <a:t>What is “Mutual Violence” in the Typologies?</a:t>
            </a:r>
          </a:p>
        </p:txBody>
      </p:sp>
      <p:pic>
        <p:nvPicPr>
          <p:cNvPr id="7" name="Content Placeholder 6" descr="TYPOLOGY OF DOMESTIC VIOLENCE,&#10;&#10;AI-generated content may be incorrect.">
            <a:extLst>
              <a:ext uri="{FF2B5EF4-FFF2-40B4-BE49-F238E27FC236}">
                <a16:creationId xmlns:a16="http://schemas.microsoft.com/office/drawing/2014/main" id="{5E475A8F-561C-6B0E-9CDC-53F9436A06B6}"/>
              </a:ext>
            </a:extLst>
          </p:cNvPr>
          <p:cNvPicPr>
            <a:picLocks noGrp="1" noChangeAspect="1"/>
          </p:cNvPicPr>
          <p:nvPr>
            <p:ph sz="quarter" idx="12"/>
          </p:nvPr>
        </p:nvPicPr>
        <p:blipFill>
          <a:blip r:embed="rId2"/>
          <a:stretch>
            <a:fillRect/>
          </a:stretch>
        </p:blipFill>
        <p:spPr>
          <a:xfrm>
            <a:off x="2885212" y="130629"/>
            <a:ext cx="1695450" cy="2695575"/>
          </a:xfrm>
          <a:prstGeom prst="rect">
            <a:avLst/>
          </a:prstGeom>
        </p:spPr>
      </p:pic>
      <p:sp>
        <p:nvSpPr>
          <p:cNvPr id="4" name="Footer Placeholder 3">
            <a:extLst>
              <a:ext uri="{FF2B5EF4-FFF2-40B4-BE49-F238E27FC236}">
                <a16:creationId xmlns:a16="http://schemas.microsoft.com/office/drawing/2014/main" id="{A285A2B7-EAA1-93D1-DCAB-3FE642601BBC}"/>
              </a:ext>
            </a:extLst>
          </p:cNvPr>
          <p:cNvSpPr>
            <a:spLocks noGrp="1"/>
          </p:cNvSpPr>
          <p:nvPr>
            <p:ph type="ftr" sz="quarter" idx="10"/>
          </p:nvPr>
        </p:nvSpPr>
        <p:spPr>
          <a:xfrm>
            <a:off x="5724144" y="6531346"/>
            <a:ext cx="4114800" cy="365125"/>
          </a:xfrm>
        </p:spPr>
        <p:txBody>
          <a:bodyPr/>
          <a:lstStyle/>
          <a:p>
            <a:r>
              <a:rPr lang="en-US" b="1" dirty="0">
                <a:solidFill>
                  <a:schemeClr val="tx1"/>
                </a:solidFill>
              </a:rPr>
              <a:t>Myth of Mutual Violence</a:t>
            </a:r>
          </a:p>
        </p:txBody>
      </p:sp>
      <p:pic>
        <p:nvPicPr>
          <p:cNvPr id="6" name="Picture 5" descr="The image depicts the logo of Lakehead University, featuring a stylized lake with a sun and a red flag.&#10;&#10;AI-generated content may be incorrect.">
            <a:extLst>
              <a:ext uri="{FF2B5EF4-FFF2-40B4-BE49-F238E27FC236}">
                <a16:creationId xmlns:a16="http://schemas.microsoft.com/office/drawing/2014/main" id="{A39E7220-C532-0EA5-20FB-CB29A0CE4D25}"/>
              </a:ext>
            </a:extLst>
          </p:cNvPr>
          <p:cNvPicPr>
            <a:picLocks noChangeAspect="1"/>
          </p:cNvPicPr>
          <p:nvPr/>
        </p:nvPicPr>
        <p:blipFill>
          <a:blip r:embed="rId3"/>
          <a:stretch>
            <a:fillRect/>
          </a:stretch>
        </p:blipFill>
        <p:spPr>
          <a:xfrm>
            <a:off x="8479418" y="6542872"/>
            <a:ext cx="1359526" cy="353599"/>
          </a:xfrm>
          <a:prstGeom prst="rect">
            <a:avLst/>
          </a:prstGeom>
        </p:spPr>
      </p:pic>
      <p:sp>
        <p:nvSpPr>
          <p:cNvPr id="9" name="TextBox 8">
            <a:extLst>
              <a:ext uri="{FF2B5EF4-FFF2-40B4-BE49-F238E27FC236}">
                <a16:creationId xmlns:a16="http://schemas.microsoft.com/office/drawing/2014/main" id="{83C62455-18C9-3ECE-ACC6-3AE3C8AFAACD}"/>
              </a:ext>
            </a:extLst>
          </p:cNvPr>
          <p:cNvSpPr txBox="1"/>
          <p:nvPr/>
        </p:nvSpPr>
        <p:spPr>
          <a:xfrm>
            <a:off x="4937760" y="182880"/>
            <a:ext cx="6844937" cy="5878532"/>
          </a:xfrm>
          <a:prstGeom prst="rect">
            <a:avLst/>
          </a:prstGeom>
          <a:noFill/>
        </p:spPr>
        <p:txBody>
          <a:bodyPr wrap="square">
            <a:spAutoFit/>
          </a:bodyPr>
          <a:lstStyle/>
          <a:p>
            <a:pPr marL="285750" indent="-285750" algn="just">
              <a:buFont typeface="Arial" panose="020B0604020202020204" pitchFamily="34" charset="0"/>
              <a:buChar char="•"/>
            </a:pPr>
            <a:r>
              <a:rPr lang="en-CA" sz="2000" dirty="0"/>
              <a:t>Johnson wrote in his 2008 book that, “in a very small number of cases, both members of the couple are violent and controlling, each behaving in a manner that would identify him or her as an intimate terrorist.” He continued that very little is known:</a:t>
            </a:r>
          </a:p>
          <a:p>
            <a:pPr lvl="1" algn="just"/>
            <a:r>
              <a:rPr lang="en-CA" dirty="0"/>
              <a:t>about the dynamics of such relationships other than they seem to involve the ‘mutual combat’ that researchers have for decades attributed to any relationship in which both partners reported that they had been violent. In most such cases, however, that so-called mutual violence was a product of intimate terrorism with violent resistance, or situational couple violence in which both partners had been violent. With </a:t>
            </a:r>
            <a:r>
              <a:rPr lang="en-CA" b="1" dirty="0">
                <a:solidFill>
                  <a:schemeClr val="accent1"/>
                </a:solidFill>
              </a:rPr>
              <a:t>mutual violent control, we have the true mutuality of two people fighting for general control over the relationship.</a:t>
            </a:r>
          </a:p>
          <a:p>
            <a:pPr marL="285750" indent="-285750" algn="just">
              <a:buFont typeface="Arial" panose="020B0604020202020204" pitchFamily="34" charset="0"/>
              <a:buChar char="•"/>
            </a:pPr>
            <a:r>
              <a:rPr lang="en-CA" sz="2000" dirty="0"/>
              <a:t>Johnson concludes that this type of violence is “very rare,” and little is known about this type of violence. </a:t>
            </a:r>
          </a:p>
          <a:p>
            <a:pPr marL="742950" lvl="1" indent="-285750" algn="just">
              <a:buFont typeface="Arial" panose="020B0604020202020204" pitchFamily="34" charset="0"/>
              <a:buChar char="•"/>
            </a:pPr>
            <a:r>
              <a:rPr lang="en-CA" sz="1400" dirty="0"/>
              <a:t>Michael P. Johnson, </a:t>
            </a:r>
            <a:r>
              <a:rPr lang="en-CA" sz="1400" i="1" dirty="0"/>
              <a:t>A Typology Of Domestic Violence: Intimate Terrorism, Violence Resistance, And Situational Couple Violence</a:t>
            </a:r>
            <a:r>
              <a:rPr lang="en-CA" sz="1400" dirty="0"/>
              <a:t>. (University Press of New England, Lebanon New Hampshire: 2008) at 12</a:t>
            </a:r>
            <a:endParaRPr lang="en-CA" b="1" dirty="0"/>
          </a:p>
          <a:p>
            <a:pPr marL="285750" indent="-285750" algn="just">
              <a:buFont typeface="Arial" panose="020B0604020202020204" pitchFamily="34" charset="0"/>
              <a:buChar char="•"/>
            </a:pPr>
            <a:endParaRPr lang="en-CA" sz="1400" dirty="0"/>
          </a:p>
          <a:p>
            <a:pPr lvl="1" algn="just"/>
            <a:endParaRPr lang="en-CA" dirty="0"/>
          </a:p>
        </p:txBody>
      </p:sp>
    </p:spTree>
    <p:extLst>
      <p:ext uri="{BB962C8B-B14F-4D97-AF65-F5344CB8AC3E}">
        <p14:creationId xmlns:p14="http://schemas.microsoft.com/office/powerpoint/2010/main" val="14201925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 calcmode="lin" valueType="num">
                                      <p:cBhvr additive="base">
                                        <p:cTn id="2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0BBB8-76D7-47ED-BC8B-3703BEA10739}"/>
              </a:ext>
            </a:extLst>
          </p:cNvPr>
          <p:cNvSpPr>
            <a:spLocks noGrp="1"/>
          </p:cNvSpPr>
          <p:nvPr>
            <p:ph type="title"/>
          </p:nvPr>
        </p:nvSpPr>
        <p:spPr>
          <a:xfrm>
            <a:off x="2037553" y="682628"/>
            <a:ext cx="7467600" cy="706090"/>
          </a:xfrm>
        </p:spPr>
        <p:txBody>
          <a:bodyPr/>
          <a:lstStyle/>
          <a:p>
            <a:r>
              <a:rPr lang="en-CA" b="1" dirty="0"/>
              <a:t>Acknowledgements </a:t>
            </a:r>
          </a:p>
        </p:txBody>
      </p:sp>
      <p:sp>
        <p:nvSpPr>
          <p:cNvPr id="3" name="Content Placeholder 2">
            <a:extLst>
              <a:ext uri="{FF2B5EF4-FFF2-40B4-BE49-F238E27FC236}">
                <a16:creationId xmlns:a16="http://schemas.microsoft.com/office/drawing/2014/main" id="{5FFA81F0-1FE3-4A1D-8C13-16334E1B21EF}"/>
              </a:ext>
            </a:extLst>
          </p:cNvPr>
          <p:cNvSpPr>
            <a:spLocks noGrp="1"/>
          </p:cNvSpPr>
          <p:nvPr>
            <p:ph idx="1"/>
          </p:nvPr>
        </p:nvSpPr>
        <p:spPr>
          <a:xfrm>
            <a:off x="604911" y="801858"/>
            <a:ext cx="10522633" cy="4965896"/>
          </a:xfrm>
        </p:spPr>
        <p:txBody>
          <a:bodyPr>
            <a:normAutofit/>
          </a:bodyPr>
          <a:lstStyle/>
          <a:p>
            <a:pPr algn="just"/>
            <a:r>
              <a:rPr lang="en-US" dirty="0"/>
              <a:t>Lakehead Thunder Bay is located on the traditional lands of the Fort William First Nation, Signatory to the Robinson Superior Treaty of 1850. Lakehead University acknowledges the history that many nations hold in the areas around our campuses, and is committed to a relationship with First Nations, Métis, and Inuit peoples based on the principles of mutual trust, respect, reciprocity, and collaboration in the spirit of reconciliation. Also acknowledge the </a:t>
            </a:r>
            <a:r>
              <a:rPr lang="en-CA" dirty="0"/>
              <a:t>unceded Indigenous lands here in Montreal. The </a:t>
            </a:r>
            <a:r>
              <a:rPr lang="en-CA" dirty="0" err="1"/>
              <a:t>Kanien’kehá:ka</a:t>
            </a:r>
            <a:r>
              <a:rPr lang="en-CA" dirty="0"/>
              <a:t> Nation is recognized as the custodians of the lands and waters on which we gather today. </a:t>
            </a:r>
            <a:r>
              <a:rPr lang="en-CA" dirty="0" err="1"/>
              <a:t>Tiohtià:ke</a:t>
            </a:r>
            <a:r>
              <a:rPr lang="en-CA" dirty="0"/>
              <a:t>/Montréal is historically known as a gathering place for many First Nations. Today, it is home to a diverse population of Indigenous and other peoples. I respect the continued connections with the past, present and future in our ongoing relationships with Indigenous and other peoples within and around the Montréal community.</a:t>
            </a:r>
            <a:endParaRPr lang="en-US" dirty="0"/>
          </a:p>
          <a:p>
            <a:pPr marL="0" indent="0" algn="just">
              <a:buNone/>
            </a:pPr>
            <a:endParaRPr lang="en-US" sz="2000" dirty="0"/>
          </a:p>
        </p:txBody>
      </p:sp>
      <p:sp>
        <p:nvSpPr>
          <p:cNvPr id="5" name="Footer Placeholder 4">
            <a:extLst>
              <a:ext uri="{FF2B5EF4-FFF2-40B4-BE49-F238E27FC236}">
                <a16:creationId xmlns:a16="http://schemas.microsoft.com/office/drawing/2014/main" id="{31993C15-56EC-EFAF-DE6F-8B9F64DF71EF}"/>
              </a:ext>
            </a:extLst>
          </p:cNvPr>
          <p:cNvSpPr>
            <a:spLocks noGrp="1"/>
          </p:cNvSpPr>
          <p:nvPr>
            <p:ph type="ftr" sz="quarter" idx="11"/>
          </p:nvPr>
        </p:nvSpPr>
        <p:spPr>
          <a:xfrm rot="16200000">
            <a:off x="14827017" y="604305"/>
            <a:ext cx="1203334" cy="156646"/>
          </a:xfrm>
        </p:spPr>
        <p:txBody>
          <a:bodyPr/>
          <a:lstStyle/>
          <a:p>
            <a:endParaRPr lang="en-CA" dirty="0"/>
          </a:p>
        </p:txBody>
      </p:sp>
    </p:spTree>
    <p:extLst>
      <p:ext uri="{BB962C8B-B14F-4D97-AF65-F5344CB8AC3E}">
        <p14:creationId xmlns:p14="http://schemas.microsoft.com/office/powerpoint/2010/main" val="3896119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stCondLst>
                                            <p:cond delay="0"/>
                                          </p:stCondLst>
                                        </p:cTn>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6A42D-86B1-A4A9-618A-FC7B52D134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D9A1F4-714C-DEF4-CBDD-CEC0474DB46B}"/>
              </a:ext>
            </a:extLst>
          </p:cNvPr>
          <p:cNvSpPr>
            <a:spLocks noGrp="1"/>
          </p:cNvSpPr>
          <p:nvPr>
            <p:ph type="title"/>
          </p:nvPr>
        </p:nvSpPr>
        <p:spPr>
          <a:xfrm>
            <a:off x="384048" y="1721684"/>
            <a:ext cx="3645618" cy="4014216"/>
          </a:xfrm>
        </p:spPr>
        <p:txBody>
          <a:bodyPr>
            <a:normAutofit/>
          </a:bodyPr>
          <a:lstStyle/>
          <a:p>
            <a:r>
              <a:rPr lang="en-CA" sz="3200" b="1" dirty="0"/>
              <a:t>What is “Mutual Violence” in the Typologies?</a:t>
            </a:r>
          </a:p>
        </p:txBody>
      </p:sp>
      <p:pic>
        <p:nvPicPr>
          <p:cNvPr id="7" name="Content Placeholder 6" descr="TYPOLOGY OF DOMESTIC VIOLENCE,&#10;&#10;AI-generated content may be incorrect.">
            <a:extLst>
              <a:ext uri="{FF2B5EF4-FFF2-40B4-BE49-F238E27FC236}">
                <a16:creationId xmlns:a16="http://schemas.microsoft.com/office/drawing/2014/main" id="{B907C5B4-439B-A05F-7B3E-9EE80C9CCB50}"/>
              </a:ext>
            </a:extLst>
          </p:cNvPr>
          <p:cNvPicPr>
            <a:picLocks noGrp="1" noChangeAspect="1"/>
          </p:cNvPicPr>
          <p:nvPr>
            <p:ph sz="quarter" idx="12"/>
          </p:nvPr>
        </p:nvPicPr>
        <p:blipFill>
          <a:blip r:embed="rId2"/>
          <a:stretch>
            <a:fillRect/>
          </a:stretch>
        </p:blipFill>
        <p:spPr>
          <a:xfrm>
            <a:off x="2885212" y="130629"/>
            <a:ext cx="1695450" cy="2695575"/>
          </a:xfrm>
          <a:prstGeom prst="rect">
            <a:avLst/>
          </a:prstGeom>
        </p:spPr>
      </p:pic>
      <p:sp>
        <p:nvSpPr>
          <p:cNvPr id="4" name="Footer Placeholder 3">
            <a:extLst>
              <a:ext uri="{FF2B5EF4-FFF2-40B4-BE49-F238E27FC236}">
                <a16:creationId xmlns:a16="http://schemas.microsoft.com/office/drawing/2014/main" id="{764C7EA7-B5BB-C429-1400-BE4FBAF0CAAE}"/>
              </a:ext>
            </a:extLst>
          </p:cNvPr>
          <p:cNvSpPr>
            <a:spLocks noGrp="1"/>
          </p:cNvSpPr>
          <p:nvPr>
            <p:ph type="ftr" sz="quarter" idx="10"/>
          </p:nvPr>
        </p:nvSpPr>
        <p:spPr>
          <a:xfrm>
            <a:off x="5724144" y="6531346"/>
            <a:ext cx="4114800" cy="365125"/>
          </a:xfrm>
        </p:spPr>
        <p:txBody>
          <a:bodyPr/>
          <a:lstStyle/>
          <a:p>
            <a:r>
              <a:rPr lang="en-US" b="1" dirty="0">
                <a:solidFill>
                  <a:schemeClr val="tx1"/>
                </a:solidFill>
              </a:rPr>
              <a:t>Myth of Mutual Violence</a:t>
            </a:r>
          </a:p>
        </p:txBody>
      </p:sp>
      <p:pic>
        <p:nvPicPr>
          <p:cNvPr id="6" name="Picture 5" descr="The image depicts the logo of Lakehead University, featuring a stylized lake with a sun and a red flag.&#10;&#10;AI-generated content may be incorrect.">
            <a:extLst>
              <a:ext uri="{FF2B5EF4-FFF2-40B4-BE49-F238E27FC236}">
                <a16:creationId xmlns:a16="http://schemas.microsoft.com/office/drawing/2014/main" id="{7B409141-C437-6551-3C9D-6608041B6188}"/>
              </a:ext>
            </a:extLst>
          </p:cNvPr>
          <p:cNvPicPr>
            <a:picLocks noChangeAspect="1"/>
          </p:cNvPicPr>
          <p:nvPr/>
        </p:nvPicPr>
        <p:blipFill>
          <a:blip r:embed="rId3"/>
          <a:stretch>
            <a:fillRect/>
          </a:stretch>
        </p:blipFill>
        <p:spPr>
          <a:xfrm>
            <a:off x="8479418" y="6542872"/>
            <a:ext cx="1359526" cy="353599"/>
          </a:xfrm>
          <a:prstGeom prst="rect">
            <a:avLst/>
          </a:prstGeom>
        </p:spPr>
      </p:pic>
      <p:sp>
        <p:nvSpPr>
          <p:cNvPr id="9" name="TextBox 8">
            <a:extLst>
              <a:ext uri="{FF2B5EF4-FFF2-40B4-BE49-F238E27FC236}">
                <a16:creationId xmlns:a16="http://schemas.microsoft.com/office/drawing/2014/main" id="{CF5F3B1C-2068-1D42-2F93-6EACB8E6FA27}"/>
              </a:ext>
            </a:extLst>
          </p:cNvPr>
          <p:cNvSpPr txBox="1"/>
          <p:nvPr/>
        </p:nvSpPr>
        <p:spPr>
          <a:xfrm>
            <a:off x="4937760" y="182880"/>
            <a:ext cx="7113401" cy="5386090"/>
          </a:xfrm>
          <a:prstGeom prst="rect">
            <a:avLst/>
          </a:prstGeom>
          <a:noFill/>
        </p:spPr>
        <p:txBody>
          <a:bodyPr wrap="square">
            <a:spAutoFit/>
          </a:bodyPr>
          <a:lstStyle/>
          <a:p>
            <a:pPr marL="285750" indent="-285750">
              <a:buFont typeface="Arial" panose="020B0604020202020204" pitchFamily="34" charset="0"/>
              <a:buChar char="•"/>
            </a:pPr>
            <a:r>
              <a:rPr lang="en-CA" sz="2800" dirty="0"/>
              <a:t>Nonetheless, this term was adopted by some Canadian courts as an easy “catch-all” category of violence. </a:t>
            </a:r>
          </a:p>
          <a:p>
            <a:pPr marL="285750" indent="-285750">
              <a:buFont typeface="Arial" panose="020B0604020202020204" pitchFamily="34" charset="0"/>
              <a:buChar char="•"/>
            </a:pPr>
            <a:r>
              <a:rPr lang="en-CA" sz="2800" dirty="0"/>
              <a:t>Johnson himself acknowledged in 2015 that this type of violence appears, “in very small numbers in some samples, and there is some debate about </a:t>
            </a:r>
            <a:r>
              <a:rPr lang="en-CA" sz="2800" b="1" dirty="0">
                <a:solidFill>
                  <a:schemeClr val="accent1"/>
                </a:solidFill>
              </a:rPr>
              <a:t>whether it is a true type or an artifact of the constraints of imperfect operationalization</a:t>
            </a:r>
            <a:r>
              <a:rPr lang="en-CA" sz="2800" dirty="0"/>
              <a:t>.” </a:t>
            </a:r>
            <a:endParaRPr lang="en-CA" sz="2000" dirty="0"/>
          </a:p>
          <a:p>
            <a:pPr marL="628650" lvl="1" indent="-171450">
              <a:buFont typeface="Arial" panose="020B0604020202020204" pitchFamily="34" charset="0"/>
              <a:buChar char="•"/>
            </a:pPr>
            <a:r>
              <a:rPr lang="en-CA" sz="1400" dirty="0"/>
              <a:t>Michael P. Johnson, “Differentiating Among Types of Domestic Violence: Implications for Healthy Marriages” in Elizabeth H. Peters &amp; Claire M Kamp Dush eds, </a:t>
            </a:r>
            <a:r>
              <a:rPr lang="en-CA" sz="1400" i="1" dirty="0"/>
              <a:t>Marriage and Family: Perspectives and Complexities</a:t>
            </a:r>
            <a:r>
              <a:rPr lang="en-CA" sz="1400" dirty="0"/>
              <a:t> (New York: Columbia University Press, 2009) at 294 n1 [Johnson, “Differentiating”].</a:t>
            </a:r>
          </a:p>
          <a:p>
            <a:pPr marL="285750" indent="-285750" algn="just">
              <a:buFont typeface="Arial" panose="020B0604020202020204" pitchFamily="34" charset="0"/>
              <a:buChar char="•"/>
            </a:pPr>
            <a:endParaRPr lang="en-CA" dirty="0"/>
          </a:p>
          <a:p>
            <a:pPr lvl="1" algn="just"/>
            <a:endParaRPr lang="en-CA" dirty="0"/>
          </a:p>
        </p:txBody>
      </p:sp>
    </p:spTree>
    <p:extLst>
      <p:ext uri="{BB962C8B-B14F-4D97-AF65-F5344CB8AC3E}">
        <p14:creationId xmlns:p14="http://schemas.microsoft.com/office/powerpoint/2010/main" val="17271757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731520" y="2203704"/>
            <a:ext cx="4117953" cy="4023360"/>
          </a:xfrm>
          <a:noFill/>
        </p:spPr>
        <p:txBody>
          <a:bodyPr lIns="0" tIns="0" rIns="0" bIns="0">
            <a:noAutofit/>
          </a:bodyPr>
          <a:lstStyle/>
          <a:p>
            <a:r>
              <a:rPr lang="en-US" dirty="0"/>
              <a:t>Is Mutual violence not real?</a:t>
            </a:r>
          </a:p>
        </p:txBody>
      </p:sp>
      <p:sp>
        <p:nvSpPr>
          <p:cNvPr id="3" name="Content Placeholder 2">
            <a:extLst>
              <a:ext uri="{FF2B5EF4-FFF2-40B4-BE49-F238E27FC236}">
                <a16:creationId xmlns:a16="http://schemas.microsoft.com/office/drawing/2014/main" id="{A6A33159-D030-2F82-A142-F75940728319}"/>
              </a:ext>
            </a:extLst>
          </p:cNvPr>
          <p:cNvSpPr>
            <a:spLocks noGrp="1"/>
          </p:cNvSpPr>
          <p:nvPr>
            <p:ph idx="1"/>
          </p:nvPr>
        </p:nvSpPr>
        <p:spPr>
          <a:xfrm>
            <a:off x="4649176" y="1997964"/>
            <a:ext cx="7011601" cy="4434839"/>
          </a:xfrm>
          <a:noFill/>
        </p:spPr>
        <p:txBody>
          <a:bodyPr lIns="0" tIns="0" rIns="0" bIns="0">
            <a:normAutofit/>
          </a:bodyPr>
          <a:lstStyle/>
          <a:p>
            <a:pPr algn="just"/>
            <a:r>
              <a:rPr lang="en-CA" dirty="0"/>
              <a:t>The presumption that women are just as violent ignores the concept of “violent resistance” as well as increases in the severity, impact, and harm associated with male-perpetrated acts of violence.</a:t>
            </a:r>
          </a:p>
          <a:p>
            <a:pPr algn="just"/>
            <a:r>
              <a:rPr lang="en-CA" dirty="0"/>
              <a:t>The aim of violent resistance is very different from that of mutual violence. The victim uses violence as a survival tactic</a:t>
            </a:r>
          </a:p>
          <a:p>
            <a:pPr algn="just"/>
            <a:r>
              <a:rPr lang="en-CA" dirty="0"/>
              <a:t>It is important to recognize that a woman who fights back in anger is not engaged in mutual battering. </a:t>
            </a:r>
          </a:p>
          <a:p>
            <a:pPr algn="just"/>
            <a:r>
              <a:rPr lang="en-CA" dirty="0"/>
              <a:t>Viewing violence only as a product of relationship conflict makes the assumption that both parties are just as violent</a:t>
            </a:r>
          </a:p>
          <a:p>
            <a:pPr algn="just"/>
            <a:r>
              <a:rPr lang="en-CA" dirty="0"/>
              <a:t>This leads to the conclusion that if the parties are no longer in a relationship, there will be no further violence. This proposition has been shown to be categorically untrue. </a:t>
            </a:r>
          </a:p>
        </p:txBody>
      </p:sp>
      <p:pic>
        <p:nvPicPr>
          <p:cNvPr id="5" name="Picture 4" descr="Mutual Abuse: It's Not Real.&#10;&#10;AI-generated content may be incorrect.">
            <a:extLst>
              <a:ext uri="{FF2B5EF4-FFF2-40B4-BE49-F238E27FC236}">
                <a16:creationId xmlns:a16="http://schemas.microsoft.com/office/drawing/2014/main" id="{190F6C4B-CBBA-FFF2-66A4-80F37B688CD4}"/>
              </a:ext>
            </a:extLst>
          </p:cNvPr>
          <p:cNvPicPr>
            <a:picLocks noChangeAspect="1"/>
          </p:cNvPicPr>
          <p:nvPr/>
        </p:nvPicPr>
        <p:blipFill>
          <a:blip r:embed="rId2"/>
          <a:stretch>
            <a:fillRect/>
          </a:stretch>
        </p:blipFill>
        <p:spPr>
          <a:xfrm>
            <a:off x="607712" y="425197"/>
            <a:ext cx="10547968" cy="5648300"/>
          </a:xfrm>
          <a:prstGeom prst="rect">
            <a:avLst/>
          </a:prstGeom>
        </p:spPr>
      </p:pic>
    </p:spTree>
    <p:extLst>
      <p:ext uri="{BB962C8B-B14F-4D97-AF65-F5344CB8AC3E}">
        <p14:creationId xmlns:p14="http://schemas.microsoft.com/office/powerpoint/2010/main" val="3666674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5"/>
                                        </p:tgtEl>
                                        <p:attrNameLst>
                                          <p:attrName>ppt_x</p:attrName>
                                        </p:attrNameLst>
                                      </p:cBhvr>
                                      <p:tavLst>
                                        <p:tav tm="0">
                                          <p:val>
                                            <p:strVal val="ppt_x"/>
                                          </p:val>
                                        </p:tav>
                                        <p:tav tm="100000">
                                          <p:val>
                                            <p:strVal val="ppt_x"/>
                                          </p:val>
                                        </p:tav>
                                      </p:tavLst>
                                    </p:anim>
                                    <p:anim calcmode="lin" valueType="num">
                                      <p:cBhvr additive="base">
                                        <p:cTn id="44" dur="500"/>
                                        <p:tgtEl>
                                          <p:spTgt spid="5"/>
                                        </p:tgtEl>
                                        <p:attrNameLst>
                                          <p:attrName>ppt_y</p:attrName>
                                        </p:attrNameLst>
                                      </p:cBhvr>
                                      <p:tavLst>
                                        <p:tav tm="0">
                                          <p:val>
                                            <p:strVal val="ppt_y"/>
                                          </p:val>
                                        </p:tav>
                                        <p:tav tm="100000">
                                          <p:val>
                                            <p:strVal val="1+ppt_h/2"/>
                                          </p:val>
                                        </p:tav>
                                      </p:tavLst>
                                    </p:anim>
                                    <p:set>
                                      <p:cBhvr>
                                        <p:cTn id="4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70C680-8776-F905-DFEB-02C324C97CA5}"/>
              </a:ext>
            </a:extLst>
          </p:cNvPr>
          <p:cNvSpPr>
            <a:spLocks noGrp="1"/>
          </p:cNvSpPr>
          <p:nvPr>
            <p:ph type="title"/>
          </p:nvPr>
        </p:nvSpPr>
        <p:spPr>
          <a:xfrm>
            <a:off x="746760" y="-124575"/>
            <a:ext cx="10698480" cy="1097280"/>
          </a:xfrm>
        </p:spPr>
        <p:txBody>
          <a:bodyPr/>
          <a:lstStyle/>
          <a:p>
            <a:r>
              <a:rPr lang="en-US" dirty="0"/>
              <a:t>2024 Study Ahmed, Helmus &amp; </a:t>
            </a:r>
            <a:r>
              <a:rPr lang="en-US" dirty="0" err="1"/>
              <a:t>Lysova</a:t>
            </a:r>
            <a:endParaRPr lang="en-US" dirty="0"/>
          </a:p>
        </p:txBody>
      </p:sp>
      <p:sp>
        <p:nvSpPr>
          <p:cNvPr id="2" name="Content Placeholder 1">
            <a:extLst>
              <a:ext uri="{FF2B5EF4-FFF2-40B4-BE49-F238E27FC236}">
                <a16:creationId xmlns:a16="http://schemas.microsoft.com/office/drawing/2014/main" id="{31DAE621-45F5-27DA-0E0F-3961355B2454}"/>
              </a:ext>
            </a:extLst>
          </p:cNvPr>
          <p:cNvSpPr>
            <a:spLocks noGrp="1"/>
          </p:cNvSpPr>
          <p:nvPr>
            <p:ph sz="half" idx="1"/>
          </p:nvPr>
        </p:nvSpPr>
        <p:spPr>
          <a:xfrm>
            <a:off x="916502" y="1151068"/>
            <a:ext cx="4846320" cy="3424271"/>
          </a:xfrm>
        </p:spPr>
        <p:txBody>
          <a:bodyPr>
            <a:normAutofit/>
          </a:bodyPr>
          <a:lstStyle/>
          <a:p>
            <a:pPr marL="285750" indent="-285750" algn="just">
              <a:spcBef>
                <a:spcPts val="0"/>
              </a:spcBef>
              <a:buFont typeface="Arial" panose="020B0604020202020204" pitchFamily="34" charset="0"/>
              <a:buChar char="•"/>
            </a:pPr>
            <a:r>
              <a:rPr lang="en-US" dirty="0"/>
              <a:t>Distinguished between mutual violence (in 1 incident) and bidirectional violence (any time in the relationship)</a:t>
            </a:r>
          </a:p>
          <a:p>
            <a:pPr marL="285750" indent="-285750" algn="just">
              <a:spcBef>
                <a:spcPts val="0"/>
              </a:spcBef>
              <a:buFont typeface="Arial" panose="020B0604020202020204" pitchFamily="34" charset="0"/>
              <a:buChar char="•"/>
            </a:pPr>
            <a:r>
              <a:rPr lang="en-US" dirty="0"/>
              <a:t>When the vignette had bidirectional violence, participants found lower harm was perceived and higher victim responsibility</a:t>
            </a:r>
          </a:p>
          <a:p>
            <a:pPr marL="285750" indent="-285750" algn="just">
              <a:spcBef>
                <a:spcPts val="0"/>
              </a:spcBef>
              <a:buFont typeface="Arial" panose="020B0604020202020204" pitchFamily="34" charset="0"/>
              <a:buChar char="•"/>
            </a:pPr>
            <a:r>
              <a:rPr lang="en-US" dirty="0"/>
              <a:t>Victim “deserved” what happened to them, took the victims less seriously, and said it was difficult to tell who the “real victim” was</a:t>
            </a:r>
          </a:p>
          <a:p>
            <a:pPr marL="285750" indent="-285750" algn="just">
              <a:spcBef>
                <a:spcPts val="0"/>
              </a:spcBef>
              <a:buFont typeface="Arial" panose="020B0604020202020204" pitchFamily="34" charset="0"/>
              <a:buChar char="•"/>
            </a:pPr>
            <a:r>
              <a:rPr lang="en-US" dirty="0"/>
              <a:t>Seen as victim “victim had it coming”</a:t>
            </a:r>
          </a:p>
        </p:txBody>
      </p:sp>
      <p:sp>
        <p:nvSpPr>
          <p:cNvPr id="3" name="Content Placeholder 2">
            <a:extLst>
              <a:ext uri="{FF2B5EF4-FFF2-40B4-BE49-F238E27FC236}">
                <a16:creationId xmlns:a16="http://schemas.microsoft.com/office/drawing/2014/main" id="{A72603A6-84E3-3AAA-F04B-23ADA996BAD8}"/>
              </a:ext>
            </a:extLst>
          </p:cNvPr>
          <p:cNvSpPr>
            <a:spLocks noGrp="1"/>
          </p:cNvSpPr>
          <p:nvPr>
            <p:ph sz="half" idx="2"/>
          </p:nvPr>
        </p:nvSpPr>
        <p:spPr>
          <a:xfrm>
            <a:off x="6492242" y="1090974"/>
            <a:ext cx="4846320" cy="3228778"/>
          </a:xfrm>
        </p:spPr>
        <p:txBody>
          <a:bodyPr>
            <a:normAutofit/>
          </a:bodyPr>
          <a:lstStyle/>
          <a:p>
            <a:pPr marL="285750" indent="-285750" algn="just">
              <a:spcBef>
                <a:spcPts val="0"/>
              </a:spcBef>
              <a:buFont typeface="Arial" panose="020B0604020202020204" pitchFamily="34" charset="0"/>
              <a:buChar char="•"/>
            </a:pPr>
            <a:r>
              <a:rPr lang="en-US" dirty="0"/>
              <a:t>Lower offender risk, lower physical harm, lower psychological harm to the victim and more responsibility on the victim</a:t>
            </a:r>
          </a:p>
          <a:p>
            <a:pPr marL="285750" indent="-285750" algn="just">
              <a:spcBef>
                <a:spcPts val="0"/>
              </a:spcBef>
              <a:buFont typeface="Arial" panose="020B0604020202020204" pitchFamily="34" charset="0"/>
              <a:buChar char="•"/>
            </a:pPr>
            <a:r>
              <a:rPr lang="en-US" dirty="0"/>
              <a:t>Blaming both parties can obscure bad behaviour and justify the abuser’s actions</a:t>
            </a:r>
          </a:p>
          <a:p>
            <a:pPr marL="285750" indent="-285750" algn="just">
              <a:spcBef>
                <a:spcPts val="0"/>
              </a:spcBef>
              <a:buFont typeface="Arial" panose="020B0604020202020204" pitchFamily="34" charset="0"/>
              <a:buChar char="•"/>
            </a:pPr>
            <a:r>
              <a:rPr lang="en-US" dirty="0"/>
              <a:t>Victims are less likely to see as strong and tough and capable of standing up for themselves</a:t>
            </a:r>
          </a:p>
          <a:p>
            <a:pPr marL="285750" indent="-285750" algn="just">
              <a:spcBef>
                <a:spcPts val="0"/>
              </a:spcBef>
              <a:buFont typeface="Arial" panose="020B0604020202020204" pitchFamily="34" charset="0"/>
              <a:buChar char="•"/>
            </a:pPr>
            <a:r>
              <a:rPr lang="en-US" dirty="0"/>
              <a:t>Are we viewing serious abuse by the man and minor abuse on the part of the woman as mutual violence?</a:t>
            </a:r>
          </a:p>
          <a:p>
            <a:endParaRPr lang="en-US" dirty="0"/>
          </a:p>
        </p:txBody>
      </p:sp>
      <p:sp>
        <p:nvSpPr>
          <p:cNvPr id="5" name="Footer Placeholder 4">
            <a:extLst>
              <a:ext uri="{FF2B5EF4-FFF2-40B4-BE49-F238E27FC236}">
                <a16:creationId xmlns:a16="http://schemas.microsoft.com/office/drawing/2014/main" id="{57831A10-FA1F-0E3F-8A5C-2C2D6EB52C5C}"/>
              </a:ext>
            </a:extLst>
          </p:cNvPr>
          <p:cNvSpPr>
            <a:spLocks noGrp="1"/>
          </p:cNvSpPr>
          <p:nvPr>
            <p:ph type="ftr" sz="quarter" idx="11"/>
          </p:nvPr>
        </p:nvSpPr>
        <p:spPr/>
        <p:txBody>
          <a:bodyPr/>
          <a:lstStyle/>
          <a:p>
            <a:r>
              <a:rPr lang="en-US"/>
              <a:t>Myth of Mutual Violence</a:t>
            </a:r>
            <a:endParaRPr lang="en-US" dirty="0"/>
          </a:p>
        </p:txBody>
      </p:sp>
      <p:sp>
        <p:nvSpPr>
          <p:cNvPr id="7" name="TextBox 6">
            <a:extLst>
              <a:ext uri="{FF2B5EF4-FFF2-40B4-BE49-F238E27FC236}">
                <a16:creationId xmlns:a16="http://schemas.microsoft.com/office/drawing/2014/main" id="{83A40215-DFD2-BE57-AB6A-D4B3471D08AA}"/>
              </a:ext>
            </a:extLst>
          </p:cNvPr>
          <p:cNvSpPr txBox="1"/>
          <p:nvPr/>
        </p:nvSpPr>
        <p:spPr>
          <a:xfrm>
            <a:off x="1600463" y="4189755"/>
            <a:ext cx="8675764" cy="646331"/>
          </a:xfrm>
          <a:prstGeom prst="rect">
            <a:avLst/>
          </a:prstGeom>
          <a:noFill/>
        </p:spPr>
        <p:txBody>
          <a:bodyPr wrap="square">
            <a:spAutoFit/>
          </a:bodyPr>
          <a:lstStyle/>
          <a:p>
            <a:r>
              <a:rPr lang="en-CA" sz="1200" dirty="0"/>
              <a:t>Simran Ahmed, L. Maaike Helmus, and Alexandra </a:t>
            </a:r>
            <a:r>
              <a:rPr lang="en-CA" sz="1200" dirty="0" err="1"/>
              <a:t>Lysova</a:t>
            </a:r>
            <a:r>
              <a:rPr lang="en-CA" sz="1200" dirty="0"/>
              <a:t>, “Public Perception of Bidirectional Intimate Partner Violence” (2024) 90 Journal of Criminal Justice [Ahmed, Helmus &amp; </a:t>
            </a:r>
            <a:r>
              <a:rPr lang="en-CA" sz="1200" dirty="0" err="1"/>
              <a:t>Lysova</a:t>
            </a:r>
            <a:r>
              <a:rPr lang="en-CA" sz="1200" dirty="0"/>
              <a:t>]. See also Alexandra </a:t>
            </a:r>
            <a:r>
              <a:rPr lang="en-CA" sz="1200" dirty="0" err="1"/>
              <a:t>Lysova</a:t>
            </a:r>
            <a:r>
              <a:rPr lang="en-CA" sz="1200" dirty="0"/>
              <a:t>, Kenzi Hanson &amp; Jennifer Mackay, “Bidirectional and Unidirectional Intimate Partner Violence: A Comprehensive Review” (2023) Partner Abuse 1.</a:t>
            </a:r>
          </a:p>
        </p:txBody>
      </p:sp>
    </p:spTree>
    <p:extLst>
      <p:ext uri="{BB962C8B-B14F-4D97-AF65-F5344CB8AC3E}">
        <p14:creationId xmlns:p14="http://schemas.microsoft.com/office/powerpoint/2010/main" val="32568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 calcmode="lin" valueType="num">
                                      <p:cBhvr additive="base">
                                        <p:cTn id="4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 calcmode="lin" valueType="num">
                                      <p:cBhvr additive="base">
                                        <p:cTn id="4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 calcmode="lin" valueType="num">
                                      <p:cBhvr additive="base">
                                        <p:cTn id="5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build="p"/>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A5E84-FE50-97B8-7A8D-1BEE505C9078}"/>
              </a:ext>
            </a:extLst>
          </p:cNvPr>
          <p:cNvSpPr>
            <a:spLocks noGrp="1"/>
          </p:cNvSpPr>
          <p:nvPr>
            <p:ph type="ctrTitle"/>
          </p:nvPr>
        </p:nvSpPr>
        <p:spPr>
          <a:xfrm>
            <a:off x="731520" y="2560320"/>
            <a:ext cx="6400800" cy="3657600"/>
          </a:xfrm>
        </p:spPr>
        <p:txBody>
          <a:bodyPr>
            <a:normAutofit fontScale="90000"/>
          </a:bodyPr>
          <a:lstStyle/>
          <a:p>
            <a:r>
              <a:rPr lang="en-US" dirty="0"/>
              <a:t>Case Example:</a:t>
            </a:r>
            <a:br>
              <a:rPr lang="en-US" dirty="0"/>
            </a:br>
            <a:r>
              <a:rPr lang="en-US" dirty="0"/>
              <a:t>Sentencing</a:t>
            </a:r>
            <a:br>
              <a:rPr lang="en-US" dirty="0"/>
            </a:br>
            <a:r>
              <a:rPr lang="en-US" dirty="0"/>
              <a:t>Helen Naslund</a:t>
            </a:r>
            <a:br>
              <a:rPr lang="en-US" dirty="0"/>
            </a:br>
            <a:r>
              <a:rPr lang="en-US" sz="3600" dirty="0"/>
              <a:t>When the Victim becomes the offender</a:t>
            </a:r>
            <a:br>
              <a:rPr lang="en-US" sz="3600" dirty="0"/>
            </a:br>
            <a:endParaRPr lang="en-US" dirty="0"/>
          </a:p>
        </p:txBody>
      </p:sp>
      <p:pic>
        <p:nvPicPr>
          <p:cNvPr id="7" name="Picture Placeholder 6" descr="The image depicts an elderly woman with gray hair and a dark dress, sitting in a dimly lit room.&#10;&#10;AI-generated content may be incorrect.">
            <a:extLst>
              <a:ext uri="{FF2B5EF4-FFF2-40B4-BE49-F238E27FC236}">
                <a16:creationId xmlns:a16="http://schemas.microsoft.com/office/drawing/2014/main" id="{87A589F2-1A53-8269-ACF0-93E38B27FA0D}"/>
              </a:ext>
            </a:extLst>
          </p:cNvPr>
          <p:cNvPicPr>
            <a:picLocks noGrp="1" noChangeAspect="1"/>
          </p:cNvPicPr>
          <p:nvPr>
            <p:ph type="pic" sz="quarter" idx="13"/>
          </p:nvPr>
        </p:nvPicPr>
        <p:blipFill>
          <a:blip r:embed="rId2"/>
          <a:srcRect l="23741" r="23741"/>
          <a:stretch/>
        </p:blipFill>
        <p:spPr>
          <a:xfrm>
            <a:off x="7032902" y="306846"/>
            <a:ext cx="4488630" cy="6412328"/>
          </a:xfrm>
          <a:custGeom>
            <a:avLst/>
            <a:gdLst>
              <a:gd name="connsiteX0" fmla="*/ 328822 w 3840480"/>
              <a:gd name="connsiteY0" fmla="*/ 0 h 5486400"/>
              <a:gd name="connsiteX1" fmla="*/ 3511658 w 3840480"/>
              <a:gd name="connsiteY1" fmla="*/ 0 h 5486400"/>
              <a:gd name="connsiteX2" fmla="*/ 3840480 w 3840480"/>
              <a:gd name="connsiteY2" fmla="*/ 328822 h 5486400"/>
              <a:gd name="connsiteX3" fmla="*/ 3840480 w 3840480"/>
              <a:gd name="connsiteY3" fmla="*/ 5157578 h 5486400"/>
              <a:gd name="connsiteX4" fmla="*/ 3511658 w 3840480"/>
              <a:gd name="connsiteY4" fmla="*/ 5486400 h 5486400"/>
              <a:gd name="connsiteX5" fmla="*/ 328822 w 3840480"/>
              <a:gd name="connsiteY5" fmla="*/ 5486400 h 5486400"/>
              <a:gd name="connsiteX6" fmla="*/ 0 w 3840480"/>
              <a:gd name="connsiteY6" fmla="*/ 5157578 h 5486400"/>
              <a:gd name="connsiteX7" fmla="*/ 0 w 3840480"/>
              <a:gd name="connsiteY7" fmla="*/ 328822 h 5486400"/>
              <a:gd name="connsiteX8" fmla="*/ 328822 w 3840480"/>
              <a:gd name="connsiteY8"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0480" h="5486400">
                <a:moveTo>
                  <a:pt x="328822" y="0"/>
                </a:moveTo>
                <a:lnTo>
                  <a:pt x="3511658" y="0"/>
                </a:lnTo>
                <a:cubicBezTo>
                  <a:pt x="3693261" y="0"/>
                  <a:pt x="3840480" y="147219"/>
                  <a:pt x="3840480" y="328822"/>
                </a:cubicBezTo>
                <a:lnTo>
                  <a:pt x="3840480" y="5157578"/>
                </a:lnTo>
                <a:cubicBezTo>
                  <a:pt x="3840480" y="5339181"/>
                  <a:pt x="3693261" y="5486400"/>
                  <a:pt x="3511658" y="5486400"/>
                </a:cubicBezTo>
                <a:lnTo>
                  <a:pt x="328822" y="5486400"/>
                </a:lnTo>
                <a:cubicBezTo>
                  <a:pt x="147219" y="5486400"/>
                  <a:pt x="0" y="5339181"/>
                  <a:pt x="0" y="5157578"/>
                </a:cubicBezTo>
                <a:lnTo>
                  <a:pt x="0" y="328822"/>
                </a:lnTo>
                <a:cubicBezTo>
                  <a:pt x="0" y="147219"/>
                  <a:pt x="147219" y="0"/>
                  <a:pt x="328822" y="0"/>
                </a:cubicBezTo>
                <a:close/>
              </a:path>
            </a:pathLst>
          </a:custGeom>
        </p:spPr>
      </p:pic>
    </p:spTree>
    <p:extLst>
      <p:ext uri="{BB962C8B-B14F-4D97-AF65-F5344CB8AC3E}">
        <p14:creationId xmlns:p14="http://schemas.microsoft.com/office/powerpoint/2010/main" val="1869408792"/>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A10BA-5857-EF75-341C-3A5D394ADC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419DC0-A1EF-0849-6E85-FA60CE358C73}"/>
              </a:ext>
            </a:extLst>
          </p:cNvPr>
          <p:cNvSpPr>
            <a:spLocks noGrp="1"/>
          </p:cNvSpPr>
          <p:nvPr>
            <p:ph type="title"/>
          </p:nvPr>
        </p:nvSpPr>
        <p:spPr>
          <a:xfrm>
            <a:off x="509364" y="1408176"/>
            <a:ext cx="4068942" cy="2020824"/>
          </a:xfrm>
        </p:spPr>
        <p:txBody>
          <a:bodyPr>
            <a:normAutofit/>
          </a:bodyPr>
          <a:lstStyle/>
          <a:p>
            <a:r>
              <a:rPr lang="en-CA" sz="3200" b="1" i="1" dirty="0"/>
              <a:t>R </a:t>
            </a:r>
            <a:r>
              <a:rPr lang="en-CA" sz="3200" b="1" i="1" cap="small" dirty="0"/>
              <a:t>v</a:t>
            </a:r>
            <a:r>
              <a:rPr lang="en-CA" sz="3200" b="1" i="1" dirty="0"/>
              <a:t> Naslund</a:t>
            </a:r>
            <a:br>
              <a:rPr lang="en-CA" sz="3200" b="1" i="1" dirty="0"/>
            </a:br>
            <a:r>
              <a:rPr lang="en-CA" sz="3200" b="1" dirty="0"/>
              <a:t>[2022] AJ No 32</a:t>
            </a:r>
          </a:p>
        </p:txBody>
      </p:sp>
      <p:sp>
        <p:nvSpPr>
          <p:cNvPr id="3" name="Content Placeholder 2">
            <a:extLst>
              <a:ext uri="{FF2B5EF4-FFF2-40B4-BE49-F238E27FC236}">
                <a16:creationId xmlns:a16="http://schemas.microsoft.com/office/drawing/2014/main" id="{0DBEC3D5-367C-A5ED-D5A7-319CD2706DB2}"/>
              </a:ext>
            </a:extLst>
          </p:cNvPr>
          <p:cNvSpPr>
            <a:spLocks noGrp="1"/>
          </p:cNvSpPr>
          <p:nvPr>
            <p:ph sz="quarter" idx="12"/>
          </p:nvPr>
        </p:nvSpPr>
        <p:spPr>
          <a:xfrm>
            <a:off x="4814047" y="170269"/>
            <a:ext cx="7123603" cy="6791784"/>
          </a:xfrm>
        </p:spPr>
        <p:txBody>
          <a:bodyPr>
            <a:noAutofit/>
          </a:bodyPr>
          <a:lstStyle/>
          <a:p>
            <a:pPr marL="38250" lvl="1" indent="-171450" algn="just">
              <a:spcBef>
                <a:spcPts val="0"/>
              </a:spcBef>
            </a:pPr>
            <a:r>
              <a:rPr lang="en-CA" sz="2400" dirty="0"/>
              <a:t>Case out of Alberta – Mrs. Naslund was sentenced to 18 years for the killing of her abusive husband in 2011</a:t>
            </a:r>
          </a:p>
          <a:p>
            <a:pPr marL="495450" lvl="2" indent="-171450" algn="just">
              <a:spcBef>
                <a:spcPts val="0"/>
              </a:spcBef>
            </a:pPr>
            <a:r>
              <a:rPr lang="en-CA" sz="2000" dirty="0"/>
              <a:t>One of the longest sentences for a battered woman who kills her abuser in Canada </a:t>
            </a:r>
          </a:p>
          <a:p>
            <a:pPr marL="38250" lvl="1" indent="-171450" algn="just">
              <a:spcBef>
                <a:spcPts val="0"/>
              </a:spcBef>
            </a:pPr>
            <a:r>
              <a:rPr lang="en-CA" sz="2400" dirty="0"/>
              <a:t>Her almost 30-year history of abuse was all but wiped away after the death of her husband</a:t>
            </a:r>
          </a:p>
          <a:p>
            <a:pPr marL="495450" lvl="2" indent="-171450" algn="just">
              <a:spcBef>
                <a:spcPts val="0"/>
              </a:spcBef>
            </a:pPr>
            <a:r>
              <a:rPr lang="en-CA" sz="2000" dirty="0"/>
              <a:t>She was emotionally, physically, sexually and financially abused and treated her and her sons much like coerced forced labour on their rural farm</a:t>
            </a:r>
          </a:p>
          <a:p>
            <a:pPr marL="495450" lvl="2" indent="-171450" algn="just">
              <a:spcBef>
                <a:spcPts val="0"/>
              </a:spcBef>
            </a:pPr>
            <a:r>
              <a:rPr lang="en-CA" sz="2000" dirty="0"/>
              <a:t>Miles Naslund held guns to her and her children’s heads, threatened them harm on a regular basis</a:t>
            </a:r>
          </a:p>
          <a:p>
            <a:pPr marL="495450" lvl="2" indent="-171450" algn="just">
              <a:spcBef>
                <a:spcPts val="0"/>
              </a:spcBef>
            </a:pPr>
            <a:r>
              <a:rPr lang="en-CA" sz="2000" dirty="0"/>
              <a:t>Son Neil Naslund helped dispose of the body (pleaded guilty to offering an indignity to a human corpse)</a:t>
            </a:r>
          </a:p>
          <a:p>
            <a:pPr marL="38250" lvl="1" indent="-171450" algn="just">
              <a:spcBef>
                <a:spcPts val="0"/>
              </a:spcBef>
            </a:pPr>
            <a:r>
              <a:rPr lang="en-CA" sz="2400" dirty="0"/>
              <a:t>Trial and sentencing were not reported</a:t>
            </a:r>
          </a:p>
          <a:p>
            <a:pPr marL="38250" lvl="1" indent="-171450" algn="just">
              <a:spcBef>
                <a:spcPts val="0"/>
              </a:spcBef>
            </a:pPr>
            <a:r>
              <a:rPr lang="en-CA" sz="2400" dirty="0"/>
              <a:t>Sentencing was reduced on appeal to the Court of Appeal for Alberta</a:t>
            </a:r>
          </a:p>
          <a:p>
            <a:pPr marL="495450" lvl="2" indent="-171450" algn="just">
              <a:spcBef>
                <a:spcPts val="0"/>
              </a:spcBef>
            </a:pPr>
            <a:endParaRPr lang="en-CA" sz="1600" dirty="0"/>
          </a:p>
          <a:p>
            <a:pPr marL="495450" lvl="2" indent="-171450" algn="just">
              <a:spcBef>
                <a:spcPts val="0"/>
              </a:spcBef>
            </a:pPr>
            <a:endParaRPr lang="en-CA" sz="1600" dirty="0"/>
          </a:p>
        </p:txBody>
      </p:sp>
      <p:sp>
        <p:nvSpPr>
          <p:cNvPr id="4" name="Footer Placeholder 3">
            <a:extLst>
              <a:ext uri="{FF2B5EF4-FFF2-40B4-BE49-F238E27FC236}">
                <a16:creationId xmlns:a16="http://schemas.microsoft.com/office/drawing/2014/main" id="{4ED2F0D5-182A-CCD2-AB0B-804F313E10AD}"/>
              </a:ext>
            </a:extLst>
          </p:cNvPr>
          <p:cNvSpPr>
            <a:spLocks noGrp="1"/>
          </p:cNvSpPr>
          <p:nvPr>
            <p:ph type="ftr" sz="quarter" idx="10"/>
          </p:nvPr>
        </p:nvSpPr>
        <p:spPr>
          <a:xfrm>
            <a:off x="5724144" y="6531346"/>
            <a:ext cx="4114800" cy="365125"/>
          </a:xfrm>
        </p:spPr>
        <p:txBody>
          <a:bodyPr/>
          <a:lstStyle/>
          <a:p>
            <a:r>
              <a:rPr lang="en-US" b="1" dirty="0">
                <a:solidFill>
                  <a:schemeClr val="tx1"/>
                </a:solidFill>
              </a:rPr>
              <a:t>Myth of Mutual Violence</a:t>
            </a:r>
          </a:p>
        </p:txBody>
      </p:sp>
      <p:pic>
        <p:nvPicPr>
          <p:cNvPr id="6" name="Picture 5" descr="The image depicts the logo of Lakehead University, featuring a stylized lake with a sun and a red flag.&#10;&#10;AI-generated content may be incorrect.">
            <a:extLst>
              <a:ext uri="{FF2B5EF4-FFF2-40B4-BE49-F238E27FC236}">
                <a16:creationId xmlns:a16="http://schemas.microsoft.com/office/drawing/2014/main" id="{3CDEEF2E-237D-3249-1C6A-EFAEA266C564}"/>
              </a:ext>
            </a:extLst>
          </p:cNvPr>
          <p:cNvPicPr>
            <a:picLocks noChangeAspect="1"/>
          </p:cNvPicPr>
          <p:nvPr/>
        </p:nvPicPr>
        <p:blipFill>
          <a:blip r:embed="rId2"/>
          <a:stretch>
            <a:fillRect/>
          </a:stretch>
        </p:blipFill>
        <p:spPr>
          <a:xfrm>
            <a:off x="8479418" y="6542872"/>
            <a:ext cx="1359526" cy="353599"/>
          </a:xfrm>
          <a:prstGeom prst="rect">
            <a:avLst/>
          </a:prstGeom>
        </p:spPr>
      </p:pic>
      <p:pic>
        <p:nvPicPr>
          <p:cNvPr id="9" name="Picture 8" descr="The image shows a person wearing a red hoodie with a band logo and black sunglasses.&#10;&#10;AI-generated content may be incorrect.">
            <a:extLst>
              <a:ext uri="{FF2B5EF4-FFF2-40B4-BE49-F238E27FC236}">
                <a16:creationId xmlns:a16="http://schemas.microsoft.com/office/drawing/2014/main" id="{A1BBCFD7-EB5D-26A7-5BCC-6A97F1F49E07}"/>
              </a:ext>
            </a:extLst>
          </p:cNvPr>
          <p:cNvPicPr>
            <a:picLocks noChangeAspect="1"/>
          </p:cNvPicPr>
          <p:nvPr/>
        </p:nvPicPr>
        <p:blipFill>
          <a:blip r:embed="rId3"/>
          <a:stretch>
            <a:fillRect/>
          </a:stretch>
        </p:blipFill>
        <p:spPr>
          <a:xfrm>
            <a:off x="919282" y="3210505"/>
            <a:ext cx="3000397" cy="3009922"/>
          </a:xfrm>
          <a:prstGeom prst="rect">
            <a:avLst/>
          </a:prstGeom>
        </p:spPr>
      </p:pic>
    </p:spTree>
    <p:extLst>
      <p:ext uri="{BB962C8B-B14F-4D97-AF65-F5344CB8AC3E}">
        <p14:creationId xmlns:p14="http://schemas.microsoft.com/office/powerpoint/2010/main" val="10914596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EE505-03D0-EF0C-C110-9DE5300B95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B1327C-127D-9896-6ECC-9340637823C1}"/>
              </a:ext>
            </a:extLst>
          </p:cNvPr>
          <p:cNvSpPr>
            <a:spLocks noGrp="1"/>
          </p:cNvSpPr>
          <p:nvPr>
            <p:ph type="title"/>
          </p:nvPr>
        </p:nvSpPr>
        <p:spPr>
          <a:xfrm>
            <a:off x="509364" y="1408176"/>
            <a:ext cx="4068942" cy="1927807"/>
          </a:xfrm>
        </p:spPr>
        <p:txBody>
          <a:bodyPr>
            <a:normAutofit/>
          </a:bodyPr>
          <a:lstStyle/>
          <a:p>
            <a:r>
              <a:rPr lang="en-CA" sz="3200" b="1" i="1" dirty="0"/>
              <a:t>R </a:t>
            </a:r>
            <a:r>
              <a:rPr lang="en-CA" sz="3200" b="1" i="1" cap="small" dirty="0"/>
              <a:t>v</a:t>
            </a:r>
            <a:r>
              <a:rPr lang="en-CA" sz="3200" b="1" i="1" dirty="0"/>
              <a:t> Naslund</a:t>
            </a:r>
            <a:br>
              <a:rPr lang="en-CA" sz="3200" b="1" i="1" dirty="0"/>
            </a:br>
            <a:r>
              <a:rPr lang="en-CA" sz="3200" b="1" dirty="0"/>
              <a:t>[2022] AJ No 32</a:t>
            </a:r>
          </a:p>
        </p:txBody>
      </p:sp>
      <p:sp>
        <p:nvSpPr>
          <p:cNvPr id="3" name="Content Placeholder 2">
            <a:extLst>
              <a:ext uri="{FF2B5EF4-FFF2-40B4-BE49-F238E27FC236}">
                <a16:creationId xmlns:a16="http://schemas.microsoft.com/office/drawing/2014/main" id="{09BDB5A4-89A9-2B4B-9C87-C5067ACA5904}"/>
              </a:ext>
            </a:extLst>
          </p:cNvPr>
          <p:cNvSpPr>
            <a:spLocks noGrp="1"/>
          </p:cNvSpPr>
          <p:nvPr>
            <p:ph sz="quarter" idx="12"/>
          </p:nvPr>
        </p:nvSpPr>
        <p:spPr>
          <a:xfrm>
            <a:off x="4814047" y="170269"/>
            <a:ext cx="7123603" cy="6791784"/>
          </a:xfrm>
        </p:spPr>
        <p:txBody>
          <a:bodyPr>
            <a:noAutofit/>
          </a:bodyPr>
          <a:lstStyle/>
          <a:p>
            <a:pPr marL="38250" lvl="1" indent="-171450" algn="just">
              <a:spcBef>
                <a:spcPts val="0"/>
              </a:spcBef>
            </a:pPr>
            <a:r>
              <a:rPr lang="en-CA" sz="2800" dirty="0"/>
              <a:t>Naslund’s sons recall that the psychological abuse that their mother endured was more significant</a:t>
            </a:r>
          </a:p>
          <a:p>
            <a:pPr marL="38250" lvl="1" indent="-171450" algn="just">
              <a:spcBef>
                <a:spcPts val="0"/>
              </a:spcBef>
            </a:pPr>
            <a:r>
              <a:rPr lang="en-CA" sz="2800" dirty="0"/>
              <a:t>she was critiqued by her husband, including what she made for dinner. Wes recalled that Miles, “threatened her life—even over things as small as having macaroni more than once a week . . . If she made a supper that he deemed not fit or suitable for himself, he threatened her. [He’d say], ‘If you don’t start f-</a:t>
            </a:r>
            <a:r>
              <a:rPr lang="en-CA" sz="2800" dirty="0" err="1"/>
              <a:t>cking</a:t>
            </a:r>
            <a:r>
              <a:rPr lang="en-CA" sz="2800" dirty="0"/>
              <a:t> making supper, I’ll f-</a:t>
            </a:r>
            <a:r>
              <a:rPr lang="en-CA" sz="2800" dirty="0" err="1"/>
              <a:t>cking</a:t>
            </a:r>
            <a:r>
              <a:rPr lang="en-CA" sz="2800" dirty="0"/>
              <a:t> kill you.’” </a:t>
            </a:r>
          </a:p>
          <a:p>
            <a:pPr marL="495450" lvl="2" indent="-171450" algn="just">
              <a:spcBef>
                <a:spcPts val="0"/>
              </a:spcBef>
            </a:pPr>
            <a:endParaRPr lang="en-CA" sz="1600" dirty="0"/>
          </a:p>
        </p:txBody>
      </p:sp>
      <p:sp>
        <p:nvSpPr>
          <p:cNvPr id="4" name="Footer Placeholder 3">
            <a:extLst>
              <a:ext uri="{FF2B5EF4-FFF2-40B4-BE49-F238E27FC236}">
                <a16:creationId xmlns:a16="http://schemas.microsoft.com/office/drawing/2014/main" id="{6FB1C453-83C3-AF99-12A5-668BC52BE7C6}"/>
              </a:ext>
            </a:extLst>
          </p:cNvPr>
          <p:cNvSpPr>
            <a:spLocks noGrp="1"/>
          </p:cNvSpPr>
          <p:nvPr>
            <p:ph type="ftr" sz="quarter" idx="10"/>
          </p:nvPr>
        </p:nvSpPr>
        <p:spPr>
          <a:xfrm>
            <a:off x="5724144" y="6531346"/>
            <a:ext cx="4114800" cy="365125"/>
          </a:xfrm>
        </p:spPr>
        <p:txBody>
          <a:bodyPr/>
          <a:lstStyle/>
          <a:p>
            <a:r>
              <a:rPr lang="en-US" b="1" dirty="0">
                <a:solidFill>
                  <a:schemeClr val="tx1"/>
                </a:solidFill>
              </a:rPr>
              <a:t>Myth of Mutual Violence</a:t>
            </a:r>
          </a:p>
        </p:txBody>
      </p:sp>
      <p:pic>
        <p:nvPicPr>
          <p:cNvPr id="6" name="Picture 5" descr="The image depicts the logo of Lakehead University, featuring a stylized lake with a sun and a red flag.&#10;&#10;AI-generated content may be incorrect.">
            <a:extLst>
              <a:ext uri="{FF2B5EF4-FFF2-40B4-BE49-F238E27FC236}">
                <a16:creationId xmlns:a16="http://schemas.microsoft.com/office/drawing/2014/main" id="{C334C705-751E-D73F-19AE-734C6B06913B}"/>
              </a:ext>
            </a:extLst>
          </p:cNvPr>
          <p:cNvPicPr>
            <a:picLocks noChangeAspect="1"/>
          </p:cNvPicPr>
          <p:nvPr/>
        </p:nvPicPr>
        <p:blipFill>
          <a:blip r:embed="rId2"/>
          <a:stretch>
            <a:fillRect/>
          </a:stretch>
        </p:blipFill>
        <p:spPr>
          <a:xfrm>
            <a:off x="8479418" y="6542872"/>
            <a:ext cx="1359526" cy="353599"/>
          </a:xfrm>
          <a:prstGeom prst="rect">
            <a:avLst/>
          </a:prstGeom>
        </p:spPr>
      </p:pic>
      <p:pic>
        <p:nvPicPr>
          <p:cNvPr id="7" name="Picture 6" descr="The image shows a person with short, light-colored hair wearing a striped shirt, with a blurred background of greenery.&#10;&#10;AI-generated content may be incorrect.">
            <a:extLst>
              <a:ext uri="{FF2B5EF4-FFF2-40B4-BE49-F238E27FC236}">
                <a16:creationId xmlns:a16="http://schemas.microsoft.com/office/drawing/2014/main" id="{69DAFA24-131C-7627-A881-3B502E08BC08}"/>
              </a:ext>
            </a:extLst>
          </p:cNvPr>
          <p:cNvPicPr>
            <a:picLocks noChangeAspect="1"/>
          </p:cNvPicPr>
          <p:nvPr/>
        </p:nvPicPr>
        <p:blipFill>
          <a:blip r:embed="rId3"/>
          <a:stretch>
            <a:fillRect/>
          </a:stretch>
        </p:blipFill>
        <p:spPr>
          <a:xfrm>
            <a:off x="994992" y="3159306"/>
            <a:ext cx="2877019" cy="3039257"/>
          </a:xfrm>
          <a:prstGeom prst="rect">
            <a:avLst/>
          </a:prstGeom>
        </p:spPr>
      </p:pic>
    </p:spTree>
    <p:extLst>
      <p:ext uri="{BB962C8B-B14F-4D97-AF65-F5344CB8AC3E}">
        <p14:creationId xmlns:p14="http://schemas.microsoft.com/office/powerpoint/2010/main" val="25119386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E4F10D-B80D-DE7F-72B1-5727DE786088}"/>
              </a:ext>
            </a:extLst>
          </p:cNvPr>
          <p:cNvSpPr>
            <a:spLocks noGrp="1"/>
          </p:cNvSpPr>
          <p:nvPr>
            <p:ph type="ftr" sz="quarter" idx="11"/>
          </p:nvPr>
        </p:nvSpPr>
        <p:spPr/>
        <p:txBody>
          <a:bodyPr/>
          <a:lstStyle/>
          <a:p>
            <a:r>
              <a:rPr lang="en-US"/>
              <a:t>Myth of Mutual Violence</a:t>
            </a:r>
          </a:p>
        </p:txBody>
      </p:sp>
      <p:pic>
        <p:nvPicPr>
          <p:cNvPr id="3" name="Online Media 2" title="In Her Defence - A new true-crime podcast from The Globe and Mail">
            <a:hlinkClick r:id="" action="ppaction://media"/>
            <a:extLst>
              <a:ext uri="{FF2B5EF4-FFF2-40B4-BE49-F238E27FC236}">
                <a16:creationId xmlns:a16="http://schemas.microsoft.com/office/drawing/2014/main" id="{31916F84-AEED-DF62-0468-2450F56E1A4B}"/>
              </a:ext>
            </a:extLst>
          </p:cNvPr>
          <p:cNvPicPr>
            <a:picLocks noRot="1" noChangeAspect="1"/>
          </p:cNvPicPr>
          <p:nvPr>
            <a:videoFile r:link="rId1"/>
          </p:nvPr>
        </p:nvPicPr>
        <p:blipFill>
          <a:blip r:embed="rId3"/>
          <a:stretch>
            <a:fillRect/>
          </a:stretch>
        </p:blipFill>
        <p:spPr>
          <a:xfrm>
            <a:off x="1416572" y="491884"/>
            <a:ext cx="9877863" cy="5580993"/>
          </a:xfrm>
          <a:prstGeom prst="rect">
            <a:avLst/>
          </a:prstGeom>
        </p:spPr>
      </p:pic>
    </p:spTree>
    <p:extLst>
      <p:ext uri="{BB962C8B-B14F-4D97-AF65-F5344CB8AC3E}">
        <p14:creationId xmlns:p14="http://schemas.microsoft.com/office/powerpoint/2010/main" val="129818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04F5A-8F6B-D54A-772B-C7FCFF5E0F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AA399C-AFA4-9FFB-09FC-E47699516198}"/>
              </a:ext>
            </a:extLst>
          </p:cNvPr>
          <p:cNvSpPr>
            <a:spLocks noGrp="1"/>
          </p:cNvSpPr>
          <p:nvPr>
            <p:ph type="title"/>
          </p:nvPr>
        </p:nvSpPr>
        <p:spPr>
          <a:xfrm>
            <a:off x="509364" y="1408176"/>
            <a:ext cx="4068942" cy="4014216"/>
          </a:xfrm>
        </p:spPr>
        <p:txBody>
          <a:bodyPr>
            <a:normAutofit/>
          </a:bodyPr>
          <a:lstStyle/>
          <a:p>
            <a:r>
              <a:rPr lang="en-CA" sz="3200" b="1" i="1" dirty="0"/>
              <a:t>R </a:t>
            </a:r>
            <a:r>
              <a:rPr lang="en-CA" sz="3200" b="1" i="1" cap="small" dirty="0"/>
              <a:t>v</a:t>
            </a:r>
            <a:r>
              <a:rPr lang="en-CA" sz="3200" b="1" i="1" dirty="0"/>
              <a:t> Naslund</a:t>
            </a:r>
            <a:br>
              <a:rPr lang="en-CA" sz="3200" b="1" i="1" dirty="0"/>
            </a:br>
            <a:r>
              <a:rPr lang="en-CA" sz="3200" b="1" dirty="0"/>
              <a:t>[2022] AJ No 32</a:t>
            </a:r>
          </a:p>
        </p:txBody>
      </p:sp>
      <p:sp>
        <p:nvSpPr>
          <p:cNvPr id="3" name="Content Placeholder 2">
            <a:extLst>
              <a:ext uri="{FF2B5EF4-FFF2-40B4-BE49-F238E27FC236}">
                <a16:creationId xmlns:a16="http://schemas.microsoft.com/office/drawing/2014/main" id="{D657EA7C-192D-ED12-87A8-DD0A50717888}"/>
              </a:ext>
            </a:extLst>
          </p:cNvPr>
          <p:cNvSpPr>
            <a:spLocks noGrp="1"/>
          </p:cNvSpPr>
          <p:nvPr>
            <p:ph sz="quarter" idx="12"/>
          </p:nvPr>
        </p:nvSpPr>
        <p:spPr>
          <a:xfrm>
            <a:off x="4814047" y="170269"/>
            <a:ext cx="7123603" cy="6791784"/>
          </a:xfrm>
        </p:spPr>
        <p:txBody>
          <a:bodyPr>
            <a:noAutofit/>
          </a:bodyPr>
          <a:lstStyle/>
          <a:p>
            <a:pPr marL="38250" lvl="1" indent="-171450" algn="just">
              <a:spcBef>
                <a:spcPts val="0"/>
              </a:spcBef>
            </a:pPr>
            <a:r>
              <a:rPr lang="en-CA" sz="2400" dirty="0"/>
              <a:t>She “genuinely feared for her safety” given what Miles Naslund had threatened, but because of an “unhappy marriage” and a “history of abuse, concern for her children, depression and learned helplessness, she felt she could not leave.”</a:t>
            </a:r>
          </a:p>
          <a:p>
            <a:pPr algn="just">
              <a:spcBef>
                <a:spcPts val="0"/>
              </a:spcBef>
              <a:spcAft>
                <a:spcPts val="0"/>
              </a:spcAft>
            </a:pPr>
            <a:r>
              <a:rPr lang="en-CA" sz="2000" dirty="0"/>
              <a:t>While he slept that night in 2011, Helen Naslund took a .22 calibre revolver and shot Miles twice in the back of the head while he slept. </a:t>
            </a:r>
          </a:p>
          <a:p>
            <a:pPr algn="just">
              <a:spcBef>
                <a:spcPts val="0"/>
              </a:spcBef>
              <a:spcAft>
                <a:spcPts val="0"/>
              </a:spcAft>
            </a:pPr>
            <a:r>
              <a:rPr lang="en-CA" sz="2000" dirty="0"/>
              <a:t>With the help of her youngest son, Neil Naslund, she disposed of the body and made it appear like her husband had left their farm and likely died by suicide. </a:t>
            </a:r>
          </a:p>
          <a:p>
            <a:pPr algn="just">
              <a:spcBef>
                <a:spcPts val="0"/>
              </a:spcBef>
              <a:spcAft>
                <a:spcPts val="0"/>
              </a:spcAft>
            </a:pPr>
            <a:r>
              <a:rPr lang="en-CA" sz="2000" dirty="0"/>
              <a:t>By August 2017, Darrell Naslund (the middle son) had told multiple people about the killing of his father, and where the remains were located. </a:t>
            </a:r>
          </a:p>
          <a:p>
            <a:pPr algn="just">
              <a:spcBef>
                <a:spcPts val="0"/>
              </a:spcBef>
              <a:spcAft>
                <a:spcPts val="0"/>
              </a:spcAft>
            </a:pPr>
            <a:r>
              <a:rPr lang="en-CA" sz="2000" dirty="0"/>
              <a:t>The remains of Miles Naslund were found, and Helen and Neil Naslund turned themselves in to the police, pleaded guilty, and Helen Naslund entered into a joint submission for sentencing.</a:t>
            </a:r>
          </a:p>
          <a:p>
            <a:pPr marL="38250" lvl="1" indent="-171450" algn="just">
              <a:spcBef>
                <a:spcPts val="0"/>
              </a:spcBef>
            </a:pPr>
            <a:r>
              <a:rPr lang="en-CA" sz="2200" dirty="0"/>
              <a:t>Criminality erases victimization?</a:t>
            </a:r>
          </a:p>
          <a:p>
            <a:pPr marL="495450" lvl="2" indent="-171450" algn="just">
              <a:spcBef>
                <a:spcPts val="0"/>
              </a:spcBef>
            </a:pPr>
            <a:endParaRPr lang="en-CA" sz="1600" dirty="0"/>
          </a:p>
        </p:txBody>
      </p:sp>
      <p:sp>
        <p:nvSpPr>
          <p:cNvPr id="4" name="Footer Placeholder 3">
            <a:extLst>
              <a:ext uri="{FF2B5EF4-FFF2-40B4-BE49-F238E27FC236}">
                <a16:creationId xmlns:a16="http://schemas.microsoft.com/office/drawing/2014/main" id="{E764A66D-E1BE-DAB0-0C9F-51BD216A26F9}"/>
              </a:ext>
            </a:extLst>
          </p:cNvPr>
          <p:cNvSpPr>
            <a:spLocks noGrp="1"/>
          </p:cNvSpPr>
          <p:nvPr>
            <p:ph type="ftr" sz="quarter" idx="10"/>
          </p:nvPr>
        </p:nvSpPr>
        <p:spPr>
          <a:xfrm>
            <a:off x="5724144" y="6531346"/>
            <a:ext cx="4114800" cy="365125"/>
          </a:xfrm>
        </p:spPr>
        <p:txBody>
          <a:bodyPr/>
          <a:lstStyle/>
          <a:p>
            <a:r>
              <a:rPr lang="en-US" b="1" dirty="0">
                <a:solidFill>
                  <a:schemeClr val="tx1"/>
                </a:solidFill>
              </a:rPr>
              <a:t>Myth of Mutual Violence</a:t>
            </a:r>
          </a:p>
        </p:txBody>
      </p:sp>
      <p:pic>
        <p:nvPicPr>
          <p:cNvPr id="6" name="Picture 5" descr="The image depicts the logo of Lakehead University, featuring a stylized lake with a sun and a red flag.&#10;&#10;AI-generated content may be incorrect.">
            <a:extLst>
              <a:ext uri="{FF2B5EF4-FFF2-40B4-BE49-F238E27FC236}">
                <a16:creationId xmlns:a16="http://schemas.microsoft.com/office/drawing/2014/main" id="{F65607F1-4310-44A3-3D7D-A5920AD1D99A}"/>
              </a:ext>
            </a:extLst>
          </p:cNvPr>
          <p:cNvPicPr>
            <a:picLocks noChangeAspect="1"/>
          </p:cNvPicPr>
          <p:nvPr/>
        </p:nvPicPr>
        <p:blipFill>
          <a:blip r:embed="rId2"/>
          <a:stretch>
            <a:fillRect/>
          </a:stretch>
        </p:blipFill>
        <p:spPr>
          <a:xfrm>
            <a:off x="8479418" y="6542872"/>
            <a:ext cx="1359526" cy="353599"/>
          </a:xfrm>
          <a:prstGeom prst="rect">
            <a:avLst/>
          </a:prstGeom>
        </p:spPr>
      </p:pic>
    </p:spTree>
    <p:extLst>
      <p:ext uri="{BB962C8B-B14F-4D97-AF65-F5344CB8AC3E}">
        <p14:creationId xmlns:p14="http://schemas.microsoft.com/office/powerpoint/2010/main" val="9600122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A7F34-2103-1E8C-3212-8D36F4E8AB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355CAA-7F1D-852C-F295-5D4F24F671F6}"/>
              </a:ext>
            </a:extLst>
          </p:cNvPr>
          <p:cNvSpPr>
            <a:spLocks noGrp="1"/>
          </p:cNvSpPr>
          <p:nvPr>
            <p:ph type="title"/>
          </p:nvPr>
        </p:nvSpPr>
        <p:spPr>
          <a:xfrm>
            <a:off x="509364" y="1408176"/>
            <a:ext cx="4068942" cy="4014216"/>
          </a:xfrm>
        </p:spPr>
        <p:txBody>
          <a:bodyPr>
            <a:normAutofit/>
          </a:bodyPr>
          <a:lstStyle/>
          <a:p>
            <a:r>
              <a:rPr lang="en-CA" sz="3200" b="1" i="1" dirty="0"/>
              <a:t>R </a:t>
            </a:r>
            <a:r>
              <a:rPr lang="en-CA" sz="3200" b="1" i="1" cap="small" dirty="0"/>
              <a:t>v</a:t>
            </a:r>
            <a:r>
              <a:rPr lang="en-CA" sz="3200" b="1" i="1" dirty="0"/>
              <a:t> Naslund</a:t>
            </a:r>
            <a:br>
              <a:rPr lang="en-CA" sz="3200" b="1" i="1" dirty="0"/>
            </a:br>
            <a:r>
              <a:rPr lang="en-CA" sz="3200" b="1" dirty="0"/>
              <a:t>[2022] AJ No 32</a:t>
            </a:r>
            <a:br>
              <a:rPr lang="en-CA" sz="3200" b="1" dirty="0"/>
            </a:br>
            <a:br>
              <a:rPr lang="en-CA" sz="3200" b="1" dirty="0"/>
            </a:br>
            <a:r>
              <a:rPr lang="en-CA" sz="3200" b="1" dirty="0"/>
              <a:t>Sentencing</a:t>
            </a:r>
          </a:p>
        </p:txBody>
      </p:sp>
      <p:sp>
        <p:nvSpPr>
          <p:cNvPr id="3" name="Content Placeholder 2">
            <a:extLst>
              <a:ext uri="{FF2B5EF4-FFF2-40B4-BE49-F238E27FC236}">
                <a16:creationId xmlns:a16="http://schemas.microsoft.com/office/drawing/2014/main" id="{AC461B7C-198C-D3D4-53D1-0FA84A615086}"/>
              </a:ext>
            </a:extLst>
          </p:cNvPr>
          <p:cNvSpPr>
            <a:spLocks noGrp="1"/>
          </p:cNvSpPr>
          <p:nvPr>
            <p:ph sz="quarter" idx="12"/>
          </p:nvPr>
        </p:nvSpPr>
        <p:spPr>
          <a:xfrm>
            <a:off x="4814047" y="170269"/>
            <a:ext cx="7123603" cy="6791784"/>
          </a:xfrm>
        </p:spPr>
        <p:txBody>
          <a:bodyPr>
            <a:noAutofit/>
          </a:bodyPr>
          <a:lstStyle/>
          <a:p>
            <a:pPr marL="38250" lvl="1" indent="-171450" algn="just">
              <a:spcBef>
                <a:spcPts val="0"/>
              </a:spcBef>
            </a:pPr>
            <a:r>
              <a:rPr lang="en-CA" dirty="0"/>
              <a:t>Defence counsel did not present one case on DV and what the range was for battered women who kill</a:t>
            </a:r>
          </a:p>
          <a:p>
            <a:pPr algn="just"/>
            <a:r>
              <a:rPr lang="en-CA" sz="2000" dirty="0"/>
              <a:t>Defence counsel also said in their submissions that they would not be mentioning that Helen Naslund was battered</a:t>
            </a:r>
          </a:p>
          <a:p>
            <a:pPr algn="just"/>
            <a:r>
              <a:rPr lang="en-CA" sz="2000" dirty="0"/>
              <a:t>Counsel said, “I’ll be quite frank. This was a circumstance wherein the central issue for the defence was whether or not the application of the concept of battered woman syndrome would apply. This was the struggle for the defence in that respect. I’m not alleging any particular circumstances. Given the joint submission, I don’t think it to be appropriate.” </a:t>
            </a:r>
          </a:p>
          <a:p>
            <a:pPr algn="just"/>
            <a:r>
              <a:rPr lang="en-CA" sz="2000" dirty="0"/>
              <a:t>Defence counsel went on to mention only two mitigating factors; that there was a guilty plea well in advance of trial, and that she was a contributing member of society without a prior criminal record. </a:t>
            </a:r>
          </a:p>
          <a:p>
            <a:pPr algn="just"/>
            <a:r>
              <a:rPr lang="en-CA" sz="2000" dirty="0"/>
              <a:t>There was no mention of the abuse that Helen Naslund had experienced for 27 years.</a:t>
            </a:r>
          </a:p>
          <a:p>
            <a:pPr marL="38250" lvl="1" indent="-171450" algn="just">
              <a:spcBef>
                <a:spcPts val="0"/>
              </a:spcBef>
            </a:pPr>
            <a:endParaRPr lang="en-CA" sz="1800" dirty="0"/>
          </a:p>
        </p:txBody>
      </p:sp>
      <p:sp>
        <p:nvSpPr>
          <p:cNvPr id="4" name="Footer Placeholder 3">
            <a:extLst>
              <a:ext uri="{FF2B5EF4-FFF2-40B4-BE49-F238E27FC236}">
                <a16:creationId xmlns:a16="http://schemas.microsoft.com/office/drawing/2014/main" id="{A7FBE445-BC06-5F38-0D54-9C6AAEFEEAF5}"/>
              </a:ext>
            </a:extLst>
          </p:cNvPr>
          <p:cNvSpPr>
            <a:spLocks noGrp="1"/>
          </p:cNvSpPr>
          <p:nvPr>
            <p:ph type="ftr" sz="quarter" idx="10"/>
          </p:nvPr>
        </p:nvSpPr>
        <p:spPr>
          <a:xfrm>
            <a:off x="5724144" y="6531346"/>
            <a:ext cx="4114800" cy="365125"/>
          </a:xfrm>
        </p:spPr>
        <p:txBody>
          <a:bodyPr/>
          <a:lstStyle/>
          <a:p>
            <a:r>
              <a:rPr lang="en-US" b="1" dirty="0">
                <a:solidFill>
                  <a:schemeClr val="tx1"/>
                </a:solidFill>
              </a:rPr>
              <a:t>Myth of Mutual Violence</a:t>
            </a:r>
          </a:p>
        </p:txBody>
      </p:sp>
      <p:pic>
        <p:nvPicPr>
          <p:cNvPr id="6" name="Picture 5" descr="The image depicts the logo of Lakehead University, featuring a stylized lake with a sun and a red flag.&#10;&#10;AI-generated content may be incorrect.">
            <a:extLst>
              <a:ext uri="{FF2B5EF4-FFF2-40B4-BE49-F238E27FC236}">
                <a16:creationId xmlns:a16="http://schemas.microsoft.com/office/drawing/2014/main" id="{E8C3B8EF-427B-B674-7F2D-555A0BAA37AE}"/>
              </a:ext>
            </a:extLst>
          </p:cNvPr>
          <p:cNvPicPr>
            <a:picLocks noChangeAspect="1"/>
          </p:cNvPicPr>
          <p:nvPr/>
        </p:nvPicPr>
        <p:blipFill>
          <a:blip r:embed="rId2"/>
          <a:stretch>
            <a:fillRect/>
          </a:stretch>
        </p:blipFill>
        <p:spPr>
          <a:xfrm>
            <a:off x="8479418" y="6542872"/>
            <a:ext cx="1359526" cy="353599"/>
          </a:xfrm>
          <a:prstGeom prst="rect">
            <a:avLst/>
          </a:prstGeom>
        </p:spPr>
      </p:pic>
    </p:spTree>
    <p:extLst>
      <p:ext uri="{BB962C8B-B14F-4D97-AF65-F5344CB8AC3E}">
        <p14:creationId xmlns:p14="http://schemas.microsoft.com/office/powerpoint/2010/main" val="34048742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036F5-E858-E349-EAAA-AA8C09F0DC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772F13-72D3-F809-C880-795094173432}"/>
              </a:ext>
            </a:extLst>
          </p:cNvPr>
          <p:cNvSpPr>
            <a:spLocks noGrp="1"/>
          </p:cNvSpPr>
          <p:nvPr>
            <p:ph type="title"/>
          </p:nvPr>
        </p:nvSpPr>
        <p:spPr>
          <a:xfrm>
            <a:off x="509364" y="1408176"/>
            <a:ext cx="4068942" cy="4014216"/>
          </a:xfrm>
        </p:spPr>
        <p:txBody>
          <a:bodyPr>
            <a:normAutofit/>
          </a:bodyPr>
          <a:lstStyle/>
          <a:p>
            <a:r>
              <a:rPr lang="en-CA" sz="3200" b="1" i="1" dirty="0"/>
              <a:t>R </a:t>
            </a:r>
            <a:r>
              <a:rPr lang="en-CA" sz="3200" b="1" i="1" cap="small" dirty="0"/>
              <a:t>v</a:t>
            </a:r>
            <a:r>
              <a:rPr lang="en-CA" sz="3200" b="1" i="1" dirty="0"/>
              <a:t> Naslund</a:t>
            </a:r>
            <a:br>
              <a:rPr lang="en-CA" sz="3200" b="1" i="1" dirty="0"/>
            </a:br>
            <a:r>
              <a:rPr lang="en-CA" sz="3200" b="1" dirty="0"/>
              <a:t>[2022] AJ No 32</a:t>
            </a:r>
          </a:p>
        </p:txBody>
      </p:sp>
      <p:sp>
        <p:nvSpPr>
          <p:cNvPr id="3" name="Content Placeholder 2">
            <a:extLst>
              <a:ext uri="{FF2B5EF4-FFF2-40B4-BE49-F238E27FC236}">
                <a16:creationId xmlns:a16="http://schemas.microsoft.com/office/drawing/2014/main" id="{B40DA889-2057-8146-8726-2535FA060417}"/>
              </a:ext>
            </a:extLst>
          </p:cNvPr>
          <p:cNvSpPr>
            <a:spLocks noGrp="1"/>
          </p:cNvSpPr>
          <p:nvPr>
            <p:ph sz="quarter" idx="12"/>
          </p:nvPr>
        </p:nvSpPr>
        <p:spPr>
          <a:xfrm>
            <a:off x="4814047" y="170269"/>
            <a:ext cx="7123603" cy="6791784"/>
          </a:xfrm>
        </p:spPr>
        <p:txBody>
          <a:bodyPr>
            <a:noAutofit/>
          </a:bodyPr>
          <a:lstStyle/>
          <a:p>
            <a:pPr marL="38250" lvl="1" indent="-171450" algn="just">
              <a:spcBef>
                <a:spcPts val="0"/>
              </a:spcBef>
            </a:pPr>
            <a:r>
              <a:rPr lang="en-CA" sz="3200" dirty="0"/>
              <a:t>CROWN did mention IPV in the aggravating factors </a:t>
            </a:r>
          </a:p>
          <a:p>
            <a:pPr marL="38250" lvl="1" indent="-171450" algn="just">
              <a:spcBef>
                <a:spcPts val="0"/>
              </a:spcBef>
            </a:pPr>
            <a:r>
              <a:rPr lang="en-CA" sz="3200" dirty="0"/>
              <a:t>They identified that this case involved an intimate partner and position of trust (being the spouse of Helen Naslund), that it occurred in the “victim’s own home, a place where he’s entitled to feel safe” and that he was asleep in the bed that he shared with his wife at the time of the shooting”</a:t>
            </a:r>
          </a:p>
        </p:txBody>
      </p:sp>
      <p:sp>
        <p:nvSpPr>
          <p:cNvPr id="4" name="Footer Placeholder 3">
            <a:extLst>
              <a:ext uri="{FF2B5EF4-FFF2-40B4-BE49-F238E27FC236}">
                <a16:creationId xmlns:a16="http://schemas.microsoft.com/office/drawing/2014/main" id="{8E69CE6D-026C-A83E-5B33-A2B3DDC1FD83}"/>
              </a:ext>
            </a:extLst>
          </p:cNvPr>
          <p:cNvSpPr>
            <a:spLocks noGrp="1"/>
          </p:cNvSpPr>
          <p:nvPr>
            <p:ph type="ftr" sz="quarter" idx="10"/>
          </p:nvPr>
        </p:nvSpPr>
        <p:spPr>
          <a:xfrm>
            <a:off x="5724144" y="6531346"/>
            <a:ext cx="4114800" cy="365125"/>
          </a:xfrm>
        </p:spPr>
        <p:txBody>
          <a:bodyPr/>
          <a:lstStyle/>
          <a:p>
            <a:r>
              <a:rPr lang="en-US" b="1" dirty="0">
                <a:solidFill>
                  <a:schemeClr val="tx1"/>
                </a:solidFill>
              </a:rPr>
              <a:t>Myth of Mutual Violence</a:t>
            </a:r>
          </a:p>
        </p:txBody>
      </p:sp>
      <p:pic>
        <p:nvPicPr>
          <p:cNvPr id="6" name="Picture 5" descr="The image depicts the logo of Lakehead University, featuring a stylized lake with a sun and a red flag.&#10;&#10;AI-generated content may be incorrect.">
            <a:extLst>
              <a:ext uri="{FF2B5EF4-FFF2-40B4-BE49-F238E27FC236}">
                <a16:creationId xmlns:a16="http://schemas.microsoft.com/office/drawing/2014/main" id="{C771AD01-6247-3A96-549B-09C1CCA1C2BC}"/>
              </a:ext>
            </a:extLst>
          </p:cNvPr>
          <p:cNvPicPr>
            <a:picLocks noChangeAspect="1"/>
          </p:cNvPicPr>
          <p:nvPr/>
        </p:nvPicPr>
        <p:blipFill>
          <a:blip r:embed="rId2"/>
          <a:stretch>
            <a:fillRect/>
          </a:stretch>
        </p:blipFill>
        <p:spPr>
          <a:xfrm>
            <a:off x="8479418" y="6542872"/>
            <a:ext cx="1359526" cy="353599"/>
          </a:xfrm>
          <a:prstGeom prst="rect">
            <a:avLst/>
          </a:prstGeom>
        </p:spPr>
      </p:pic>
    </p:spTree>
    <p:extLst>
      <p:ext uri="{BB962C8B-B14F-4D97-AF65-F5344CB8AC3E}">
        <p14:creationId xmlns:p14="http://schemas.microsoft.com/office/powerpoint/2010/main" val="24872838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D75E084-DA88-1C24-64CA-8CD81EF7E7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240942-885F-A236-E6EB-EB981D81760A}"/>
              </a:ext>
            </a:extLst>
          </p:cNvPr>
          <p:cNvSpPr>
            <a:spLocks noGrp="1"/>
          </p:cNvSpPr>
          <p:nvPr>
            <p:ph type="title"/>
          </p:nvPr>
        </p:nvSpPr>
        <p:spPr>
          <a:xfrm>
            <a:off x="1938242" y="931250"/>
            <a:ext cx="7467600" cy="706090"/>
          </a:xfrm>
        </p:spPr>
        <p:txBody>
          <a:bodyPr/>
          <a:lstStyle/>
          <a:p>
            <a:r>
              <a:rPr lang="en-CA" b="1" dirty="0"/>
              <a:t>Acknowledgements </a:t>
            </a:r>
          </a:p>
        </p:txBody>
      </p:sp>
      <p:sp>
        <p:nvSpPr>
          <p:cNvPr id="3" name="Content Placeholder 2">
            <a:extLst>
              <a:ext uri="{FF2B5EF4-FFF2-40B4-BE49-F238E27FC236}">
                <a16:creationId xmlns:a16="http://schemas.microsoft.com/office/drawing/2014/main" id="{D10B115B-91FB-6E29-0D97-14503583EBB4}"/>
              </a:ext>
            </a:extLst>
          </p:cNvPr>
          <p:cNvSpPr>
            <a:spLocks noGrp="1"/>
          </p:cNvSpPr>
          <p:nvPr>
            <p:ph idx="1"/>
          </p:nvPr>
        </p:nvSpPr>
        <p:spPr>
          <a:xfrm>
            <a:off x="604911" y="801858"/>
            <a:ext cx="10522633" cy="4965896"/>
          </a:xfrm>
        </p:spPr>
        <p:txBody>
          <a:bodyPr>
            <a:normAutofit/>
          </a:bodyPr>
          <a:lstStyle/>
          <a:p>
            <a:pPr algn="just"/>
            <a:r>
              <a:rPr lang="en-US" sz="2000" dirty="0"/>
              <a:t>Referring to women as subject to violence and men as perpetrators – recognize that men are subject to violence </a:t>
            </a:r>
          </a:p>
          <a:p>
            <a:pPr algn="just"/>
            <a:r>
              <a:rPr lang="en-US" sz="2000" dirty="0"/>
              <a:t>Trigger warning</a:t>
            </a:r>
          </a:p>
          <a:p>
            <a:pPr marL="0" indent="0" algn="just">
              <a:buNone/>
            </a:pPr>
            <a:endParaRPr lang="en-US" sz="2000" dirty="0"/>
          </a:p>
        </p:txBody>
      </p:sp>
      <p:sp>
        <p:nvSpPr>
          <p:cNvPr id="5" name="Footer Placeholder 4">
            <a:extLst>
              <a:ext uri="{FF2B5EF4-FFF2-40B4-BE49-F238E27FC236}">
                <a16:creationId xmlns:a16="http://schemas.microsoft.com/office/drawing/2014/main" id="{44FA7369-DA65-FCD0-7F92-79483C3EB542}"/>
              </a:ext>
            </a:extLst>
          </p:cNvPr>
          <p:cNvSpPr>
            <a:spLocks noGrp="1"/>
          </p:cNvSpPr>
          <p:nvPr>
            <p:ph type="ftr" sz="quarter" idx="11"/>
          </p:nvPr>
        </p:nvSpPr>
        <p:spPr>
          <a:xfrm rot="16200000">
            <a:off x="14827017" y="604305"/>
            <a:ext cx="1203334" cy="156646"/>
          </a:xfrm>
        </p:spPr>
        <p:txBody>
          <a:bodyPr/>
          <a:lstStyle/>
          <a:p>
            <a:endParaRPr lang="en-CA" dirty="0"/>
          </a:p>
        </p:txBody>
      </p:sp>
    </p:spTree>
    <p:extLst>
      <p:ext uri="{BB962C8B-B14F-4D97-AF65-F5344CB8AC3E}">
        <p14:creationId xmlns:p14="http://schemas.microsoft.com/office/powerpoint/2010/main" val="935941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stCondLst>
                                            <p:cond delay="0"/>
                                          </p:stCondLst>
                                        </p:cTn>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4C2F7-B858-4473-FBD1-A0A1E7902F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B1A8B8-A3E5-15D5-79CB-FA4A6FE92326}"/>
              </a:ext>
            </a:extLst>
          </p:cNvPr>
          <p:cNvSpPr>
            <a:spLocks noGrp="1"/>
          </p:cNvSpPr>
          <p:nvPr>
            <p:ph type="title"/>
          </p:nvPr>
        </p:nvSpPr>
        <p:spPr>
          <a:xfrm>
            <a:off x="509364" y="1408176"/>
            <a:ext cx="4068942" cy="4014216"/>
          </a:xfrm>
        </p:spPr>
        <p:txBody>
          <a:bodyPr>
            <a:normAutofit/>
          </a:bodyPr>
          <a:lstStyle/>
          <a:p>
            <a:r>
              <a:rPr lang="en-CA" sz="3200" b="1" i="1" dirty="0"/>
              <a:t>R </a:t>
            </a:r>
            <a:r>
              <a:rPr lang="en-CA" sz="3200" b="1" i="1" cap="small" dirty="0"/>
              <a:t>v</a:t>
            </a:r>
            <a:r>
              <a:rPr lang="en-CA" sz="3200" b="1" i="1" dirty="0"/>
              <a:t> Naslund</a:t>
            </a:r>
            <a:br>
              <a:rPr lang="en-CA" sz="3200" b="1" i="1" dirty="0"/>
            </a:br>
            <a:r>
              <a:rPr lang="en-CA" sz="3200" b="1" dirty="0"/>
              <a:t>[2022] AJ No 32</a:t>
            </a:r>
          </a:p>
        </p:txBody>
      </p:sp>
      <p:sp>
        <p:nvSpPr>
          <p:cNvPr id="3" name="Content Placeholder 2">
            <a:extLst>
              <a:ext uri="{FF2B5EF4-FFF2-40B4-BE49-F238E27FC236}">
                <a16:creationId xmlns:a16="http://schemas.microsoft.com/office/drawing/2014/main" id="{4CB67E4C-BED0-C90E-3FDE-ABE956FBB80A}"/>
              </a:ext>
            </a:extLst>
          </p:cNvPr>
          <p:cNvSpPr>
            <a:spLocks noGrp="1"/>
          </p:cNvSpPr>
          <p:nvPr>
            <p:ph sz="quarter" idx="12"/>
          </p:nvPr>
        </p:nvSpPr>
        <p:spPr>
          <a:xfrm>
            <a:off x="4814047" y="170269"/>
            <a:ext cx="7123603" cy="6791784"/>
          </a:xfrm>
        </p:spPr>
        <p:txBody>
          <a:bodyPr>
            <a:noAutofit/>
          </a:bodyPr>
          <a:lstStyle/>
          <a:p>
            <a:pPr marL="0" indent="0" algn="just">
              <a:spcBef>
                <a:spcPts val="0"/>
              </a:spcBef>
              <a:spcAft>
                <a:spcPts val="0"/>
              </a:spcAft>
              <a:buNone/>
            </a:pPr>
            <a:r>
              <a:rPr lang="en-CA" sz="2800" dirty="0"/>
              <a:t>In his sentencing, Justice Sanderman (orally noted that):</a:t>
            </a:r>
          </a:p>
          <a:p>
            <a:pPr marL="0" indent="0" algn="just">
              <a:spcBef>
                <a:spcPts val="0"/>
              </a:spcBef>
              <a:spcAft>
                <a:spcPts val="0"/>
              </a:spcAft>
              <a:buNone/>
            </a:pPr>
            <a:r>
              <a:rPr lang="en-CA" sz="2800" dirty="0"/>
              <a:t>“most people who are charged with criminal offences in this building aren’t evil people. They are not bad people. They are people who make mistakes because they are generally overwhelmed by their personal difficulties. They react poorly </a:t>
            </a:r>
            <a:r>
              <a:rPr lang="en-CA" sz="2800" b="1" dirty="0">
                <a:solidFill>
                  <a:schemeClr val="accent1"/>
                </a:solidFill>
              </a:rPr>
              <a:t>when other options are open to them</a:t>
            </a:r>
            <a:r>
              <a:rPr lang="en-CA" sz="2800" dirty="0"/>
              <a:t>, but they then have to pay for the manner in which they have </a:t>
            </a:r>
            <a:r>
              <a:rPr lang="en-CA" sz="2800" b="1" dirty="0">
                <a:solidFill>
                  <a:schemeClr val="accent1"/>
                </a:solidFill>
              </a:rPr>
              <a:t>overreacted</a:t>
            </a:r>
            <a:r>
              <a:rPr lang="en-CA" sz="2800" dirty="0"/>
              <a:t> because it offends our sense of morality and our sense of the law.” </a:t>
            </a:r>
          </a:p>
        </p:txBody>
      </p:sp>
      <p:sp>
        <p:nvSpPr>
          <p:cNvPr id="4" name="Footer Placeholder 3">
            <a:extLst>
              <a:ext uri="{FF2B5EF4-FFF2-40B4-BE49-F238E27FC236}">
                <a16:creationId xmlns:a16="http://schemas.microsoft.com/office/drawing/2014/main" id="{8E577DF4-5CFB-E1EB-E2BF-1E52612F7797}"/>
              </a:ext>
            </a:extLst>
          </p:cNvPr>
          <p:cNvSpPr>
            <a:spLocks noGrp="1"/>
          </p:cNvSpPr>
          <p:nvPr>
            <p:ph type="ftr" sz="quarter" idx="10"/>
          </p:nvPr>
        </p:nvSpPr>
        <p:spPr>
          <a:xfrm>
            <a:off x="5724144" y="6531346"/>
            <a:ext cx="4114800" cy="365125"/>
          </a:xfrm>
        </p:spPr>
        <p:txBody>
          <a:bodyPr/>
          <a:lstStyle/>
          <a:p>
            <a:r>
              <a:rPr lang="en-US" b="1" dirty="0">
                <a:solidFill>
                  <a:schemeClr val="tx1"/>
                </a:solidFill>
              </a:rPr>
              <a:t>Myth of Mutual Violence</a:t>
            </a:r>
          </a:p>
        </p:txBody>
      </p:sp>
      <p:pic>
        <p:nvPicPr>
          <p:cNvPr id="6" name="Picture 5" descr="The image depicts the logo of Lakehead University, featuring a stylized lake with a sun and a red flag.&#10;&#10;AI-generated content may be incorrect.">
            <a:extLst>
              <a:ext uri="{FF2B5EF4-FFF2-40B4-BE49-F238E27FC236}">
                <a16:creationId xmlns:a16="http://schemas.microsoft.com/office/drawing/2014/main" id="{BC214294-03D3-2209-8DC5-D347C5A90266}"/>
              </a:ext>
            </a:extLst>
          </p:cNvPr>
          <p:cNvPicPr>
            <a:picLocks noChangeAspect="1"/>
          </p:cNvPicPr>
          <p:nvPr/>
        </p:nvPicPr>
        <p:blipFill>
          <a:blip r:embed="rId2"/>
          <a:stretch>
            <a:fillRect/>
          </a:stretch>
        </p:blipFill>
        <p:spPr>
          <a:xfrm>
            <a:off x="8479418" y="6542872"/>
            <a:ext cx="1359526" cy="353599"/>
          </a:xfrm>
          <a:prstGeom prst="rect">
            <a:avLst/>
          </a:prstGeom>
        </p:spPr>
      </p:pic>
    </p:spTree>
    <p:extLst>
      <p:ext uri="{BB962C8B-B14F-4D97-AF65-F5344CB8AC3E}">
        <p14:creationId xmlns:p14="http://schemas.microsoft.com/office/powerpoint/2010/main" val="24112309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08249-54F5-4CC6-1372-185B9E24E1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63316C-681A-7092-2A51-735F0703F735}"/>
              </a:ext>
            </a:extLst>
          </p:cNvPr>
          <p:cNvSpPr>
            <a:spLocks noGrp="1"/>
          </p:cNvSpPr>
          <p:nvPr>
            <p:ph type="title"/>
          </p:nvPr>
        </p:nvSpPr>
        <p:spPr>
          <a:xfrm>
            <a:off x="509364" y="1408176"/>
            <a:ext cx="4068942" cy="4014216"/>
          </a:xfrm>
        </p:spPr>
        <p:txBody>
          <a:bodyPr>
            <a:normAutofit/>
          </a:bodyPr>
          <a:lstStyle/>
          <a:p>
            <a:r>
              <a:rPr lang="en-CA" sz="3200" b="1" i="1" dirty="0"/>
              <a:t>R </a:t>
            </a:r>
            <a:r>
              <a:rPr lang="en-CA" sz="3200" b="1" i="1" cap="small" dirty="0"/>
              <a:t>v</a:t>
            </a:r>
            <a:r>
              <a:rPr lang="en-CA" sz="3200" b="1" i="1" dirty="0"/>
              <a:t> Naslund</a:t>
            </a:r>
            <a:br>
              <a:rPr lang="en-CA" sz="3200" b="1" i="1" dirty="0"/>
            </a:br>
            <a:r>
              <a:rPr lang="en-CA" sz="3200" b="1" dirty="0"/>
              <a:t>[2022] AJ No 32</a:t>
            </a:r>
          </a:p>
        </p:txBody>
      </p:sp>
      <p:sp>
        <p:nvSpPr>
          <p:cNvPr id="3" name="Content Placeholder 2">
            <a:extLst>
              <a:ext uri="{FF2B5EF4-FFF2-40B4-BE49-F238E27FC236}">
                <a16:creationId xmlns:a16="http://schemas.microsoft.com/office/drawing/2014/main" id="{90BA6D2E-0B05-1A5B-901B-DB55E3023E76}"/>
              </a:ext>
            </a:extLst>
          </p:cNvPr>
          <p:cNvSpPr>
            <a:spLocks noGrp="1"/>
          </p:cNvSpPr>
          <p:nvPr>
            <p:ph sz="quarter" idx="12"/>
          </p:nvPr>
        </p:nvSpPr>
        <p:spPr>
          <a:xfrm>
            <a:off x="4814047" y="170269"/>
            <a:ext cx="7123603" cy="6791784"/>
          </a:xfrm>
        </p:spPr>
        <p:txBody>
          <a:bodyPr>
            <a:noAutofit/>
          </a:bodyPr>
          <a:lstStyle/>
          <a:p>
            <a:pPr marL="38250" lvl="1" indent="-171450" algn="just">
              <a:spcBef>
                <a:spcPts val="0"/>
              </a:spcBef>
            </a:pPr>
            <a:r>
              <a:rPr lang="en-CA" sz="2800" dirty="0"/>
              <a:t>Mr. Naslund became the only victim</a:t>
            </a:r>
          </a:p>
          <a:p>
            <a:pPr marL="38250" lvl="1" indent="-171450" algn="just">
              <a:spcBef>
                <a:spcPts val="0"/>
              </a:spcBef>
            </a:pPr>
            <a:r>
              <a:rPr lang="en-CA" sz="2800" dirty="0"/>
              <a:t>The egregious abuse that Helen Naslund had suffered was reduced by the sentencing judge as, “difficulties within the home.” </a:t>
            </a:r>
          </a:p>
          <a:p>
            <a:pPr marL="38250" lvl="1" indent="-171450" algn="just">
              <a:spcBef>
                <a:spcPts val="0"/>
              </a:spcBef>
            </a:pPr>
            <a:r>
              <a:rPr lang="en-CA" sz="2800" dirty="0"/>
              <a:t>Judge described her actions as “a callous, cowardly act on a vulnerable victim in his own home, so his domicile, by a partner. That is summarizing it, but I think it summarizes it quite nicely.” </a:t>
            </a:r>
          </a:p>
          <a:p>
            <a:pPr marL="38250" lvl="1" indent="-171450" algn="just">
              <a:spcBef>
                <a:spcPts val="0"/>
              </a:spcBef>
            </a:pPr>
            <a:r>
              <a:rPr lang="en-CA" sz="2800" dirty="0"/>
              <a:t>Suddenly, Helen Naslund is no longer a wife who was battered in every way for 27 years; she is now the aggressor. She is now the abuser</a:t>
            </a:r>
          </a:p>
          <a:p>
            <a:pPr marL="38250" lvl="1" indent="-171450" algn="just">
              <a:spcBef>
                <a:spcPts val="0"/>
              </a:spcBef>
            </a:pPr>
            <a:endParaRPr lang="en-CA" sz="1800" b="1" dirty="0"/>
          </a:p>
        </p:txBody>
      </p:sp>
      <p:sp>
        <p:nvSpPr>
          <p:cNvPr id="4" name="Footer Placeholder 3">
            <a:extLst>
              <a:ext uri="{FF2B5EF4-FFF2-40B4-BE49-F238E27FC236}">
                <a16:creationId xmlns:a16="http://schemas.microsoft.com/office/drawing/2014/main" id="{6483F875-BDAC-AAEF-D76F-4446B10171E3}"/>
              </a:ext>
            </a:extLst>
          </p:cNvPr>
          <p:cNvSpPr>
            <a:spLocks noGrp="1"/>
          </p:cNvSpPr>
          <p:nvPr>
            <p:ph type="ftr" sz="quarter" idx="10"/>
          </p:nvPr>
        </p:nvSpPr>
        <p:spPr>
          <a:xfrm>
            <a:off x="5724144" y="6531346"/>
            <a:ext cx="4114800" cy="365125"/>
          </a:xfrm>
        </p:spPr>
        <p:txBody>
          <a:bodyPr/>
          <a:lstStyle/>
          <a:p>
            <a:r>
              <a:rPr lang="en-US" b="1" dirty="0">
                <a:solidFill>
                  <a:schemeClr val="tx1"/>
                </a:solidFill>
              </a:rPr>
              <a:t>Myth of Mutual Violence</a:t>
            </a:r>
          </a:p>
        </p:txBody>
      </p:sp>
      <p:pic>
        <p:nvPicPr>
          <p:cNvPr id="6" name="Picture 5" descr="The image depicts the logo of Lakehead University, featuring a stylized lake with a sun and a red flag.&#10;&#10;AI-generated content may be incorrect.">
            <a:extLst>
              <a:ext uri="{FF2B5EF4-FFF2-40B4-BE49-F238E27FC236}">
                <a16:creationId xmlns:a16="http://schemas.microsoft.com/office/drawing/2014/main" id="{D372AE4C-3A31-FFDF-8CF2-4A85D13670D0}"/>
              </a:ext>
            </a:extLst>
          </p:cNvPr>
          <p:cNvPicPr>
            <a:picLocks noChangeAspect="1"/>
          </p:cNvPicPr>
          <p:nvPr/>
        </p:nvPicPr>
        <p:blipFill>
          <a:blip r:embed="rId2"/>
          <a:stretch>
            <a:fillRect/>
          </a:stretch>
        </p:blipFill>
        <p:spPr>
          <a:xfrm>
            <a:off x="8479418" y="6542872"/>
            <a:ext cx="1359526" cy="353599"/>
          </a:xfrm>
          <a:prstGeom prst="rect">
            <a:avLst/>
          </a:prstGeom>
        </p:spPr>
      </p:pic>
    </p:spTree>
    <p:extLst>
      <p:ext uri="{BB962C8B-B14F-4D97-AF65-F5344CB8AC3E}">
        <p14:creationId xmlns:p14="http://schemas.microsoft.com/office/powerpoint/2010/main" val="8783616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BE0AB-F8C7-C372-BCB2-9BF99EB425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519437-F62E-A8BC-4866-0B4E8D0ADF24}"/>
              </a:ext>
            </a:extLst>
          </p:cNvPr>
          <p:cNvSpPr>
            <a:spLocks noGrp="1"/>
          </p:cNvSpPr>
          <p:nvPr>
            <p:ph type="title"/>
          </p:nvPr>
        </p:nvSpPr>
        <p:spPr>
          <a:xfrm>
            <a:off x="509364" y="1408176"/>
            <a:ext cx="4068942" cy="4014216"/>
          </a:xfrm>
        </p:spPr>
        <p:txBody>
          <a:bodyPr>
            <a:normAutofit/>
          </a:bodyPr>
          <a:lstStyle/>
          <a:p>
            <a:r>
              <a:rPr lang="en-CA" sz="3200" b="1" i="1" dirty="0"/>
              <a:t>R </a:t>
            </a:r>
            <a:r>
              <a:rPr lang="en-CA" sz="3200" b="1" i="1" cap="small" dirty="0"/>
              <a:t>v</a:t>
            </a:r>
            <a:r>
              <a:rPr lang="en-CA" sz="3200" b="1" i="1" dirty="0"/>
              <a:t> Naslund</a:t>
            </a:r>
            <a:br>
              <a:rPr lang="en-CA" sz="3200" b="1" i="1" dirty="0"/>
            </a:br>
            <a:r>
              <a:rPr lang="en-CA" sz="3200" b="1" dirty="0"/>
              <a:t>[2022] AJ No 32</a:t>
            </a:r>
          </a:p>
        </p:txBody>
      </p:sp>
      <p:sp>
        <p:nvSpPr>
          <p:cNvPr id="3" name="Content Placeholder 2">
            <a:extLst>
              <a:ext uri="{FF2B5EF4-FFF2-40B4-BE49-F238E27FC236}">
                <a16:creationId xmlns:a16="http://schemas.microsoft.com/office/drawing/2014/main" id="{4D4D4FE2-3DF7-F851-BDE6-CDF9CA53ED6F}"/>
              </a:ext>
            </a:extLst>
          </p:cNvPr>
          <p:cNvSpPr>
            <a:spLocks noGrp="1"/>
          </p:cNvSpPr>
          <p:nvPr>
            <p:ph sz="quarter" idx="12"/>
          </p:nvPr>
        </p:nvSpPr>
        <p:spPr>
          <a:xfrm>
            <a:off x="4814047" y="170269"/>
            <a:ext cx="7123603" cy="6791784"/>
          </a:xfrm>
        </p:spPr>
        <p:txBody>
          <a:bodyPr>
            <a:noAutofit/>
          </a:bodyPr>
          <a:lstStyle/>
          <a:p>
            <a:pPr marL="38250" lvl="1" indent="-171450" algn="just">
              <a:spcBef>
                <a:spcPts val="0"/>
              </a:spcBef>
            </a:pPr>
            <a:r>
              <a:rPr lang="en-CA" sz="2400" dirty="0"/>
              <a:t>Sentence appealed to the Court of Appeal</a:t>
            </a:r>
          </a:p>
          <a:p>
            <a:pPr algn="just">
              <a:spcBef>
                <a:spcPts val="0"/>
              </a:spcBef>
              <a:spcAft>
                <a:spcPts val="0"/>
              </a:spcAft>
            </a:pPr>
            <a:r>
              <a:rPr lang="en-CA" sz="2400" dirty="0"/>
              <a:t>The majority of the Court of Appeal recognized that the sentence was “unhinged from the circumstances of the offence and the offender” and that this sentence was untenable.</a:t>
            </a:r>
          </a:p>
          <a:p>
            <a:pPr algn="just">
              <a:spcBef>
                <a:spcPts val="0"/>
              </a:spcBef>
              <a:spcAft>
                <a:spcPts val="0"/>
              </a:spcAft>
            </a:pPr>
            <a:r>
              <a:rPr lang="en-CA" sz="2400" dirty="0"/>
              <a:t> There was no expert evidence in this case</a:t>
            </a:r>
          </a:p>
          <a:p>
            <a:pPr algn="just">
              <a:spcBef>
                <a:spcPts val="0"/>
              </a:spcBef>
              <a:spcAft>
                <a:spcPts val="0"/>
              </a:spcAft>
            </a:pPr>
            <a:r>
              <a:rPr lang="en-CA" sz="2400" dirty="0"/>
              <a:t>On the very scant agreed statement of facts Justice </a:t>
            </a:r>
            <a:r>
              <a:rPr lang="en-CA" sz="2400" dirty="0" err="1"/>
              <a:t>Greckol</a:t>
            </a:r>
            <a:r>
              <a:rPr lang="en-CA" sz="2400" dirty="0"/>
              <a:t> noted that there was agreement by the parties that there was physical, emotional, coercive controlling abuse by Miles Naslund to Helen Naslund, that alcohol had increased and contributed to these behaviours, that there were firearms present, that Helen Naslund feared for her safety, and that “due to the history of abuse, concern for her children, depression and learned helplessness, she felt she could not leave.” </a:t>
            </a:r>
          </a:p>
          <a:p>
            <a:pPr marL="38250" lvl="1" indent="-171450" algn="just">
              <a:spcBef>
                <a:spcPts val="0"/>
              </a:spcBef>
            </a:pPr>
            <a:endParaRPr lang="en-CA" sz="1800" b="1" dirty="0"/>
          </a:p>
        </p:txBody>
      </p:sp>
      <p:sp>
        <p:nvSpPr>
          <p:cNvPr id="4" name="Footer Placeholder 3">
            <a:extLst>
              <a:ext uri="{FF2B5EF4-FFF2-40B4-BE49-F238E27FC236}">
                <a16:creationId xmlns:a16="http://schemas.microsoft.com/office/drawing/2014/main" id="{3F622C81-40D2-670C-0C49-8BEC9EE1C144}"/>
              </a:ext>
            </a:extLst>
          </p:cNvPr>
          <p:cNvSpPr>
            <a:spLocks noGrp="1"/>
          </p:cNvSpPr>
          <p:nvPr>
            <p:ph type="ftr" sz="quarter" idx="10"/>
          </p:nvPr>
        </p:nvSpPr>
        <p:spPr>
          <a:xfrm>
            <a:off x="5724144" y="6531346"/>
            <a:ext cx="4114800" cy="365125"/>
          </a:xfrm>
        </p:spPr>
        <p:txBody>
          <a:bodyPr/>
          <a:lstStyle/>
          <a:p>
            <a:r>
              <a:rPr lang="en-US" b="1" dirty="0">
                <a:solidFill>
                  <a:schemeClr val="tx1"/>
                </a:solidFill>
              </a:rPr>
              <a:t>Myth of Mutual Violence</a:t>
            </a:r>
          </a:p>
        </p:txBody>
      </p:sp>
      <p:pic>
        <p:nvPicPr>
          <p:cNvPr id="6" name="Picture 5" descr="The image depicts the logo of Lakehead University, featuring a stylized lake with a sun and a red flag.&#10;&#10;AI-generated content may be incorrect.">
            <a:extLst>
              <a:ext uri="{FF2B5EF4-FFF2-40B4-BE49-F238E27FC236}">
                <a16:creationId xmlns:a16="http://schemas.microsoft.com/office/drawing/2014/main" id="{47B2FC94-297F-BA9A-FE1C-34CF5A932231}"/>
              </a:ext>
            </a:extLst>
          </p:cNvPr>
          <p:cNvPicPr>
            <a:picLocks noChangeAspect="1"/>
          </p:cNvPicPr>
          <p:nvPr/>
        </p:nvPicPr>
        <p:blipFill>
          <a:blip r:embed="rId2"/>
          <a:stretch>
            <a:fillRect/>
          </a:stretch>
        </p:blipFill>
        <p:spPr>
          <a:xfrm>
            <a:off x="8479418" y="6464446"/>
            <a:ext cx="1359526" cy="353599"/>
          </a:xfrm>
          <a:prstGeom prst="rect">
            <a:avLst/>
          </a:prstGeom>
        </p:spPr>
      </p:pic>
    </p:spTree>
    <p:extLst>
      <p:ext uri="{BB962C8B-B14F-4D97-AF65-F5344CB8AC3E}">
        <p14:creationId xmlns:p14="http://schemas.microsoft.com/office/powerpoint/2010/main" val="1828398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FD6B2-E1C9-3DFB-BDE1-A94E2AA8F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0275F3-408F-B53A-06FF-A6E20331BE70}"/>
              </a:ext>
            </a:extLst>
          </p:cNvPr>
          <p:cNvSpPr>
            <a:spLocks noGrp="1"/>
          </p:cNvSpPr>
          <p:nvPr>
            <p:ph type="title"/>
          </p:nvPr>
        </p:nvSpPr>
        <p:spPr>
          <a:xfrm>
            <a:off x="509364" y="1408176"/>
            <a:ext cx="4068942" cy="4014216"/>
          </a:xfrm>
        </p:spPr>
        <p:txBody>
          <a:bodyPr>
            <a:normAutofit/>
          </a:bodyPr>
          <a:lstStyle/>
          <a:p>
            <a:r>
              <a:rPr lang="en-CA" sz="3200" b="1" i="1" dirty="0"/>
              <a:t>R </a:t>
            </a:r>
            <a:r>
              <a:rPr lang="en-CA" sz="3200" b="1" i="1" cap="small" dirty="0"/>
              <a:t>v</a:t>
            </a:r>
            <a:r>
              <a:rPr lang="en-CA" sz="3200" b="1" i="1" dirty="0"/>
              <a:t> Naslund</a:t>
            </a:r>
            <a:br>
              <a:rPr lang="en-CA" sz="3200" b="1" i="1" dirty="0"/>
            </a:br>
            <a:r>
              <a:rPr lang="en-CA" sz="3200" b="1" dirty="0"/>
              <a:t>[2022] AJ No 32</a:t>
            </a:r>
          </a:p>
        </p:txBody>
      </p:sp>
      <p:sp>
        <p:nvSpPr>
          <p:cNvPr id="3" name="Content Placeholder 2">
            <a:extLst>
              <a:ext uri="{FF2B5EF4-FFF2-40B4-BE49-F238E27FC236}">
                <a16:creationId xmlns:a16="http://schemas.microsoft.com/office/drawing/2014/main" id="{B46CF96B-F91C-D267-8D8E-6ED8232F15C0}"/>
              </a:ext>
            </a:extLst>
          </p:cNvPr>
          <p:cNvSpPr>
            <a:spLocks noGrp="1"/>
          </p:cNvSpPr>
          <p:nvPr>
            <p:ph sz="quarter" idx="12"/>
          </p:nvPr>
        </p:nvSpPr>
        <p:spPr>
          <a:xfrm>
            <a:off x="4814047" y="170269"/>
            <a:ext cx="7123603" cy="6791784"/>
          </a:xfrm>
        </p:spPr>
        <p:txBody>
          <a:bodyPr>
            <a:noAutofit/>
          </a:bodyPr>
          <a:lstStyle/>
          <a:p>
            <a:pPr algn="just">
              <a:spcBef>
                <a:spcPts val="0"/>
              </a:spcBef>
              <a:spcAft>
                <a:spcPts val="0"/>
              </a:spcAft>
            </a:pPr>
            <a:r>
              <a:rPr lang="en-CA" sz="2600" dirty="0"/>
              <a:t>Justice </a:t>
            </a:r>
            <a:r>
              <a:rPr lang="en-CA" sz="2600" dirty="0" err="1"/>
              <a:t>Greckol</a:t>
            </a:r>
            <a:r>
              <a:rPr lang="en-CA" sz="2600" dirty="0"/>
              <a:t> found that “battered women syndrome” applied to Helen Naslund even though her counsel did not make this clear assertion</a:t>
            </a:r>
          </a:p>
          <a:p>
            <a:pPr algn="just">
              <a:spcBef>
                <a:spcPts val="0"/>
              </a:spcBef>
              <a:spcAft>
                <a:spcPts val="0"/>
              </a:spcAft>
            </a:pPr>
            <a:r>
              <a:rPr lang="en-CA" sz="2600" dirty="0"/>
              <a:t>Justice </a:t>
            </a:r>
            <a:r>
              <a:rPr lang="en-CA" sz="2600" dirty="0" err="1"/>
              <a:t>Greckol</a:t>
            </a:r>
            <a:r>
              <a:rPr lang="en-CA" sz="2600" dirty="0"/>
              <a:t> - woman who had suffered 27 years of “egregious abuse may be accustomed to seeing herself as worthy only of harsh punishment. </a:t>
            </a:r>
            <a:r>
              <a:rPr lang="en-CA" sz="2600" b="1" dirty="0">
                <a:solidFill>
                  <a:schemeClr val="accent1"/>
                </a:solidFill>
              </a:rPr>
              <a:t>This does not mean the justice system should follow suit</a:t>
            </a:r>
            <a:r>
              <a:rPr lang="en-CA" sz="2600" dirty="0"/>
              <a:t>.”</a:t>
            </a:r>
          </a:p>
          <a:p>
            <a:pPr algn="just">
              <a:spcBef>
                <a:spcPts val="0"/>
              </a:spcBef>
              <a:spcAft>
                <a:spcPts val="0"/>
              </a:spcAft>
            </a:pPr>
            <a:r>
              <a:rPr lang="en-CA" sz="2600" dirty="0"/>
              <a:t>Her abuse was a significant mitigating factor and would reduce the sentence from 18 to 9 years</a:t>
            </a:r>
          </a:p>
          <a:p>
            <a:pPr algn="just">
              <a:spcBef>
                <a:spcPts val="0"/>
              </a:spcBef>
              <a:spcAft>
                <a:spcPts val="0"/>
              </a:spcAft>
            </a:pPr>
            <a:r>
              <a:rPr lang="en-CA" sz="2600" dirty="0"/>
              <a:t>Equating one very violent (fatal) act after 30 years of continuous abuse deserves examination</a:t>
            </a:r>
          </a:p>
          <a:p>
            <a:pPr marL="38250" lvl="1" indent="-171450" algn="just">
              <a:spcBef>
                <a:spcPts val="0"/>
              </a:spcBef>
            </a:pPr>
            <a:endParaRPr lang="en-CA" sz="1800" b="1" dirty="0"/>
          </a:p>
        </p:txBody>
      </p:sp>
      <p:sp>
        <p:nvSpPr>
          <p:cNvPr id="4" name="Footer Placeholder 3">
            <a:extLst>
              <a:ext uri="{FF2B5EF4-FFF2-40B4-BE49-F238E27FC236}">
                <a16:creationId xmlns:a16="http://schemas.microsoft.com/office/drawing/2014/main" id="{6F415CB1-0B4D-7E06-A9A2-043930F07D78}"/>
              </a:ext>
            </a:extLst>
          </p:cNvPr>
          <p:cNvSpPr>
            <a:spLocks noGrp="1"/>
          </p:cNvSpPr>
          <p:nvPr>
            <p:ph type="ftr" sz="quarter" idx="10"/>
          </p:nvPr>
        </p:nvSpPr>
        <p:spPr>
          <a:xfrm>
            <a:off x="5724144" y="6531346"/>
            <a:ext cx="4114800" cy="365125"/>
          </a:xfrm>
        </p:spPr>
        <p:txBody>
          <a:bodyPr/>
          <a:lstStyle/>
          <a:p>
            <a:r>
              <a:rPr lang="en-US" b="1" dirty="0">
                <a:solidFill>
                  <a:schemeClr val="tx1"/>
                </a:solidFill>
              </a:rPr>
              <a:t>Myth of Mutual Violence</a:t>
            </a:r>
          </a:p>
        </p:txBody>
      </p:sp>
      <p:pic>
        <p:nvPicPr>
          <p:cNvPr id="6" name="Picture 5" descr="The image depicts the logo of Lakehead University, featuring a stylized lake with a sun and a red flag.&#10;&#10;AI-generated content may be incorrect.">
            <a:extLst>
              <a:ext uri="{FF2B5EF4-FFF2-40B4-BE49-F238E27FC236}">
                <a16:creationId xmlns:a16="http://schemas.microsoft.com/office/drawing/2014/main" id="{06BDC7D4-1464-9E99-FDA4-25955EBAB72A}"/>
              </a:ext>
            </a:extLst>
          </p:cNvPr>
          <p:cNvPicPr>
            <a:picLocks noChangeAspect="1"/>
          </p:cNvPicPr>
          <p:nvPr/>
        </p:nvPicPr>
        <p:blipFill>
          <a:blip r:embed="rId2"/>
          <a:stretch>
            <a:fillRect/>
          </a:stretch>
        </p:blipFill>
        <p:spPr>
          <a:xfrm>
            <a:off x="8479418" y="6542872"/>
            <a:ext cx="1359526" cy="353599"/>
          </a:xfrm>
          <a:prstGeom prst="rect">
            <a:avLst/>
          </a:prstGeom>
        </p:spPr>
      </p:pic>
    </p:spTree>
    <p:extLst>
      <p:ext uri="{BB962C8B-B14F-4D97-AF65-F5344CB8AC3E}">
        <p14:creationId xmlns:p14="http://schemas.microsoft.com/office/powerpoint/2010/main" val="3174665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427E9-53D5-DBF9-E73B-968D529659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CE750B-2B1D-F5A1-7922-CD6D1AF2B1F4}"/>
              </a:ext>
            </a:extLst>
          </p:cNvPr>
          <p:cNvSpPr>
            <a:spLocks noGrp="1"/>
          </p:cNvSpPr>
          <p:nvPr>
            <p:ph type="title"/>
          </p:nvPr>
        </p:nvSpPr>
        <p:spPr>
          <a:xfrm>
            <a:off x="509364" y="1408176"/>
            <a:ext cx="4068942" cy="4014216"/>
          </a:xfrm>
        </p:spPr>
        <p:txBody>
          <a:bodyPr>
            <a:normAutofit/>
          </a:bodyPr>
          <a:lstStyle/>
          <a:p>
            <a:r>
              <a:rPr lang="en-CA" sz="3200" b="1" i="1" dirty="0"/>
              <a:t>R </a:t>
            </a:r>
            <a:r>
              <a:rPr lang="en-CA" sz="3200" b="1" i="1" cap="small" dirty="0"/>
              <a:t>v</a:t>
            </a:r>
            <a:r>
              <a:rPr lang="en-CA" sz="3200" b="1" i="1" dirty="0"/>
              <a:t> Naslund</a:t>
            </a:r>
            <a:br>
              <a:rPr lang="en-CA" sz="3200" b="1" i="1" dirty="0"/>
            </a:br>
            <a:r>
              <a:rPr lang="en-CA" sz="3200" b="1" dirty="0"/>
              <a:t>[2022] AJ No 32</a:t>
            </a:r>
          </a:p>
        </p:txBody>
      </p:sp>
      <p:sp>
        <p:nvSpPr>
          <p:cNvPr id="3" name="Content Placeholder 2">
            <a:extLst>
              <a:ext uri="{FF2B5EF4-FFF2-40B4-BE49-F238E27FC236}">
                <a16:creationId xmlns:a16="http://schemas.microsoft.com/office/drawing/2014/main" id="{F7EDF616-BA5C-6679-82B6-560762B35AC7}"/>
              </a:ext>
            </a:extLst>
          </p:cNvPr>
          <p:cNvSpPr>
            <a:spLocks noGrp="1"/>
          </p:cNvSpPr>
          <p:nvPr>
            <p:ph sz="quarter" idx="12"/>
          </p:nvPr>
        </p:nvSpPr>
        <p:spPr>
          <a:xfrm>
            <a:off x="4814047" y="170269"/>
            <a:ext cx="7123603" cy="6791784"/>
          </a:xfrm>
        </p:spPr>
        <p:txBody>
          <a:bodyPr>
            <a:noAutofit/>
          </a:bodyPr>
          <a:lstStyle/>
          <a:p>
            <a:pPr marL="38250" lvl="1" indent="-171450" algn="just">
              <a:spcBef>
                <a:spcPts val="0"/>
              </a:spcBef>
            </a:pPr>
            <a:r>
              <a:rPr lang="en-CA" sz="2800" dirty="0"/>
              <a:t>Alberta Court of Appeal Dissent – Justice Wakeling</a:t>
            </a:r>
          </a:p>
          <a:p>
            <a:pPr marL="495450" lvl="2" indent="-171450" algn="just">
              <a:spcBef>
                <a:spcPts val="0"/>
              </a:spcBef>
            </a:pPr>
            <a:r>
              <a:rPr lang="en-CA" sz="2800" dirty="0"/>
              <a:t>Defendant did not “invoke” battered women’s syndrome</a:t>
            </a:r>
          </a:p>
          <a:p>
            <a:pPr marL="495450" lvl="2" indent="-171450" algn="just">
              <a:spcBef>
                <a:spcPts val="0"/>
              </a:spcBef>
            </a:pPr>
            <a:r>
              <a:rPr lang="en-CA" sz="2800" dirty="0"/>
              <a:t>Very experienced counsel came to a “bargain” that was best for both sides after a lengthy negotiation – she did not have to accept</a:t>
            </a:r>
          </a:p>
          <a:p>
            <a:pPr algn="just">
              <a:spcBef>
                <a:spcPts val="0"/>
              </a:spcBef>
              <a:spcAft>
                <a:spcPts val="0"/>
              </a:spcAft>
            </a:pPr>
            <a:r>
              <a:rPr lang="en-CA" sz="2800" dirty="0"/>
              <a:t>“does not, on this record, diminish the blameworthiness of Ms. Naslund’s decision to shoot her husband in the head” (para 326)</a:t>
            </a:r>
          </a:p>
          <a:p>
            <a:pPr algn="just">
              <a:spcBef>
                <a:spcPts val="0"/>
              </a:spcBef>
              <a:spcAft>
                <a:spcPts val="0"/>
              </a:spcAft>
            </a:pPr>
            <a:r>
              <a:rPr lang="en-CA" sz="2800" dirty="0"/>
              <a:t>No expert evidence – NOT a BWS case</a:t>
            </a:r>
          </a:p>
        </p:txBody>
      </p:sp>
      <p:sp>
        <p:nvSpPr>
          <p:cNvPr id="4" name="Footer Placeholder 3">
            <a:extLst>
              <a:ext uri="{FF2B5EF4-FFF2-40B4-BE49-F238E27FC236}">
                <a16:creationId xmlns:a16="http://schemas.microsoft.com/office/drawing/2014/main" id="{0A7F2EB3-A62C-E124-4BDD-1B3CE2AD2423}"/>
              </a:ext>
            </a:extLst>
          </p:cNvPr>
          <p:cNvSpPr>
            <a:spLocks noGrp="1"/>
          </p:cNvSpPr>
          <p:nvPr>
            <p:ph type="ftr" sz="quarter" idx="10"/>
          </p:nvPr>
        </p:nvSpPr>
        <p:spPr>
          <a:xfrm>
            <a:off x="5724144" y="6531346"/>
            <a:ext cx="4114800" cy="365125"/>
          </a:xfrm>
        </p:spPr>
        <p:txBody>
          <a:bodyPr/>
          <a:lstStyle/>
          <a:p>
            <a:r>
              <a:rPr lang="en-US" b="1" dirty="0">
                <a:solidFill>
                  <a:schemeClr val="tx1"/>
                </a:solidFill>
              </a:rPr>
              <a:t>Myth of Mutual Violence</a:t>
            </a:r>
          </a:p>
        </p:txBody>
      </p:sp>
      <p:pic>
        <p:nvPicPr>
          <p:cNvPr id="6" name="Picture 5" descr="The image depicts the logo of Lakehead University, featuring a stylized lake with a sun and a red flag.&#10;&#10;AI-generated content may be incorrect.">
            <a:extLst>
              <a:ext uri="{FF2B5EF4-FFF2-40B4-BE49-F238E27FC236}">
                <a16:creationId xmlns:a16="http://schemas.microsoft.com/office/drawing/2014/main" id="{6CF43D23-35B5-D7F5-A543-80F85EEF074D}"/>
              </a:ext>
            </a:extLst>
          </p:cNvPr>
          <p:cNvPicPr>
            <a:picLocks noChangeAspect="1"/>
          </p:cNvPicPr>
          <p:nvPr/>
        </p:nvPicPr>
        <p:blipFill>
          <a:blip r:embed="rId2"/>
          <a:stretch>
            <a:fillRect/>
          </a:stretch>
        </p:blipFill>
        <p:spPr>
          <a:xfrm>
            <a:off x="8479418" y="6542872"/>
            <a:ext cx="1359526" cy="353599"/>
          </a:xfrm>
          <a:prstGeom prst="rect">
            <a:avLst/>
          </a:prstGeom>
        </p:spPr>
      </p:pic>
    </p:spTree>
    <p:extLst>
      <p:ext uri="{BB962C8B-B14F-4D97-AF65-F5344CB8AC3E}">
        <p14:creationId xmlns:p14="http://schemas.microsoft.com/office/powerpoint/2010/main" val="22564085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1B765-B4EF-8592-5FB0-CB5DDCD1D0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087918-8936-E69A-D761-78B547C544E5}"/>
              </a:ext>
            </a:extLst>
          </p:cNvPr>
          <p:cNvSpPr>
            <a:spLocks noGrp="1"/>
          </p:cNvSpPr>
          <p:nvPr>
            <p:ph type="title"/>
          </p:nvPr>
        </p:nvSpPr>
        <p:spPr>
          <a:xfrm>
            <a:off x="509364" y="1408176"/>
            <a:ext cx="4068942" cy="4014216"/>
          </a:xfrm>
        </p:spPr>
        <p:txBody>
          <a:bodyPr>
            <a:normAutofit/>
          </a:bodyPr>
          <a:lstStyle/>
          <a:p>
            <a:r>
              <a:rPr lang="en-CA" sz="3200" b="1" i="1" dirty="0"/>
              <a:t>R </a:t>
            </a:r>
            <a:r>
              <a:rPr lang="en-CA" sz="3200" b="1" i="1" cap="small" dirty="0"/>
              <a:t>v</a:t>
            </a:r>
            <a:r>
              <a:rPr lang="en-CA" sz="3200" b="1" i="1" dirty="0"/>
              <a:t> Naslund</a:t>
            </a:r>
            <a:br>
              <a:rPr lang="en-CA" sz="3200" b="1" i="1" dirty="0"/>
            </a:br>
            <a:r>
              <a:rPr lang="en-CA" sz="3200" b="1" dirty="0"/>
              <a:t>[2022] AJ No 32</a:t>
            </a:r>
          </a:p>
        </p:txBody>
      </p:sp>
      <p:sp>
        <p:nvSpPr>
          <p:cNvPr id="3" name="Content Placeholder 2">
            <a:extLst>
              <a:ext uri="{FF2B5EF4-FFF2-40B4-BE49-F238E27FC236}">
                <a16:creationId xmlns:a16="http://schemas.microsoft.com/office/drawing/2014/main" id="{EF7FBDCA-1CAC-CA61-140E-1BFFDC76680E}"/>
              </a:ext>
            </a:extLst>
          </p:cNvPr>
          <p:cNvSpPr>
            <a:spLocks noGrp="1"/>
          </p:cNvSpPr>
          <p:nvPr>
            <p:ph sz="quarter" idx="12"/>
          </p:nvPr>
        </p:nvSpPr>
        <p:spPr>
          <a:xfrm>
            <a:off x="4814047" y="170269"/>
            <a:ext cx="7123603" cy="6791784"/>
          </a:xfrm>
        </p:spPr>
        <p:txBody>
          <a:bodyPr>
            <a:noAutofit/>
          </a:bodyPr>
          <a:lstStyle/>
          <a:p>
            <a:pPr algn="just">
              <a:spcBef>
                <a:spcPts val="0"/>
              </a:spcBef>
              <a:spcAft>
                <a:spcPts val="0"/>
              </a:spcAft>
            </a:pPr>
            <a:r>
              <a:rPr lang="en-CA" sz="2800" dirty="0"/>
              <a:t>Dissent concludes with the thought that a woman “</a:t>
            </a:r>
            <a:r>
              <a:rPr lang="en-CA" sz="2800" b="1" dirty="0">
                <a:solidFill>
                  <a:schemeClr val="accent1"/>
                </a:solidFill>
              </a:rPr>
              <a:t>may be battered but not suffer from battered woman syndrome</a:t>
            </a:r>
            <a:r>
              <a:rPr lang="en-CA" sz="2800" dirty="0"/>
              <a:t>. And a woman may not suffer from battered-woman syndrome but still be </a:t>
            </a:r>
            <a:r>
              <a:rPr lang="en-CA" sz="2800" b="1" dirty="0">
                <a:solidFill>
                  <a:schemeClr val="accent1"/>
                </a:solidFill>
              </a:rPr>
              <a:t>adversely affected by living with an abusive spouse</a:t>
            </a:r>
            <a:r>
              <a:rPr lang="en-CA" sz="2800" dirty="0"/>
              <a:t>.” </a:t>
            </a:r>
            <a:r>
              <a:rPr lang="en-CA" sz="2400" dirty="0"/>
              <a:t>(</a:t>
            </a:r>
            <a:r>
              <a:rPr lang="en-CA" sz="2800" dirty="0"/>
              <a:t>para 392)</a:t>
            </a:r>
          </a:p>
          <a:p>
            <a:pPr algn="just">
              <a:spcBef>
                <a:spcPts val="0"/>
              </a:spcBef>
              <a:spcAft>
                <a:spcPts val="0"/>
              </a:spcAft>
            </a:pPr>
            <a:r>
              <a:rPr lang="en-CA" sz="2800" dirty="0"/>
              <a:t>Myths and stereotypes? </a:t>
            </a:r>
          </a:p>
          <a:p>
            <a:pPr lvl="1" algn="just">
              <a:spcBef>
                <a:spcPts val="0"/>
              </a:spcBef>
            </a:pPr>
            <a:r>
              <a:rPr lang="en-CA" sz="2800" dirty="0"/>
              <a:t>Likes the abuse, stays because of a payoff?</a:t>
            </a:r>
          </a:p>
        </p:txBody>
      </p:sp>
      <p:sp>
        <p:nvSpPr>
          <p:cNvPr id="4" name="Footer Placeholder 3">
            <a:extLst>
              <a:ext uri="{FF2B5EF4-FFF2-40B4-BE49-F238E27FC236}">
                <a16:creationId xmlns:a16="http://schemas.microsoft.com/office/drawing/2014/main" id="{835CEEAF-A71F-7CD5-AD03-E377C768ECBE}"/>
              </a:ext>
            </a:extLst>
          </p:cNvPr>
          <p:cNvSpPr>
            <a:spLocks noGrp="1"/>
          </p:cNvSpPr>
          <p:nvPr>
            <p:ph type="ftr" sz="quarter" idx="10"/>
          </p:nvPr>
        </p:nvSpPr>
        <p:spPr>
          <a:xfrm>
            <a:off x="5724144" y="6531346"/>
            <a:ext cx="4114800" cy="365125"/>
          </a:xfrm>
        </p:spPr>
        <p:txBody>
          <a:bodyPr/>
          <a:lstStyle/>
          <a:p>
            <a:r>
              <a:rPr lang="en-US" b="1" dirty="0">
                <a:solidFill>
                  <a:schemeClr val="tx1"/>
                </a:solidFill>
              </a:rPr>
              <a:t>Myth of Mutual Violence</a:t>
            </a:r>
          </a:p>
        </p:txBody>
      </p:sp>
      <p:pic>
        <p:nvPicPr>
          <p:cNvPr id="6" name="Picture 5" descr="The image depicts the logo of Lakehead University, featuring a stylized lake with a sun and a red flag.&#10;&#10;AI-generated content may be incorrect.">
            <a:extLst>
              <a:ext uri="{FF2B5EF4-FFF2-40B4-BE49-F238E27FC236}">
                <a16:creationId xmlns:a16="http://schemas.microsoft.com/office/drawing/2014/main" id="{3AE312D6-FF06-3DE8-F921-EA1C816EAC90}"/>
              </a:ext>
            </a:extLst>
          </p:cNvPr>
          <p:cNvPicPr>
            <a:picLocks noChangeAspect="1"/>
          </p:cNvPicPr>
          <p:nvPr/>
        </p:nvPicPr>
        <p:blipFill>
          <a:blip r:embed="rId2"/>
          <a:stretch>
            <a:fillRect/>
          </a:stretch>
        </p:blipFill>
        <p:spPr>
          <a:xfrm>
            <a:off x="8479418" y="6542872"/>
            <a:ext cx="1359526" cy="353599"/>
          </a:xfrm>
          <a:prstGeom prst="rect">
            <a:avLst/>
          </a:prstGeom>
        </p:spPr>
      </p:pic>
    </p:spTree>
    <p:extLst>
      <p:ext uri="{BB962C8B-B14F-4D97-AF65-F5344CB8AC3E}">
        <p14:creationId xmlns:p14="http://schemas.microsoft.com/office/powerpoint/2010/main" val="2440295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BA217-C462-EFAE-A924-32C1598EAB0F}"/>
              </a:ext>
            </a:extLst>
          </p:cNvPr>
          <p:cNvSpPr>
            <a:spLocks noGrp="1"/>
          </p:cNvSpPr>
          <p:nvPr>
            <p:ph type="ctrTitle"/>
          </p:nvPr>
        </p:nvSpPr>
        <p:spPr>
          <a:xfrm>
            <a:off x="604911" y="1912478"/>
            <a:ext cx="7772400" cy="4572000"/>
          </a:xfrm>
        </p:spPr>
        <p:txBody>
          <a:bodyPr>
            <a:noAutofit/>
          </a:bodyPr>
          <a:lstStyle/>
          <a:p>
            <a:pPr indent="457200">
              <a:lnSpc>
                <a:spcPct val="100000"/>
              </a:lnSpc>
              <a:tabLst>
                <a:tab pos="5941060" algn="l"/>
              </a:tabLst>
            </a:pPr>
            <a:br>
              <a:rPr lang="en-CA" sz="2400" dirty="0">
                <a:latin typeface="Times New Roman" panose="02020603050405020304" pitchFamily="18" charset="0"/>
                <a:ea typeface="Times New Roman" panose="02020603050405020304" pitchFamily="18" charset="0"/>
              </a:rPr>
            </a:br>
            <a:br>
              <a:rPr lang="en-CA" sz="2400" dirty="0"/>
            </a:br>
            <a:r>
              <a:rPr lang="en-CA" sz="2400" dirty="0">
                <a:effectLst/>
                <a:latin typeface="+mn-lt"/>
                <a:ea typeface="Times New Roman" panose="02020603050405020304" pitchFamily="18" charset="0"/>
              </a:rPr>
              <a:t>A survey by Rise: “Gender-bias and myths about family violence are as prevalent as the myths about sexualized assault. Nearly half of the women we surveyed were told that they should </a:t>
            </a:r>
            <a:r>
              <a:rPr lang="en-CA" sz="2400" b="1" dirty="0">
                <a:solidFill>
                  <a:schemeClr val="accent1"/>
                </a:solidFill>
                <a:effectLst/>
                <a:latin typeface="+mn-lt"/>
                <a:ea typeface="Times New Roman" panose="02020603050405020304" pitchFamily="18" charset="0"/>
              </a:rPr>
              <a:t>not bring up the family violence in court, partly because ‘[j]</a:t>
            </a:r>
            <a:r>
              <a:rPr lang="en-CA" sz="2400" b="1" dirty="0" err="1">
                <a:solidFill>
                  <a:schemeClr val="accent1"/>
                </a:solidFill>
                <a:effectLst/>
                <a:latin typeface="+mn-lt"/>
                <a:ea typeface="Times New Roman" panose="02020603050405020304" pitchFamily="18" charset="0"/>
              </a:rPr>
              <a:t>udges</a:t>
            </a:r>
            <a:r>
              <a:rPr lang="en-CA" sz="2400" b="1" dirty="0">
                <a:solidFill>
                  <a:schemeClr val="accent1"/>
                </a:solidFill>
                <a:effectLst/>
                <a:latin typeface="+mn-lt"/>
                <a:ea typeface="Times New Roman" panose="02020603050405020304" pitchFamily="18" charset="0"/>
              </a:rPr>
              <a:t> don’t like to hear about that.’</a:t>
            </a:r>
            <a:r>
              <a:rPr lang="en-CA" sz="2400" dirty="0">
                <a:effectLst/>
                <a:latin typeface="+mn-lt"/>
                <a:ea typeface="Times New Roman" panose="02020603050405020304" pitchFamily="18" charset="0"/>
              </a:rPr>
              <a:t> An approach to family law that silos women’s experiences of family violence by treating those experiences as less than integral to achieving a just result in all the circumstances of the case is at best a disservice to the administration of justice and, at worst, continues the perpetration of violence through indifference.” </a:t>
            </a:r>
            <a:br>
              <a:rPr lang="en-CA" sz="2400" dirty="0">
                <a:effectLst/>
                <a:latin typeface="+mn-lt"/>
                <a:ea typeface="Times New Roman" panose="02020603050405020304" pitchFamily="18" charset="0"/>
              </a:rPr>
            </a:br>
            <a:br>
              <a:rPr lang="en-CA" sz="2400" dirty="0">
                <a:effectLst/>
                <a:latin typeface="+mn-lt"/>
                <a:ea typeface="Times New Roman" panose="02020603050405020304" pitchFamily="18" charset="0"/>
              </a:rPr>
            </a:br>
            <a:r>
              <a:rPr lang="en-CA" sz="1600" kern="0" dirty="0">
                <a:effectLst/>
                <a:latin typeface="+mn-lt"/>
                <a:ea typeface="Times New Roman" panose="02020603050405020304" pitchFamily="18" charset="0"/>
              </a:rPr>
              <a:t>Haley </a:t>
            </a:r>
            <a:r>
              <a:rPr lang="en-CA" sz="1600" kern="0" dirty="0" err="1">
                <a:effectLst/>
                <a:latin typeface="+mn-lt"/>
                <a:ea typeface="Times New Roman" panose="02020603050405020304" pitchFamily="18" charset="0"/>
              </a:rPr>
              <a:t>Hrymak</a:t>
            </a:r>
            <a:r>
              <a:rPr lang="en-CA" sz="1600" kern="0" dirty="0">
                <a:effectLst/>
                <a:latin typeface="+mn-lt"/>
                <a:ea typeface="Times New Roman" panose="02020603050405020304" pitchFamily="18" charset="0"/>
              </a:rPr>
              <a:t> &amp; Kim Hawkins, "Why Can't Everyone Just Get Along: How BC's Family Law System Puts Survivors in Danger" (2013) at </a:t>
            </a:r>
            <a:r>
              <a:rPr lang="en-CA" sz="1600" dirty="0">
                <a:effectLst/>
                <a:latin typeface="+mn-lt"/>
                <a:ea typeface="Times New Roman" panose="02020603050405020304" pitchFamily="18" charset="0"/>
              </a:rPr>
              <a:t>69-70.</a:t>
            </a:r>
            <a:br>
              <a:rPr lang="en-CA" sz="1600" dirty="0">
                <a:effectLst/>
                <a:latin typeface="+mn-lt"/>
                <a:ea typeface="Times New Roman" panose="02020603050405020304" pitchFamily="18" charset="0"/>
              </a:rPr>
            </a:br>
            <a:endParaRPr lang="en-CA" sz="2400" dirty="0">
              <a:latin typeface="+mn-lt"/>
            </a:endParaRPr>
          </a:p>
        </p:txBody>
      </p:sp>
      <p:sp>
        <p:nvSpPr>
          <p:cNvPr id="3" name="Subtitle 2">
            <a:extLst>
              <a:ext uri="{FF2B5EF4-FFF2-40B4-BE49-F238E27FC236}">
                <a16:creationId xmlns:a16="http://schemas.microsoft.com/office/drawing/2014/main" id="{75713D42-7FD7-C3DA-3C0C-DBD890A850D8}"/>
              </a:ext>
            </a:extLst>
          </p:cNvPr>
          <p:cNvSpPr>
            <a:spLocks noGrp="1"/>
          </p:cNvSpPr>
          <p:nvPr>
            <p:ph type="subTitle" idx="1"/>
          </p:nvPr>
        </p:nvSpPr>
        <p:spPr/>
        <p:txBody>
          <a:bodyPr>
            <a:normAutofit/>
          </a:bodyPr>
          <a:lstStyle/>
          <a:p>
            <a:endParaRPr lang="en-CA" dirty="0"/>
          </a:p>
        </p:txBody>
      </p:sp>
      <p:pic>
        <p:nvPicPr>
          <p:cNvPr id="5" name="Picture 4" descr="The image depicts the logo of the Rise Women's Legal Centre, featuring a stylized bird in flight.&#10;&#10;AI-generated content may be incorrect.">
            <a:extLst>
              <a:ext uri="{FF2B5EF4-FFF2-40B4-BE49-F238E27FC236}">
                <a16:creationId xmlns:a16="http://schemas.microsoft.com/office/drawing/2014/main" id="{48B38581-CB19-12B5-83D7-1FEF1D3BE487}"/>
              </a:ext>
            </a:extLst>
          </p:cNvPr>
          <p:cNvPicPr>
            <a:picLocks noChangeAspect="1"/>
          </p:cNvPicPr>
          <p:nvPr/>
        </p:nvPicPr>
        <p:blipFill>
          <a:blip r:embed="rId2"/>
          <a:stretch>
            <a:fillRect/>
          </a:stretch>
        </p:blipFill>
        <p:spPr>
          <a:xfrm>
            <a:off x="8657262" y="4612620"/>
            <a:ext cx="2929827" cy="878948"/>
          </a:xfrm>
          <a:prstGeom prst="rect">
            <a:avLst/>
          </a:prstGeom>
        </p:spPr>
      </p:pic>
    </p:spTree>
    <p:extLst>
      <p:ext uri="{BB962C8B-B14F-4D97-AF65-F5344CB8AC3E}">
        <p14:creationId xmlns:p14="http://schemas.microsoft.com/office/powerpoint/2010/main" val="30564905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0C1CD-39FF-F596-ECD5-DE1AB869BE79}"/>
              </a:ext>
            </a:extLst>
          </p:cNvPr>
          <p:cNvSpPr>
            <a:spLocks noGrp="1"/>
          </p:cNvSpPr>
          <p:nvPr>
            <p:ph type="title"/>
          </p:nvPr>
        </p:nvSpPr>
        <p:spPr>
          <a:xfrm>
            <a:off x="731520" y="731520"/>
            <a:ext cx="10698480" cy="599090"/>
          </a:xfrm>
        </p:spPr>
        <p:txBody>
          <a:bodyPr/>
          <a:lstStyle/>
          <a:p>
            <a:r>
              <a:rPr lang="en-CA" b="1" dirty="0"/>
              <a:t>Solutions?</a:t>
            </a:r>
          </a:p>
        </p:txBody>
      </p:sp>
      <p:sp>
        <p:nvSpPr>
          <p:cNvPr id="3" name="Content Placeholder 2">
            <a:extLst>
              <a:ext uri="{FF2B5EF4-FFF2-40B4-BE49-F238E27FC236}">
                <a16:creationId xmlns:a16="http://schemas.microsoft.com/office/drawing/2014/main" id="{353A0B0C-53B4-8560-566B-6DD72F770117}"/>
              </a:ext>
            </a:extLst>
          </p:cNvPr>
          <p:cNvSpPr>
            <a:spLocks noGrp="1"/>
          </p:cNvSpPr>
          <p:nvPr>
            <p:ph idx="14"/>
          </p:nvPr>
        </p:nvSpPr>
        <p:spPr>
          <a:xfrm>
            <a:off x="779879" y="1538714"/>
            <a:ext cx="10515600" cy="4214028"/>
          </a:xfrm>
        </p:spPr>
        <p:txBody>
          <a:bodyPr>
            <a:normAutofit lnSpcReduction="10000"/>
          </a:bodyPr>
          <a:lstStyle/>
          <a:p>
            <a:pPr algn="just"/>
            <a:r>
              <a:rPr lang="en-CA" sz="2400" dirty="0"/>
              <a:t>We need to purge our system of any notion of the “perfect victim” and see rational women in irrational circumstances.</a:t>
            </a:r>
          </a:p>
          <a:p>
            <a:pPr algn="just"/>
            <a:r>
              <a:rPr lang="en-US" sz="2400" dirty="0"/>
              <a:t>Schneider notes that women, in particular, are only seen as a </a:t>
            </a:r>
            <a:r>
              <a:rPr lang="en-US" sz="2400" b="1" dirty="0">
                <a:solidFill>
                  <a:schemeClr val="accent1"/>
                </a:solidFill>
              </a:rPr>
              <a:t>pure victim or a pure agent </a:t>
            </a:r>
            <a:r>
              <a:rPr lang="en-US" sz="2400" dirty="0"/>
              <a:t>“when in fact they </a:t>
            </a:r>
            <a:r>
              <a:rPr lang="en-US" sz="2400" b="1" dirty="0">
                <a:solidFill>
                  <a:schemeClr val="accent1"/>
                </a:solidFill>
              </a:rPr>
              <a:t>are profoundly interrelated</a:t>
            </a:r>
            <a:r>
              <a:rPr lang="en-US" sz="2400" dirty="0"/>
              <a:t>. </a:t>
            </a:r>
            <a:r>
              <a:rPr lang="en-US" sz="2400" b="1" dirty="0">
                <a:solidFill>
                  <a:schemeClr val="accent1"/>
                </a:solidFill>
              </a:rPr>
              <a:t>Neither victimization nor agency should be glorified</a:t>
            </a:r>
            <a:r>
              <a:rPr lang="en-US" sz="2400" dirty="0"/>
              <a:t>, understood as static, viewed in isolation or perceived as an individual or personal issue, for gender subordination must be understood as a </a:t>
            </a:r>
            <a:r>
              <a:rPr lang="en-US" sz="2400" b="1" dirty="0">
                <a:solidFill>
                  <a:schemeClr val="accent1"/>
                </a:solidFill>
              </a:rPr>
              <a:t>systemic and </a:t>
            </a:r>
            <a:r>
              <a:rPr lang="en-US" sz="2400" b="1" i="1" dirty="0">
                <a:solidFill>
                  <a:schemeClr val="accent1"/>
                </a:solidFill>
              </a:rPr>
              <a:t>collective </a:t>
            </a:r>
            <a:r>
              <a:rPr lang="en-US" sz="2400" b="1" dirty="0">
                <a:solidFill>
                  <a:schemeClr val="accent1"/>
                </a:solidFill>
              </a:rPr>
              <a:t>problem </a:t>
            </a:r>
            <a:r>
              <a:rPr lang="en-US" sz="2400" dirty="0"/>
              <a:t>– one in which women experience both oppression and resistance.” </a:t>
            </a:r>
            <a:endParaRPr lang="en-CA" sz="2400" dirty="0"/>
          </a:p>
          <a:p>
            <a:pPr lvl="1" algn="just"/>
            <a:r>
              <a:rPr lang="en-US" dirty="0"/>
              <a:t>Elizabeth M. Schneider, “Feminism and the False Dichotomy of Victimization and Agency” (1993) 38 NYL Sch L. Rev. 387 at 396.</a:t>
            </a:r>
            <a:endParaRPr lang="en-CA" dirty="0"/>
          </a:p>
          <a:p>
            <a:endParaRPr lang="en-CA" dirty="0"/>
          </a:p>
        </p:txBody>
      </p:sp>
      <p:sp>
        <p:nvSpPr>
          <p:cNvPr id="4" name="Footer Placeholder 3">
            <a:extLst>
              <a:ext uri="{FF2B5EF4-FFF2-40B4-BE49-F238E27FC236}">
                <a16:creationId xmlns:a16="http://schemas.microsoft.com/office/drawing/2014/main" id="{27CBDA0D-CF80-74F9-7F09-BB6EEB0574C5}"/>
              </a:ext>
            </a:extLst>
          </p:cNvPr>
          <p:cNvSpPr>
            <a:spLocks noGrp="1"/>
          </p:cNvSpPr>
          <p:nvPr>
            <p:ph type="ftr" sz="quarter" idx="11"/>
          </p:nvPr>
        </p:nvSpPr>
        <p:spPr/>
        <p:txBody>
          <a:bodyPr/>
          <a:lstStyle/>
          <a:p>
            <a:r>
              <a:rPr lang="en-US"/>
              <a:t>Myth of Mutual Violence</a:t>
            </a:r>
            <a:endParaRPr lang="en-US" dirty="0"/>
          </a:p>
        </p:txBody>
      </p:sp>
    </p:spTree>
    <p:extLst>
      <p:ext uri="{BB962C8B-B14F-4D97-AF65-F5344CB8AC3E}">
        <p14:creationId xmlns:p14="http://schemas.microsoft.com/office/powerpoint/2010/main" val="97372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D48F6-0FEF-8279-E4BD-3C21B59AC0CC}"/>
              </a:ext>
            </a:extLst>
          </p:cNvPr>
          <p:cNvSpPr>
            <a:spLocks noGrp="1"/>
          </p:cNvSpPr>
          <p:nvPr>
            <p:ph type="title"/>
          </p:nvPr>
        </p:nvSpPr>
        <p:spPr/>
        <p:txBody>
          <a:bodyPr>
            <a:normAutofit/>
          </a:bodyPr>
          <a:lstStyle/>
          <a:p>
            <a:r>
              <a:rPr lang="en-CA" sz="3200" b="1" dirty="0"/>
              <a:t>Sentencing is judge dependent</a:t>
            </a:r>
          </a:p>
        </p:txBody>
      </p:sp>
      <p:sp>
        <p:nvSpPr>
          <p:cNvPr id="3" name="Content Placeholder 2">
            <a:extLst>
              <a:ext uri="{FF2B5EF4-FFF2-40B4-BE49-F238E27FC236}">
                <a16:creationId xmlns:a16="http://schemas.microsoft.com/office/drawing/2014/main" id="{DF4781BA-46BE-F45D-A599-43E0371D6AEC}"/>
              </a:ext>
            </a:extLst>
          </p:cNvPr>
          <p:cNvSpPr>
            <a:spLocks noGrp="1"/>
          </p:cNvSpPr>
          <p:nvPr>
            <p:ph sz="quarter" idx="12"/>
          </p:nvPr>
        </p:nvSpPr>
        <p:spPr>
          <a:xfrm>
            <a:off x="5008098" y="203982"/>
            <a:ext cx="6984610" cy="6295292"/>
          </a:xfrm>
        </p:spPr>
        <p:txBody>
          <a:bodyPr>
            <a:normAutofit/>
          </a:bodyPr>
          <a:lstStyle/>
          <a:p>
            <a:pPr algn="just"/>
            <a:r>
              <a:rPr lang="en-US" dirty="0"/>
              <a:t>George Fletcher rightly noted the difficulties of leaving compassion to the Courts. He notes that there are far too many variables in human emotion, noting that whether the </a:t>
            </a:r>
            <a:r>
              <a:rPr lang="en-US" dirty="0">
                <a:solidFill>
                  <a:schemeClr val="accent1"/>
                </a:solidFill>
              </a:rPr>
              <a:t>“</a:t>
            </a:r>
            <a:r>
              <a:rPr lang="en-US" b="1" dirty="0">
                <a:solidFill>
                  <a:schemeClr val="accent1"/>
                </a:solidFill>
              </a:rPr>
              <a:t>conduct is blameworthy can hardly depend on whether the judge feels like blaming the defendant. The judge’s proper response is not to ask whether she feels like blaming the defendant, but whether the defendant deserves blame.</a:t>
            </a:r>
            <a:r>
              <a:rPr lang="en-US" dirty="0"/>
              <a:t>” </a:t>
            </a:r>
          </a:p>
          <a:p>
            <a:pPr algn="just"/>
            <a:r>
              <a:rPr lang="en-US" dirty="0"/>
              <a:t>“if there is a system of discretion built within criminal justice . . . </a:t>
            </a:r>
            <a:r>
              <a:rPr lang="en-US" b="1" dirty="0">
                <a:solidFill>
                  <a:schemeClr val="accent1"/>
                </a:solidFill>
              </a:rPr>
              <a:t>we should choose a public system of excuses instead of a semi-secret system of administrative grace</a:t>
            </a:r>
            <a:r>
              <a:rPr lang="en-US" dirty="0"/>
              <a:t>.”</a:t>
            </a:r>
            <a:endParaRPr lang="en-CA" dirty="0"/>
          </a:p>
          <a:p>
            <a:pPr marL="0" indent="0" algn="just">
              <a:buNone/>
            </a:pPr>
            <a:r>
              <a:rPr lang="en-US" sz="1400" dirty="0"/>
              <a:t>George P. Fletcher, “The Right and the Reasonable,” (1985) 98 Harvard Law Review 949 at 970 [</a:t>
            </a:r>
            <a:r>
              <a:rPr lang="en-US" sz="1400" i="1" dirty="0"/>
              <a:t>Fletcher, </a:t>
            </a:r>
            <a:r>
              <a:rPr lang="en-US" sz="1400" dirty="0"/>
              <a:t>“The Right</a:t>
            </a:r>
            <a:r>
              <a:rPr lang="en-US" sz="1400" i="1" dirty="0"/>
              <a:t>”</a:t>
            </a:r>
            <a:r>
              <a:rPr lang="en-US" sz="1400" dirty="0"/>
              <a:t>]. George P. Fletcher, “The Individualization of Excusing Conditions” (1974) 47 S. Cal. L. Rev. 1269 at 1309.</a:t>
            </a:r>
            <a:endParaRPr lang="en-CA" sz="1400" dirty="0"/>
          </a:p>
          <a:p>
            <a:endParaRPr lang="en-CA" dirty="0"/>
          </a:p>
        </p:txBody>
      </p:sp>
      <p:sp>
        <p:nvSpPr>
          <p:cNvPr id="4" name="Footer Placeholder 3">
            <a:extLst>
              <a:ext uri="{FF2B5EF4-FFF2-40B4-BE49-F238E27FC236}">
                <a16:creationId xmlns:a16="http://schemas.microsoft.com/office/drawing/2014/main" id="{20CEA8D2-7D06-CDFF-244C-0E6A6579CFEA}"/>
              </a:ext>
            </a:extLst>
          </p:cNvPr>
          <p:cNvSpPr>
            <a:spLocks noGrp="1"/>
          </p:cNvSpPr>
          <p:nvPr>
            <p:ph type="ftr" sz="quarter" idx="10"/>
          </p:nvPr>
        </p:nvSpPr>
        <p:spPr/>
        <p:txBody>
          <a:bodyPr/>
          <a:lstStyle/>
          <a:p>
            <a:r>
              <a:rPr lang="en-US"/>
              <a:t>Myth of Mutual Violence</a:t>
            </a:r>
            <a:endParaRPr lang="en-US" dirty="0"/>
          </a:p>
        </p:txBody>
      </p:sp>
    </p:spTree>
    <p:extLst>
      <p:ext uri="{BB962C8B-B14F-4D97-AF65-F5344CB8AC3E}">
        <p14:creationId xmlns:p14="http://schemas.microsoft.com/office/powerpoint/2010/main" val="16249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E4DD-CD33-B85F-A103-111860FF790B}"/>
              </a:ext>
            </a:extLst>
          </p:cNvPr>
          <p:cNvSpPr>
            <a:spLocks noGrp="1"/>
          </p:cNvSpPr>
          <p:nvPr>
            <p:ph type="title"/>
          </p:nvPr>
        </p:nvSpPr>
        <p:spPr>
          <a:xfrm>
            <a:off x="731520" y="731520"/>
            <a:ext cx="10698480" cy="541606"/>
          </a:xfrm>
        </p:spPr>
        <p:txBody>
          <a:bodyPr>
            <a:normAutofit fontScale="90000"/>
          </a:bodyPr>
          <a:lstStyle/>
          <a:p>
            <a:r>
              <a:rPr lang="en-CA" b="1" dirty="0"/>
              <a:t>Conclusion</a:t>
            </a:r>
          </a:p>
        </p:txBody>
      </p:sp>
      <p:sp>
        <p:nvSpPr>
          <p:cNvPr id="3" name="Content Placeholder 2">
            <a:extLst>
              <a:ext uri="{FF2B5EF4-FFF2-40B4-BE49-F238E27FC236}">
                <a16:creationId xmlns:a16="http://schemas.microsoft.com/office/drawing/2014/main" id="{28B70A8F-1028-012A-BC21-D2CEEF07A7CA}"/>
              </a:ext>
            </a:extLst>
          </p:cNvPr>
          <p:cNvSpPr>
            <a:spLocks noGrp="1"/>
          </p:cNvSpPr>
          <p:nvPr>
            <p:ph idx="14"/>
          </p:nvPr>
        </p:nvSpPr>
        <p:spPr>
          <a:xfrm>
            <a:off x="841247" y="1378635"/>
            <a:ext cx="10698479" cy="4986996"/>
          </a:xfrm>
        </p:spPr>
        <p:txBody>
          <a:bodyPr>
            <a:normAutofit fontScale="92500" lnSpcReduction="10000"/>
          </a:bodyPr>
          <a:lstStyle/>
          <a:p>
            <a:pPr algn="just"/>
            <a:r>
              <a:rPr lang="en-CA" sz="2800" dirty="0"/>
              <a:t>Women who speak-up, women who are aggressive in any way to their abusers, women who defend themselves, and women who do not objectify traditional gender roles are all </a:t>
            </a:r>
            <a:r>
              <a:rPr lang="en-CA" sz="2800" b="1" dirty="0">
                <a:solidFill>
                  <a:schemeClr val="accent1"/>
                </a:solidFill>
              </a:rPr>
              <a:t>imperfect victims</a:t>
            </a:r>
            <a:r>
              <a:rPr lang="en-CA" sz="2800" dirty="0"/>
              <a:t>. If victims become the perpetrator or the wrongdoer in any way a “switch flips for prosecutors; the ability to appreciate a defendant’s victimization disappears.” By saying that the IPV experienced was not very serious, was mutual, or that a woman could have just left to avoid dispute, or that they are a “strong” woman who would not possibly have been abused, results in women being silenced. To distinguish resistance from mutual violence one must, “examine patterns of behaviour over time when assessing dominance.”</a:t>
            </a:r>
          </a:p>
          <a:p>
            <a:pPr algn="just"/>
            <a:r>
              <a:rPr lang="en-CA" dirty="0"/>
              <a:t>Linda C. Neilson, “Responding to Domestic Violence in Family Law, Civil Protection &amp; Child Protection Cases” 2017 </a:t>
            </a:r>
            <a:r>
              <a:rPr lang="en-CA" dirty="0" err="1"/>
              <a:t>CanLIIDocs</a:t>
            </a:r>
            <a:r>
              <a:rPr lang="en-CA" dirty="0"/>
              <a:t> 2 (updated 2020) at 347-48 </a:t>
            </a:r>
            <a:r>
              <a:rPr lang="en-CA" dirty="0" err="1"/>
              <a:t>fn</a:t>
            </a:r>
            <a:r>
              <a:rPr lang="en-CA" dirty="0"/>
              <a:t> 50.</a:t>
            </a:r>
          </a:p>
        </p:txBody>
      </p:sp>
      <p:sp>
        <p:nvSpPr>
          <p:cNvPr id="4" name="Footer Placeholder 3">
            <a:extLst>
              <a:ext uri="{FF2B5EF4-FFF2-40B4-BE49-F238E27FC236}">
                <a16:creationId xmlns:a16="http://schemas.microsoft.com/office/drawing/2014/main" id="{B3891C5D-0FA5-4D05-DF7A-05DEFFC7FF77}"/>
              </a:ext>
            </a:extLst>
          </p:cNvPr>
          <p:cNvSpPr>
            <a:spLocks noGrp="1"/>
          </p:cNvSpPr>
          <p:nvPr>
            <p:ph type="ftr" sz="quarter" idx="11"/>
          </p:nvPr>
        </p:nvSpPr>
        <p:spPr/>
        <p:txBody>
          <a:bodyPr/>
          <a:lstStyle/>
          <a:p>
            <a:r>
              <a:rPr lang="en-US"/>
              <a:t>Myth of Mutual Violence</a:t>
            </a:r>
            <a:endParaRPr lang="en-US" dirty="0"/>
          </a:p>
        </p:txBody>
      </p:sp>
    </p:spTree>
    <p:extLst>
      <p:ext uri="{BB962C8B-B14F-4D97-AF65-F5344CB8AC3E}">
        <p14:creationId xmlns:p14="http://schemas.microsoft.com/office/powerpoint/2010/main" val="1747805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FECD0-EC31-2011-D347-1C4EE2A99C61}"/>
              </a:ext>
            </a:extLst>
          </p:cNvPr>
          <p:cNvSpPr>
            <a:spLocks noGrp="1"/>
          </p:cNvSpPr>
          <p:nvPr>
            <p:ph type="title"/>
          </p:nvPr>
        </p:nvSpPr>
        <p:spPr/>
        <p:txBody>
          <a:bodyPr>
            <a:noAutofit/>
          </a:bodyPr>
          <a:lstStyle/>
          <a:p>
            <a:r>
              <a:rPr kumimoji="0" lang="en-CA" sz="2800" b="1" i="0" u="none" strike="noStrike" kern="1200" cap="none" spc="-50" normalizeH="0" baseline="0" noProof="0" dirty="0">
                <a:ln>
                  <a:noFill/>
                </a:ln>
                <a:solidFill>
                  <a:prstClr val="black"/>
                </a:solidFill>
                <a:effectLst/>
                <a:uLnTx/>
                <a:uFillTx/>
                <a:latin typeface="Century Schoolbook" panose="02040604050505020304"/>
                <a:ea typeface="+mj-ea"/>
                <a:cs typeface="+mj-cs"/>
              </a:rPr>
              <a:t>Lakehead University </a:t>
            </a:r>
            <a:br>
              <a:rPr kumimoji="0" lang="en-CA" sz="2800" b="1" i="0" u="none" strike="noStrike" kern="1200" cap="none" spc="-50" normalizeH="0" baseline="0" noProof="0" dirty="0">
                <a:ln>
                  <a:noFill/>
                </a:ln>
                <a:solidFill>
                  <a:prstClr val="black"/>
                </a:solidFill>
                <a:effectLst/>
                <a:uLnTx/>
                <a:uFillTx/>
                <a:latin typeface="Century Schoolbook" panose="02040604050505020304"/>
                <a:ea typeface="+mj-ea"/>
                <a:cs typeface="+mj-cs"/>
              </a:rPr>
            </a:br>
            <a:r>
              <a:rPr kumimoji="0" lang="en-CA" sz="2800" b="1" i="0" u="none" strike="noStrike" kern="1200" cap="none" spc="-50" normalizeH="0" baseline="0" noProof="0" dirty="0">
                <a:ln>
                  <a:noFill/>
                </a:ln>
                <a:solidFill>
                  <a:prstClr val="black"/>
                </a:solidFill>
                <a:effectLst/>
                <a:uLnTx/>
                <a:uFillTx/>
                <a:latin typeface="Century Schoolbook" panose="02040604050505020304"/>
                <a:ea typeface="+mj-ea"/>
                <a:cs typeface="+mj-cs"/>
              </a:rPr>
              <a:t>Bora Laskin Faculty of Law, </a:t>
            </a:r>
            <a:br>
              <a:rPr kumimoji="0" lang="en-CA" sz="2800" b="1" i="0" u="none" strike="noStrike" kern="1200" cap="none" spc="-50" normalizeH="0" baseline="0" noProof="0" dirty="0">
                <a:ln>
                  <a:noFill/>
                </a:ln>
                <a:solidFill>
                  <a:prstClr val="black"/>
                </a:solidFill>
                <a:effectLst/>
                <a:uLnTx/>
                <a:uFillTx/>
                <a:latin typeface="Century Schoolbook" panose="02040604050505020304"/>
                <a:ea typeface="+mj-ea"/>
                <a:cs typeface="+mj-cs"/>
              </a:rPr>
            </a:br>
            <a:r>
              <a:rPr kumimoji="0" lang="en-CA" sz="2800" b="1" i="0" u="none" strike="noStrike" kern="1200" cap="none" spc="-50" normalizeH="0" baseline="0" noProof="0" dirty="0">
                <a:ln>
                  <a:noFill/>
                </a:ln>
                <a:solidFill>
                  <a:prstClr val="black"/>
                </a:solidFill>
                <a:effectLst/>
                <a:uLnTx/>
                <a:uFillTx/>
                <a:latin typeface="Century Schoolbook" panose="02040604050505020304"/>
                <a:ea typeface="+mj-ea"/>
                <a:cs typeface="+mj-cs"/>
              </a:rPr>
              <a:t>Thunder Bay, Ontario Canada</a:t>
            </a:r>
            <a:endParaRPr lang="en-CA" sz="4000" dirty="0"/>
          </a:p>
        </p:txBody>
      </p:sp>
      <p:pic>
        <p:nvPicPr>
          <p:cNvPr id="8" name="Content Placeholder 7" descr="The image shows a map highlighting Thunder Bay, Ontario.&#10;&#10;AI-generated content may be incorrect.">
            <a:extLst>
              <a:ext uri="{FF2B5EF4-FFF2-40B4-BE49-F238E27FC236}">
                <a16:creationId xmlns:a16="http://schemas.microsoft.com/office/drawing/2014/main" id="{B503F067-F412-8217-E80F-CD02672982C2}"/>
              </a:ext>
            </a:extLst>
          </p:cNvPr>
          <p:cNvPicPr>
            <a:picLocks noGrp="1" noChangeAspect="1"/>
          </p:cNvPicPr>
          <p:nvPr>
            <p:ph idx="1"/>
          </p:nvPr>
        </p:nvPicPr>
        <p:blipFill>
          <a:blip r:embed="rId2"/>
          <a:stretch>
            <a:fillRect/>
          </a:stretch>
        </p:blipFill>
        <p:spPr>
          <a:xfrm>
            <a:off x="858037" y="2280622"/>
            <a:ext cx="3849688" cy="2981777"/>
          </a:xfrm>
          <a:prstGeom prst="rect">
            <a:avLst/>
          </a:prstGeom>
        </p:spPr>
      </p:pic>
      <p:sp>
        <p:nvSpPr>
          <p:cNvPr id="4" name="Text Placeholder 3">
            <a:extLst>
              <a:ext uri="{FF2B5EF4-FFF2-40B4-BE49-F238E27FC236}">
                <a16:creationId xmlns:a16="http://schemas.microsoft.com/office/drawing/2014/main" id="{8EA64949-E817-8376-EC3D-CE73E18B02F6}"/>
              </a:ext>
            </a:extLst>
          </p:cNvPr>
          <p:cNvSpPr>
            <a:spLocks noGrp="1"/>
          </p:cNvSpPr>
          <p:nvPr>
            <p:ph type="body" sz="quarter" idx="14"/>
          </p:nvPr>
        </p:nvSpPr>
        <p:spPr/>
        <p:txBody>
          <a:bodyPr/>
          <a:lstStyle/>
          <a:p>
            <a:endParaRPr lang="en-CA"/>
          </a:p>
        </p:txBody>
      </p:sp>
      <p:pic>
        <p:nvPicPr>
          <p:cNvPr id="10" name="Content Placeholder 9" descr="The image depicts a large, historic, stone-clad, multi-story building with towers, a welcoming entrance, and a red flag, surrounded by well-maintained green grounds and trees.&#10;&#10;AI-generated content may be incorrect.">
            <a:extLst>
              <a:ext uri="{FF2B5EF4-FFF2-40B4-BE49-F238E27FC236}">
                <a16:creationId xmlns:a16="http://schemas.microsoft.com/office/drawing/2014/main" id="{515EA7B6-EC58-DFB8-64A6-43CE64F72A5C}"/>
              </a:ext>
            </a:extLst>
          </p:cNvPr>
          <p:cNvPicPr>
            <a:picLocks noGrp="1" noChangeAspect="1"/>
          </p:cNvPicPr>
          <p:nvPr>
            <p:ph idx="13"/>
          </p:nvPr>
        </p:nvPicPr>
        <p:blipFill>
          <a:blip r:embed="rId3"/>
          <a:stretch>
            <a:fillRect/>
          </a:stretch>
        </p:blipFill>
        <p:spPr>
          <a:xfrm>
            <a:off x="6286043" y="2341563"/>
            <a:ext cx="3245171" cy="2435042"/>
          </a:xfrm>
          <a:prstGeom prst="rect">
            <a:avLst/>
          </a:prstGeom>
        </p:spPr>
      </p:pic>
      <p:sp>
        <p:nvSpPr>
          <p:cNvPr id="6" name="Footer Placeholder 5">
            <a:extLst>
              <a:ext uri="{FF2B5EF4-FFF2-40B4-BE49-F238E27FC236}">
                <a16:creationId xmlns:a16="http://schemas.microsoft.com/office/drawing/2014/main" id="{9D529089-22E7-9077-9532-526A7E659A4C}"/>
              </a:ext>
            </a:extLst>
          </p:cNvPr>
          <p:cNvSpPr>
            <a:spLocks noGrp="1"/>
          </p:cNvSpPr>
          <p:nvPr>
            <p:ph type="ftr" sz="quarter" idx="11"/>
          </p:nvPr>
        </p:nvSpPr>
        <p:spPr/>
        <p:txBody>
          <a:bodyPr/>
          <a:lstStyle/>
          <a:p>
            <a:r>
              <a:rPr lang="en-US"/>
              <a:t>Myth of Mutual Violence</a:t>
            </a:r>
            <a:endParaRPr lang="en-US" dirty="0"/>
          </a:p>
        </p:txBody>
      </p:sp>
      <p:pic>
        <p:nvPicPr>
          <p:cNvPr id="12" name="Picture 11" descr="The image depicts the logo of Lakehead University, featuring a stylized lake and a sun emblem.&#10;&#10;AI-generated content may be incorrect.">
            <a:extLst>
              <a:ext uri="{FF2B5EF4-FFF2-40B4-BE49-F238E27FC236}">
                <a16:creationId xmlns:a16="http://schemas.microsoft.com/office/drawing/2014/main" id="{84F6D416-8410-D6AA-97BC-FB81D9A932C3}"/>
              </a:ext>
            </a:extLst>
          </p:cNvPr>
          <p:cNvPicPr>
            <a:picLocks noChangeAspect="1"/>
          </p:cNvPicPr>
          <p:nvPr/>
        </p:nvPicPr>
        <p:blipFill>
          <a:blip r:embed="rId4"/>
          <a:stretch>
            <a:fillRect/>
          </a:stretch>
        </p:blipFill>
        <p:spPr>
          <a:xfrm>
            <a:off x="4500282" y="5530047"/>
            <a:ext cx="2777856" cy="959623"/>
          </a:xfrm>
          <a:prstGeom prst="rect">
            <a:avLst/>
          </a:prstGeom>
        </p:spPr>
      </p:pic>
    </p:spTree>
    <p:extLst>
      <p:ext uri="{BB962C8B-B14F-4D97-AF65-F5344CB8AC3E}">
        <p14:creationId xmlns:p14="http://schemas.microsoft.com/office/powerpoint/2010/main" val="25953292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CD4DF8-614C-7E74-DFFA-4F3863DF213C}"/>
              </a:ext>
            </a:extLst>
          </p:cNvPr>
          <p:cNvSpPr>
            <a:spLocks noGrp="1"/>
          </p:cNvSpPr>
          <p:nvPr>
            <p:ph type="ftr" sz="quarter" idx="11"/>
          </p:nvPr>
        </p:nvSpPr>
        <p:spPr/>
        <p:txBody>
          <a:bodyPr/>
          <a:lstStyle/>
          <a:p>
            <a:r>
              <a:rPr lang="en-US"/>
              <a:t>Myth of Mutual Violence</a:t>
            </a:r>
          </a:p>
        </p:txBody>
      </p:sp>
      <p:pic>
        <p:nvPicPr>
          <p:cNvPr id="4" name="Picture 3" descr="The image depicts a bold statement against the misconception that abuse in relationships is mutual, highlighting the victim's blame.&#10;&#10;AI-generated content may be incorrect.">
            <a:extLst>
              <a:ext uri="{FF2B5EF4-FFF2-40B4-BE49-F238E27FC236}">
                <a16:creationId xmlns:a16="http://schemas.microsoft.com/office/drawing/2014/main" id="{5E678FD2-8137-A84C-0BFF-2CC26B813496}"/>
              </a:ext>
            </a:extLst>
          </p:cNvPr>
          <p:cNvPicPr>
            <a:picLocks noChangeAspect="1"/>
          </p:cNvPicPr>
          <p:nvPr/>
        </p:nvPicPr>
        <p:blipFill>
          <a:blip r:embed="rId2"/>
          <a:stretch>
            <a:fillRect/>
          </a:stretch>
        </p:blipFill>
        <p:spPr>
          <a:xfrm>
            <a:off x="1180414" y="823648"/>
            <a:ext cx="4254571" cy="4301844"/>
          </a:xfrm>
          <a:prstGeom prst="rect">
            <a:avLst/>
          </a:prstGeom>
        </p:spPr>
      </p:pic>
      <p:sp>
        <p:nvSpPr>
          <p:cNvPr id="3" name="TextBox 2">
            <a:extLst>
              <a:ext uri="{FF2B5EF4-FFF2-40B4-BE49-F238E27FC236}">
                <a16:creationId xmlns:a16="http://schemas.microsoft.com/office/drawing/2014/main" id="{9068A62C-753F-0131-3C8A-C9B300762707}"/>
              </a:ext>
            </a:extLst>
          </p:cNvPr>
          <p:cNvSpPr txBox="1"/>
          <p:nvPr/>
        </p:nvSpPr>
        <p:spPr>
          <a:xfrm>
            <a:off x="6815797" y="1195754"/>
            <a:ext cx="4353951" cy="2554545"/>
          </a:xfrm>
          <a:prstGeom prst="rect">
            <a:avLst/>
          </a:prstGeom>
          <a:noFill/>
        </p:spPr>
        <p:txBody>
          <a:bodyPr wrap="square" rtlCol="0">
            <a:spAutoFit/>
          </a:bodyPr>
          <a:lstStyle/>
          <a:p>
            <a:r>
              <a:rPr lang="en-CA" sz="4000" b="1" dirty="0"/>
              <a:t>Erasing victimization in sentencing is erasing justice</a:t>
            </a:r>
          </a:p>
        </p:txBody>
      </p:sp>
    </p:spTree>
    <p:extLst>
      <p:ext uri="{BB962C8B-B14F-4D97-AF65-F5344CB8AC3E}">
        <p14:creationId xmlns:p14="http://schemas.microsoft.com/office/powerpoint/2010/main" val="4423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EA74-8AD7-E6F3-6FE5-D3DBAEE51D5A}"/>
              </a:ext>
            </a:extLst>
          </p:cNvPr>
          <p:cNvSpPr>
            <a:spLocks noGrp="1"/>
          </p:cNvSpPr>
          <p:nvPr>
            <p:ph type="title"/>
          </p:nvPr>
        </p:nvSpPr>
        <p:spPr>
          <a:xfrm>
            <a:off x="731520" y="731520"/>
            <a:ext cx="5303520" cy="4023360"/>
          </a:xfrm>
        </p:spPr>
        <p:txBody>
          <a:bodyPr>
            <a:normAutofit/>
          </a:bodyPr>
          <a:lstStyle/>
          <a:p>
            <a:r>
              <a:rPr lang="en-US" dirty="0"/>
              <a:t>Thank you!</a:t>
            </a:r>
          </a:p>
        </p:txBody>
      </p:sp>
      <p:sp>
        <p:nvSpPr>
          <p:cNvPr id="3" name="Content Placeholder 2">
            <a:extLst>
              <a:ext uri="{FF2B5EF4-FFF2-40B4-BE49-F238E27FC236}">
                <a16:creationId xmlns:a16="http://schemas.microsoft.com/office/drawing/2014/main" id="{752EE43F-D3D3-9B7F-DBB5-F0D932ED0B82}"/>
              </a:ext>
            </a:extLst>
          </p:cNvPr>
          <p:cNvSpPr>
            <a:spLocks noGrp="1"/>
          </p:cNvSpPr>
          <p:nvPr>
            <p:ph idx="1"/>
          </p:nvPr>
        </p:nvSpPr>
        <p:spPr>
          <a:xfrm>
            <a:off x="6099048" y="1008993"/>
            <a:ext cx="5303520" cy="4023360"/>
          </a:xfrm>
        </p:spPr>
        <p:txBody>
          <a:bodyPr>
            <a:normAutofit fontScale="77500" lnSpcReduction="20000"/>
          </a:bodyPr>
          <a:lstStyle/>
          <a:p>
            <a:r>
              <a:rPr lang="en-US" sz="2400" b="1" dirty="0"/>
              <a:t>Dr Frances E Chapman</a:t>
            </a:r>
            <a:r>
              <a:rPr lang="en-US" sz="2400" dirty="0"/>
              <a:t>, PhD, LLM, JD, BA</a:t>
            </a:r>
          </a:p>
          <a:p>
            <a:r>
              <a:rPr lang="en-US" sz="2400" dirty="0"/>
              <a:t>Lakehead University, Bora Laskin Faculty of Law</a:t>
            </a:r>
          </a:p>
          <a:p>
            <a:r>
              <a:rPr lang="en-US" sz="2400" dirty="0">
                <a:hlinkClick r:id="rId2"/>
              </a:rPr>
              <a:t>fchapman@lakeheadu.ca</a:t>
            </a:r>
            <a:r>
              <a:rPr lang="en-US" sz="2400" dirty="0"/>
              <a:t> </a:t>
            </a:r>
          </a:p>
          <a:p>
            <a:r>
              <a:rPr lang="en-CA" sz="2400" dirty="0">
                <a:hlinkClick r:id="rId3"/>
              </a:rPr>
              <a:t>https://www.lakeheadu.ca/users/C/fchapman</a:t>
            </a:r>
            <a:r>
              <a:rPr lang="en-CA" sz="2400" dirty="0"/>
              <a:t> </a:t>
            </a:r>
          </a:p>
          <a:p>
            <a:r>
              <a:rPr lang="en-CA" sz="2400" dirty="0"/>
              <a:t>Blog on Freedom of the Mind Blog – Steve Hassan</a:t>
            </a:r>
          </a:p>
          <a:p>
            <a:r>
              <a:rPr lang="en-CA" sz="2400" dirty="0">
                <a:hlinkClick r:id="rId4"/>
              </a:rPr>
              <a:t>https://www.youtube.com/watch?v=tlrhHHLvP48</a:t>
            </a:r>
            <a:endParaRPr lang="en-CA" sz="2400" dirty="0"/>
          </a:p>
          <a:p>
            <a:r>
              <a:rPr lang="en-CA" sz="2400" dirty="0"/>
              <a:t>SSRN –my papers </a:t>
            </a:r>
            <a:r>
              <a:rPr lang="en-CA" sz="2400" dirty="0">
                <a:hlinkClick r:id="rId5"/>
              </a:rPr>
              <a:t>https://papers.ssrn.com/sol3/cf_dev/</a:t>
            </a:r>
            <a:r>
              <a:rPr lang="en-CA" sz="2400" u="sng" dirty="0">
                <a:hlinkClick r:id="rId5"/>
              </a:rPr>
              <a:t>AbsByAuth</a:t>
            </a:r>
            <a:r>
              <a:rPr lang="en-CA" sz="2400" dirty="0">
                <a:hlinkClick r:id="rId5"/>
              </a:rPr>
              <a:t>.cfm?per_id=2165357</a:t>
            </a:r>
            <a:r>
              <a:rPr lang="en-CA" sz="2400" dirty="0"/>
              <a:t> </a:t>
            </a:r>
          </a:p>
          <a:p>
            <a:r>
              <a:rPr lang="en-CA" sz="2400" dirty="0"/>
              <a:t>Thank you!</a:t>
            </a:r>
          </a:p>
          <a:p>
            <a:endParaRPr lang="en-US" dirty="0"/>
          </a:p>
        </p:txBody>
      </p:sp>
    </p:spTree>
    <p:extLst>
      <p:ext uri="{BB962C8B-B14F-4D97-AF65-F5344CB8AC3E}">
        <p14:creationId xmlns:p14="http://schemas.microsoft.com/office/powerpoint/2010/main" val="81088330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6099048" y="530352"/>
            <a:ext cx="5385816" cy="1810512"/>
          </a:xfrm>
        </p:spPr>
        <p:txBody>
          <a:bodyPr anchor="b">
            <a:normAutofit/>
          </a:bodyPr>
          <a:lstStyle/>
          <a:p>
            <a:r>
              <a:rPr lang="en-US" dirty="0"/>
              <a:t>outline</a:t>
            </a:r>
          </a:p>
        </p:txBody>
      </p:sp>
      <p:pic>
        <p:nvPicPr>
          <p:cNvPr id="12" name="Picture Placeholder 11" descr="A close up of white and pink flowers">
            <a:extLst>
              <a:ext uri="{FF2B5EF4-FFF2-40B4-BE49-F238E27FC236}">
                <a16:creationId xmlns:a16="http://schemas.microsoft.com/office/drawing/2014/main" id="{638025BA-3E49-3EFD-417E-955B4B95B2B0}"/>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24" b="24"/>
          <a:stretch/>
        </p:blipFill>
        <p:spPr>
          <a:xfrm>
            <a:off x="1" y="0"/>
            <a:ext cx="5174458" cy="6858000"/>
          </a:xfrm>
        </p:spPr>
      </p:pic>
      <p:sp>
        <p:nvSpPr>
          <p:cNvPr id="3" name="Content Placeholder 2">
            <a:extLst>
              <a:ext uri="{FF2B5EF4-FFF2-40B4-BE49-F238E27FC236}">
                <a16:creationId xmlns:a16="http://schemas.microsoft.com/office/drawing/2014/main" id="{22788C46-D0BC-4307-AE55-7601A139E7CB}"/>
              </a:ext>
            </a:extLst>
          </p:cNvPr>
          <p:cNvSpPr>
            <a:spLocks noGrp="1"/>
          </p:cNvSpPr>
          <p:nvPr>
            <p:ph sz="quarter" idx="4"/>
          </p:nvPr>
        </p:nvSpPr>
        <p:spPr>
          <a:xfrm>
            <a:off x="6099048" y="2962656"/>
            <a:ext cx="5385816" cy="2706624"/>
          </a:xfrm>
        </p:spPr>
        <p:txBody>
          <a:bodyPr vert="horz" lIns="91440" tIns="45720" rIns="91440" bIns="45720" rtlCol="0" anchor="t">
            <a:normAutofit fontScale="92500" lnSpcReduction="20000"/>
          </a:bodyPr>
          <a:lstStyle/>
          <a:p>
            <a:r>
              <a:rPr lang="en-US" dirty="0"/>
              <a:t>Introduction</a:t>
            </a:r>
          </a:p>
          <a:p>
            <a:r>
              <a:rPr lang="en-US" dirty="0"/>
              <a:t>Myths and Stereotypes</a:t>
            </a:r>
          </a:p>
          <a:p>
            <a:r>
              <a:rPr lang="en-US" dirty="0"/>
              <a:t>Evidence </a:t>
            </a:r>
          </a:p>
          <a:p>
            <a:r>
              <a:rPr lang="en-US" dirty="0"/>
              <a:t>Typology</a:t>
            </a:r>
          </a:p>
          <a:p>
            <a:r>
              <a:rPr lang="en-US" dirty="0"/>
              <a:t>Is Mutual Violence Real?</a:t>
            </a:r>
          </a:p>
          <a:p>
            <a:r>
              <a:rPr lang="en-US" i="1" dirty="0"/>
              <a:t>R v Naslund</a:t>
            </a:r>
          </a:p>
        </p:txBody>
      </p:sp>
      <p:sp>
        <p:nvSpPr>
          <p:cNvPr id="4" name="Footer Placeholder 3">
            <a:extLst>
              <a:ext uri="{FF2B5EF4-FFF2-40B4-BE49-F238E27FC236}">
                <a16:creationId xmlns:a16="http://schemas.microsoft.com/office/drawing/2014/main" id="{0E1BC27E-ED02-E738-1B43-E66F422BD1FC}"/>
              </a:ext>
            </a:extLst>
          </p:cNvPr>
          <p:cNvSpPr>
            <a:spLocks noGrp="1"/>
          </p:cNvSpPr>
          <p:nvPr>
            <p:ph type="ftr" sz="quarter" idx="11"/>
          </p:nvPr>
        </p:nvSpPr>
        <p:spPr>
          <a:xfrm>
            <a:off x="6099048" y="6356350"/>
            <a:ext cx="4114800" cy="365125"/>
          </a:xfrm>
        </p:spPr>
        <p:txBody>
          <a:bodyPr/>
          <a:lstStyle/>
          <a:p>
            <a:r>
              <a:rPr lang="en-US" dirty="0">
                <a:solidFill>
                  <a:schemeClr val="tx1"/>
                </a:solidFill>
              </a:rPr>
              <a:t>Myth of Mutual Violence</a:t>
            </a:r>
          </a:p>
        </p:txBody>
      </p:sp>
      <p:pic>
        <p:nvPicPr>
          <p:cNvPr id="6" name="Picture 5" descr="The image depicts the emblem of Lakehead University, featuring a stylized lake and a red sun with a white border.&#10;&#10;AI-generated content may be incorrect.">
            <a:extLst>
              <a:ext uri="{FF2B5EF4-FFF2-40B4-BE49-F238E27FC236}">
                <a16:creationId xmlns:a16="http://schemas.microsoft.com/office/drawing/2014/main" id="{9ED6FA01-886F-D875-651F-E0BF9DEEC361}"/>
              </a:ext>
            </a:extLst>
          </p:cNvPr>
          <p:cNvPicPr>
            <a:picLocks noChangeAspect="1"/>
          </p:cNvPicPr>
          <p:nvPr/>
        </p:nvPicPr>
        <p:blipFill>
          <a:blip r:embed="rId4"/>
          <a:stretch>
            <a:fillRect/>
          </a:stretch>
        </p:blipFill>
        <p:spPr>
          <a:xfrm>
            <a:off x="10687362" y="40116"/>
            <a:ext cx="1359807" cy="358680"/>
          </a:xfrm>
          <a:prstGeom prst="rect">
            <a:avLst/>
          </a:prstGeom>
        </p:spPr>
      </p:pic>
    </p:spTree>
    <p:extLst>
      <p:ext uri="{BB962C8B-B14F-4D97-AF65-F5344CB8AC3E}">
        <p14:creationId xmlns:p14="http://schemas.microsoft.com/office/powerpoint/2010/main" val="3724599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A0C62-A160-4626-8681-3A1BC263F065}"/>
              </a:ext>
            </a:extLst>
          </p:cNvPr>
          <p:cNvSpPr>
            <a:spLocks noGrp="1"/>
          </p:cNvSpPr>
          <p:nvPr>
            <p:ph type="title"/>
          </p:nvPr>
        </p:nvSpPr>
        <p:spPr>
          <a:xfrm>
            <a:off x="1981200" y="274638"/>
            <a:ext cx="8147248" cy="778098"/>
          </a:xfrm>
        </p:spPr>
        <p:txBody>
          <a:bodyPr>
            <a:noAutofit/>
          </a:bodyPr>
          <a:lstStyle/>
          <a:p>
            <a:r>
              <a:rPr lang="en-CA" sz="3200" b="1" dirty="0"/>
              <a:t>Family/Criminal/Civil Silos </a:t>
            </a:r>
          </a:p>
        </p:txBody>
      </p:sp>
      <p:pic>
        <p:nvPicPr>
          <p:cNvPr id="5" name="Content Placeholder 4">
            <a:extLst>
              <a:ext uri="{FF2B5EF4-FFF2-40B4-BE49-F238E27FC236}">
                <a16:creationId xmlns:a16="http://schemas.microsoft.com/office/drawing/2014/main" id="{12B981A6-6372-477A-A955-F8F60AAB2E57}"/>
              </a:ext>
            </a:extLst>
          </p:cNvPr>
          <p:cNvPicPr>
            <a:picLocks noGrp="1" noChangeAspect="1"/>
          </p:cNvPicPr>
          <p:nvPr>
            <p:ph idx="1"/>
          </p:nvPr>
        </p:nvPicPr>
        <p:blipFill>
          <a:blip r:embed="rId2"/>
          <a:stretch>
            <a:fillRect/>
          </a:stretch>
        </p:blipFill>
        <p:spPr>
          <a:xfrm>
            <a:off x="2676266" y="1190728"/>
            <a:ext cx="6588087" cy="5283098"/>
          </a:xfrm>
          <a:prstGeom prst="rect">
            <a:avLst/>
          </a:prstGeom>
        </p:spPr>
      </p:pic>
      <p:sp>
        <p:nvSpPr>
          <p:cNvPr id="4" name="Slide Number Placeholder 3">
            <a:extLst>
              <a:ext uri="{FF2B5EF4-FFF2-40B4-BE49-F238E27FC236}">
                <a16:creationId xmlns:a16="http://schemas.microsoft.com/office/drawing/2014/main" id="{CD7DFB73-7900-491C-8FBC-55B8D611C386}"/>
              </a:ext>
            </a:extLst>
          </p:cNvPr>
          <p:cNvSpPr>
            <a:spLocks noGrp="1"/>
          </p:cNvSpPr>
          <p:nvPr>
            <p:ph type="sldNum" sz="quarter" idx="12"/>
          </p:nvPr>
        </p:nvSpPr>
        <p:spPr/>
        <p:txBody>
          <a:bodyPr/>
          <a:lstStyle/>
          <a:p>
            <a:fld id="{25509AED-AA02-4A76-B1E8-86E1ED57D78B}" type="slidenum">
              <a:rPr lang="en-CA" smtClean="0">
                <a:solidFill>
                  <a:schemeClr val="bg1"/>
                </a:solidFill>
              </a:rPr>
              <a:t>7</a:t>
            </a:fld>
            <a:endParaRPr lang="en-CA" dirty="0">
              <a:solidFill>
                <a:schemeClr val="bg1"/>
              </a:solidFill>
            </a:endParaRPr>
          </a:p>
        </p:txBody>
      </p:sp>
    </p:spTree>
    <p:extLst>
      <p:ext uri="{BB962C8B-B14F-4D97-AF65-F5344CB8AC3E}">
        <p14:creationId xmlns:p14="http://schemas.microsoft.com/office/powerpoint/2010/main" val="3614402549"/>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B4A80-F26E-D05B-33E1-7BB25DC6BEC3}"/>
              </a:ext>
            </a:extLst>
          </p:cNvPr>
          <p:cNvSpPr>
            <a:spLocks noGrp="1"/>
          </p:cNvSpPr>
          <p:nvPr>
            <p:ph type="title"/>
          </p:nvPr>
        </p:nvSpPr>
        <p:spPr>
          <a:xfrm>
            <a:off x="611990" y="1450668"/>
            <a:ext cx="11101892" cy="3736908"/>
          </a:xfrm>
        </p:spPr>
        <p:txBody>
          <a:bodyPr>
            <a:normAutofit/>
          </a:bodyPr>
          <a:lstStyle/>
          <a:p>
            <a:r>
              <a:rPr lang="en-CA" sz="4400" dirty="0">
                <a:latin typeface="+mn-lt"/>
              </a:rPr>
              <a:t>“Their convictions erase their victimization”</a:t>
            </a:r>
          </a:p>
        </p:txBody>
      </p:sp>
      <p:sp>
        <p:nvSpPr>
          <p:cNvPr id="3" name="Content Placeholder 2">
            <a:extLst>
              <a:ext uri="{FF2B5EF4-FFF2-40B4-BE49-F238E27FC236}">
                <a16:creationId xmlns:a16="http://schemas.microsoft.com/office/drawing/2014/main" id="{3333187E-8904-1F60-890D-8A30528D5F2B}"/>
              </a:ext>
            </a:extLst>
          </p:cNvPr>
          <p:cNvSpPr>
            <a:spLocks noGrp="1"/>
          </p:cNvSpPr>
          <p:nvPr>
            <p:ph idx="1"/>
          </p:nvPr>
        </p:nvSpPr>
        <p:spPr>
          <a:xfrm>
            <a:off x="6099048" y="4476376"/>
            <a:ext cx="5303520" cy="1750688"/>
          </a:xfrm>
        </p:spPr>
        <p:txBody>
          <a:bodyPr>
            <a:normAutofit/>
          </a:bodyPr>
          <a:lstStyle/>
          <a:p>
            <a:r>
              <a:rPr lang="en-CA" sz="1600" dirty="0"/>
              <a:t>Lila Meadows &amp; Leigh </a:t>
            </a:r>
            <a:r>
              <a:rPr lang="en-CA" sz="1600" dirty="0" err="1"/>
              <a:t>Goodmark</a:t>
            </a:r>
            <a:r>
              <a:rPr lang="en-CA" sz="1600" dirty="0"/>
              <a:t>, “Discretion and Credibility, Dignity and Mercy: The Case of PT, A Criminalized Survivor” (2023) 38:1 Wisconsin Journal of Law, Gender &amp; Society 53 at 54.</a:t>
            </a:r>
          </a:p>
        </p:txBody>
      </p:sp>
    </p:spTree>
    <p:extLst>
      <p:ext uri="{BB962C8B-B14F-4D97-AF65-F5344CB8AC3E}">
        <p14:creationId xmlns:p14="http://schemas.microsoft.com/office/powerpoint/2010/main" val="254952394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89429-A061-1101-38D7-314FA950E3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1360C6-8D36-BD70-42C3-60E728F26376}"/>
              </a:ext>
            </a:extLst>
          </p:cNvPr>
          <p:cNvSpPr>
            <a:spLocks noGrp="1"/>
          </p:cNvSpPr>
          <p:nvPr>
            <p:ph type="title"/>
          </p:nvPr>
        </p:nvSpPr>
        <p:spPr>
          <a:xfrm>
            <a:off x="932688" y="65741"/>
            <a:ext cx="3392424" cy="2020047"/>
          </a:xfrm>
          <a:noFill/>
        </p:spPr>
        <p:txBody>
          <a:bodyPr>
            <a:normAutofit/>
          </a:bodyPr>
          <a:lstStyle/>
          <a:p>
            <a:r>
              <a:rPr lang="en-CA" b="1" dirty="0"/>
              <a:t>how are women discredited?</a:t>
            </a:r>
            <a:endParaRPr lang="en-US" dirty="0"/>
          </a:p>
        </p:txBody>
      </p:sp>
      <p:sp>
        <p:nvSpPr>
          <p:cNvPr id="3" name="Content Placeholder 2">
            <a:extLst>
              <a:ext uri="{FF2B5EF4-FFF2-40B4-BE49-F238E27FC236}">
                <a16:creationId xmlns:a16="http://schemas.microsoft.com/office/drawing/2014/main" id="{E9C3AD09-0AC3-B98D-3DA8-802E443F621F}"/>
              </a:ext>
            </a:extLst>
          </p:cNvPr>
          <p:cNvSpPr>
            <a:spLocks noGrp="1"/>
          </p:cNvSpPr>
          <p:nvPr>
            <p:ph sz="quarter" idx="12"/>
          </p:nvPr>
        </p:nvSpPr>
        <p:spPr>
          <a:xfrm>
            <a:off x="5032188" y="245035"/>
            <a:ext cx="6807200" cy="6612964"/>
          </a:xfrm>
          <a:noFill/>
        </p:spPr>
        <p:txBody>
          <a:bodyPr vert="horz" lIns="91440" tIns="45720" rIns="91440" bIns="45720" rtlCol="0" anchor="t">
            <a:normAutofit fontScale="70000" lnSpcReduction="20000"/>
          </a:bodyPr>
          <a:lstStyle/>
          <a:p>
            <a:pPr algn="just">
              <a:lnSpc>
                <a:spcPct val="120000"/>
              </a:lnSpc>
            </a:pPr>
            <a:r>
              <a:rPr lang="en-CA" sz="3800" dirty="0"/>
              <a:t>Those who are racialized, or who do not conform to traditional gender roles (including those who have a mental disorder, substance abuse or are the primary breadwinner) are labelled as “imperfect victims” </a:t>
            </a:r>
          </a:p>
          <a:p>
            <a:pPr lvl="1" algn="just">
              <a:lnSpc>
                <a:spcPct val="120000"/>
              </a:lnSpc>
            </a:pPr>
            <a:r>
              <a:rPr lang="en-CA" dirty="0"/>
              <a:t>Leigh </a:t>
            </a:r>
            <a:r>
              <a:rPr lang="en-CA" dirty="0" err="1"/>
              <a:t>Goodmark</a:t>
            </a:r>
            <a:r>
              <a:rPr lang="en-CA" dirty="0"/>
              <a:t>, </a:t>
            </a:r>
            <a:r>
              <a:rPr lang="en-CA" i="1" dirty="0"/>
              <a:t>Imperfect Victims: Criminalized Survivors and the Promise of Abolition Feminism </a:t>
            </a:r>
            <a:r>
              <a:rPr lang="en-CA" dirty="0"/>
              <a:t>(Oakland California: University of California Press, 2023) at 10 [</a:t>
            </a:r>
            <a:r>
              <a:rPr lang="en-CA" dirty="0" err="1"/>
              <a:t>Goodmark</a:t>
            </a:r>
            <a:r>
              <a:rPr lang="en-CA" dirty="0"/>
              <a:t>,</a:t>
            </a:r>
            <a:r>
              <a:rPr lang="en-CA" i="1" dirty="0"/>
              <a:t> Imperfect</a:t>
            </a:r>
            <a:r>
              <a:rPr lang="en-CA" dirty="0"/>
              <a:t>].</a:t>
            </a:r>
            <a:endParaRPr lang="en-CA" sz="3600" dirty="0"/>
          </a:p>
          <a:p>
            <a:pPr algn="just">
              <a:lnSpc>
                <a:spcPct val="120000"/>
              </a:lnSpc>
            </a:pPr>
            <a:r>
              <a:rPr lang="en-CA" sz="3800" dirty="0"/>
              <a:t>In a system that is operating in a binary fashion (victim or offender), there is little room for an imperfect victim who must be fabricating, or elaborating, on their “victimization” and downplaying their role as aggressor</a:t>
            </a:r>
          </a:p>
          <a:p>
            <a:endParaRPr lang="en-US" dirty="0"/>
          </a:p>
        </p:txBody>
      </p:sp>
      <p:sp>
        <p:nvSpPr>
          <p:cNvPr id="4" name="Footer Placeholder 3">
            <a:extLst>
              <a:ext uri="{FF2B5EF4-FFF2-40B4-BE49-F238E27FC236}">
                <a16:creationId xmlns:a16="http://schemas.microsoft.com/office/drawing/2014/main" id="{76C95373-178F-EF4C-4360-FAC55E0606B4}"/>
              </a:ext>
            </a:extLst>
          </p:cNvPr>
          <p:cNvSpPr>
            <a:spLocks noGrp="1"/>
          </p:cNvSpPr>
          <p:nvPr>
            <p:ph type="ftr" sz="quarter" idx="10"/>
          </p:nvPr>
        </p:nvSpPr>
        <p:spPr/>
        <p:txBody>
          <a:bodyPr/>
          <a:lstStyle/>
          <a:p>
            <a:r>
              <a:rPr lang="en-US" b="1" dirty="0">
                <a:solidFill>
                  <a:schemeClr val="tx1"/>
                </a:solidFill>
              </a:rPr>
              <a:t>Myth of Mutual Violence</a:t>
            </a:r>
          </a:p>
        </p:txBody>
      </p:sp>
      <p:pic>
        <p:nvPicPr>
          <p:cNvPr id="7" name="Picture 6" descr="The image depicts the logo of Lakehead University, featuring a stylized lake with a sun and a red flag.&#10;&#10;AI-generated content may be incorrect.">
            <a:extLst>
              <a:ext uri="{FF2B5EF4-FFF2-40B4-BE49-F238E27FC236}">
                <a16:creationId xmlns:a16="http://schemas.microsoft.com/office/drawing/2014/main" id="{E541E047-F4D2-1866-0E54-DE499E6BE47C}"/>
              </a:ext>
            </a:extLst>
          </p:cNvPr>
          <p:cNvPicPr>
            <a:picLocks noChangeAspect="1"/>
          </p:cNvPicPr>
          <p:nvPr/>
        </p:nvPicPr>
        <p:blipFill>
          <a:blip r:embed="rId2"/>
          <a:stretch>
            <a:fillRect/>
          </a:stretch>
        </p:blipFill>
        <p:spPr>
          <a:xfrm>
            <a:off x="8688684" y="6356350"/>
            <a:ext cx="1359526" cy="353599"/>
          </a:xfrm>
          <a:prstGeom prst="rect">
            <a:avLst/>
          </a:prstGeom>
        </p:spPr>
      </p:pic>
      <p:pic>
        <p:nvPicPr>
          <p:cNvPr id="6" name="Picture 5" descr="FEMINISM&#10;&#10;AI-generated content may be incorrect.">
            <a:extLst>
              <a:ext uri="{FF2B5EF4-FFF2-40B4-BE49-F238E27FC236}">
                <a16:creationId xmlns:a16="http://schemas.microsoft.com/office/drawing/2014/main" id="{DD467633-0C3D-4362-AC5C-826267A6AF4E}"/>
              </a:ext>
            </a:extLst>
          </p:cNvPr>
          <p:cNvPicPr>
            <a:picLocks noChangeAspect="1"/>
          </p:cNvPicPr>
          <p:nvPr/>
        </p:nvPicPr>
        <p:blipFill>
          <a:blip r:embed="rId3"/>
          <a:stretch>
            <a:fillRect/>
          </a:stretch>
        </p:blipFill>
        <p:spPr>
          <a:xfrm>
            <a:off x="844386" y="1863209"/>
            <a:ext cx="2987299" cy="4493141"/>
          </a:xfrm>
          <a:prstGeom prst="rect">
            <a:avLst/>
          </a:prstGeom>
        </p:spPr>
      </p:pic>
    </p:spTree>
    <p:extLst>
      <p:ext uri="{BB962C8B-B14F-4D97-AF65-F5344CB8AC3E}">
        <p14:creationId xmlns:p14="http://schemas.microsoft.com/office/powerpoint/2010/main" val="5697212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theme/theme1.xml><?xml version="1.0" encoding="utf-8"?>
<a:theme xmlns:a="http://schemas.openxmlformats.org/drawingml/2006/main" name="Creative Gradient ">
  <a:themeElements>
    <a:clrScheme name="Cherry Blossoms">
      <a:dk1>
        <a:srgbClr val="000000"/>
      </a:dk1>
      <a:lt1>
        <a:srgbClr val="FFFFFF"/>
      </a:lt1>
      <a:dk2>
        <a:srgbClr val="073A4B"/>
      </a:dk2>
      <a:lt2>
        <a:srgbClr val="E7E6E6"/>
      </a:lt2>
      <a:accent1>
        <a:srgbClr val="CC3059"/>
      </a:accent1>
      <a:accent2>
        <a:srgbClr val="839985"/>
      </a:accent2>
      <a:accent3>
        <a:srgbClr val="FC9FAD"/>
      </a:accent3>
      <a:accent4>
        <a:srgbClr val="EED6AA"/>
      </a:accent4>
      <a:accent5>
        <a:srgbClr val="191C30"/>
      </a:accent5>
      <a:accent6>
        <a:srgbClr val="6E774E"/>
      </a:accent6>
      <a:hlink>
        <a:srgbClr val="E7456B"/>
      </a:hlink>
      <a:folHlink>
        <a:srgbClr val="F0C55F"/>
      </a:folHlink>
    </a:clrScheme>
    <a:fontScheme name="Custom 33">
      <a:majorFont>
        <a:latin typeface="Perpetua Titling MT"/>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1176810_win32_EF_v3" id="{23AE6A88-72AF-46C7-89B7-449EB9FADA56}" vid="{778CED17-04A8-4798-A8A2-38679DD162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9" ma:contentTypeDescription="Create a new document." ma:contentTypeScope="" ma:versionID="6a914531ae0f23be31da2eba1f3b42a9">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ae00154c9e66547f022c4923f88826d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D9A2D85B-06BE-42C0-9F9D-010F2E25A61A}">
  <ds:schemaRefs>
    <ds:schemaRef ds:uri="http://schemas.microsoft.com/sharepoint/v3/contenttype/forms"/>
  </ds:schemaRefs>
</ds:datastoreItem>
</file>

<file path=customXml/itemProps2.xml><?xml version="1.0" encoding="utf-8"?>
<ds:datastoreItem xmlns:ds="http://schemas.openxmlformats.org/officeDocument/2006/customXml" ds:itemID="{7021479C-C6C8-4A13-8A99-BC01E18804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6D6625-0C6A-47B9-9FF8-70FAB9A23EE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Cherry blossom petals presentation</Template>
  <TotalTime>13592</TotalTime>
  <Words>4815</Words>
  <Application>Microsoft Office PowerPoint</Application>
  <PresentationFormat>Widescreen</PresentationFormat>
  <Paragraphs>254</Paragraphs>
  <Slides>51</Slides>
  <Notes>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Meiryo UI</vt:lpstr>
      <vt:lpstr>Aptos</vt:lpstr>
      <vt:lpstr>Arial</vt:lpstr>
      <vt:lpstr>Calibri</vt:lpstr>
      <vt:lpstr>Century Schoolbook</vt:lpstr>
      <vt:lpstr>Open Sans</vt:lpstr>
      <vt:lpstr>Perpetua Titling MT</vt:lpstr>
      <vt:lpstr>poppins</vt:lpstr>
      <vt:lpstr>Times New Roman</vt:lpstr>
      <vt:lpstr>Creative Gradient </vt:lpstr>
      <vt:lpstr>PowerPoint Presentation</vt:lpstr>
      <vt:lpstr>Sentencing Battered Women who Kill their Abusers – Reimagining Sentencing for Imperfect Victims and the Myth of “Mutual Violence”</vt:lpstr>
      <vt:lpstr>Acknowledgements </vt:lpstr>
      <vt:lpstr>Acknowledgements </vt:lpstr>
      <vt:lpstr>Lakehead University  Bora Laskin Faculty of Law,  Thunder Bay, Ontario Canada</vt:lpstr>
      <vt:lpstr>outline</vt:lpstr>
      <vt:lpstr>Family/Criminal/Civil Silos </vt:lpstr>
      <vt:lpstr>“Their convictions erase their victimization”</vt:lpstr>
      <vt:lpstr>how are women discredited?</vt:lpstr>
      <vt:lpstr>Intimate partner violence before the Courts</vt:lpstr>
      <vt:lpstr>PRISONERS OF WAR &amp; IPV</vt:lpstr>
      <vt:lpstr>PowerPoint Presentation</vt:lpstr>
      <vt:lpstr>PowerPoint Presentation</vt:lpstr>
      <vt:lpstr>Evan Stark, Coercive Control: The Entrapment of Women in Personal Life (New York: Oxford University Press, 2007) at 204. </vt:lpstr>
      <vt:lpstr>Myths &amp; Stereotypes</vt:lpstr>
      <vt:lpstr>Lenore Walker Myths and stereotypes</vt:lpstr>
      <vt:lpstr>Lewis Okun:  “Battered Women subjected to almost identical conditions as brainwashed prisoners believed to be masochists and provocateurs, while the prisoners are not so accused?” Lewis Okun, Woman Abuse: Facts Replacing Myths (Albany: State University of New York Press, 1986) at 87.</vt:lpstr>
      <vt:lpstr>Introduction</vt:lpstr>
      <vt:lpstr>Women who “fight back” (even in very small ways) are accused of engaging in “mutual violence,” “bidirectional violence,” or “situational violence” </vt:lpstr>
      <vt:lpstr>Mutual Violence  Suzanne Zaccour stated that parental alienation makes DV disappear. Does the concept of “mutual violence” make male-perpetrated IPV disappear? </vt:lpstr>
      <vt:lpstr>Myths?</vt:lpstr>
      <vt:lpstr>Mutual violence</vt:lpstr>
      <vt:lpstr>Why Is mutual violence Described in vague terms?</vt:lpstr>
      <vt:lpstr>Evidence</vt:lpstr>
      <vt:lpstr>Traditional Evidence concepts not Work in these Cases?</vt:lpstr>
      <vt:lpstr>Women who “fight back”</vt:lpstr>
      <vt:lpstr>Typologies</vt:lpstr>
      <vt:lpstr>PowerPoint Presentation</vt:lpstr>
      <vt:lpstr>What is “Mutual Violence” in the Typologies?</vt:lpstr>
      <vt:lpstr>What is “Mutual Violence” in the Typologies?</vt:lpstr>
      <vt:lpstr>Is Mutual violence not real?</vt:lpstr>
      <vt:lpstr>2024 Study Ahmed, Helmus &amp; Lysova</vt:lpstr>
      <vt:lpstr>Case Example: Sentencing Helen Naslund When the Victim becomes the offender </vt:lpstr>
      <vt:lpstr>R v Naslund [2022] AJ No 32</vt:lpstr>
      <vt:lpstr>R v Naslund [2022] AJ No 32</vt:lpstr>
      <vt:lpstr>PowerPoint Presentation</vt:lpstr>
      <vt:lpstr>R v Naslund [2022] AJ No 32</vt:lpstr>
      <vt:lpstr>R v Naslund [2022] AJ No 32  Sentencing</vt:lpstr>
      <vt:lpstr>R v Naslund [2022] AJ No 32</vt:lpstr>
      <vt:lpstr>R v Naslund [2022] AJ No 32</vt:lpstr>
      <vt:lpstr>R v Naslund [2022] AJ No 32</vt:lpstr>
      <vt:lpstr>R v Naslund [2022] AJ No 32</vt:lpstr>
      <vt:lpstr>R v Naslund [2022] AJ No 32</vt:lpstr>
      <vt:lpstr>R v Naslund [2022] AJ No 32</vt:lpstr>
      <vt:lpstr>R v Naslund [2022] AJ No 32</vt:lpstr>
      <vt:lpstr>  A survey by Rise: “Gender-bias and myths about family violence are as prevalent as the myths about sexualized assault. Nearly half of the women we surveyed were told that they should not bring up the family violence in court, partly because ‘[j]udges don’t like to hear about that.’ An approach to family law that silos women’s experiences of family violence by treating those experiences as less than integral to achieving a just result in all the circumstances of the case is at best a disservice to the administration of justice and, at worst, continues the perpetration of violence through indifference.”   Haley Hrymak &amp; Kim Hawkins, "Why Can't Everyone Just Get Along: How BC's Family Law System Puts Survivors in Danger" (2013) at 69-70. </vt:lpstr>
      <vt:lpstr>Solutions?</vt:lpstr>
      <vt:lpstr>Sentencing is judge dependent</vt:lpstr>
      <vt:lpstr>Conclusion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Frances Chapman</dc:creator>
  <cp:lastModifiedBy>Frances Chapman</cp:lastModifiedBy>
  <cp:revision>182</cp:revision>
  <dcterms:created xsi:type="dcterms:W3CDTF">2026-06-09T13:52:36Z</dcterms:created>
  <dcterms:modified xsi:type="dcterms:W3CDTF">2026-07-08T15:34:29Z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