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65" r:id="rId2"/>
    <p:sldId id="272" r:id="rId3"/>
    <p:sldId id="268" r:id="rId4"/>
    <p:sldId id="269" r:id="rId5"/>
    <p:sldId id="263" r:id="rId6"/>
    <p:sldId id="270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BB936AB-631B-4E5A-B6B9-743DA2F97565}" v="3" dt="2026-07-06T03:31:50.69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7/8/2026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7/8/2026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7/8/2026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7/8/2026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7/8/2026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7/8/2026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39180A-0D19-CA01-E2CE-4539580886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br>
              <a:rPr lang="en-US" sz="6000" dirty="0"/>
            </a:br>
            <a:br>
              <a:rPr lang="en-US" sz="6000" dirty="0"/>
            </a:br>
            <a:br>
              <a:rPr lang="en-US" sz="6000" dirty="0"/>
            </a:br>
            <a:r>
              <a:rPr lang="en-US" sz="6000" b="1" dirty="0"/>
              <a:t>Where Justice Meets Mercy:</a:t>
            </a:r>
            <a:br>
              <a:rPr lang="en-US" sz="6000" b="1" dirty="0"/>
            </a:br>
            <a:br>
              <a:rPr lang="en-US" sz="6000" b="1" dirty="0"/>
            </a:br>
            <a:r>
              <a:rPr lang="en-US" sz="6000" b="1" dirty="0"/>
              <a:t> The Role of Community Courts in Rehabilitation and Restoration</a:t>
            </a:r>
            <a:endParaRPr lang="en-SG" sz="6000" b="1" dirty="0"/>
          </a:p>
        </p:txBody>
      </p:sp>
    </p:spTree>
    <p:extLst>
      <p:ext uri="{BB962C8B-B14F-4D97-AF65-F5344CB8AC3E}">
        <p14:creationId xmlns:p14="http://schemas.microsoft.com/office/powerpoint/2010/main" val="38842999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5A112A-AE3E-44B9-EA28-0C441F8685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SG" sz="9600" dirty="0"/>
            </a:br>
            <a:br>
              <a:rPr lang="en-SG" sz="9600" dirty="0"/>
            </a:br>
            <a:r>
              <a:rPr lang="en-SG" sz="10700" dirty="0"/>
              <a:t>Story of B</a:t>
            </a:r>
          </a:p>
        </p:txBody>
      </p:sp>
    </p:spTree>
    <p:extLst>
      <p:ext uri="{BB962C8B-B14F-4D97-AF65-F5344CB8AC3E}">
        <p14:creationId xmlns:p14="http://schemas.microsoft.com/office/powerpoint/2010/main" val="7287473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03C9FC-C007-8D9A-DAD4-C557D7E4AE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br>
              <a:rPr lang="en-SG" sz="8800" dirty="0"/>
            </a:br>
            <a:br>
              <a:rPr lang="en-SG" sz="8800" dirty="0"/>
            </a:br>
            <a:br>
              <a:rPr lang="en-SG" sz="8800" dirty="0"/>
            </a:br>
            <a:r>
              <a:rPr lang="en-SG" sz="8800" dirty="0"/>
              <a:t>Court-</a:t>
            </a:r>
            <a:r>
              <a:rPr lang="en-SG" sz="8800" dirty="0" err="1"/>
              <a:t>dIRECTED</a:t>
            </a:r>
            <a:r>
              <a:rPr lang="en-SG" sz="8800" dirty="0"/>
              <a:t> </a:t>
            </a:r>
            <a:br>
              <a:rPr lang="en-SG" sz="8800" dirty="0"/>
            </a:br>
            <a:r>
              <a:rPr lang="en-SG" sz="8800" dirty="0"/>
              <a:t>PRE-SENTENCING PROTOCOL</a:t>
            </a:r>
            <a:br>
              <a:rPr lang="en-SG" sz="8800" dirty="0"/>
            </a:br>
            <a:r>
              <a:rPr lang="en-SG" sz="8800" dirty="0"/>
              <a:t>(</a:t>
            </a:r>
            <a:r>
              <a:rPr lang="en-SG" sz="8800" dirty="0" err="1"/>
              <a:t>cpsp</a:t>
            </a:r>
            <a:r>
              <a:rPr lang="en-SG" sz="88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1503547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6F01CA-2947-2B63-B066-C7478191CE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br>
              <a:rPr lang="en-SG" sz="8000" dirty="0"/>
            </a:br>
            <a:br>
              <a:rPr lang="en-SG" sz="8000" dirty="0"/>
            </a:br>
            <a:br>
              <a:rPr lang="en-SG" sz="8000" dirty="0"/>
            </a:br>
            <a:r>
              <a:rPr lang="en-SG" sz="8000" dirty="0"/>
              <a:t>Progress accountability court</a:t>
            </a:r>
            <a:br>
              <a:rPr lang="en-SG" sz="8000" dirty="0"/>
            </a:br>
            <a:r>
              <a:rPr lang="en-SG" sz="8000" dirty="0"/>
              <a:t>(PAC)</a:t>
            </a:r>
          </a:p>
        </p:txBody>
      </p:sp>
    </p:spTree>
    <p:extLst>
      <p:ext uri="{BB962C8B-B14F-4D97-AF65-F5344CB8AC3E}">
        <p14:creationId xmlns:p14="http://schemas.microsoft.com/office/powerpoint/2010/main" val="26776405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88B31B-D202-C4CD-87E1-3B6CE07476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1012" y="749809"/>
            <a:ext cx="8689976" cy="3060190"/>
          </a:xfrm>
        </p:spPr>
        <p:txBody>
          <a:bodyPr>
            <a:noAutofit/>
          </a:bodyPr>
          <a:lstStyle/>
          <a:p>
            <a:br>
              <a:rPr lang="en-US" sz="4400" dirty="0"/>
            </a:br>
            <a:br>
              <a:rPr lang="en-US" sz="4400" dirty="0"/>
            </a:br>
            <a:r>
              <a:rPr lang="en-US" sz="3600" i="1" dirty="0"/>
              <a:t>The quality of mercy is not strained. </a:t>
            </a:r>
            <a:br>
              <a:rPr lang="en-US" sz="3600" i="1" dirty="0"/>
            </a:br>
            <a:r>
              <a:rPr lang="en-US" sz="3600" i="1" dirty="0"/>
              <a:t>It </a:t>
            </a:r>
            <a:r>
              <a:rPr lang="en-US" sz="3600" i="1" dirty="0" err="1"/>
              <a:t>droppeth</a:t>
            </a:r>
            <a:r>
              <a:rPr lang="en-US" sz="3600" i="1" dirty="0"/>
              <a:t> as the gentle rain from heaven upon the place beneath. </a:t>
            </a:r>
            <a:br>
              <a:rPr lang="en-US" sz="3600" i="1" dirty="0"/>
            </a:br>
            <a:r>
              <a:rPr lang="en-US" sz="3600" i="1" dirty="0"/>
              <a:t>It is twice blest: </a:t>
            </a:r>
            <a:br>
              <a:rPr lang="en-US" sz="3600" i="1" dirty="0"/>
            </a:br>
            <a:r>
              <a:rPr lang="en-US" sz="3600" i="1" dirty="0"/>
              <a:t>it </a:t>
            </a:r>
            <a:r>
              <a:rPr lang="en-US" sz="3600" i="1" dirty="0" err="1"/>
              <a:t>blesseth</a:t>
            </a:r>
            <a:r>
              <a:rPr lang="en-US" sz="3600" i="1" dirty="0"/>
              <a:t> him that gives and him that takes.</a:t>
            </a:r>
            <a:endParaRPr lang="en-SG" sz="3600" i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8B43C33-4663-4FA8-B474-11DF5F19E23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William Shakespeare, The Merchant of Venice</a:t>
            </a:r>
            <a:endParaRPr lang="en-SG" dirty="0"/>
          </a:p>
        </p:txBody>
      </p:sp>
    </p:spTree>
    <p:extLst>
      <p:ext uri="{BB962C8B-B14F-4D97-AF65-F5344CB8AC3E}">
        <p14:creationId xmlns:p14="http://schemas.microsoft.com/office/powerpoint/2010/main" val="31653847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0AA82E-3682-692D-D2B0-0D7913488E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 dirty="0"/>
            </a:br>
            <a:br>
              <a:rPr lang="en-US" dirty="0"/>
            </a:br>
            <a:r>
              <a:rPr lang="en-US" sz="7200" dirty="0"/>
              <a:t>Thank you!</a:t>
            </a:r>
            <a:endParaRPr lang="en-SG" sz="7200" dirty="0"/>
          </a:p>
        </p:txBody>
      </p:sp>
    </p:spTree>
    <p:extLst>
      <p:ext uri="{BB962C8B-B14F-4D97-AF65-F5344CB8AC3E}">
        <p14:creationId xmlns:p14="http://schemas.microsoft.com/office/powerpoint/2010/main" val="1330706421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1C647B"/>
      </a:dk2>
      <a:lt2>
        <a:srgbClr val="98B7D3"/>
      </a:lt2>
      <a:accent1>
        <a:srgbClr val="274FA4"/>
      </a:accent1>
      <a:accent2>
        <a:srgbClr val="48A8D0"/>
      </a:accent2>
      <a:accent3>
        <a:srgbClr val="53B18F"/>
      </a:accent3>
      <a:accent4>
        <a:srgbClr val="D78D38"/>
      </a:accent4>
      <a:accent5>
        <a:srgbClr val="BA3F51"/>
      </a:accent5>
      <a:accent6>
        <a:srgbClr val="AE52D9"/>
      </a:accent6>
      <a:hlink>
        <a:srgbClr val="2AA2DA"/>
      </a:hlink>
      <a:folHlink>
        <a:srgbClr val="76A3B8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DEB094D4-7FD8-4F86-93D5-B0F1341EF58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156</TotalTime>
  <Words>99</Words>
  <Application>Microsoft Office PowerPoint</Application>
  <PresentationFormat>Widescreen</PresentationFormat>
  <Paragraphs>7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Tw Cen MT</vt:lpstr>
      <vt:lpstr>Droplet</vt:lpstr>
      <vt:lpstr>   Where Justice Meets Mercy:   The Role of Community Courts in Rehabilitation and Restoration</vt:lpstr>
      <vt:lpstr>  Story of B</vt:lpstr>
      <vt:lpstr>   Court-dIRECTED  PRE-SENTENCING PROTOCOL (cpsp)</vt:lpstr>
      <vt:lpstr>   Progress accountability court (PAC)</vt:lpstr>
      <vt:lpstr>  The quality of mercy is not strained.  It droppeth as the gentle rain from heaven upon the place beneath.  It is twice blest:  it blesseth him that gives and him that takes.</vt:lpstr>
      <vt:lpstr>  Thank you!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Carol LING (JUDICIARY)</dc:creator>
  <cp:lastModifiedBy>Carol LING (JUDICIARY)</cp:lastModifiedBy>
  <cp:revision>3</cp:revision>
  <dcterms:created xsi:type="dcterms:W3CDTF">2026-06-19T08:37:00Z</dcterms:created>
  <dcterms:modified xsi:type="dcterms:W3CDTF">2026-07-08T01:08:12Z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5434c4c7-833e-41e4-b0ab-cdb227a2f6f7_Enabled">
    <vt:lpwstr>true</vt:lpwstr>
  </property>
  <property fmtid="{D5CDD505-2E9C-101B-9397-08002B2CF9AE}" pid="3" name="MSIP_Label_5434c4c7-833e-41e4-b0ab-cdb227a2f6f7_SetDate">
    <vt:lpwstr>2026-06-19T08:42:52Z</vt:lpwstr>
  </property>
  <property fmtid="{D5CDD505-2E9C-101B-9397-08002B2CF9AE}" pid="4" name="MSIP_Label_5434c4c7-833e-41e4-b0ab-cdb227a2f6f7_Method">
    <vt:lpwstr>Privileged</vt:lpwstr>
  </property>
  <property fmtid="{D5CDD505-2E9C-101B-9397-08002B2CF9AE}" pid="5" name="MSIP_Label_5434c4c7-833e-41e4-b0ab-cdb227a2f6f7_Name">
    <vt:lpwstr>Official (Open)</vt:lpwstr>
  </property>
  <property fmtid="{D5CDD505-2E9C-101B-9397-08002B2CF9AE}" pid="6" name="MSIP_Label_5434c4c7-833e-41e4-b0ab-cdb227a2f6f7_SiteId">
    <vt:lpwstr>0b11c524-9a1c-4e1b-84cb-6336aefc2243</vt:lpwstr>
  </property>
  <property fmtid="{D5CDD505-2E9C-101B-9397-08002B2CF9AE}" pid="7" name="MSIP_Label_5434c4c7-833e-41e4-b0ab-cdb227a2f6f7_ActionId">
    <vt:lpwstr>a2a82cdf-8b87-4fa7-a693-c7a7190250f6</vt:lpwstr>
  </property>
  <property fmtid="{D5CDD505-2E9C-101B-9397-08002B2CF9AE}" pid="8" name="MSIP_Label_5434c4c7-833e-41e4-b0ab-cdb227a2f6f7_ContentBits">
    <vt:lpwstr>0</vt:lpwstr>
  </property>
  <property fmtid="{D5CDD505-2E9C-101B-9397-08002B2CF9AE}" pid="9" name="MSIP_Label_5434c4c7-833e-41e4-b0ab-cdb227a2f6f7_Tag">
    <vt:lpwstr>10, 0, 1, 1</vt:lpwstr>
  </property>
</Properties>
</file>