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057a9a241f534d35" Type="http://schemas.microsoft.com/office/2006/relationships/ui/extensibility" Target="customUI/customUI.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87" r:id="rId5"/>
    <p:sldId id="335" r:id="rId6"/>
    <p:sldId id="312" r:id="rId7"/>
    <p:sldId id="333" r:id="rId8"/>
    <p:sldId id="337" r:id="rId9"/>
    <p:sldId id="258" r:id="rId10"/>
    <p:sldId id="325" r:id="rId11"/>
    <p:sldId id="327" r:id="rId12"/>
    <p:sldId id="330" r:id="rId13"/>
    <p:sldId id="264" r:id="rId14"/>
    <p:sldId id="269" r:id="rId15"/>
    <p:sldId id="262" r:id="rId16"/>
    <p:sldId id="270" r:id="rId17"/>
    <p:sldId id="329" r:id="rId18"/>
    <p:sldId id="263" r:id="rId19"/>
    <p:sldId id="260" r:id="rId20"/>
    <p:sldId id="328" r:id="rId21"/>
    <p:sldId id="336" r:id="rId22"/>
    <p:sldId id="271" r:id="rId23"/>
    <p:sldId id="307" r:id="rId24"/>
  </p:sldIdLst>
  <p:sldSz cx="9144000" cy="5143500" type="screen16x9"/>
  <p:notesSz cx="6858000" cy="9144000"/>
  <p:defaultTextStyle>
    <a:defPPr>
      <a:defRPr lang="en-US"/>
    </a:defPPr>
    <a:lvl1pPr marL="0" algn="l" defTabSz="914171" rtl="0" eaLnBrk="1" latinLnBrk="0" hangingPunct="1">
      <a:defRPr sz="1799" kern="1200">
        <a:solidFill>
          <a:schemeClr val="tx1"/>
        </a:solidFill>
        <a:latin typeface="+mn-lt"/>
        <a:ea typeface="+mn-ea"/>
        <a:cs typeface="+mn-cs"/>
      </a:defRPr>
    </a:lvl1pPr>
    <a:lvl2pPr marL="457086" algn="l" defTabSz="914171" rtl="0" eaLnBrk="1" latinLnBrk="0" hangingPunct="1">
      <a:defRPr sz="1799" kern="1200">
        <a:solidFill>
          <a:schemeClr val="tx1"/>
        </a:solidFill>
        <a:latin typeface="+mn-lt"/>
        <a:ea typeface="+mn-ea"/>
        <a:cs typeface="+mn-cs"/>
      </a:defRPr>
    </a:lvl2pPr>
    <a:lvl3pPr marL="914171" algn="l" defTabSz="914171" rtl="0" eaLnBrk="1" latinLnBrk="0" hangingPunct="1">
      <a:defRPr sz="1799" kern="1200">
        <a:solidFill>
          <a:schemeClr val="tx1"/>
        </a:solidFill>
        <a:latin typeface="+mn-lt"/>
        <a:ea typeface="+mn-ea"/>
        <a:cs typeface="+mn-cs"/>
      </a:defRPr>
    </a:lvl3pPr>
    <a:lvl4pPr marL="1371257" algn="l" defTabSz="914171" rtl="0" eaLnBrk="1" latinLnBrk="0" hangingPunct="1">
      <a:defRPr sz="1799" kern="1200">
        <a:solidFill>
          <a:schemeClr val="tx1"/>
        </a:solidFill>
        <a:latin typeface="+mn-lt"/>
        <a:ea typeface="+mn-ea"/>
        <a:cs typeface="+mn-cs"/>
      </a:defRPr>
    </a:lvl4pPr>
    <a:lvl5pPr marL="1828343" algn="l" defTabSz="914171" rtl="0" eaLnBrk="1" latinLnBrk="0" hangingPunct="1">
      <a:defRPr sz="1799" kern="1200">
        <a:solidFill>
          <a:schemeClr val="tx1"/>
        </a:solidFill>
        <a:latin typeface="+mn-lt"/>
        <a:ea typeface="+mn-ea"/>
        <a:cs typeface="+mn-cs"/>
      </a:defRPr>
    </a:lvl5pPr>
    <a:lvl6pPr marL="2285429" algn="l" defTabSz="914171" rtl="0" eaLnBrk="1" latinLnBrk="0" hangingPunct="1">
      <a:defRPr sz="1799" kern="1200">
        <a:solidFill>
          <a:schemeClr val="tx1"/>
        </a:solidFill>
        <a:latin typeface="+mn-lt"/>
        <a:ea typeface="+mn-ea"/>
        <a:cs typeface="+mn-cs"/>
      </a:defRPr>
    </a:lvl6pPr>
    <a:lvl7pPr marL="2742515" algn="l" defTabSz="914171" rtl="0" eaLnBrk="1" latinLnBrk="0" hangingPunct="1">
      <a:defRPr sz="1799" kern="1200">
        <a:solidFill>
          <a:schemeClr val="tx1"/>
        </a:solidFill>
        <a:latin typeface="+mn-lt"/>
        <a:ea typeface="+mn-ea"/>
        <a:cs typeface="+mn-cs"/>
      </a:defRPr>
    </a:lvl7pPr>
    <a:lvl8pPr marL="3199600" algn="l" defTabSz="914171" rtl="0" eaLnBrk="1" latinLnBrk="0" hangingPunct="1">
      <a:defRPr sz="1799" kern="1200">
        <a:solidFill>
          <a:schemeClr val="tx1"/>
        </a:solidFill>
        <a:latin typeface="+mn-lt"/>
        <a:ea typeface="+mn-ea"/>
        <a:cs typeface="+mn-cs"/>
      </a:defRPr>
    </a:lvl8pPr>
    <a:lvl9pPr marL="3656686" algn="l" defTabSz="914171" rtl="0" eaLnBrk="1" latinLnBrk="0" hangingPunct="1">
      <a:defRPr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 id="{4FDA67CD-A15C-4C29-8948-D1BF91269A83}">
          <p14:sldIdLst>
            <p14:sldId id="287"/>
            <p14:sldId id="335"/>
            <p14:sldId id="312"/>
            <p14:sldId id="333"/>
            <p14:sldId id="337"/>
            <p14:sldId id="258"/>
            <p14:sldId id="325"/>
            <p14:sldId id="327"/>
            <p14:sldId id="330"/>
            <p14:sldId id="264"/>
            <p14:sldId id="269"/>
            <p14:sldId id="262"/>
            <p14:sldId id="270"/>
            <p14:sldId id="329"/>
            <p14:sldId id="263"/>
            <p14:sldId id="260"/>
            <p14:sldId id="328"/>
            <p14:sldId id="336"/>
            <p14:sldId id="271"/>
            <p14:sldId id="307"/>
          </p14:sldIdLst>
        </p14:section>
      </p14:sectionLst>
    </p:ext>
    <p:ext uri="{EFAFB233-063F-42B5-8137-9DF3F51BA10A}">
      <p15:sldGuideLst xmlns:p15="http://schemas.microsoft.com/office/powerpoint/2012/main">
        <p15:guide id="1" orient="horz" pos="451" userDrawn="1">
          <p15:clr>
            <a:srgbClr val="A4A3A4"/>
          </p15:clr>
        </p15:guide>
        <p15:guide id="2" orient="horz" pos="3036" userDrawn="1">
          <p15:clr>
            <a:srgbClr val="A4A3A4"/>
          </p15:clr>
        </p15:guide>
        <p15:guide id="3" orient="horz" pos="757" userDrawn="1">
          <p15:clr>
            <a:srgbClr val="A4A3A4"/>
          </p15:clr>
        </p15:guide>
        <p15:guide id="4" orient="horz" pos="2811" userDrawn="1">
          <p15:clr>
            <a:srgbClr val="A4A3A4"/>
          </p15:clr>
        </p15:guide>
        <p15:guide id="5" pos="5620" userDrawn="1">
          <p15:clr>
            <a:srgbClr val="A4A3A4"/>
          </p15:clr>
        </p15:guide>
        <p15:guide id="6" pos="4836" userDrawn="1">
          <p15:clr>
            <a:srgbClr val="A4A3A4"/>
          </p15:clr>
        </p15:guide>
        <p15:guide id="7" pos="1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F4C37"/>
    <a:srgbClr val="1E497D"/>
    <a:srgbClr val="8F999E"/>
    <a:srgbClr val="FFFFFF"/>
    <a:srgbClr val="DDDDDD"/>
    <a:srgbClr val="004C6E"/>
    <a:srgbClr val="DDF4FF"/>
    <a:srgbClr val="DD622B"/>
    <a:srgbClr val="006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675" autoAdjust="0"/>
    <p:restoredTop sz="94591" autoAdjust="0"/>
  </p:normalViewPr>
  <p:slideViewPr>
    <p:cSldViewPr snapToObjects="1">
      <p:cViewPr varScale="1">
        <p:scale>
          <a:sx n="129" d="100"/>
          <a:sy n="129" d="100"/>
        </p:scale>
        <p:origin x="208" y="512"/>
      </p:cViewPr>
      <p:guideLst>
        <p:guide orient="horz" pos="451"/>
        <p:guide orient="horz" pos="3036"/>
        <p:guide orient="horz" pos="757"/>
        <p:guide orient="horz" pos="2811"/>
        <p:guide pos="5620"/>
        <p:guide pos="4836"/>
        <p:guide pos="139"/>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9864"/>
    </p:cViewPr>
  </p:sorterViewPr>
  <p:notesViewPr>
    <p:cSldViewPr snapToObjects="1" showGuides="1">
      <p:cViewPr varScale="1">
        <p:scale>
          <a:sx n="121" d="100"/>
          <a:sy n="121" d="100"/>
        </p:scale>
        <p:origin x="50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13/7/2026</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13/7/2026</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171" rtl="0" eaLnBrk="1" latinLnBrk="0" hangingPunct="1">
      <a:defRPr lang="en-US" sz="1200" b="1" kern="1200" dirty="0" smtClean="0">
        <a:solidFill>
          <a:schemeClr val="tx1"/>
        </a:solidFill>
        <a:latin typeface="+mn-lt"/>
        <a:ea typeface="+mn-ea"/>
        <a:cs typeface="Arial" pitchFamily="34" charset="0"/>
      </a:defRPr>
    </a:lvl1pPr>
    <a:lvl2pPr marL="457086" algn="l" defTabSz="914171" rtl="0" eaLnBrk="1" latinLnBrk="0" hangingPunct="1">
      <a:defRPr lang="en-US" sz="1200" kern="1200" dirty="0" smtClean="0">
        <a:solidFill>
          <a:schemeClr val="tx1"/>
        </a:solidFill>
        <a:latin typeface="Arial" pitchFamily="34" charset="0"/>
        <a:ea typeface="+mn-ea"/>
        <a:cs typeface="Arial" pitchFamily="34" charset="0"/>
      </a:defRPr>
    </a:lvl2pPr>
    <a:lvl3pPr marL="914171" algn="l" defTabSz="914171" rtl="0" eaLnBrk="1" latinLnBrk="0" hangingPunct="1">
      <a:defRPr lang="en-US" sz="1200" kern="1200" dirty="0" smtClean="0">
        <a:solidFill>
          <a:schemeClr val="tx1"/>
        </a:solidFill>
        <a:latin typeface="Arial" pitchFamily="34" charset="0"/>
        <a:ea typeface="+mn-ea"/>
        <a:cs typeface="Arial" pitchFamily="34" charset="0"/>
      </a:defRPr>
    </a:lvl3pPr>
    <a:lvl4pPr marL="1371257" algn="l" defTabSz="914171" rtl="0" eaLnBrk="1" latinLnBrk="0" hangingPunct="1">
      <a:defRPr lang="en-US" sz="1200" kern="1200" dirty="0" smtClean="0">
        <a:solidFill>
          <a:schemeClr val="tx1"/>
        </a:solidFill>
        <a:latin typeface="Arial" pitchFamily="34" charset="0"/>
        <a:ea typeface="+mn-ea"/>
        <a:cs typeface="Arial" pitchFamily="34" charset="0"/>
      </a:defRPr>
    </a:lvl4pPr>
    <a:lvl5pPr marL="1828343" algn="l" defTabSz="914171" rtl="0" eaLnBrk="1" latinLnBrk="0" hangingPunct="1">
      <a:defRPr lang="en-AU" sz="1200" kern="1200" baseline="0" dirty="0">
        <a:solidFill>
          <a:schemeClr val="tx1"/>
        </a:solidFill>
        <a:latin typeface="Arial" pitchFamily="34" charset="0"/>
        <a:ea typeface="+mn-ea"/>
        <a:cs typeface="Arial" pitchFamily="34" charset="0"/>
      </a:defRPr>
    </a:lvl5pPr>
    <a:lvl6pPr marL="2285429" algn="l" defTabSz="914171" rtl="0" eaLnBrk="1" latinLnBrk="0" hangingPunct="1">
      <a:defRPr sz="1200" kern="1200">
        <a:solidFill>
          <a:schemeClr val="tx1"/>
        </a:solidFill>
        <a:latin typeface="+mn-lt"/>
        <a:ea typeface="+mn-ea"/>
        <a:cs typeface="+mn-cs"/>
      </a:defRPr>
    </a:lvl6pPr>
    <a:lvl7pPr marL="2742515" algn="l" defTabSz="914171" rtl="0" eaLnBrk="1" latinLnBrk="0" hangingPunct="1">
      <a:defRPr sz="1200" kern="1200">
        <a:solidFill>
          <a:schemeClr val="tx1"/>
        </a:solidFill>
        <a:latin typeface="+mn-lt"/>
        <a:ea typeface="+mn-ea"/>
        <a:cs typeface="+mn-cs"/>
      </a:defRPr>
    </a:lvl7pPr>
    <a:lvl8pPr marL="3199600" algn="l" defTabSz="914171" rtl="0" eaLnBrk="1" latinLnBrk="0" hangingPunct="1">
      <a:defRPr sz="1200" kern="1200">
        <a:solidFill>
          <a:schemeClr val="tx1"/>
        </a:solidFill>
        <a:latin typeface="+mn-lt"/>
        <a:ea typeface="+mn-ea"/>
        <a:cs typeface="+mn-cs"/>
      </a:defRPr>
    </a:lvl8pPr>
    <a:lvl9pPr marL="3656686" algn="l" defTabSz="91417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324000" y="324000"/>
            <a:ext cx="6008168" cy="1575174"/>
          </a:xfrm>
        </p:spPr>
        <p:txBody>
          <a:bodyPr/>
          <a:lstStyle>
            <a:lvl1pPr>
              <a:lnSpc>
                <a:spcPct val="80000"/>
              </a:lnSpc>
              <a:defRPr sz="6400"/>
            </a:lvl1pPr>
          </a:lstStyle>
          <a:p>
            <a:r>
              <a:rPr lang="en-GB"/>
              <a:t>Click to edit Master title style</a:t>
            </a:r>
            <a:endParaRPr lang="en-AU" dirty="0"/>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24001" y="2639258"/>
            <a:ext cx="6008168" cy="1788851"/>
          </a:xfrm>
        </p:spPr>
        <p:txBody>
          <a:bodyPr/>
          <a:lstStyle>
            <a:lvl1pPr>
              <a:defRPr sz="2000">
                <a:solidFill>
                  <a:schemeClr val="tx2"/>
                </a:solidFill>
              </a:defRPr>
            </a:lvl1pPr>
            <a:lvl2pPr marL="0" indent="0">
              <a:buNone/>
              <a:defRPr sz="1200"/>
            </a:lvl2pPr>
            <a:lvl3pPr marL="0" indent="0">
              <a:buNone/>
              <a:defRPr sz="1200"/>
            </a:lvl3pPr>
            <a:lvl4pPr marL="0" indent="0">
              <a:buNone/>
              <a:defRPr sz="1200"/>
            </a:lvl4pPr>
            <a:lvl5pPr marL="0" indent="0">
              <a:buNone/>
              <a:defRPr sz="1200"/>
            </a:lvl5pPr>
            <a:lvl6pPr marL="0" indent="0">
              <a:buNone/>
              <a:defRPr sz="1200"/>
            </a:lvl6pPr>
            <a:lvl7pPr marL="0" indent="0">
              <a:buNone/>
              <a:defRPr sz="1200"/>
            </a:lvl7pPr>
            <a:lvl8pPr marL="0" indent="0">
              <a:buNone/>
              <a:defRPr sz="1200"/>
            </a:lvl8pPr>
            <a:lvl9pPr marL="0" indent="0">
              <a:buNone/>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3" name="Picture 2">
            <a:extLst>
              <a:ext uri="{FF2B5EF4-FFF2-40B4-BE49-F238E27FC236}">
                <a16:creationId xmlns:a16="http://schemas.microsoft.com/office/drawing/2014/main" id="{BA453D9D-EE98-6341-B4F9-0D00D024F9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200" y="0"/>
            <a:ext cx="1736846" cy="5143500"/>
          </a:xfrm>
          <a:prstGeom prst="rect">
            <a:avLst/>
          </a:prstGeom>
        </p:spPr>
      </p:pic>
    </p:spTree>
    <p:extLst>
      <p:ext uri="{BB962C8B-B14F-4D97-AF65-F5344CB8AC3E}">
        <p14:creationId xmlns:p14="http://schemas.microsoft.com/office/powerpoint/2010/main" val="217193619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mp; 2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43249" y="323999"/>
            <a:ext cx="5659221" cy="4136293"/>
          </a:xfrm>
        </p:spPr>
        <p:txBody>
          <a:bodyPr numCol="2" spcCol="216000"/>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8934E496-63F3-4C2E-B343-1D24A25A0984}"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6" name="Text Placeholder 5">
            <a:extLst>
              <a:ext uri="{FF2B5EF4-FFF2-40B4-BE49-F238E27FC236}">
                <a16:creationId xmlns:a16="http://schemas.microsoft.com/office/drawing/2014/main" id="{695293F2-5CBB-A79A-6C85-7108B5793EF8}"/>
              </a:ext>
            </a:extLst>
          </p:cNvPr>
          <p:cNvSpPr>
            <a:spLocks noGrp="1"/>
          </p:cNvSpPr>
          <p:nvPr>
            <p:ph type="body" sz="quarter" idx="10"/>
          </p:nvPr>
        </p:nvSpPr>
        <p:spPr>
          <a:xfrm>
            <a:off x="324001" y="324000"/>
            <a:ext cx="2357789" cy="4136292"/>
          </a:xfrm>
        </p:spPr>
        <p:txBody>
          <a:bodyPr/>
          <a:lstStyle>
            <a:lvl1pPr>
              <a:lnSpc>
                <a:spcPct val="80000"/>
              </a:lnSpc>
              <a:spcAft>
                <a:spcPts val="1800"/>
              </a:spcAft>
              <a:defRPr sz="3600">
                <a:solidFill>
                  <a:schemeClr val="accent1"/>
                </a:solidFill>
              </a:defRPr>
            </a:lvl1pPr>
            <a:lvl2pPr marL="0" indent="0">
              <a:buNone/>
              <a:defRPr sz="2000">
                <a:solidFill>
                  <a:schemeClr val="accent1"/>
                </a:solidFill>
              </a:defRPr>
            </a:lvl2pPr>
            <a:lvl3pPr marL="0" indent="0">
              <a:buNone/>
              <a:defRPr sz="2000">
                <a:solidFill>
                  <a:schemeClr val="accent1"/>
                </a:solidFill>
              </a:defRPr>
            </a:lvl3pPr>
            <a:lvl4pPr marL="0" indent="0">
              <a:buNone/>
              <a:defRPr sz="2000">
                <a:solidFill>
                  <a:schemeClr val="accent1"/>
                </a:solidFill>
              </a:defRPr>
            </a:lvl4pPr>
            <a:lvl5pPr marL="0" indent="0">
              <a:buNone/>
              <a:defRPr sz="2000">
                <a:solidFill>
                  <a:schemeClr val="accent1"/>
                </a:solidFill>
              </a:defRPr>
            </a:lvl5pPr>
            <a:lvl6pPr marL="0" indent="0">
              <a:buNone/>
              <a:defRPr sz="2000">
                <a:solidFill>
                  <a:schemeClr val="accent1"/>
                </a:solidFill>
              </a:defRPr>
            </a:lvl6pPr>
            <a:lvl7pPr marL="0" indent="0">
              <a:buNone/>
              <a:defRPr sz="2000">
                <a:solidFill>
                  <a:schemeClr val="accent1"/>
                </a:solidFill>
              </a:defRPr>
            </a:lvl7pPr>
            <a:lvl8pPr marL="0" indent="0">
              <a:buNone/>
              <a:defRPr sz="2000">
                <a:solidFill>
                  <a:schemeClr val="accent1"/>
                </a:solidFill>
              </a:defRPr>
            </a:lvl8pPr>
            <a:lvl9pPr marL="0" indent="0">
              <a:buNone/>
              <a:defRPr sz="2000">
                <a:solidFill>
                  <a:schemeClr val="accent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91569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1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43249" y="323999"/>
            <a:ext cx="5659221" cy="4136293"/>
          </a:xfrm>
        </p:spPr>
        <p:txBody>
          <a:bodyPr numCol="1" spcCol="216000"/>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6E4E3799-214B-496A-82C4-30A6F6C6B354}"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6" name="Text Placeholder 5">
            <a:extLst>
              <a:ext uri="{FF2B5EF4-FFF2-40B4-BE49-F238E27FC236}">
                <a16:creationId xmlns:a16="http://schemas.microsoft.com/office/drawing/2014/main" id="{695293F2-5CBB-A79A-6C85-7108B5793EF8}"/>
              </a:ext>
            </a:extLst>
          </p:cNvPr>
          <p:cNvSpPr>
            <a:spLocks noGrp="1"/>
          </p:cNvSpPr>
          <p:nvPr>
            <p:ph type="body" sz="quarter" idx="10"/>
          </p:nvPr>
        </p:nvSpPr>
        <p:spPr>
          <a:xfrm>
            <a:off x="324001" y="324000"/>
            <a:ext cx="2357789" cy="4136292"/>
          </a:xfrm>
        </p:spPr>
        <p:txBody>
          <a:bodyPr/>
          <a:lstStyle>
            <a:lvl1pPr>
              <a:lnSpc>
                <a:spcPct val="80000"/>
              </a:lnSpc>
              <a:spcAft>
                <a:spcPts val="1800"/>
              </a:spcAft>
              <a:defRPr sz="3600">
                <a:solidFill>
                  <a:schemeClr val="accent1"/>
                </a:solidFill>
              </a:defRPr>
            </a:lvl1pPr>
            <a:lvl2pPr marL="0" indent="0">
              <a:buNone/>
              <a:defRPr sz="2000">
                <a:solidFill>
                  <a:schemeClr val="accent1"/>
                </a:solidFill>
              </a:defRPr>
            </a:lvl2pPr>
            <a:lvl3pPr marL="0" indent="0">
              <a:buNone/>
              <a:defRPr sz="2000">
                <a:solidFill>
                  <a:schemeClr val="accent1"/>
                </a:solidFill>
              </a:defRPr>
            </a:lvl3pPr>
            <a:lvl4pPr marL="0" indent="0">
              <a:buNone/>
              <a:defRPr sz="2000">
                <a:solidFill>
                  <a:schemeClr val="accent1"/>
                </a:solidFill>
              </a:defRPr>
            </a:lvl4pPr>
            <a:lvl5pPr marL="0" indent="0">
              <a:buNone/>
              <a:defRPr sz="2000">
                <a:solidFill>
                  <a:schemeClr val="accent1"/>
                </a:solidFill>
              </a:defRPr>
            </a:lvl5pPr>
            <a:lvl6pPr marL="0" indent="0">
              <a:buNone/>
              <a:defRPr sz="2000">
                <a:solidFill>
                  <a:schemeClr val="accent1"/>
                </a:solidFill>
              </a:defRPr>
            </a:lvl6pPr>
            <a:lvl7pPr marL="0" indent="0">
              <a:buNone/>
              <a:defRPr sz="2000">
                <a:solidFill>
                  <a:schemeClr val="accent1"/>
                </a:solidFill>
              </a:defRPr>
            </a:lvl7pPr>
            <a:lvl8pPr marL="0" indent="0">
              <a:buNone/>
              <a:defRPr sz="2000">
                <a:solidFill>
                  <a:schemeClr val="accent1"/>
                </a:solidFill>
              </a:defRPr>
            </a:lvl8pPr>
            <a:lvl9pPr marL="0" indent="0">
              <a:buNone/>
              <a:defRPr sz="2000">
                <a:solidFill>
                  <a:schemeClr val="accent1"/>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750729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mp; Large Right Image">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8E4D8706-1485-417A-A458-36DF27592044}"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6" name="Picture Placeholder 2">
            <a:extLst>
              <a:ext uri="{FF2B5EF4-FFF2-40B4-BE49-F238E27FC236}">
                <a16:creationId xmlns:a16="http://schemas.microsoft.com/office/drawing/2014/main" id="{F1CD4ACE-0E96-00E3-D687-199BD15B7D03}"/>
              </a:ext>
            </a:extLst>
          </p:cNvPr>
          <p:cNvSpPr>
            <a:spLocks noGrp="1"/>
          </p:cNvSpPr>
          <p:nvPr>
            <p:ph type="pic" sz="quarter" idx="15"/>
          </p:nvPr>
        </p:nvSpPr>
        <p:spPr>
          <a:xfrm>
            <a:off x="3131820" y="323999"/>
            <a:ext cx="5688180" cy="4136291"/>
          </a:xfrm>
        </p:spPr>
        <p:txBody>
          <a:bodyPr anchor="ctr"/>
          <a:lstStyle>
            <a:lvl1pPr algn="ctr">
              <a:defRPr>
                <a:solidFill>
                  <a:schemeClr val="tx2"/>
                </a:solidFill>
              </a:defRPr>
            </a:lvl1pPr>
          </a:lstStyle>
          <a:p>
            <a:r>
              <a:rPr lang="en-GB"/>
              <a:t>Click icon to add picture</a:t>
            </a:r>
            <a:endParaRPr lang="en-AU"/>
          </a:p>
        </p:txBody>
      </p:sp>
      <p:sp>
        <p:nvSpPr>
          <p:cNvPr id="8" name="Text Placeholder 5">
            <a:extLst>
              <a:ext uri="{FF2B5EF4-FFF2-40B4-BE49-F238E27FC236}">
                <a16:creationId xmlns:a16="http://schemas.microsoft.com/office/drawing/2014/main" id="{120F80D6-1C04-0BBB-4495-6794150DF5DA}"/>
              </a:ext>
            </a:extLst>
          </p:cNvPr>
          <p:cNvSpPr>
            <a:spLocks noGrp="1"/>
          </p:cNvSpPr>
          <p:nvPr>
            <p:ph type="body" sz="quarter" idx="10"/>
          </p:nvPr>
        </p:nvSpPr>
        <p:spPr>
          <a:xfrm rot="16200000">
            <a:off x="1470701" y="2846146"/>
            <a:ext cx="3095979" cy="132309"/>
          </a:xfrm>
        </p:spPr>
        <p:txBody>
          <a:bodyPr anchor="b"/>
          <a:lstStyle>
            <a:lvl1pPr algn="l">
              <a:spcAft>
                <a:spcPts val="0"/>
              </a:spcAft>
              <a:defRPr sz="600">
                <a:solidFill>
                  <a:schemeClr val="tx2"/>
                </a:solidFill>
              </a:defRPr>
            </a:lvl1pPr>
            <a:lvl2pPr marL="0" indent="0" algn="l">
              <a:spcAft>
                <a:spcPts val="0"/>
              </a:spcAft>
              <a:buNone/>
              <a:defRPr sz="600"/>
            </a:lvl2pPr>
            <a:lvl3pPr marL="0" indent="0" algn="l">
              <a:spcAft>
                <a:spcPts val="0"/>
              </a:spcAft>
              <a:buNone/>
              <a:defRPr sz="600"/>
            </a:lvl3pPr>
            <a:lvl4pPr marL="0" indent="0" algn="l">
              <a:spcAft>
                <a:spcPts val="0"/>
              </a:spcAft>
              <a:buNone/>
              <a:defRPr sz="600"/>
            </a:lvl4pPr>
            <a:lvl5pPr marL="0" indent="0" algn="l">
              <a:spcAft>
                <a:spcPts val="0"/>
              </a:spcAft>
              <a:buNone/>
              <a:defRPr sz="600"/>
            </a:lvl5pPr>
            <a:lvl6pPr marL="0" indent="0" algn="l">
              <a:spcAft>
                <a:spcPts val="0"/>
              </a:spcAft>
              <a:buNone/>
              <a:defRPr sz="600"/>
            </a:lvl6pPr>
            <a:lvl7pPr marL="0" indent="0" algn="l">
              <a:spcAft>
                <a:spcPts val="0"/>
              </a:spcAft>
              <a:buNone/>
              <a:defRPr sz="600"/>
            </a:lvl7pPr>
            <a:lvl8pPr marL="0" indent="0" algn="l">
              <a:spcAft>
                <a:spcPts val="0"/>
              </a:spcAft>
              <a:buNone/>
              <a:defRPr sz="600"/>
            </a:lvl8pPr>
            <a:lvl9pPr marL="0" indent="0" algn="l">
              <a:spcAft>
                <a:spcPts val="0"/>
              </a:spcAft>
              <a:buNone/>
              <a:defRPr sz="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0" name="Text Placeholder 9">
            <a:extLst>
              <a:ext uri="{FF2B5EF4-FFF2-40B4-BE49-F238E27FC236}">
                <a16:creationId xmlns:a16="http://schemas.microsoft.com/office/drawing/2014/main" id="{870D8D4D-0FE1-F138-0177-A63732435E60}"/>
              </a:ext>
            </a:extLst>
          </p:cNvPr>
          <p:cNvSpPr>
            <a:spLocks noGrp="1"/>
          </p:cNvSpPr>
          <p:nvPr>
            <p:ph type="body" sz="quarter" idx="16"/>
          </p:nvPr>
        </p:nvSpPr>
        <p:spPr>
          <a:xfrm>
            <a:off x="324001" y="323999"/>
            <a:ext cx="2177770" cy="4135438"/>
          </a:xfrm>
        </p:spPr>
        <p:txBody>
          <a:bodyPr/>
          <a:lstStyle>
            <a:lvl1pPr>
              <a:lnSpc>
                <a:spcPct val="80000"/>
              </a:lnSpc>
              <a:spcAft>
                <a:spcPts val="1800"/>
              </a:spcAft>
              <a:defRPr sz="3600"/>
            </a:lvl1pPr>
            <a:lvl2pPr>
              <a:defRPr sz="2000"/>
            </a:lvl2pPr>
            <a:lvl3pPr marL="0" indent="0">
              <a:buNone/>
              <a:defRPr/>
            </a:lvl3pPr>
            <a:lvl4pPr marL="180000" indent="-180000">
              <a:buFont typeface="Arial" panose="020B0604020202020204" pitchFamily="34" charset="0"/>
              <a:buChar char="•"/>
              <a:defRPr/>
            </a:lvl4pPr>
            <a:lvl5pPr marL="360000">
              <a:defRPr/>
            </a:lvl5pPr>
            <a:lvl6pPr marL="540000">
              <a:defRPr/>
            </a:lvl6pPr>
            <a:lvl7pPr marL="720000">
              <a:defRPr/>
            </a:lvl7pPr>
            <a:lvl8pPr marL="900000">
              <a:defRPr/>
            </a:lvl8pPr>
            <a:lvl9pPr marL="1080000">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411149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mp; Right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4001" y="1428750"/>
            <a:ext cx="3600000" cy="3031541"/>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a:xfrm>
            <a:off x="324000" y="324000"/>
            <a:ext cx="3600000" cy="398658"/>
          </a:xfrm>
        </p:spPr>
        <p:txBody>
          <a:bodyPr/>
          <a:lstStyle>
            <a:lvl1pPr>
              <a:defRPr>
                <a:solidFill>
                  <a:schemeClr val="accent1"/>
                </a:solidFill>
              </a:defRPr>
            </a:lvl1pPr>
          </a:lstStyle>
          <a:p>
            <a:r>
              <a:rPr lang="en-GB"/>
              <a:t>Click to edit Master title style</a:t>
            </a:r>
            <a:endParaRPr lang="en-AU"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60F7907A-38EB-4D32-85A9-33E59C11D28E}"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6" name="Picture Placeholder 2">
            <a:extLst>
              <a:ext uri="{FF2B5EF4-FFF2-40B4-BE49-F238E27FC236}">
                <a16:creationId xmlns:a16="http://schemas.microsoft.com/office/drawing/2014/main" id="{F1CD4ACE-0E96-00E3-D687-199BD15B7D03}"/>
              </a:ext>
            </a:extLst>
          </p:cNvPr>
          <p:cNvSpPr>
            <a:spLocks noGrp="1"/>
          </p:cNvSpPr>
          <p:nvPr>
            <p:ph type="pic" sz="quarter" idx="15"/>
          </p:nvPr>
        </p:nvSpPr>
        <p:spPr>
          <a:xfrm>
            <a:off x="5291999" y="323999"/>
            <a:ext cx="3528000" cy="4136291"/>
          </a:xfrm>
        </p:spPr>
        <p:txBody>
          <a:bodyPr anchor="ctr"/>
          <a:lstStyle>
            <a:lvl1pPr algn="ctr">
              <a:defRPr>
                <a:solidFill>
                  <a:schemeClr val="tx2"/>
                </a:solidFill>
              </a:defRPr>
            </a:lvl1pPr>
          </a:lstStyle>
          <a:p>
            <a:r>
              <a:rPr lang="en-GB"/>
              <a:t>Click icon to add picture</a:t>
            </a:r>
            <a:endParaRPr lang="en-AU"/>
          </a:p>
        </p:txBody>
      </p:sp>
      <p:cxnSp>
        <p:nvCxnSpPr>
          <p:cNvPr id="7" name="Straight Connector 6">
            <a:extLst>
              <a:ext uri="{FF2B5EF4-FFF2-40B4-BE49-F238E27FC236}">
                <a16:creationId xmlns:a16="http://schemas.microsoft.com/office/drawing/2014/main" id="{216E6935-1CC7-E053-FB4D-77B0A901CC7F}"/>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120F80D6-1C04-0BBB-4495-6794150DF5DA}"/>
              </a:ext>
            </a:extLst>
          </p:cNvPr>
          <p:cNvSpPr>
            <a:spLocks noGrp="1"/>
          </p:cNvSpPr>
          <p:nvPr>
            <p:ph type="body" sz="quarter" idx="10"/>
          </p:nvPr>
        </p:nvSpPr>
        <p:spPr>
          <a:xfrm rot="16200000">
            <a:off x="3624289" y="2846146"/>
            <a:ext cx="3095979" cy="132309"/>
          </a:xfrm>
        </p:spPr>
        <p:txBody>
          <a:bodyPr anchor="b"/>
          <a:lstStyle>
            <a:lvl1pPr algn="l">
              <a:spcAft>
                <a:spcPts val="0"/>
              </a:spcAft>
              <a:defRPr sz="600">
                <a:solidFill>
                  <a:schemeClr val="tx2"/>
                </a:solidFill>
              </a:defRPr>
            </a:lvl1pPr>
            <a:lvl2pPr marL="0" indent="0" algn="l">
              <a:spcAft>
                <a:spcPts val="0"/>
              </a:spcAft>
              <a:buNone/>
              <a:defRPr sz="600"/>
            </a:lvl2pPr>
            <a:lvl3pPr marL="0" indent="0" algn="l">
              <a:spcAft>
                <a:spcPts val="0"/>
              </a:spcAft>
              <a:buNone/>
              <a:defRPr sz="600"/>
            </a:lvl3pPr>
            <a:lvl4pPr marL="0" indent="0" algn="l">
              <a:spcAft>
                <a:spcPts val="0"/>
              </a:spcAft>
              <a:buNone/>
              <a:defRPr sz="600"/>
            </a:lvl4pPr>
            <a:lvl5pPr marL="0" indent="0" algn="l">
              <a:spcAft>
                <a:spcPts val="0"/>
              </a:spcAft>
              <a:buNone/>
              <a:defRPr sz="600"/>
            </a:lvl5pPr>
            <a:lvl6pPr marL="0" indent="0" algn="l">
              <a:spcAft>
                <a:spcPts val="0"/>
              </a:spcAft>
              <a:buNone/>
              <a:defRPr sz="600"/>
            </a:lvl6pPr>
            <a:lvl7pPr marL="0" indent="0" algn="l">
              <a:spcAft>
                <a:spcPts val="0"/>
              </a:spcAft>
              <a:buNone/>
              <a:defRPr sz="600"/>
            </a:lvl7pPr>
            <a:lvl8pPr marL="0" indent="0" algn="l">
              <a:spcAft>
                <a:spcPts val="0"/>
              </a:spcAft>
              <a:buNone/>
              <a:defRPr sz="600"/>
            </a:lvl8pPr>
            <a:lvl9pPr marL="0" indent="0" algn="l">
              <a:spcAft>
                <a:spcPts val="0"/>
              </a:spcAft>
              <a:buNone/>
              <a:defRPr sz="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724946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mp; Left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20000" y="1428750"/>
            <a:ext cx="3600000" cy="3031541"/>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a:xfrm>
            <a:off x="5220000" y="323999"/>
            <a:ext cx="3600000" cy="942605"/>
          </a:xfrm>
        </p:spPr>
        <p:txBody>
          <a:bodyPr/>
          <a:lstStyle>
            <a:lvl1pPr>
              <a:defRPr>
                <a:solidFill>
                  <a:schemeClr val="accent1"/>
                </a:solidFill>
              </a:defRPr>
            </a:lvl1pPr>
          </a:lstStyle>
          <a:p>
            <a:r>
              <a:rPr lang="en-GB"/>
              <a:t>Click to edit Master title style</a:t>
            </a:r>
            <a:endParaRPr lang="en-AU"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2923787C-E3C9-48E0-BD4C-221297B0859B}"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6" name="Picture Placeholder 2">
            <a:extLst>
              <a:ext uri="{FF2B5EF4-FFF2-40B4-BE49-F238E27FC236}">
                <a16:creationId xmlns:a16="http://schemas.microsoft.com/office/drawing/2014/main" id="{F1CD4ACE-0E96-00E3-D687-199BD15B7D03}"/>
              </a:ext>
            </a:extLst>
          </p:cNvPr>
          <p:cNvSpPr>
            <a:spLocks noGrp="1"/>
          </p:cNvSpPr>
          <p:nvPr>
            <p:ph type="pic" sz="quarter" idx="15"/>
          </p:nvPr>
        </p:nvSpPr>
        <p:spPr>
          <a:xfrm>
            <a:off x="324000" y="323999"/>
            <a:ext cx="3528000" cy="4136291"/>
          </a:xfrm>
        </p:spPr>
        <p:txBody>
          <a:bodyPr anchor="ctr"/>
          <a:lstStyle>
            <a:lvl1pPr algn="ctr">
              <a:defRPr>
                <a:solidFill>
                  <a:schemeClr val="tx2"/>
                </a:solidFill>
              </a:defRPr>
            </a:lvl1pPr>
          </a:lstStyle>
          <a:p>
            <a:r>
              <a:rPr lang="en-GB"/>
              <a:t>Click icon to add picture</a:t>
            </a:r>
            <a:endParaRPr lang="en-AU"/>
          </a:p>
        </p:txBody>
      </p:sp>
      <p:cxnSp>
        <p:nvCxnSpPr>
          <p:cNvPr id="7" name="Straight Connector 6">
            <a:extLst>
              <a:ext uri="{FF2B5EF4-FFF2-40B4-BE49-F238E27FC236}">
                <a16:creationId xmlns:a16="http://schemas.microsoft.com/office/drawing/2014/main" id="{216E6935-1CC7-E053-FB4D-77B0A901CC7F}"/>
              </a:ext>
            </a:extLst>
          </p:cNvPr>
          <p:cNvCxnSpPr/>
          <p:nvPr userDrawn="1"/>
        </p:nvCxnSpPr>
        <p:spPr>
          <a:xfrm>
            <a:off x="4572000" y="324000"/>
            <a:ext cx="0" cy="410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120F80D6-1C04-0BBB-4495-6794150DF5DA}"/>
              </a:ext>
            </a:extLst>
          </p:cNvPr>
          <p:cNvSpPr>
            <a:spLocks noGrp="1"/>
          </p:cNvSpPr>
          <p:nvPr>
            <p:ph type="body" sz="quarter" idx="10"/>
          </p:nvPr>
        </p:nvSpPr>
        <p:spPr>
          <a:xfrm rot="16200000">
            <a:off x="2430558" y="2846146"/>
            <a:ext cx="3095980" cy="132309"/>
          </a:xfrm>
        </p:spPr>
        <p:txBody>
          <a:bodyPr anchor="t"/>
          <a:lstStyle>
            <a:lvl1pPr algn="l">
              <a:spcAft>
                <a:spcPts val="0"/>
              </a:spcAft>
              <a:defRPr sz="600">
                <a:solidFill>
                  <a:schemeClr val="tx2"/>
                </a:solidFill>
              </a:defRPr>
            </a:lvl1pPr>
            <a:lvl2pPr marL="0" indent="0" algn="l">
              <a:spcAft>
                <a:spcPts val="0"/>
              </a:spcAft>
              <a:buNone/>
              <a:defRPr sz="600"/>
            </a:lvl2pPr>
            <a:lvl3pPr marL="0" indent="0" algn="l">
              <a:spcAft>
                <a:spcPts val="0"/>
              </a:spcAft>
              <a:buNone/>
              <a:defRPr sz="600"/>
            </a:lvl3pPr>
            <a:lvl4pPr marL="0" indent="0" algn="l">
              <a:spcAft>
                <a:spcPts val="0"/>
              </a:spcAft>
              <a:buNone/>
              <a:defRPr sz="600"/>
            </a:lvl4pPr>
            <a:lvl5pPr marL="0" indent="0" algn="l">
              <a:spcAft>
                <a:spcPts val="0"/>
              </a:spcAft>
              <a:buNone/>
              <a:defRPr sz="600"/>
            </a:lvl5pPr>
            <a:lvl6pPr marL="0" indent="0" algn="l">
              <a:spcAft>
                <a:spcPts val="0"/>
              </a:spcAft>
              <a:buNone/>
              <a:defRPr sz="600"/>
            </a:lvl6pPr>
            <a:lvl7pPr marL="0" indent="0" algn="l">
              <a:spcAft>
                <a:spcPts val="0"/>
              </a:spcAft>
              <a:buNone/>
              <a:defRPr sz="600"/>
            </a:lvl7pPr>
            <a:lvl8pPr marL="0" indent="0" algn="l">
              <a:spcAft>
                <a:spcPts val="0"/>
              </a:spcAft>
              <a:buNone/>
              <a:defRPr sz="600"/>
            </a:lvl8pPr>
            <a:lvl9pPr marL="0" indent="0" algn="l">
              <a:spcAft>
                <a:spcPts val="0"/>
              </a:spcAft>
              <a:buNone/>
              <a:defRPr sz="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066756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D9115FF3-832D-4BBA-AA62-92B7B5E237BD}"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6" name="Picture Placeholder 2">
            <a:extLst>
              <a:ext uri="{FF2B5EF4-FFF2-40B4-BE49-F238E27FC236}">
                <a16:creationId xmlns:a16="http://schemas.microsoft.com/office/drawing/2014/main" id="{F1CD4ACE-0E96-00E3-D687-199BD15B7D03}"/>
              </a:ext>
            </a:extLst>
          </p:cNvPr>
          <p:cNvSpPr>
            <a:spLocks noGrp="1"/>
          </p:cNvSpPr>
          <p:nvPr>
            <p:ph type="pic" sz="quarter" idx="15"/>
          </p:nvPr>
        </p:nvSpPr>
        <p:spPr>
          <a:xfrm>
            <a:off x="324001" y="323999"/>
            <a:ext cx="8496000" cy="4136291"/>
          </a:xfrm>
        </p:spPr>
        <p:txBody>
          <a:bodyPr anchor="ctr"/>
          <a:lstStyle>
            <a:lvl1pPr algn="ctr">
              <a:defRPr>
                <a:solidFill>
                  <a:schemeClr val="tx2"/>
                </a:solidFill>
              </a:defRPr>
            </a:lvl1pPr>
          </a:lstStyle>
          <a:p>
            <a:r>
              <a:rPr lang="en-GB"/>
              <a:t>Click icon to add picture</a:t>
            </a:r>
            <a:endParaRPr lang="en-AU"/>
          </a:p>
        </p:txBody>
      </p:sp>
      <p:sp>
        <p:nvSpPr>
          <p:cNvPr id="3" name="Text Placeholder 5">
            <a:extLst>
              <a:ext uri="{FF2B5EF4-FFF2-40B4-BE49-F238E27FC236}">
                <a16:creationId xmlns:a16="http://schemas.microsoft.com/office/drawing/2014/main" id="{44E0AA78-CFF4-0505-4971-E6EC610A4D26}"/>
              </a:ext>
            </a:extLst>
          </p:cNvPr>
          <p:cNvSpPr>
            <a:spLocks noGrp="1"/>
          </p:cNvSpPr>
          <p:nvPr>
            <p:ph type="body" sz="quarter" idx="10"/>
          </p:nvPr>
        </p:nvSpPr>
        <p:spPr>
          <a:xfrm rot="16200000">
            <a:off x="-1332013" y="2848996"/>
            <a:ext cx="3095979" cy="132309"/>
          </a:xfrm>
        </p:spPr>
        <p:txBody>
          <a:bodyPr anchor="b"/>
          <a:lstStyle>
            <a:lvl1pPr algn="l">
              <a:spcAft>
                <a:spcPts val="0"/>
              </a:spcAft>
              <a:defRPr sz="600">
                <a:solidFill>
                  <a:schemeClr val="tx2"/>
                </a:solidFill>
              </a:defRPr>
            </a:lvl1pPr>
            <a:lvl2pPr marL="0" indent="0" algn="l">
              <a:spcAft>
                <a:spcPts val="0"/>
              </a:spcAft>
              <a:buNone/>
              <a:defRPr sz="600"/>
            </a:lvl2pPr>
            <a:lvl3pPr marL="0" indent="0" algn="l">
              <a:spcAft>
                <a:spcPts val="0"/>
              </a:spcAft>
              <a:buNone/>
              <a:defRPr sz="600"/>
            </a:lvl3pPr>
            <a:lvl4pPr marL="0" indent="0" algn="l">
              <a:spcAft>
                <a:spcPts val="0"/>
              </a:spcAft>
              <a:buNone/>
              <a:defRPr sz="600"/>
            </a:lvl4pPr>
            <a:lvl5pPr marL="0" indent="0" algn="l">
              <a:spcAft>
                <a:spcPts val="0"/>
              </a:spcAft>
              <a:buNone/>
              <a:defRPr sz="600"/>
            </a:lvl5pPr>
            <a:lvl6pPr marL="0" indent="0" algn="l">
              <a:spcAft>
                <a:spcPts val="0"/>
              </a:spcAft>
              <a:buNone/>
              <a:defRPr sz="600"/>
            </a:lvl6pPr>
            <a:lvl7pPr marL="0" indent="0" algn="l">
              <a:spcAft>
                <a:spcPts val="0"/>
              </a:spcAft>
              <a:buNone/>
              <a:defRPr sz="600"/>
            </a:lvl7pPr>
            <a:lvl8pPr marL="0" indent="0" algn="l">
              <a:spcAft>
                <a:spcPts val="0"/>
              </a:spcAft>
              <a:buNone/>
              <a:defRPr sz="600"/>
            </a:lvl8pPr>
            <a:lvl9pPr marL="0" indent="0" algn="l">
              <a:spcAft>
                <a:spcPts val="0"/>
              </a:spcAft>
              <a:buNone/>
              <a:defRPr sz="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82043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FB470E34-C87C-4EEC-97A6-98EA87D5A608}"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6" name="Picture Placeholder 2">
            <a:extLst>
              <a:ext uri="{FF2B5EF4-FFF2-40B4-BE49-F238E27FC236}">
                <a16:creationId xmlns:a16="http://schemas.microsoft.com/office/drawing/2014/main" id="{F1CD4ACE-0E96-00E3-D687-199BD15B7D03}"/>
              </a:ext>
            </a:extLst>
          </p:cNvPr>
          <p:cNvSpPr>
            <a:spLocks noGrp="1"/>
          </p:cNvSpPr>
          <p:nvPr>
            <p:ph type="pic" sz="quarter" idx="15"/>
          </p:nvPr>
        </p:nvSpPr>
        <p:spPr>
          <a:xfrm>
            <a:off x="324001" y="323999"/>
            <a:ext cx="4104000" cy="4136291"/>
          </a:xfrm>
        </p:spPr>
        <p:txBody>
          <a:bodyPr anchor="ctr"/>
          <a:lstStyle>
            <a:lvl1pPr algn="ctr">
              <a:defRPr>
                <a:solidFill>
                  <a:schemeClr val="tx2"/>
                </a:solidFill>
              </a:defRPr>
            </a:lvl1pPr>
          </a:lstStyle>
          <a:p>
            <a:r>
              <a:rPr lang="en-GB"/>
              <a:t>Click icon to add picture</a:t>
            </a:r>
            <a:endParaRPr lang="en-AU"/>
          </a:p>
        </p:txBody>
      </p:sp>
      <p:sp>
        <p:nvSpPr>
          <p:cNvPr id="3" name="Picture Placeholder 2">
            <a:extLst>
              <a:ext uri="{FF2B5EF4-FFF2-40B4-BE49-F238E27FC236}">
                <a16:creationId xmlns:a16="http://schemas.microsoft.com/office/drawing/2014/main" id="{13089B32-057C-F26F-343B-0F07B72F0757}"/>
              </a:ext>
            </a:extLst>
          </p:cNvPr>
          <p:cNvSpPr>
            <a:spLocks noGrp="1"/>
          </p:cNvSpPr>
          <p:nvPr>
            <p:ph type="pic" sz="quarter" idx="16"/>
          </p:nvPr>
        </p:nvSpPr>
        <p:spPr>
          <a:xfrm>
            <a:off x="4727429" y="323999"/>
            <a:ext cx="4104000" cy="4136291"/>
          </a:xfrm>
        </p:spPr>
        <p:txBody>
          <a:bodyPr anchor="ctr"/>
          <a:lstStyle>
            <a:lvl1pPr algn="ctr">
              <a:defRPr>
                <a:solidFill>
                  <a:schemeClr val="tx2"/>
                </a:solidFill>
              </a:defRPr>
            </a:lvl1pPr>
          </a:lstStyle>
          <a:p>
            <a:r>
              <a:rPr lang="en-GB"/>
              <a:t>Click icon to add picture</a:t>
            </a:r>
            <a:endParaRPr lang="en-AU"/>
          </a:p>
        </p:txBody>
      </p:sp>
      <p:sp>
        <p:nvSpPr>
          <p:cNvPr id="4" name="Text Placeholder 5">
            <a:extLst>
              <a:ext uri="{FF2B5EF4-FFF2-40B4-BE49-F238E27FC236}">
                <a16:creationId xmlns:a16="http://schemas.microsoft.com/office/drawing/2014/main" id="{1846BB05-E50A-C6FC-F832-01BAB56A9AD2}"/>
              </a:ext>
            </a:extLst>
          </p:cNvPr>
          <p:cNvSpPr>
            <a:spLocks noGrp="1"/>
          </p:cNvSpPr>
          <p:nvPr>
            <p:ph type="body" sz="quarter" idx="17"/>
          </p:nvPr>
        </p:nvSpPr>
        <p:spPr>
          <a:xfrm rot="16200000">
            <a:off x="3064975" y="2848996"/>
            <a:ext cx="3095979" cy="132309"/>
          </a:xfrm>
        </p:spPr>
        <p:txBody>
          <a:bodyPr anchor="b"/>
          <a:lstStyle>
            <a:lvl1pPr algn="l">
              <a:spcAft>
                <a:spcPts val="0"/>
              </a:spcAft>
              <a:defRPr sz="600">
                <a:solidFill>
                  <a:schemeClr val="tx2"/>
                </a:solidFill>
              </a:defRPr>
            </a:lvl1pPr>
            <a:lvl2pPr marL="0" indent="0" algn="l">
              <a:spcAft>
                <a:spcPts val="0"/>
              </a:spcAft>
              <a:buNone/>
              <a:defRPr sz="600"/>
            </a:lvl2pPr>
            <a:lvl3pPr marL="0" indent="0" algn="l">
              <a:spcAft>
                <a:spcPts val="0"/>
              </a:spcAft>
              <a:buNone/>
              <a:defRPr sz="600"/>
            </a:lvl3pPr>
            <a:lvl4pPr marL="0" indent="0" algn="l">
              <a:spcAft>
                <a:spcPts val="0"/>
              </a:spcAft>
              <a:buNone/>
              <a:defRPr sz="600"/>
            </a:lvl4pPr>
            <a:lvl5pPr marL="0" indent="0" algn="l">
              <a:spcAft>
                <a:spcPts val="0"/>
              </a:spcAft>
              <a:buNone/>
              <a:defRPr sz="600"/>
            </a:lvl5pPr>
            <a:lvl6pPr marL="0" indent="0" algn="l">
              <a:spcAft>
                <a:spcPts val="0"/>
              </a:spcAft>
              <a:buNone/>
              <a:defRPr sz="600"/>
            </a:lvl6pPr>
            <a:lvl7pPr marL="0" indent="0" algn="l">
              <a:spcAft>
                <a:spcPts val="0"/>
              </a:spcAft>
              <a:buNone/>
              <a:defRPr sz="600"/>
            </a:lvl7pPr>
            <a:lvl8pPr marL="0" indent="0" algn="l">
              <a:spcAft>
                <a:spcPts val="0"/>
              </a:spcAft>
              <a:buNone/>
              <a:defRPr sz="600"/>
            </a:lvl8pPr>
            <a:lvl9pPr marL="0" indent="0" algn="l">
              <a:spcAft>
                <a:spcPts val="0"/>
              </a:spcAft>
              <a:buNone/>
              <a:defRPr sz="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7" name="Text Placeholder 5">
            <a:extLst>
              <a:ext uri="{FF2B5EF4-FFF2-40B4-BE49-F238E27FC236}">
                <a16:creationId xmlns:a16="http://schemas.microsoft.com/office/drawing/2014/main" id="{7B6FC9FA-D7CD-8ED3-EBB2-EC4B95BA155F}"/>
              </a:ext>
            </a:extLst>
          </p:cNvPr>
          <p:cNvSpPr>
            <a:spLocks noGrp="1"/>
          </p:cNvSpPr>
          <p:nvPr>
            <p:ph type="body" sz="quarter" idx="10"/>
          </p:nvPr>
        </p:nvSpPr>
        <p:spPr>
          <a:xfrm rot="16200000">
            <a:off x="-1332013" y="2848996"/>
            <a:ext cx="3095979" cy="132309"/>
          </a:xfrm>
        </p:spPr>
        <p:txBody>
          <a:bodyPr anchor="b"/>
          <a:lstStyle>
            <a:lvl1pPr algn="l">
              <a:spcAft>
                <a:spcPts val="0"/>
              </a:spcAft>
              <a:defRPr sz="600">
                <a:solidFill>
                  <a:schemeClr val="tx2"/>
                </a:solidFill>
              </a:defRPr>
            </a:lvl1pPr>
            <a:lvl2pPr marL="0" indent="0" algn="l">
              <a:spcAft>
                <a:spcPts val="0"/>
              </a:spcAft>
              <a:buNone/>
              <a:defRPr sz="600"/>
            </a:lvl2pPr>
            <a:lvl3pPr marL="0" indent="0" algn="l">
              <a:spcAft>
                <a:spcPts val="0"/>
              </a:spcAft>
              <a:buNone/>
              <a:defRPr sz="600"/>
            </a:lvl3pPr>
            <a:lvl4pPr marL="0" indent="0" algn="l">
              <a:spcAft>
                <a:spcPts val="0"/>
              </a:spcAft>
              <a:buNone/>
              <a:defRPr sz="600"/>
            </a:lvl4pPr>
            <a:lvl5pPr marL="0" indent="0" algn="l">
              <a:spcAft>
                <a:spcPts val="0"/>
              </a:spcAft>
              <a:buNone/>
              <a:defRPr sz="600"/>
            </a:lvl5pPr>
            <a:lvl6pPr marL="0" indent="0" algn="l">
              <a:spcAft>
                <a:spcPts val="0"/>
              </a:spcAft>
              <a:buNone/>
              <a:defRPr sz="600"/>
            </a:lvl6pPr>
            <a:lvl7pPr marL="0" indent="0" algn="l">
              <a:spcAft>
                <a:spcPts val="0"/>
              </a:spcAft>
              <a:buNone/>
              <a:defRPr sz="600"/>
            </a:lvl7pPr>
            <a:lvl8pPr marL="0" indent="0" algn="l">
              <a:spcAft>
                <a:spcPts val="0"/>
              </a:spcAft>
              <a:buNone/>
              <a:defRPr sz="600"/>
            </a:lvl8pPr>
            <a:lvl9pPr marL="0" indent="0" algn="l">
              <a:spcAft>
                <a:spcPts val="0"/>
              </a:spcAft>
              <a:buNone/>
              <a:defRPr sz="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696461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9B82A7F3-0568-4851-B4FD-982196B19429}"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6" name="Picture Placeholder 2">
            <a:extLst>
              <a:ext uri="{FF2B5EF4-FFF2-40B4-BE49-F238E27FC236}">
                <a16:creationId xmlns:a16="http://schemas.microsoft.com/office/drawing/2014/main" id="{F1CD4ACE-0E96-00E3-D687-199BD15B7D03}"/>
              </a:ext>
            </a:extLst>
          </p:cNvPr>
          <p:cNvSpPr>
            <a:spLocks noGrp="1"/>
          </p:cNvSpPr>
          <p:nvPr>
            <p:ph type="pic" sz="quarter" idx="15"/>
          </p:nvPr>
        </p:nvSpPr>
        <p:spPr>
          <a:xfrm>
            <a:off x="324001" y="323999"/>
            <a:ext cx="3528000" cy="4136291"/>
          </a:xfrm>
        </p:spPr>
        <p:txBody>
          <a:bodyPr anchor="ctr"/>
          <a:lstStyle>
            <a:lvl1pPr algn="ctr">
              <a:defRPr>
                <a:solidFill>
                  <a:schemeClr val="tx2"/>
                </a:solidFill>
              </a:defRPr>
            </a:lvl1pPr>
          </a:lstStyle>
          <a:p>
            <a:r>
              <a:rPr lang="en-GB"/>
              <a:t>Click icon to add picture</a:t>
            </a:r>
            <a:endParaRPr lang="en-AU"/>
          </a:p>
        </p:txBody>
      </p:sp>
      <p:sp>
        <p:nvSpPr>
          <p:cNvPr id="8" name="Text Placeholder 5">
            <a:extLst>
              <a:ext uri="{FF2B5EF4-FFF2-40B4-BE49-F238E27FC236}">
                <a16:creationId xmlns:a16="http://schemas.microsoft.com/office/drawing/2014/main" id="{120F80D6-1C04-0BBB-4495-6794150DF5DA}"/>
              </a:ext>
            </a:extLst>
          </p:cNvPr>
          <p:cNvSpPr>
            <a:spLocks noGrp="1"/>
          </p:cNvSpPr>
          <p:nvPr>
            <p:ph type="body" sz="quarter" idx="10"/>
          </p:nvPr>
        </p:nvSpPr>
        <p:spPr>
          <a:xfrm rot="16200000">
            <a:off x="-1332013" y="2848996"/>
            <a:ext cx="3095979" cy="132309"/>
          </a:xfrm>
        </p:spPr>
        <p:txBody>
          <a:bodyPr anchor="b"/>
          <a:lstStyle>
            <a:lvl1pPr algn="l">
              <a:spcAft>
                <a:spcPts val="0"/>
              </a:spcAft>
              <a:defRPr sz="600">
                <a:solidFill>
                  <a:schemeClr val="tx2"/>
                </a:solidFill>
              </a:defRPr>
            </a:lvl1pPr>
            <a:lvl2pPr marL="0" indent="0" algn="l">
              <a:spcAft>
                <a:spcPts val="0"/>
              </a:spcAft>
              <a:buNone/>
              <a:defRPr sz="600"/>
            </a:lvl2pPr>
            <a:lvl3pPr marL="0" indent="0" algn="l">
              <a:spcAft>
                <a:spcPts val="0"/>
              </a:spcAft>
              <a:buNone/>
              <a:defRPr sz="600"/>
            </a:lvl3pPr>
            <a:lvl4pPr marL="0" indent="0" algn="l">
              <a:spcAft>
                <a:spcPts val="0"/>
              </a:spcAft>
              <a:buNone/>
              <a:defRPr sz="600"/>
            </a:lvl4pPr>
            <a:lvl5pPr marL="0" indent="0" algn="l">
              <a:spcAft>
                <a:spcPts val="0"/>
              </a:spcAft>
              <a:buNone/>
              <a:defRPr sz="600"/>
            </a:lvl5pPr>
            <a:lvl6pPr marL="0" indent="0" algn="l">
              <a:spcAft>
                <a:spcPts val="0"/>
              </a:spcAft>
              <a:buNone/>
              <a:defRPr sz="600"/>
            </a:lvl6pPr>
            <a:lvl7pPr marL="0" indent="0" algn="l">
              <a:spcAft>
                <a:spcPts val="0"/>
              </a:spcAft>
              <a:buNone/>
              <a:defRPr sz="600"/>
            </a:lvl7pPr>
            <a:lvl8pPr marL="0" indent="0" algn="l">
              <a:spcAft>
                <a:spcPts val="0"/>
              </a:spcAft>
              <a:buNone/>
              <a:defRPr sz="600"/>
            </a:lvl8pPr>
            <a:lvl9pPr marL="0" indent="0" algn="l">
              <a:spcAft>
                <a:spcPts val="0"/>
              </a:spcAft>
              <a:buNone/>
              <a:defRPr sz="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3" name="Picture Placeholder 2">
            <a:extLst>
              <a:ext uri="{FF2B5EF4-FFF2-40B4-BE49-F238E27FC236}">
                <a16:creationId xmlns:a16="http://schemas.microsoft.com/office/drawing/2014/main" id="{13089B32-057C-F26F-343B-0F07B72F0757}"/>
              </a:ext>
            </a:extLst>
          </p:cNvPr>
          <p:cNvSpPr>
            <a:spLocks noGrp="1"/>
          </p:cNvSpPr>
          <p:nvPr>
            <p:ph type="pic" sz="quarter" idx="16"/>
          </p:nvPr>
        </p:nvSpPr>
        <p:spPr>
          <a:xfrm>
            <a:off x="4727429" y="323999"/>
            <a:ext cx="3528000" cy="2336400"/>
          </a:xfrm>
        </p:spPr>
        <p:txBody>
          <a:bodyPr anchor="ctr"/>
          <a:lstStyle>
            <a:lvl1pPr algn="ctr">
              <a:defRPr>
                <a:solidFill>
                  <a:schemeClr val="tx2"/>
                </a:solidFill>
              </a:defRPr>
            </a:lvl1pPr>
          </a:lstStyle>
          <a:p>
            <a:r>
              <a:rPr lang="en-GB"/>
              <a:t>Click icon to add picture</a:t>
            </a:r>
            <a:endParaRPr lang="en-AU"/>
          </a:p>
        </p:txBody>
      </p:sp>
      <p:sp>
        <p:nvSpPr>
          <p:cNvPr id="4" name="Text Placeholder 5">
            <a:extLst>
              <a:ext uri="{FF2B5EF4-FFF2-40B4-BE49-F238E27FC236}">
                <a16:creationId xmlns:a16="http://schemas.microsoft.com/office/drawing/2014/main" id="{1846BB05-E50A-C6FC-F832-01BAB56A9AD2}"/>
              </a:ext>
            </a:extLst>
          </p:cNvPr>
          <p:cNvSpPr>
            <a:spLocks noGrp="1"/>
          </p:cNvSpPr>
          <p:nvPr>
            <p:ph type="body" sz="quarter" idx="17"/>
          </p:nvPr>
        </p:nvSpPr>
        <p:spPr>
          <a:xfrm rot="16200000">
            <a:off x="3449013" y="1426043"/>
            <a:ext cx="2336401" cy="132309"/>
          </a:xfrm>
        </p:spPr>
        <p:txBody>
          <a:bodyPr anchor="b"/>
          <a:lstStyle>
            <a:lvl1pPr algn="l">
              <a:spcAft>
                <a:spcPts val="0"/>
              </a:spcAft>
              <a:defRPr sz="600">
                <a:solidFill>
                  <a:schemeClr val="tx2"/>
                </a:solidFill>
              </a:defRPr>
            </a:lvl1pPr>
            <a:lvl2pPr marL="0" indent="0" algn="l">
              <a:spcAft>
                <a:spcPts val="0"/>
              </a:spcAft>
              <a:buNone/>
              <a:defRPr sz="600"/>
            </a:lvl2pPr>
            <a:lvl3pPr marL="0" indent="0" algn="l">
              <a:spcAft>
                <a:spcPts val="0"/>
              </a:spcAft>
              <a:buNone/>
              <a:defRPr sz="600"/>
            </a:lvl3pPr>
            <a:lvl4pPr marL="0" indent="0" algn="l">
              <a:spcAft>
                <a:spcPts val="0"/>
              </a:spcAft>
              <a:buNone/>
              <a:defRPr sz="600"/>
            </a:lvl4pPr>
            <a:lvl5pPr marL="0" indent="0" algn="l">
              <a:spcAft>
                <a:spcPts val="0"/>
              </a:spcAft>
              <a:buNone/>
              <a:defRPr sz="600"/>
            </a:lvl5pPr>
            <a:lvl6pPr marL="0" indent="0" algn="l">
              <a:spcAft>
                <a:spcPts val="0"/>
              </a:spcAft>
              <a:buNone/>
              <a:defRPr sz="600"/>
            </a:lvl6pPr>
            <a:lvl7pPr marL="0" indent="0" algn="l">
              <a:spcAft>
                <a:spcPts val="0"/>
              </a:spcAft>
              <a:buNone/>
              <a:defRPr sz="600"/>
            </a:lvl7pPr>
            <a:lvl8pPr marL="0" indent="0" algn="l">
              <a:spcAft>
                <a:spcPts val="0"/>
              </a:spcAft>
              <a:buNone/>
              <a:defRPr sz="600"/>
            </a:lvl8pPr>
            <a:lvl9pPr marL="0" indent="0" algn="l">
              <a:spcAft>
                <a:spcPts val="0"/>
              </a:spcAft>
              <a:buNone/>
              <a:defRPr sz="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7" name="Picture Placeholder 2">
            <a:extLst>
              <a:ext uri="{FF2B5EF4-FFF2-40B4-BE49-F238E27FC236}">
                <a16:creationId xmlns:a16="http://schemas.microsoft.com/office/drawing/2014/main" id="{E6C353B4-0883-DC17-CBB7-A4EAD6B72DA2}"/>
              </a:ext>
            </a:extLst>
          </p:cNvPr>
          <p:cNvSpPr>
            <a:spLocks noGrp="1"/>
          </p:cNvSpPr>
          <p:nvPr>
            <p:ph type="pic" sz="quarter" idx="18"/>
          </p:nvPr>
        </p:nvSpPr>
        <p:spPr>
          <a:xfrm>
            <a:off x="6675969" y="2987140"/>
            <a:ext cx="2124000" cy="1476000"/>
          </a:xfrm>
        </p:spPr>
        <p:txBody>
          <a:bodyPr anchor="ctr"/>
          <a:lstStyle>
            <a:lvl1pPr algn="ctr">
              <a:defRPr>
                <a:solidFill>
                  <a:schemeClr val="tx2"/>
                </a:solidFill>
              </a:defRPr>
            </a:lvl1pPr>
          </a:lstStyle>
          <a:p>
            <a:r>
              <a:rPr lang="en-GB"/>
              <a:t>Click icon to add picture</a:t>
            </a:r>
            <a:endParaRPr lang="en-AU"/>
          </a:p>
        </p:txBody>
      </p:sp>
      <p:sp>
        <p:nvSpPr>
          <p:cNvPr id="9" name="Text Placeholder 5">
            <a:extLst>
              <a:ext uri="{FF2B5EF4-FFF2-40B4-BE49-F238E27FC236}">
                <a16:creationId xmlns:a16="http://schemas.microsoft.com/office/drawing/2014/main" id="{241613DB-E3FB-0009-E0FC-272290FEF03B}"/>
              </a:ext>
            </a:extLst>
          </p:cNvPr>
          <p:cNvSpPr>
            <a:spLocks noGrp="1"/>
          </p:cNvSpPr>
          <p:nvPr>
            <p:ph type="body" sz="quarter" idx="19"/>
          </p:nvPr>
        </p:nvSpPr>
        <p:spPr>
          <a:xfrm rot="16200000">
            <a:off x="5836927" y="3658984"/>
            <a:ext cx="1476001" cy="132309"/>
          </a:xfrm>
        </p:spPr>
        <p:txBody>
          <a:bodyPr anchor="b"/>
          <a:lstStyle>
            <a:lvl1pPr algn="l">
              <a:spcAft>
                <a:spcPts val="0"/>
              </a:spcAft>
              <a:defRPr sz="600">
                <a:solidFill>
                  <a:schemeClr val="tx2"/>
                </a:solidFill>
              </a:defRPr>
            </a:lvl1pPr>
            <a:lvl2pPr marL="0" indent="0" algn="l">
              <a:spcAft>
                <a:spcPts val="0"/>
              </a:spcAft>
              <a:buNone/>
              <a:defRPr sz="600"/>
            </a:lvl2pPr>
            <a:lvl3pPr marL="0" indent="0" algn="l">
              <a:spcAft>
                <a:spcPts val="0"/>
              </a:spcAft>
              <a:buNone/>
              <a:defRPr sz="600"/>
            </a:lvl3pPr>
            <a:lvl4pPr marL="0" indent="0" algn="l">
              <a:spcAft>
                <a:spcPts val="0"/>
              </a:spcAft>
              <a:buNone/>
              <a:defRPr sz="600"/>
            </a:lvl4pPr>
            <a:lvl5pPr marL="0" indent="0" algn="l">
              <a:spcAft>
                <a:spcPts val="0"/>
              </a:spcAft>
              <a:buNone/>
              <a:defRPr sz="600"/>
            </a:lvl5pPr>
            <a:lvl6pPr marL="0" indent="0" algn="l">
              <a:spcAft>
                <a:spcPts val="0"/>
              </a:spcAft>
              <a:buNone/>
              <a:defRPr sz="600"/>
            </a:lvl6pPr>
            <a:lvl7pPr marL="0" indent="0" algn="l">
              <a:spcAft>
                <a:spcPts val="0"/>
              </a:spcAft>
              <a:buNone/>
              <a:defRPr sz="600"/>
            </a:lvl7pPr>
            <a:lvl8pPr marL="0" indent="0" algn="l">
              <a:spcAft>
                <a:spcPts val="0"/>
              </a:spcAft>
              <a:buNone/>
              <a:defRPr sz="600"/>
            </a:lvl8pPr>
            <a:lvl9pPr marL="0" indent="0" algn="l">
              <a:spcAft>
                <a:spcPts val="0"/>
              </a:spcAft>
              <a:buNone/>
              <a:defRPr sz="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31642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Image &amp; Quote">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7E105E7C-CDFF-4E45-879E-8F0608D59855}"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6" name="Picture Placeholder 2">
            <a:extLst>
              <a:ext uri="{FF2B5EF4-FFF2-40B4-BE49-F238E27FC236}">
                <a16:creationId xmlns:a16="http://schemas.microsoft.com/office/drawing/2014/main" id="{F1CD4ACE-0E96-00E3-D687-199BD15B7D03}"/>
              </a:ext>
            </a:extLst>
          </p:cNvPr>
          <p:cNvSpPr>
            <a:spLocks noGrp="1"/>
          </p:cNvSpPr>
          <p:nvPr>
            <p:ph type="pic" sz="quarter" idx="15"/>
          </p:nvPr>
        </p:nvSpPr>
        <p:spPr>
          <a:xfrm>
            <a:off x="324001" y="323999"/>
            <a:ext cx="3528000" cy="4136291"/>
          </a:xfrm>
        </p:spPr>
        <p:txBody>
          <a:bodyPr anchor="ctr"/>
          <a:lstStyle>
            <a:lvl1pPr algn="ctr">
              <a:defRPr>
                <a:solidFill>
                  <a:schemeClr val="tx2"/>
                </a:solidFill>
              </a:defRPr>
            </a:lvl1pPr>
          </a:lstStyle>
          <a:p>
            <a:r>
              <a:rPr lang="en-GB"/>
              <a:t>Click icon to add picture</a:t>
            </a:r>
            <a:endParaRPr lang="en-AU"/>
          </a:p>
        </p:txBody>
      </p:sp>
      <p:sp>
        <p:nvSpPr>
          <p:cNvPr id="8" name="Text Placeholder 5">
            <a:extLst>
              <a:ext uri="{FF2B5EF4-FFF2-40B4-BE49-F238E27FC236}">
                <a16:creationId xmlns:a16="http://schemas.microsoft.com/office/drawing/2014/main" id="{120F80D6-1C04-0BBB-4495-6794150DF5DA}"/>
              </a:ext>
            </a:extLst>
          </p:cNvPr>
          <p:cNvSpPr>
            <a:spLocks noGrp="1"/>
          </p:cNvSpPr>
          <p:nvPr>
            <p:ph type="body" sz="quarter" idx="10"/>
          </p:nvPr>
        </p:nvSpPr>
        <p:spPr>
          <a:xfrm rot="16200000">
            <a:off x="-1332013" y="2848996"/>
            <a:ext cx="3095979" cy="132309"/>
          </a:xfrm>
        </p:spPr>
        <p:txBody>
          <a:bodyPr anchor="b"/>
          <a:lstStyle>
            <a:lvl1pPr algn="l">
              <a:spcAft>
                <a:spcPts val="0"/>
              </a:spcAft>
              <a:defRPr sz="600">
                <a:solidFill>
                  <a:schemeClr val="tx2"/>
                </a:solidFill>
              </a:defRPr>
            </a:lvl1pPr>
            <a:lvl2pPr marL="0" indent="0" algn="l">
              <a:spcAft>
                <a:spcPts val="0"/>
              </a:spcAft>
              <a:buNone/>
              <a:defRPr sz="600"/>
            </a:lvl2pPr>
            <a:lvl3pPr marL="0" indent="0" algn="l">
              <a:spcAft>
                <a:spcPts val="0"/>
              </a:spcAft>
              <a:buNone/>
              <a:defRPr sz="600"/>
            </a:lvl3pPr>
            <a:lvl4pPr marL="0" indent="0" algn="l">
              <a:spcAft>
                <a:spcPts val="0"/>
              </a:spcAft>
              <a:buNone/>
              <a:defRPr sz="600"/>
            </a:lvl4pPr>
            <a:lvl5pPr marL="0" indent="0" algn="l">
              <a:spcAft>
                <a:spcPts val="0"/>
              </a:spcAft>
              <a:buNone/>
              <a:defRPr sz="600"/>
            </a:lvl5pPr>
            <a:lvl6pPr marL="0" indent="0" algn="l">
              <a:spcAft>
                <a:spcPts val="0"/>
              </a:spcAft>
              <a:buNone/>
              <a:defRPr sz="600"/>
            </a:lvl6pPr>
            <a:lvl7pPr marL="0" indent="0" algn="l">
              <a:spcAft>
                <a:spcPts val="0"/>
              </a:spcAft>
              <a:buNone/>
              <a:defRPr sz="600"/>
            </a:lvl7pPr>
            <a:lvl8pPr marL="0" indent="0" algn="l">
              <a:spcAft>
                <a:spcPts val="0"/>
              </a:spcAft>
              <a:buNone/>
              <a:defRPr sz="600"/>
            </a:lvl8pPr>
            <a:lvl9pPr marL="0" indent="0" algn="l">
              <a:spcAft>
                <a:spcPts val="0"/>
              </a:spcAft>
              <a:buNone/>
              <a:defRPr sz="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
        <p:nvSpPr>
          <p:cNvPr id="10" name="Text Placeholder 5">
            <a:extLst>
              <a:ext uri="{FF2B5EF4-FFF2-40B4-BE49-F238E27FC236}">
                <a16:creationId xmlns:a16="http://schemas.microsoft.com/office/drawing/2014/main" id="{5834E935-13DF-A6BE-F4B5-3D3B98E25128}"/>
              </a:ext>
            </a:extLst>
          </p:cNvPr>
          <p:cNvSpPr>
            <a:spLocks noGrp="1"/>
          </p:cNvSpPr>
          <p:nvPr>
            <p:ph type="body" sz="quarter" idx="16"/>
          </p:nvPr>
        </p:nvSpPr>
        <p:spPr>
          <a:xfrm>
            <a:off x="4576964" y="323999"/>
            <a:ext cx="3870429" cy="4139141"/>
          </a:xfrm>
        </p:spPr>
        <p:txBody>
          <a:bodyPr/>
          <a:lstStyle>
            <a:lvl1pPr>
              <a:spcAft>
                <a:spcPts val="1800"/>
              </a:spcAft>
              <a:defRPr sz="2000">
                <a:solidFill>
                  <a:schemeClr val="tx2"/>
                </a:solidFill>
              </a:defRPr>
            </a:lvl1pPr>
            <a:lvl2pPr marL="0" indent="0">
              <a:buNone/>
              <a:defRPr sz="900"/>
            </a:lvl2pPr>
            <a:lvl3pPr marL="0" indent="0">
              <a:buNone/>
              <a:defRPr sz="900"/>
            </a:lvl3pPr>
            <a:lvl4pPr marL="0" indent="0">
              <a:buNone/>
              <a:defRPr sz="900"/>
            </a:lvl4pPr>
            <a:lvl5pPr marL="0" indent="0">
              <a:buNone/>
              <a:defRPr sz="900"/>
            </a:lvl5pPr>
            <a:lvl6pPr marL="0" indent="0">
              <a:buNone/>
              <a:defRPr sz="900"/>
            </a:lvl6pPr>
            <a:lvl7pPr marL="0" indent="0">
              <a:buNone/>
              <a:defRPr sz="900"/>
            </a:lvl7pPr>
            <a:lvl8pPr marL="0" indent="0">
              <a:buNone/>
              <a:defRPr sz="900"/>
            </a:lvl8pPr>
            <a:lvl9pPr marL="0" indent="0">
              <a:buNone/>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55166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1135DB7E-4B54-40D5-9196-97D89F82203F}"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10" name="Text Placeholder 5">
            <a:extLst>
              <a:ext uri="{FF2B5EF4-FFF2-40B4-BE49-F238E27FC236}">
                <a16:creationId xmlns:a16="http://schemas.microsoft.com/office/drawing/2014/main" id="{5834E935-13DF-A6BE-F4B5-3D3B98E25128}"/>
              </a:ext>
            </a:extLst>
          </p:cNvPr>
          <p:cNvSpPr>
            <a:spLocks noGrp="1"/>
          </p:cNvSpPr>
          <p:nvPr>
            <p:ph type="body" sz="quarter" idx="16"/>
          </p:nvPr>
        </p:nvSpPr>
        <p:spPr>
          <a:xfrm>
            <a:off x="2686050" y="323999"/>
            <a:ext cx="5761343" cy="4139141"/>
          </a:xfrm>
        </p:spPr>
        <p:txBody>
          <a:bodyPr/>
          <a:lstStyle>
            <a:lvl1pPr>
              <a:spcAft>
                <a:spcPts val="1800"/>
              </a:spcAft>
              <a:defRPr sz="2800">
                <a:solidFill>
                  <a:schemeClr val="accent1"/>
                </a:solidFill>
              </a:defRPr>
            </a:lvl1pPr>
            <a:lvl2pPr marL="0" indent="0">
              <a:buNone/>
              <a:defRPr sz="900"/>
            </a:lvl2pPr>
            <a:lvl3pPr marL="0" indent="0">
              <a:buNone/>
              <a:defRPr sz="900"/>
            </a:lvl3pPr>
            <a:lvl4pPr marL="0" indent="0">
              <a:buNone/>
              <a:defRPr sz="900"/>
            </a:lvl4pPr>
            <a:lvl5pPr marL="0" indent="0">
              <a:buNone/>
              <a:defRPr sz="900"/>
            </a:lvl5pPr>
            <a:lvl6pPr marL="0" indent="0">
              <a:buNone/>
              <a:defRPr sz="900"/>
            </a:lvl6pPr>
            <a:lvl7pPr marL="0" indent="0">
              <a:buNone/>
              <a:defRPr sz="900"/>
            </a:lvl7pPr>
            <a:lvl8pPr marL="0" indent="0">
              <a:buNone/>
              <a:defRPr sz="900"/>
            </a:lvl8pPr>
            <a:lvl9pPr marL="0" indent="0">
              <a:buNone/>
              <a:defRPr sz="9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cxnSp>
        <p:nvCxnSpPr>
          <p:cNvPr id="3" name="Straight Connector 2">
            <a:extLst>
              <a:ext uri="{FF2B5EF4-FFF2-40B4-BE49-F238E27FC236}">
                <a16:creationId xmlns:a16="http://schemas.microsoft.com/office/drawing/2014/main" id="{02F82751-76E5-1B3E-40ED-FD6C45D1CEB7}"/>
              </a:ext>
            </a:extLst>
          </p:cNvPr>
          <p:cNvCxnSpPr>
            <a:cxnSpLocks/>
          </p:cNvCxnSpPr>
          <p:nvPr userDrawn="1"/>
        </p:nvCxnSpPr>
        <p:spPr>
          <a:xfrm>
            <a:off x="2448000" y="323850"/>
            <a:ext cx="0" cy="295200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00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1296000" y="324000"/>
            <a:ext cx="7489226" cy="1575174"/>
          </a:xfrm>
        </p:spPr>
        <p:txBody>
          <a:bodyPr/>
          <a:lstStyle>
            <a:lvl1pPr>
              <a:lnSpc>
                <a:spcPct val="80000"/>
              </a:lnSpc>
              <a:defRPr sz="6400"/>
            </a:lvl1pPr>
          </a:lstStyle>
          <a:p>
            <a:r>
              <a:rPr lang="en-GB"/>
              <a:t>Click to edit Master title style</a:t>
            </a:r>
            <a:endParaRPr lang="en-AU" dirty="0"/>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1296000" y="2196001"/>
            <a:ext cx="3095980" cy="1455870"/>
          </a:xfrm>
        </p:spPr>
        <p:txBody>
          <a:bodyPr/>
          <a:lstStyle>
            <a:lvl1pPr>
              <a:defRPr sz="2000">
                <a:solidFill>
                  <a:schemeClr val="tx2"/>
                </a:solidFill>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3" name="Picture 2">
            <a:extLst>
              <a:ext uri="{FF2B5EF4-FFF2-40B4-BE49-F238E27FC236}">
                <a16:creationId xmlns:a16="http://schemas.microsoft.com/office/drawing/2014/main" id="{BA453D9D-EE98-6341-B4F9-0D00D024F9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00" y="0"/>
            <a:ext cx="1736846" cy="5143500"/>
          </a:xfrm>
          <a:prstGeom prst="rect">
            <a:avLst/>
          </a:prstGeom>
        </p:spPr>
      </p:pic>
      <p:sp>
        <p:nvSpPr>
          <p:cNvPr id="8" name="Picture Placeholder 2">
            <a:extLst>
              <a:ext uri="{FF2B5EF4-FFF2-40B4-BE49-F238E27FC236}">
                <a16:creationId xmlns:a16="http://schemas.microsoft.com/office/drawing/2014/main" id="{B2933946-B0EC-1F66-669C-2CF56603B665}"/>
              </a:ext>
            </a:extLst>
          </p:cNvPr>
          <p:cNvSpPr>
            <a:spLocks noGrp="1"/>
          </p:cNvSpPr>
          <p:nvPr>
            <p:ph type="pic" sz="quarter" idx="14"/>
          </p:nvPr>
        </p:nvSpPr>
        <p:spPr>
          <a:xfrm>
            <a:off x="4571999" y="2196000"/>
            <a:ext cx="4213227" cy="2533163"/>
          </a:xfrm>
        </p:spPr>
        <p:txBody>
          <a:bodyPr anchor="ctr"/>
          <a:lstStyle>
            <a:lvl1pPr algn="ctr">
              <a:defRPr>
                <a:solidFill>
                  <a:schemeClr val="tx2"/>
                </a:solidFill>
              </a:defRPr>
            </a:lvl1pPr>
          </a:lstStyle>
          <a:p>
            <a:r>
              <a:rPr lang="en-GB"/>
              <a:t>Click icon to add picture</a:t>
            </a:r>
            <a:endParaRPr lang="en-AU"/>
          </a:p>
        </p:txBody>
      </p:sp>
    </p:spTree>
    <p:extLst>
      <p:ext uri="{BB962C8B-B14F-4D97-AF65-F5344CB8AC3E}">
        <p14:creationId xmlns:p14="http://schemas.microsoft.com/office/powerpoint/2010/main" val="369814022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1216CC75-3B66-5852-3202-2CC5AA502A50}"/>
              </a:ext>
            </a:extLst>
          </p:cNvPr>
          <p:cNvSpPr>
            <a:spLocks noGrp="1"/>
          </p:cNvSpPr>
          <p:nvPr>
            <p:ph type="pic" sz="quarter" idx="17" hasCustomPrompt="1"/>
          </p:nvPr>
        </p:nvSpPr>
        <p:spPr>
          <a:xfrm>
            <a:off x="0" y="0"/>
            <a:ext cx="9143999" cy="5143500"/>
          </a:xfrm>
        </p:spPr>
        <p:txBody>
          <a:bodyPr anchor="ctr"/>
          <a:lstStyle>
            <a:lvl1pPr algn="ctr">
              <a:defRPr>
                <a:solidFill>
                  <a:schemeClr val="tx2"/>
                </a:solidFill>
              </a:defRPr>
            </a:lvl1pPr>
          </a:lstStyle>
          <a:p>
            <a:r>
              <a:rPr lang="en-GB" dirty="0"/>
              <a:t>Click middle icon to insert picture. Then right click and Send to back.</a:t>
            </a:r>
            <a:endParaRPr lang="en-AU" dirty="0"/>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88394A2D-9EEB-4DBD-8569-ADC63CEDAC7A}"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10" name="Text Placeholder 5">
            <a:extLst>
              <a:ext uri="{FF2B5EF4-FFF2-40B4-BE49-F238E27FC236}">
                <a16:creationId xmlns:a16="http://schemas.microsoft.com/office/drawing/2014/main" id="{5834E935-13DF-A6BE-F4B5-3D3B98E25128}"/>
              </a:ext>
            </a:extLst>
          </p:cNvPr>
          <p:cNvSpPr>
            <a:spLocks noGrp="1"/>
          </p:cNvSpPr>
          <p:nvPr>
            <p:ph type="body" sz="quarter" idx="16"/>
          </p:nvPr>
        </p:nvSpPr>
        <p:spPr>
          <a:xfrm>
            <a:off x="324000" y="323999"/>
            <a:ext cx="4022975" cy="1887711"/>
          </a:xfrm>
        </p:spPr>
        <p:txBody>
          <a:bodyPr/>
          <a:lstStyle>
            <a:lvl1pPr>
              <a:spcAft>
                <a:spcPts val="1800"/>
              </a:spcAft>
              <a:defRPr sz="2800">
                <a:solidFill>
                  <a:schemeClr val="tx2"/>
                </a:solidFill>
              </a:defRPr>
            </a:lvl1pPr>
            <a:lvl2pPr marL="0" indent="0">
              <a:buNone/>
              <a:defRPr sz="900">
                <a:solidFill>
                  <a:schemeClr val="tx2"/>
                </a:solidFill>
              </a:defRPr>
            </a:lvl2pPr>
            <a:lvl3pPr marL="0" indent="0">
              <a:buNone/>
              <a:defRPr sz="900">
                <a:solidFill>
                  <a:schemeClr val="tx2"/>
                </a:solidFill>
              </a:defRPr>
            </a:lvl3pPr>
            <a:lvl4pPr marL="0" indent="0">
              <a:buNone/>
              <a:defRPr sz="900">
                <a:solidFill>
                  <a:schemeClr val="tx2"/>
                </a:solidFill>
              </a:defRPr>
            </a:lvl4pPr>
            <a:lvl5pPr marL="0" indent="0">
              <a:buNone/>
              <a:defRPr sz="900">
                <a:solidFill>
                  <a:schemeClr val="tx2"/>
                </a:solidFill>
              </a:defRPr>
            </a:lvl5pPr>
            <a:lvl6pPr marL="0" indent="0">
              <a:buNone/>
              <a:defRPr sz="900">
                <a:solidFill>
                  <a:schemeClr val="tx2"/>
                </a:solidFill>
              </a:defRPr>
            </a:lvl6pPr>
            <a:lvl7pPr marL="0" indent="0">
              <a:buNone/>
              <a:defRPr sz="900">
                <a:solidFill>
                  <a:schemeClr val="tx2"/>
                </a:solidFill>
              </a:defRPr>
            </a:lvl7pPr>
            <a:lvl8pPr marL="0" indent="0">
              <a:buNone/>
              <a:defRPr sz="900">
                <a:solidFill>
                  <a:schemeClr val="tx2"/>
                </a:solidFill>
              </a:defRPr>
            </a:lvl8pPr>
            <a:lvl9pPr marL="0" indent="0">
              <a:buNone/>
              <a:defRPr sz="900">
                <a:solidFill>
                  <a:schemeClr val="tx2"/>
                </a:solidFill>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spTree>
    <p:extLst>
      <p:ext uri="{BB962C8B-B14F-4D97-AF65-F5344CB8AC3E}">
        <p14:creationId xmlns:p14="http://schemas.microsoft.com/office/powerpoint/2010/main" val="13324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p>
            <a:r>
              <a:rPr lang="en-GB"/>
              <a:t>Click to edit Master title style</a:t>
            </a:r>
            <a:endParaRPr lang="en-AU"/>
          </a:p>
        </p:txBody>
      </p:sp>
    </p:spTree>
    <p:extLst>
      <p:ext uri="{BB962C8B-B14F-4D97-AF65-F5344CB8AC3E}">
        <p14:creationId xmlns:p14="http://schemas.microsoft.com/office/powerpoint/2010/main" val="5465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hasCustomPrompt="1"/>
          </p:nvPr>
        </p:nvSpPr>
        <p:spPr>
          <a:xfrm>
            <a:off x="3041831" y="324000"/>
            <a:ext cx="5355594" cy="852595"/>
          </a:xfrm>
        </p:spPr>
        <p:txBody>
          <a:bodyPr/>
          <a:lstStyle>
            <a:lvl1pPr>
              <a:lnSpc>
                <a:spcPct val="80000"/>
              </a:lnSpc>
              <a:defRPr sz="6400"/>
            </a:lvl1pPr>
          </a:lstStyle>
          <a:p>
            <a:r>
              <a:rPr lang="en-US" dirty="0"/>
              <a:t>Thank you</a:t>
            </a:r>
            <a:endParaRPr lang="en-AU" dirty="0"/>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041831" y="1260000"/>
            <a:ext cx="5355594" cy="1455870"/>
          </a:xfrm>
        </p:spPr>
        <p:txBody>
          <a:bodyPr/>
          <a:lstStyle>
            <a:lvl1pPr>
              <a:spcAft>
                <a:spcPts val="2900"/>
              </a:spcAft>
              <a:defRPr sz="2000">
                <a:solidFill>
                  <a:schemeClr val="tx2"/>
                </a:solidFill>
              </a:defRPr>
            </a:lvl1pPr>
            <a:lvl2pPr marL="0" indent="0">
              <a:spcAft>
                <a:spcPts val="0"/>
              </a:spcAft>
              <a:buNone/>
              <a:defRPr/>
            </a:lvl2pPr>
            <a:lvl3pPr marL="0" indent="0">
              <a:spcAft>
                <a:spcPts val="0"/>
              </a:spcAft>
              <a:buNone/>
              <a:defRPr/>
            </a:lvl3pPr>
            <a:lvl4pPr marL="0" indent="0">
              <a:spcAft>
                <a:spcPts val="0"/>
              </a:spcAft>
              <a:buNone/>
              <a:defRPr/>
            </a:lvl4pPr>
            <a:lvl5pPr marL="0" indent="0">
              <a:spcAft>
                <a:spcPts val="0"/>
              </a:spcAft>
              <a:buNone/>
              <a:defRPr/>
            </a:lvl5pPr>
            <a:lvl6pPr marL="0" indent="0">
              <a:spcAft>
                <a:spcPts val="0"/>
              </a:spcAft>
              <a:buNone/>
              <a:defRPr/>
            </a:lvl6pPr>
            <a:lvl7pPr marL="0" indent="0">
              <a:spcAft>
                <a:spcPts val="0"/>
              </a:spcAft>
              <a:buNone/>
              <a:defRPr/>
            </a:lvl7pPr>
            <a:lvl8pPr marL="0" indent="0">
              <a:spcAft>
                <a:spcPts val="0"/>
              </a:spcAft>
              <a:buNone/>
              <a:defRPr/>
            </a:lvl8pPr>
            <a:lvl9pPr marL="0" indent="0">
              <a:spcAft>
                <a:spcPts val="0"/>
              </a:spcAft>
              <a:buNone/>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dirty="0"/>
          </a:p>
        </p:txBody>
      </p:sp>
      <p:pic>
        <p:nvPicPr>
          <p:cNvPr id="3" name="Picture 2">
            <a:extLst>
              <a:ext uri="{FF2B5EF4-FFF2-40B4-BE49-F238E27FC236}">
                <a16:creationId xmlns:a16="http://schemas.microsoft.com/office/drawing/2014/main" id="{BA453D9D-EE98-6341-B4F9-0D00D024F9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00" y="0"/>
            <a:ext cx="1736846" cy="5143500"/>
          </a:xfrm>
          <a:prstGeom prst="rect">
            <a:avLst/>
          </a:prstGeom>
        </p:spPr>
      </p:pic>
      <p:sp>
        <p:nvSpPr>
          <p:cNvPr id="4" name="Footer Placeholder 4">
            <a:extLst>
              <a:ext uri="{FF2B5EF4-FFF2-40B4-BE49-F238E27FC236}">
                <a16:creationId xmlns:a16="http://schemas.microsoft.com/office/drawing/2014/main" id="{0DBEC176-AB30-E5FE-FEE0-33472BED4980}"/>
              </a:ext>
            </a:extLst>
          </p:cNvPr>
          <p:cNvSpPr txBox="1">
            <a:spLocks/>
          </p:cNvSpPr>
          <p:nvPr userDrawn="1"/>
        </p:nvSpPr>
        <p:spPr>
          <a:xfrm>
            <a:off x="3043956" y="3801600"/>
            <a:ext cx="3812400" cy="579600"/>
          </a:xfrm>
          <a:prstGeom prst="rect">
            <a:avLst/>
          </a:prstGeom>
        </p:spPr>
        <p:txBody>
          <a:bodyPr vert="horz" lIns="0" tIns="0" rIns="0" bIns="0" rtlCol="0" anchor="b"/>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800" dirty="0">
                <a:solidFill>
                  <a:schemeClr val="tx2"/>
                </a:solidFill>
                <a:effectLst/>
                <a:latin typeface="+mn-lt"/>
                <a:ea typeface="Times New Roman" panose="02020603050405020304" pitchFamily="18" charset="0"/>
                <a:cs typeface="Times New Roman" panose="02020603050405020304" pitchFamily="18" charset="0"/>
              </a:rPr>
              <a:t>TEQSA Provider ID: PRV12002 (Australian University)</a:t>
            </a:r>
            <a:r>
              <a:rPr lang="en-AU" sz="800" dirty="0">
                <a:solidFill>
                  <a:schemeClr val="tx2"/>
                </a:solidFill>
                <a:effectLst/>
                <a:latin typeface="+mn-lt"/>
                <a:ea typeface="Times New Roman" panose="02020603050405020304" pitchFamily="18" charset="0"/>
                <a:cs typeface="Times New Roman" panose="02020603050405020304" pitchFamily="18" charset="0"/>
              </a:rPr>
              <a:t> </a:t>
            </a:r>
          </a:p>
          <a:p>
            <a:pPr>
              <a:spcBef>
                <a:spcPts val="200"/>
              </a:spcBef>
            </a:pPr>
            <a:r>
              <a:rPr lang="en-US" sz="800" dirty="0">
                <a:solidFill>
                  <a:schemeClr val="tx2"/>
                </a:solidFill>
                <a:effectLst/>
                <a:latin typeface="+mn-lt"/>
                <a:ea typeface="Times New Roman" panose="02020603050405020304" pitchFamily="18" charset="0"/>
                <a:cs typeface="Times New Roman" panose="02020603050405020304" pitchFamily="18" charset="0"/>
              </a:rPr>
              <a:t>CRICOS Provider Code: 00120C</a:t>
            </a:r>
            <a:endParaRPr lang="en-AU" sz="800" dirty="0">
              <a:solidFill>
                <a:schemeClr val="tx2"/>
              </a:solidFill>
              <a:effectLst/>
              <a:latin typeface="+mn-lt"/>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189157894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hasCustomPrompt="1"/>
          </p:nvPr>
        </p:nvSpPr>
        <p:spPr>
          <a:xfrm>
            <a:off x="324000" y="324000"/>
            <a:ext cx="8461226" cy="1575174"/>
          </a:xfrm>
        </p:spPr>
        <p:txBody>
          <a:bodyPr/>
          <a:lstStyle>
            <a:lvl1pPr marL="1440000" indent="-1440000">
              <a:lnSpc>
                <a:spcPct val="80000"/>
              </a:lnSpc>
              <a:defRPr sz="6400">
                <a:solidFill>
                  <a:schemeClr val="tx2"/>
                </a:solidFill>
              </a:defRPr>
            </a:lvl1pPr>
          </a:lstStyle>
          <a:p>
            <a:r>
              <a:rPr lang="en-US" dirty="0"/>
              <a:t>1	Click to edit Master title style</a:t>
            </a:r>
            <a:endParaRPr lang="en-AU" dirty="0"/>
          </a:p>
        </p:txBody>
      </p:sp>
      <p:sp>
        <p:nvSpPr>
          <p:cNvPr id="4" name="Date Placeholder 3">
            <a:extLst>
              <a:ext uri="{FF2B5EF4-FFF2-40B4-BE49-F238E27FC236}">
                <a16:creationId xmlns:a16="http://schemas.microsoft.com/office/drawing/2014/main" id="{77D01783-1C53-76AD-3A36-14142778A970}"/>
              </a:ext>
            </a:extLst>
          </p:cNvPr>
          <p:cNvSpPr>
            <a:spLocks noGrp="1"/>
          </p:cNvSpPr>
          <p:nvPr>
            <p:ph type="dt" sz="half" idx="11"/>
          </p:nvPr>
        </p:nvSpPr>
        <p:spPr/>
        <p:txBody>
          <a:bodyPr/>
          <a:lstStyle/>
          <a:p>
            <a:fld id="{6E854A8B-DDB1-4B74-9405-D4AC677DF99A}" type="datetime1">
              <a:rPr lang="en-AU" smtClean="0"/>
              <a:t>13/7/2026</a:t>
            </a:fld>
            <a:endParaRPr lang="en-AU" dirty="0"/>
          </a:p>
        </p:txBody>
      </p:sp>
      <p:sp>
        <p:nvSpPr>
          <p:cNvPr id="5" name="Footer Placeholder 4">
            <a:extLst>
              <a:ext uri="{FF2B5EF4-FFF2-40B4-BE49-F238E27FC236}">
                <a16:creationId xmlns:a16="http://schemas.microsoft.com/office/drawing/2014/main" id="{C5840CB3-2CE2-B1F5-B371-748DF819EEB1}"/>
              </a:ext>
            </a:extLst>
          </p:cNvPr>
          <p:cNvSpPr>
            <a:spLocks noGrp="1"/>
          </p:cNvSpPr>
          <p:nvPr>
            <p:ph type="ftr" sz="quarter" idx="12"/>
          </p:nvPr>
        </p:nvSpPr>
        <p:spPr/>
        <p:txBody>
          <a:bodyPr/>
          <a:lstStyle/>
          <a:p>
            <a:r>
              <a:rPr lang="en-US"/>
              <a:t>AREA OF THE UNIVERSITY PRESENTING   |   PRESENTATION NAME GOES HERE</a:t>
            </a:r>
            <a:endParaRPr lang="en-AU" dirty="0"/>
          </a:p>
        </p:txBody>
      </p:sp>
      <p:sp>
        <p:nvSpPr>
          <p:cNvPr id="7" name="Slide Number Placeholder 6">
            <a:extLst>
              <a:ext uri="{FF2B5EF4-FFF2-40B4-BE49-F238E27FC236}">
                <a16:creationId xmlns:a16="http://schemas.microsoft.com/office/drawing/2014/main" id="{9457B121-D7D2-9C89-19FA-F4D804AFEC25}"/>
              </a:ext>
            </a:extLst>
          </p:cNvPr>
          <p:cNvSpPr>
            <a:spLocks noGrp="1"/>
          </p:cNvSpPr>
          <p:nvPr>
            <p:ph type="sldNum" sz="quarter" idx="13"/>
          </p:nvPr>
        </p:nvSpPr>
        <p:spPr/>
        <p:txBody>
          <a:bodyPr/>
          <a:lstStyle/>
          <a:p>
            <a:fld id="{29D5CE74-914C-4689-99FC-1AEF49CE2B47}" type="slidenum">
              <a:rPr lang="en-AU" smtClean="0"/>
              <a:pPr/>
              <a:t>‹#›</a:t>
            </a:fld>
            <a:endParaRPr lang="en-AU" dirty="0"/>
          </a:p>
        </p:txBody>
      </p:sp>
    </p:spTree>
    <p:extLst>
      <p:ext uri="{BB962C8B-B14F-4D97-AF65-F5344CB8AC3E}">
        <p14:creationId xmlns:p14="http://schemas.microsoft.com/office/powerpoint/2010/main" val="40507486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hasCustomPrompt="1"/>
          </p:nvPr>
        </p:nvSpPr>
        <p:spPr>
          <a:xfrm>
            <a:off x="324000" y="324000"/>
            <a:ext cx="8461226" cy="1575174"/>
          </a:xfrm>
        </p:spPr>
        <p:txBody>
          <a:bodyPr/>
          <a:lstStyle>
            <a:lvl1pPr marL="1440000" indent="-1440000">
              <a:lnSpc>
                <a:spcPct val="80000"/>
              </a:lnSpc>
              <a:defRPr sz="6400">
                <a:solidFill>
                  <a:schemeClr val="bg2"/>
                </a:solidFill>
              </a:defRPr>
            </a:lvl1pPr>
          </a:lstStyle>
          <a:p>
            <a:r>
              <a:rPr lang="en-US" dirty="0"/>
              <a:t>1	Click to edit Master title style</a:t>
            </a:r>
            <a:endParaRPr lang="en-AU" dirty="0"/>
          </a:p>
        </p:txBody>
      </p:sp>
      <p:sp>
        <p:nvSpPr>
          <p:cNvPr id="4" name="Date Placeholder 3">
            <a:extLst>
              <a:ext uri="{FF2B5EF4-FFF2-40B4-BE49-F238E27FC236}">
                <a16:creationId xmlns:a16="http://schemas.microsoft.com/office/drawing/2014/main" id="{77D01783-1C53-76AD-3A36-14142778A970}"/>
              </a:ext>
            </a:extLst>
          </p:cNvPr>
          <p:cNvSpPr>
            <a:spLocks noGrp="1"/>
          </p:cNvSpPr>
          <p:nvPr>
            <p:ph type="dt" sz="half" idx="11"/>
          </p:nvPr>
        </p:nvSpPr>
        <p:spPr/>
        <p:txBody>
          <a:bodyPr/>
          <a:lstStyle>
            <a:lvl1pPr>
              <a:defRPr>
                <a:solidFill>
                  <a:schemeClr val="bg2"/>
                </a:solidFill>
              </a:defRPr>
            </a:lvl1pPr>
          </a:lstStyle>
          <a:p>
            <a:fld id="{886A814A-6315-4FC3-9BF0-9F2F5FE174F0}" type="datetime1">
              <a:rPr lang="en-AU" smtClean="0"/>
              <a:t>13/7/2026</a:t>
            </a:fld>
            <a:endParaRPr lang="en-AU" dirty="0"/>
          </a:p>
        </p:txBody>
      </p:sp>
      <p:sp>
        <p:nvSpPr>
          <p:cNvPr id="5" name="Footer Placeholder 4">
            <a:extLst>
              <a:ext uri="{FF2B5EF4-FFF2-40B4-BE49-F238E27FC236}">
                <a16:creationId xmlns:a16="http://schemas.microsoft.com/office/drawing/2014/main" id="{C5840CB3-2CE2-B1F5-B371-748DF819EEB1}"/>
              </a:ext>
            </a:extLst>
          </p:cNvPr>
          <p:cNvSpPr>
            <a:spLocks noGrp="1"/>
          </p:cNvSpPr>
          <p:nvPr>
            <p:ph type="ftr" sz="quarter" idx="12"/>
          </p:nvPr>
        </p:nvSpPr>
        <p:spPr/>
        <p:txBody>
          <a:bodyPr/>
          <a:lstStyle>
            <a:lvl1pPr>
              <a:defRPr>
                <a:solidFill>
                  <a:schemeClr val="bg2"/>
                </a:solidFill>
              </a:defRPr>
            </a:lvl1pPr>
          </a:lstStyle>
          <a:p>
            <a:r>
              <a:rPr lang="en-US"/>
              <a:t>AREA OF THE UNIVERSITY PRESENTING   |   PRESENTATION NAME GOES HERE</a:t>
            </a:r>
            <a:endParaRPr lang="en-AU" dirty="0"/>
          </a:p>
        </p:txBody>
      </p:sp>
      <p:sp>
        <p:nvSpPr>
          <p:cNvPr id="7" name="Slide Number Placeholder 6">
            <a:extLst>
              <a:ext uri="{FF2B5EF4-FFF2-40B4-BE49-F238E27FC236}">
                <a16:creationId xmlns:a16="http://schemas.microsoft.com/office/drawing/2014/main" id="{9457B121-D7D2-9C89-19FA-F4D804AFEC25}"/>
              </a:ext>
            </a:extLst>
          </p:cNvPr>
          <p:cNvSpPr>
            <a:spLocks noGrp="1"/>
          </p:cNvSpPr>
          <p:nvPr>
            <p:ph type="sldNum" sz="quarter" idx="13"/>
          </p:nvPr>
        </p:nvSpPr>
        <p:spPr/>
        <p:txBody>
          <a:bodyPr/>
          <a:lstStyle>
            <a:lvl1pPr>
              <a:defRPr>
                <a:solidFill>
                  <a:schemeClr val="bg2"/>
                </a:solidFill>
              </a:defRPr>
            </a:lvl1pPr>
          </a:lstStyle>
          <a:p>
            <a:fld id="{29D5CE74-914C-4689-99FC-1AEF49CE2B47}" type="slidenum">
              <a:rPr lang="en-AU" smtClean="0"/>
              <a:pPr/>
              <a:t>‹#›</a:t>
            </a:fld>
            <a:endParaRPr lang="en-AU" dirty="0"/>
          </a:p>
        </p:txBody>
      </p:sp>
      <p:pic>
        <p:nvPicPr>
          <p:cNvPr id="3" name="Picture 2">
            <a:extLst>
              <a:ext uri="{FF2B5EF4-FFF2-40B4-BE49-F238E27FC236}">
                <a16:creationId xmlns:a16="http://schemas.microsoft.com/office/drawing/2014/main" id="{9A5CE2C6-9BA4-9C73-62F9-E192460FB3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690800"/>
            <a:ext cx="9144019" cy="256033"/>
          </a:xfrm>
          <a:prstGeom prst="rect">
            <a:avLst/>
          </a:prstGeom>
        </p:spPr>
      </p:pic>
      <p:sp>
        <p:nvSpPr>
          <p:cNvPr id="9" name="Footer Placeholder 4">
            <a:extLst>
              <a:ext uri="{FF2B5EF4-FFF2-40B4-BE49-F238E27FC236}">
                <a16:creationId xmlns:a16="http://schemas.microsoft.com/office/drawing/2014/main" id="{460A7617-97E8-C988-4441-C1644F638ABB}"/>
              </a:ext>
            </a:extLst>
          </p:cNvPr>
          <p:cNvSpPr txBox="1">
            <a:spLocks/>
          </p:cNvSpPr>
          <p:nvPr userDrawn="1"/>
        </p:nvSpPr>
        <p:spPr>
          <a:xfrm>
            <a:off x="6575686" y="4914000"/>
            <a:ext cx="1551709" cy="133026"/>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dirty="0">
                <a:solidFill>
                  <a:schemeClr val="bg2"/>
                </a:solidFill>
                <a:effectLst/>
                <a:latin typeface="+mn-lt"/>
                <a:ea typeface="Times New Roman" panose="02020603050405020304" pitchFamily="18" charset="0"/>
                <a:cs typeface="Times New Roman" panose="02020603050405020304" pitchFamily="18" charset="0"/>
              </a:rPr>
              <a:t>TEQSA Provider ID: PRV12002 (Australian University)</a:t>
            </a:r>
            <a:r>
              <a:rPr lang="en-AU" sz="400" dirty="0">
                <a:solidFill>
                  <a:schemeClr val="bg2"/>
                </a:solidFill>
                <a:effectLst/>
                <a:latin typeface="+mn-lt"/>
                <a:ea typeface="Times New Roman" panose="02020603050405020304" pitchFamily="18" charset="0"/>
                <a:cs typeface="Times New Roman" panose="02020603050405020304" pitchFamily="18" charset="0"/>
              </a:rPr>
              <a:t> </a:t>
            </a:r>
            <a:r>
              <a:rPr lang="en-US" sz="400" dirty="0">
                <a:solidFill>
                  <a:schemeClr val="bg2"/>
                </a:solidFill>
                <a:effectLst/>
                <a:latin typeface="+mn-lt"/>
                <a:ea typeface="Times New Roman" panose="02020603050405020304" pitchFamily="18" charset="0"/>
                <a:cs typeface="Times New Roman" panose="02020603050405020304" pitchFamily="18" charset="0"/>
              </a:rPr>
              <a:t>CRICOS Provider Code: 00120C</a:t>
            </a:r>
            <a:endParaRPr lang="en-AU" sz="400" dirty="0">
              <a:solidFill>
                <a:schemeClr val="bg2"/>
              </a:solidFill>
              <a:effectLst/>
              <a:latin typeface="+mn-lt"/>
              <a:ea typeface="Public Sans Light" pitchFamily="2" charset="77"/>
              <a:cs typeface="Times New Roman" panose="02020603050405020304" pitchFamily="18" charset="0"/>
            </a:endParaRPr>
          </a:p>
        </p:txBody>
      </p:sp>
    </p:spTree>
    <p:extLst>
      <p:ext uri="{BB962C8B-B14F-4D97-AF65-F5344CB8AC3E}">
        <p14:creationId xmlns:p14="http://schemas.microsoft.com/office/powerpoint/2010/main" val="281392565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Fullblee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99A5E4D-4438-A29A-9D8D-0497E66C13B1}"/>
              </a:ext>
            </a:extLst>
          </p:cNvPr>
          <p:cNvSpPr>
            <a:spLocks noGrp="1"/>
          </p:cNvSpPr>
          <p:nvPr>
            <p:ph type="pic" sz="quarter" idx="14" hasCustomPrompt="1"/>
          </p:nvPr>
        </p:nvSpPr>
        <p:spPr>
          <a:xfrm>
            <a:off x="0" y="0"/>
            <a:ext cx="9143999" cy="5143500"/>
          </a:xfrm>
        </p:spPr>
        <p:txBody>
          <a:bodyPr anchor="ctr"/>
          <a:lstStyle>
            <a:lvl1pPr algn="ctr">
              <a:defRPr>
                <a:solidFill>
                  <a:schemeClr val="tx2"/>
                </a:solidFill>
              </a:defRPr>
            </a:lvl1pPr>
          </a:lstStyle>
          <a:p>
            <a:r>
              <a:rPr lang="en-GB" dirty="0"/>
              <a:t>Click middle icon to insert picture. Then right click and Send to back.</a:t>
            </a:r>
            <a:endParaRPr lang="en-AU" dirty="0"/>
          </a:p>
        </p:txBody>
      </p:sp>
      <p:sp>
        <p:nvSpPr>
          <p:cNvPr id="2" name="Title 1">
            <a:extLst>
              <a:ext uri="{FF2B5EF4-FFF2-40B4-BE49-F238E27FC236}">
                <a16:creationId xmlns:a16="http://schemas.microsoft.com/office/drawing/2014/main" id="{85428A07-C4C1-30A7-8E94-96BA6D0D0C72}"/>
              </a:ext>
            </a:extLst>
          </p:cNvPr>
          <p:cNvSpPr>
            <a:spLocks noGrp="1"/>
          </p:cNvSpPr>
          <p:nvPr>
            <p:ph type="title" hasCustomPrompt="1"/>
          </p:nvPr>
        </p:nvSpPr>
        <p:spPr>
          <a:xfrm>
            <a:off x="324000" y="324000"/>
            <a:ext cx="8461226" cy="1575174"/>
          </a:xfrm>
        </p:spPr>
        <p:txBody>
          <a:bodyPr/>
          <a:lstStyle>
            <a:lvl1pPr marL="1440000" indent="-1440000">
              <a:lnSpc>
                <a:spcPct val="80000"/>
              </a:lnSpc>
              <a:defRPr sz="6400">
                <a:solidFill>
                  <a:schemeClr val="tx2"/>
                </a:solidFill>
              </a:defRPr>
            </a:lvl1pPr>
          </a:lstStyle>
          <a:p>
            <a:r>
              <a:rPr lang="en-US" dirty="0"/>
              <a:t>1	Click to edit Master title style</a:t>
            </a:r>
            <a:endParaRPr lang="en-AU" dirty="0"/>
          </a:p>
        </p:txBody>
      </p:sp>
      <p:sp>
        <p:nvSpPr>
          <p:cNvPr id="4" name="Date Placeholder 3">
            <a:extLst>
              <a:ext uri="{FF2B5EF4-FFF2-40B4-BE49-F238E27FC236}">
                <a16:creationId xmlns:a16="http://schemas.microsoft.com/office/drawing/2014/main" id="{77D01783-1C53-76AD-3A36-14142778A970}"/>
              </a:ext>
            </a:extLst>
          </p:cNvPr>
          <p:cNvSpPr>
            <a:spLocks noGrp="1"/>
          </p:cNvSpPr>
          <p:nvPr>
            <p:ph type="dt" sz="half" idx="11"/>
          </p:nvPr>
        </p:nvSpPr>
        <p:spPr/>
        <p:txBody>
          <a:bodyPr/>
          <a:lstStyle/>
          <a:p>
            <a:fld id="{4A1E2E66-DF59-4D14-99BD-962ADDCAE345}" type="datetime1">
              <a:rPr lang="en-AU" smtClean="0"/>
              <a:t>13/7/2026</a:t>
            </a:fld>
            <a:endParaRPr lang="en-AU" dirty="0"/>
          </a:p>
        </p:txBody>
      </p:sp>
      <p:sp>
        <p:nvSpPr>
          <p:cNvPr id="5" name="Footer Placeholder 4">
            <a:extLst>
              <a:ext uri="{FF2B5EF4-FFF2-40B4-BE49-F238E27FC236}">
                <a16:creationId xmlns:a16="http://schemas.microsoft.com/office/drawing/2014/main" id="{C5840CB3-2CE2-B1F5-B371-748DF819EEB1}"/>
              </a:ext>
            </a:extLst>
          </p:cNvPr>
          <p:cNvSpPr>
            <a:spLocks noGrp="1"/>
          </p:cNvSpPr>
          <p:nvPr>
            <p:ph type="ftr" sz="quarter" idx="12"/>
          </p:nvPr>
        </p:nvSpPr>
        <p:spPr/>
        <p:txBody>
          <a:bodyPr/>
          <a:lstStyle/>
          <a:p>
            <a:r>
              <a:rPr lang="en-US"/>
              <a:t>AREA OF THE UNIVERSITY PRESENTING   |   PRESENTATION NAME GOES HERE</a:t>
            </a:r>
            <a:endParaRPr lang="en-AU" dirty="0"/>
          </a:p>
        </p:txBody>
      </p:sp>
      <p:sp>
        <p:nvSpPr>
          <p:cNvPr id="7" name="Slide Number Placeholder 6">
            <a:extLst>
              <a:ext uri="{FF2B5EF4-FFF2-40B4-BE49-F238E27FC236}">
                <a16:creationId xmlns:a16="http://schemas.microsoft.com/office/drawing/2014/main" id="{9457B121-D7D2-9C89-19FA-F4D804AFEC25}"/>
              </a:ext>
            </a:extLst>
          </p:cNvPr>
          <p:cNvSpPr>
            <a:spLocks noGrp="1"/>
          </p:cNvSpPr>
          <p:nvPr>
            <p:ph type="sldNum" sz="quarter" idx="13"/>
          </p:nvPr>
        </p:nvSpPr>
        <p:spPr/>
        <p:txBody>
          <a:bodyPr/>
          <a:lstStyle/>
          <a:p>
            <a:fld id="{29D5CE74-914C-4689-99FC-1AEF49CE2B47}" type="slidenum">
              <a:rPr lang="en-AU" smtClean="0"/>
              <a:pPr/>
              <a:t>‹#›</a:t>
            </a:fld>
            <a:endParaRPr lang="en-AU" dirty="0"/>
          </a:p>
        </p:txBody>
      </p:sp>
    </p:spTree>
    <p:extLst>
      <p:ext uri="{BB962C8B-B14F-4D97-AF65-F5344CB8AC3E}">
        <p14:creationId xmlns:p14="http://schemas.microsoft.com/office/powerpoint/2010/main" val="228562365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28A07-C4C1-30A7-8E94-96BA6D0D0C72}"/>
              </a:ext>
            </a:extLst>
          </p:cNvPr>
          <p:cNvSpPr>
            <a:spLocks noGrp="1"/>
          </p:cNvSpPr>
          <p:nvPr>
            <p:ph type="title"/>
          </p:nvPr>
        </p:nvSpPr>
        <p:spPr>
          <a:xfrm>
            <a:off x="324000" y="324000"/>
            <a:ext cx="3167880" cy="2337760"/>
          </a:xfrm>
        </p:spPr>
        <p:txBody>
          <a:bodyPr/>
          <a:lstStyle>
            <a:lvl1pPr>
              <a:lnSpc>
                <a:spcPct val="80000"/>
              </a:lnSpc>
              <a:defRPr sz="4600">
                <a:solidFill>
                  <a:schemeClr val="accent1"/>
                </a:solidFill>
              </a:defRPr>
            </a:lvl1pPr>
          </a:lstStyle>
          <a:p>
            <a:r>
              <a:rPr lang="en-GB"/>
              <a:t>Click to edit Master title style</a:t>
            </a:r>
            <a:endParaRPr lang="en-AU" dirty="0"/>
          </a:p>
        </p:txBody>
      </p:sp>
      <p:sp>
        <p:nvSpPr>
          <p:cNvPr id="4" name="Date Placeholder 3">
            <a:extLst>
              <a:ext uri="{FF2B5EF4-FFF2-40B4-BE49-F238E27FC236}">
                <a16:creationId xmlns:a16="http://schemas.microsoft.com/office/drawing/2014/main" id="{77D01783-1C53-76AD-3A36-14142778A970}"/>
              </a:ext>
            </a:extLst>
          </p:cNvPr>
          <p:cNvSpPr>
            <a:spLocks noGrp="1"/>
          </p:cNvSpPr>
          <p:nvPr>
            <p:ph type="dt" sz="half" idx="11"/>
          </p:nvPr>
        </p:nvSpPr>
        <p:spPr/>
        <p:txBody>
          <a:bodyPr/>
          <a:lstStyle/>
          <a:p>
            <a:fld id="{4104FFD4-9C03-47F4-A2AA-BCF4353EBF3C}" type="datetime1">
              <a:rPr lang="en-AU" smtClean="0"/>
              <a:t>13/7/2026</a:t>
            </a:fld>
            <a:endParaRPr lang="en-AU" dirty="0"/>
          </a:p>
        </p:txBody>
      </p:sp>
      <p:sp>
        <p:nvSpPr>
          <p:cNvPr id="5" name="Footer Placeholder 4">
            <a:extLst>
              <a:ext uri="{FF2B5EF4-FFF2-40B4-BE49-F238E27FC236}">
                <a16:creationId xmlns:a16="http://schemas.microsoft.com/office/drawing/2014/main" id="{C5840CB3-2CE2-B1F5-B371-748DF819EEB1}"/>
              </a:ext>
            </a:extLst>
          </p:cNvPr>
          <p:cNvSpPr>
            <a:spLocks noGrp="1"/>
          </p:cNvSpPr>
          <p:nvPr>
            <p:ph type="ftr" sz="quarter" idx="12"/>
          </p:nvPr>
        </p:nvSpPr>
        <p:spPr/>
        <p:txBody>
          <a:bodyPr/>
          <a:lstStyle/>
          <a:p>
            <a:r>
              <a:rPr lang="en-US"/>
              <a:t>AREA OF THE UNIVERSITY PRESENTING   |   PRESENTATION NAME GOES HERE</a:t>
            </a:r>
            <a:endParaRPr lang="en-AU" dirty="0"/>
          </a:p>
        </p:txBody>
      </p:sp>
      <p:sp>
        <p:nvSpPr>
          <p:cNvPr id="7" name="Slide Number Placeholder 6">
            <a:extLst>
              <a:ext uri="{FF2B5EF4-FFF2-40B4-BE49-F238E27FC236}">
                <a16:creationId xmlns:a16="http://schemas.microsoft.com/office/drawing/2014/main" id="{9457B121-D7D2-9C89-19FA-F4D804AFEC25}"/>
              </a:ext>
            </a:extLst>
          </p:cNvPr>
          <p:cNvSpPr>
            <a:spLocks noGrp="1"/>
          </p:cNvSpPr>
          <p:nvPr>
            <p:ph type="sldNum" sz="quarter" idx="13"/>
          </p:nvPr>
        </p:nvSpPr>
        <p:spPr/>
        <p:txBody>
          <a:bodyPr/>
          <a:lstStyle/>
          <a:p>
            <a:fld id="{29D5CE74-914C-4689-99FC-1AEF49CE2B47}" type="slidenum">
              <a:rPr lang="en-AU" smtClean="0"/>
              <a:pPr/>
              <a:t>‹#›</a:t>
            </a:fld>
            <a:endParaRPr lang="en-AU" dirty="0"/>
          </a:p>
        </p:txBody>
      </p:sp>
    </p:spTree>
    <p:extLst>
      <p:ext uri="{BB962C8B-B14F-4D97-AF65-F5344CB8AC3E}">
        <p14:creationId xmlns:p14="http://schemas.microsoft.com/office/powerpoint/2010/main" val="354090296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AU"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ADF0C1A3-0FA4-461F-8899-2E12F5635EC8}"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Tree>
    <p:extLst>
      <p:ext uri="{BB962C8B-B14F-4D97-AF65-F5344CB8AC3E}">
        <p14:creationId xmlns:p14="http://schemas.microsoft.com/office/powerpoint/2010/main" val="302005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 No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4000" y="319016"/>
            <a:ext cx="3977969" cy="4141275"/>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7D256A0D-22F8-4311-863C-579E0C40476C}"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6" name="Content Placeholder 2">
            <a:extLst>
              <a:ext uri="{FF2B5EF4-FFF2-40B4-BE49-F238E27FC236}">
                <a16:creationId xmlns:a16="http://schemas.microsoft.com/office/drawing/2014/main" id="{7FB59429-A6A6-CD69-16FF-2118E93032F8}"/>
              </a:ext>
            </a:extLst>
          </p:cNvPr>
          <p:cNvSpPr>
            <a:spLocks noGrp="1"/>
          </p:cNvSpPr>
          <p:nvPr>
            <p:ph idx="15" hasCustomPrompt="1"/>
          </p:nvPr>
        </p:nvSpPr>
        <p:spPr>
          <a:xfrm>
            <a:off x="4842029" y="324001"/>
            <a:ext cx="3977970" cy="4141276"/>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Tree>
    <p:extLst>
      <p:ext uri="{BB962C8B-B14F-4D97-AF65-F5344CB8AC3E}">
        <p14:creationId xmlns:p14="http://schemas.microsoft.com/office/powerpoint/2010/main" val="120426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4000" y="1428750"/>
            <a:ext cx="3977969" cy="3031541"/>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15" name="Slide Number Placeholder 14"/>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4" name="Title 3">
            <a:extLst>
              <a:ext uri="{FF2B5EF4-FFF2-40B4-BE49-F238E27FC236}">
                <a16:creationId xmlns:a16="http://schemas.microsoft.com/office/drawing/2014/main" id="{272395DC-7BA8-4EF8-B92E-4B8E6A69BF11}"/>
              </a:ext>
            </a:extLst>
          </p:cNvPr>
          <p:cNvSpPr>
            <a:spLocks noGrp="1"/>
          </p:cNvSpPr>
          <p:nvPr>
            <p:ph type="title"/>
          </p:nvPr>
        </p:nvSpPr>
        <p:spPr>
          <a:xfrm>
            <a:off x="324000" y="323999"/>
            <a:ext cx="3977970" cy="942605"/>
          </a:xfrm>
        </p:spPr>
        <p:txBody>
          <a:bodyPr/>
          <a:lstStyle>
            <a:lvl1pPr>
              <a:defRPr>
                <a:solidFill>
                  <a:schemeClr val="accent1"/>
                </a:solidFill>
              </a:defRPr>
            </a:lvl1pPr>
          </a:lstStyle>
          <a:p>
            <a:r>
              <a:rPr lang="en-GB"/>
              <a:t>Click to edit Master title style</a:t>
            </a:r>
            <a:endParaRPr lang="en-AU" dirty="0"/>
          </a:p>
        </p:txBody>
      </p:sp>
      <p:sp>
        <p:nvSpPr>
          <p:cNvPr id="2" name="Date Placeholder 1">
            <a:extLst>
              <a:ext uri="{FF2B5EF4-FFF2-40B4-BE49-F238E27FC236}">
                <a16:creationId xmlns:a16="http://schemas.microsoft.com/office/drawing/2014/main" id="{7E0333F3-75A7-B2A6-85BB-36661765C956}"/>
              </a:ext>
            </a:extLst>
          </p:cNvPr>
          <p:cNvSpPr>
            <a:spLocks noGrp="1"/>
          </p:cNvSpPr>
          <p:nvPr>
            <p:ph type="dt" sz="half" idx="13"/>
          </p:nvPr>
        </p:nvSpPr>
        <p:spPr/>
        <p:txBody>
          <a:bodyPr/>
          <a:lstStyle/>
          <a:p>
            <a:fld id="{5F34B3AB-6126-49DF-8FDE-112E9E15864E}" type="datetime1">
              <a:rPr lang="en-AU" smtClean="0"/>
              <a:t>13/7/2026</a:t>
            </a:fld>
            <a:endParaRPr lang="en-AU" dirty="0"/>
          </a:p>
        </p:txBody>
      </p:sp>
      <p:sp>
        <p:nvSpPr>
          <p:cNvPr id="5" name="Footer Placeholder 4">
            <a:extLst>
              <a:ext uri="{FF2B5EF4-FFF2-40B4-BE49-F238E27FC236}">
                <a16:creationId xmlns:a16="http://schemas.microsoft.com/office/drawing/2014/main" id="{CBDE2D19-ADB8-B2C3-816B-C385D57CF114}"/>
              </a:ext>
            </a:extLst>
          </p:cNvPr>
          <p:cNvSpPr>
            <a:spLocks noGrp="1"/>
          </p:cNvSpPr>
          <p:nvPr>
            <p:ph type="ftr" sz="quarter" idx="14"/>
          </p:nvPr>
        </p:nvSpPr>
        <p:spPr/>
        <p:txBody>
          <a:bodyPr/>
          <a:lstStyle/>
          <a:p>
            <a:r>
              <a:rPr lang="en-US"/>
              <a:t>AREA OF THE UNIVERSITY PRESENTING   |   PRESENTATION NAME GOES HERE</a:t>
            </a:r>
            <a:endParaRPr lang="en-AU" dirty="0"/>
          </a:p>
        </p:txBody>
      </p:sp>
      <p:sp>
        <p:nvSpPr>
          <p:cNvPr id="6" name="Content Placeholder 2">
            <a:extLst>
              <a:ext uri="{FF2B5EF4-FFF2-40B4-BE49-F238E27FC236}">
                <a16:creationId xmlns:a16="http://schemas.microsoft.com/office/drawing/2014/main" id="{7FB59429-A6A6-CD69-16FF-2118E93032F8}"/>
              </a:ext>
            </a:extLst>
          </p:cNvPr>
          <p:cNvSpPr>
            <a:spLocks noGrp="1"/>
          </p:cNvSpPr>
          <p:nvPr>
            <p:ph idx="15" hasCustomPrompt="1"/>
          </p:nvPr>
        </p:nvSpPr>
        <p:spPr>
          <a:xfrm>
            <a:off x="4842029" y="324001"/>
            <a:ext cx="3977970" cy="4141276"/>
          </a:xfrm>
        </p:spPr>
        <p:txBody>
          <a:bodyPr/>
          <a:lstStyle>
            <a:lvl1pPr>
              <a:defRPr>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Tree>
    <p:extLst>
      <p:ext uri="{BB962C8B-B14F-4D97-AF65-F5344CB8AC3E}">
        <p14:creationId xmlns:p14="http://schemas.microsoft.com/office/powerpoint/2010/main" val="3436867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60795A-11D8-0BA5-9154-875D42ABE44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9" y="4690800"/>
            <a:ext cx="9144019" cy="256033"/>
          </a:xfrm>
          <a:prstGeom prst="rect">
            <a:avLst/>
          </a:prstGeom>
        </p:spPr>
      </p:pic>
      <p:sp>
        <p:nvSpPr>
          <p:cNvPr id="2" name="Title Placeholder 1"/>
          <p:cNvSpPr>
            <a:spLocks noGrp="1"/>
          </p:cNvSpPr>
          <p:nvPr>
            <p:ph type="title"/>
          </p:nvPr>
        </p:nvSpPr>
        <p:spPr>
          <a:xfrm>
            <a:off x="324000" y="324000"/>
            <a:ext cx="8478471" cy="398658"/>
          </a:xfrm>
          <a:prstGeom prst="rect">
            <a:avLst/>
          </a:prstGeom>
        </p:spPr>
        <p:txBody>
          <a:bodyPr vert="horz" lIns="0" tIns="0" rIns="0" bIns="0" rtlCol="0" anchor="t">
            <a:noAutofit/>
          </a:bodyPr>
          <a:lstStyle/>
          <a:p>
            <a:r>
              <a:rPr lang="en-GB" noProof="0"/>
              <a:t>Click to edit Master title style</a:t>
            </a:r>
            <a:endParaRPr lang="en-AU" noProof="0" dirty="0"/>
          </a:p>
        </p:txBody>
      </p:sp>
      <p:sp>
        <p:nvSpPr>
          <p:cNvPr id="3" name="Text Placeholder 2"/>
          <p:cNvSpPr>
            <a:spLocks noGrp="1"/>
          </p:cNvSpPr>
          <p:nvPr>
            <p:ph type="body" idx="1"/>
          </p:nvPr>
        </p:nvSpPr>
        <p:spPr>
          <a:xfrm>
            <a:off x="324001" y="1428750"/>
            <a:ext cx="8478470" cy="3031541"/>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sp>
        <p:nvSpPr>
          <p:cNvPr id="6" name="Slide Number Placeholder 5"/>
          <p:cNvSpPr>
            <a:spLocks noGrp="1"/>
          </p:cNvSpPr>
          <p:nvPr>
            <p:ph type="sldNum" sz="quarter" idx="4"/>
          </p:nvPr>
        </p:nvSpPr>
        <p:spPr>
          <a:xfrm>
            <a:off x="324000" y="4914000"/>
            <a:ext cx="379811" cy="133026"/>
          </a:xfrm>
          <a:prstGeom prst="rect">
            <a:avLst/>
          </a:prstGeom>
        </p:spPr>
        <p:txBody>
          <a:bodyPr vert="horz" lIns="0" tIns="0" rIns="0" bIns="0" rtlCol="0" anchor="t"/>
          <a:lstStyle>
            <a:lvl1pPr algn="l">
              <a:defRPr lang="en-AU" sz="600" smtClean="0">
                <a:solidFill>
                  <a:schemeClr val="tx2"/>
                </a:solidFill>
                <a:latin typeface="+mn-lt"/>
                <a:cs typeface="Arial" pitchFamily="34" charset="0"/>
              </a:defRPr>
            </a:lvl1pPr>
          </a:lstStyle>
          <a:p>
            <a:fld id="{29D5CE74-914C-4689-99FC-1AEF49CE2B47}" type="slidenum">
              <a:rPr lang="en-AU" smtClean="0"/>
              <a:pPr/>
              <a:t>‹#›</a:t>
            </a:fld>
            <a:endParaRPr lang="en-AU" dirty="0"/>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826585" y="4914717"/>
            <a:ext cx="3870430" cy="132309"/>
          </a:xfrm>
          <a:prstGeom prst="rect">
            <a:avLst/>
          </a:prstGeom>
        </p:spPr>
        <p:txBody>
          <a:bodyPr vert="horz" lIns="0" tIns="0" rIns="0" bIns="0" rtlCol="0" anchor="t"/>
          <a:lstStyle>
            <a:lvl1pPr algn="l">
              <a:defRPr sz="600">
                <a:solidFill>
                  <a:schemeClr val="tx2"/>
                </a:solidFill>
              </a:defRPr>
            </a:lvl1pPr>
          </a:lstStyle>
          <a:p>
            <a:r>
              <a:rPr lang="en-US"/>
              <a:t>AREA OF THE UNIVERSITY PRESENTING   |   PRESENTATION NAME GOES HERE</a:t>
            </a:r>
            <a:endParaRPr lang="en-AU" dirty="0"/>
          </a:p>
        </p:txBody>
      </p:sp>
      <p:sp>
        <p:nvSpPr>
          <p:cNvPr id="7" name="Footer Placeholder 4">
            <a:extLst>
              <a:ext uri="{FF2B5EF4-FFF2-40B4-BE49-F238E27FC236}">
                <a16:creationId xmlns:a16="http://schemas.microsoft.com/office/drawing/2014/main" id="{02B88BFA-3CB3-0C28-6F8B-BB1D9CDC13BC}"/>
              </a:ext>
            </a:extLst>
          </p:cNvPr>
          <p:cNvSpPr txBox="1">
            <a:spLocks/>
          </p:cNvSpPr>
          <p:nvPr userDrawn="1"/>
        </p:nvSpPr>
        <p:spPr>
          <a:xfrm>
            <a:off x="6575686" y="4914000"/>
            <a:ext cx="1551709" cy="133026"/>
          </a:xfrm>
          <a:prstGeom prst="rect">
            <a:avLst/>
          </a:prstGeom>
        </p:spPr>
        <p:txBody>
          <a:bodyPr vert="horz" lIns="0" tIns="0" rIns="0" bIns="0" rtlCol="0" anchor="t"/>
          <a:lstStyle>
            <a:defPPr>
              <a:defRPr lang="en-US"/>
            </a:defPPr>
            <a:lvl1pPr marL="0" algn="l" defTabSz="457200" rtl="0" eaLnBrk="1" latinLnBrk="0" hangingPunct="1">
              <a:defRPr sz="600" kern="1200" cap="all" baseline="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200"/>
              </a:spcBef>
            </a:pPr>
            <a:r>
              <a:rPr lang="en-US" sz="400" dirty="0">
                <a:solidFill>
                  <a:schemeClr val="tx2"/>
                </a:solidFill>
                <a:effectLst/>
                <a:latin typeface="+mn-lt"/>
                <a:ea typeface="Times New Roman" panose="02020603050405020304" pitchFamily="18" charset="0"/>
                <a:cs typeface="Times New Roman" panose="02020603050405020304" pitchFamily="18" charset="0"/>
              </a:rPr>
              <a:t>TEQSA Provider ID: PRV12002 (Australian University)</a:t>
            </a:r>
            <a:r>
              <a:rPr lang="en-AU" sz="400" dirty="0">
                <a:solidFill>
                  <a:schemeClr val="tx2"/>
                </a:solidFill>
                <a:effectLst/>
                <a:latin typeface="+mn-lt"/>
                <a:ea typeface="Times New Roman" panose="02020603050405020304" pitchFamily="18" charset="0"/>
                <a:cs typeface="Times New Roman" panose="02020603050405020304" pitchFamily="18" charset="0"/>
              </a:rPr>
              <a:t> </a:t>
            </a:r>
            <a:r>
              <a:rPr lang="en-US" sz="400" dirty="0">
                <a:solidFill>
                  <a:schemeClr val="tx2"/>
                </a:solidFill>
                <a:effectLst/>
                <a:latin typeface="+mn-lt"/>
                <a:ea typeface="Times New Roman" panose="02020603050405020304" pitchFamily="18" charset="0"/>
                <a:cs typeface="Times New Roman" panose="02020603050405020304" pitchFamily="18" charset="0"/>
              </a:rPr>
              <a:t>CRICOS Provider Code: 00120C</a:t>
            </a:r>
            <a:endParaRPr lang="en-AU" sz="400" dirty="0">
              <a:solidFill>
                <a:schemeClr val="tx2"/>
              </a:solidFill>
              <a:effectLst/>
              <a:latin typeface="+mn-lt"/>
              <a:ea typeface="Public Sans Light" pitchFamily="2" charset="77"/>
              <a:cs typeface="Times New Roman" panose="02020603050405020304" pitchFamily="18" charset="0"/>
            </a:endParaRPr>
          </a:p>
        </p:txBody>
      </p:sp>
      <p:sp>
        <p:nvSpPr>
          <p:cNvPr id="8" name="Date Placeholder 7">
            <a:extLst>
              <a:ext uri="{FF2B5EF4-FFF2-40B4-BE49-F238E27FC236}">
                <a16:creationId xmlns:a16="http://schemas.microsoft.com/office/drawing/2014/main" id="{3DA53C41-7DD5-63F5-4F45-4D34E9ED9D29}"/>
              </a:ext>
            </a:extLst>
          </p:cNvPr>
          <p:cNvSpPr>
            <a:spLocks noGrp="1"/>
          </p:cNvSpPr>
          <p:nvPr>
            <p:ph type="dt" sz="half" idx="2"/>
          </p:nvPr>
        </p:nvSpPr>
        <p:spPr>
          <a:xfrm>
            <a:off x="5511600" y="4908073"/>
            <a:ext cx="905605" cy="144879"/>
          </a:xfrm>
          <a:prstGeom prst="rect">
            <a:avLst/>
          </a:prstGeom>
        </p:spPr>
        <p:txBody>
          <a:bodyPr vert="horz" lIns="0" tIns="0" rIns="0" bIns="0" rtlCol="0" anchor="t"/>
          <a:lstStyle>
            <a:lvl1pPr algn="l">
              <a:defRPr sz="600">
                <a:solidFill>
                  <a:schemeClr val="tx2"/>
                </a:solidFill>
              </a:defRPr>
            </a:lvl1pPr>
          </a:lstStyle>
          <a:p>
            <a:fld id="{2C80FDC3-0A73-4A9D-9617-B3FDA8B5591A}" type="datetime1">
              <a:rPr lang="en-AU" smtClean="0"/>
              <a:t>13/7/2026</a:t>
            </a:fld>
            <a:endParaRPr lang="en-AU" dirty="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50" r:id="rId7"/>
    <p:sldLayoutId id="2147483667" r:id="rId8"/>
    <p:sldLayoutId id="2147483666" r:id="rId9"/>
    <p:sldLayoutId id="2147483664" r:id="rId10"/>
    <p:sldLayoutId id="2147483665" r:id="rId11"/>
    <p:sldLayoutId id="2147483668" r:id="rId12"/>
    <p:sldLayoutId id="2147483670" r:id="rId13"/>
    <p:sldLayoutId id="2147483669" r:id="rId14"/>
    <p:sldLayoutId id="2147483671" r:id="rId15"/>
    <p:sldLayoutId id="2147483672" r:id="rId16"/>
    <p:sldLayoutId id="2147483673" r:id="rId17"/>
    <p:sldLayoutId id="2147483674" r:id="rId18"/>
    <p:sldLayoutId id="2147483675" r:id="rId19"/>
    <p:sldLayoutId id="2147483676" r:id="rId20"/>
    <p:sldLayoutId id="2147483654" r:id="rId21"/>
    <p:sldLayoutId id="2147483677" r:id="rId22"/>
    <p:sldLayoutId id="2147483655" r:id="rId23"/>
  </p:sldLayoutIdLst>
  <p:hf hdr="0"/>
  <p:txStyles>
    <p:titleStyle>
      <a:lvl1pPr algn="l" defTabSz="914103" rtl="0" eaLnBrk="1" latinLnBrk="0" hangingPunct="1">
        <a:lnSpc>
          <a:spcPct val="80000"/>
        </a:lnSpc>
        <a:spcBef>
          <a:spcPct val="0"/>
        </a:spcBef>
        <a:buNone/>
        <a:defRPr sz="3600" b="0" kern="1200">
          <a:solidFill>
            <a:schemeClr val="accent1"/>
          </a:solidFill>
          <a:latin typeface="+mj-lt"/>
          <a:ea typeface="+mj-ea"/>
          <a:cs typeface="Arial" pitchFamily="34" charset="0"/>
        </a:defRPr>
      </a:lvl1pPr>
    </p:titleStyle>
    <p:bodyStyle>
      <a:lvl1pPr marL="0" indent="0" algn="l" defTabSz="914103" rtl="0" eaLnBrk="1" latinLnBrk="0" hangingPunct="1">
        <a:lnSpc>
          <a:spcPct val="100000"/>
        </a:lnSpc>
        <a:spcBef>
          <a:spcPts val="0"/>
        </a:spcBef>
        <a:spcAft>
          <a:spcPts val="600"/>
        </a:spcAft>
        <a:buFont typeface="Arial" pitchFamily="34" charset="0"/>
        <a:buNone/>
        <a:defRPr sz="2000" kern="1200" baseline="0">
          <a:solidFill>
            <a:schemeClr val="accent1"/>
          </a:solidFill>
          <a:latin typeface="+mj-lt"/>
          <a:ea typeface="+mn-ea"/>
          <a:cs typeface="Arial" pitchFamily="34" charset="0"/>
        </a:defRPr>
      </a:lvl1pPr>
      <a:lvl2pPr marL="0" indent="0" algn="l" defTabSz="914103" rtl="0" eaLnBrk="1" latinLnBrk="0" hangingPunct="1">
        <a:lnSpc>
          <a:spcPct val="100000"/>
        </a:lnSpc>
        <a:spcBef>
          <a:spcPts val="0"/>
        </a:spcBef>
        <a:spcAft>
          <a:spcPts val="600"/>
        </a:spcAft>
        <a:buClr>
          <a:schemeClr val="accent1"/>
        </a:buClr>
        <a:buSzPct val="100000"/>
        <a:buFont typeface="Arial" panose="020B0604020202020204" pitchFamily="34" charset="0"/>
        <a:buNone/>
        <a:defRPr sz="1200" kern="1200">
          <a:solidFill>
            <a:schemeClr val="tx2"/>
          </a:solidFill>
          <a:latin typeface="+mn-lt"/>
          <a:ea typeface="+mn-ea"/>
          <a:cs typeface="Arial" pitchFamily="34" charset="0"/>
        </a:defRPr>
      </a:lvl2pPr>
      <a:lvl3pPr marL="180000" indent="-180000" algn="l" defTabSz="914103" rtl="0" eaLnBrk="1" latinLnBrk="0" hangingPunct="1">
        <a:lnSpc>
          <a:spcPct val="100000"/>
        </a:lnSpc>
        <a:spcBef>
          <a:spcPts val="0"/>
        </a:spcBef>
        <a:spcAft>
          <a:spcPts val="600"/>
        </a:spcAft>
        <a:buClr>
          <a:schemeClr val="tx2"/>
        </a:buClr>
        <a:buSzPct val="100000"/>
        <a:buFont typeface="Arial" panose="020B0604020202020204" pitchFamily="34" charset="0"/>
        <a:buChar char="•"/>
        <a:defRPr sz="1200" kern="1200">
          <a:solidFill>
            <a:schemeClr val="tx2"/>
          </a:solidFill>
          <a:latin typeface="+mn-lt"/>
          <a:ea typeface="+mn-ea"/>
          <a:cs typeface="Arial" pitchFamily="34" charset="0"/>
        </a:defRPr>
      </a:lvl3pPr>
      <a:lvl4pPr marL="360000" indent="-180000" algn="l" defTabSz="914103" rtl="0" eaLnBrk="1" latinLnBrk="0" hangingPunct="1">
        <a:lnSpc>
          <a:spcPct val="100000"/>
        </a:lnSpc>
        <a:spcBef>
          <a:spcPts val="0"/>
        </a:spcBef>
        <a:spcAft>
          <a:spcPts val="600"/>
        </a:spcAft>
        <a:buClr>
          <a:schemeClr val="tx2"/>
        </a:buClr>
        <a:buSzPct val="100000"/>
        <a:buFont typeface="IBM Plex Sans" panose="020B0503050203000203" pitchFamily="34" charset="0"/>
        <a:buChar char="–"/>
        <a:defRPr sz="1200" kern="1200">
          <a:solidFill>
            <a:schemeClr val="tx2"/>
          </a:solidFill>
          <a:latin typeface="+mn-lt"/>
          <a:ea typeface="+mn-ea"/>
          <a:cs typeface="Arial" pitchFamily="34" charset="0"/>
        </a:defRPr>
      </a:lvl4pPr>
      <a:lvl5pPr marL="540000" indent="-180000" algn="l" defTabSz="914103" rtl="0" eaLnBrk="1" latinLnBrk="0" hangingPunct="1">
        <a:lnSpc>
          <a:spcPct val="100000"/>
        </a:lnSpc>
        <a:spcBef>
          <a:spcPts val="0"/>
        </a:spcBef>
        <a:spcAft>
          <a:spcPts val="600"/>
        </a:spcAft>
        <a:buClr>
          <a:schemeClr val="tx2"/>
        </a:buClr>
        <a:buSzPct val="100000"/>
        <a:buFont typeface="IBM Plex Sans" panose="020B0503050203000203" pitchFamily="34" charset="0"/>
        <a:buChar char="–"/>
        <a:defRPr sz="1200" kern="1200" baseline="0">
          <a:solidFill>
            <a:schemeClr val="tx2"/>
          </a:solidFill>
          <a:latin typeface="+mn-lt"/>
          <a:ea typeface="+mn-ea"/>
          <a:cs typeface="Arial" pitchFamily="34" charset="0"/>
        </a:defRPr>
      </a:lvl5pPr>
      <a:lvl6pPr marL="720000" indent="-180000" algn="l" defTabSz="914103" rtl="0" eaLnBrk="1" latinLnBrk="0" hangingPunct="1">
        <a:lnSpc>
          <a:spcPct val="100000"/>
        </a:lnSpc>
        <a:spcBef>
          <a:spcPts val="0"/>
        </a:spcBef>
        <a:spcAft>
          <a:spcPts val="600"/>
        </a:spcAft>
        <a:buClr>
          <a:schemeClr val="tx2"/>
        </a:buClr>
        <a:buSzPct val="100000"/>
        <a:buFont typeface="IBM Plex Sans" panose="020B0503050203000203" pitchFamily="34" charset="0"/>
        <a:buChar char="–"/>
        <a:defRPr sz="1200" kern="1200">
          <a:solidFill>
            <a:schemeClr val="tx2"/>
          </a:solidFill>
          <a:latin typeface="+mn-lt"/>
          <a:ea typeface="+mn-ea"/>
          <a:cs typeface="Arial" pitchFamily="34" charset="0"/>
        </a:defRPr>
      </a:lvl6pPr>
      <a:lvl7pPr marL="900000" indent="-180000" algn="l" defTabSz="914103" rtl="0" eaLnBrk="1" latinLnBrk="0" hangingPunct="1">
        <a:lnSpc>
          <a:spcPct val="100000"/>
        </a:lnSpc>
        <a:spcBef>
          <a:spcPts val="0"/>
        </a:spcBef>
        <a:spcAft>
          <a:spcPts val="600"/>
        </a:spcAft>
        <a:buClr>
          <a:schemeClr val="tx2"/>
        </a:buClr>
        <a:buSzPct val="100000"/>
        <a:buFont typeface="IBM Plex Sans" panose="020B0503050203000203" pitchFamily="34" charset="0"/>
        <a:buChar char="–"/>
        <a:defRPr sz="1200" kern="1200">
          <a:solidFill>
            <a:schemeClr val="tx2"/>
          </a:solidFill>
          <a:latin typeface="+mn-lt"/>
          <a:ea typeface="+mn-ea"/>
          <a:cs typeface="Arial" pitchFamily="34" charset="0"/>
        </a:defRPr>
      </a:lvl7pPr>
      <a:lvl8pPr marL="1080000" indent="-180000" algn="l" defTabSz="914103" rtl="0" eaLnBrk="1" latinLnBrk="0" hangingPunct="1">
        <a:lnSpc>
          <a:spcPct val="100000"/>
        </a:lnSpc>
        <a:spcBef>
          <a:spcPts val="0"/>
        </a:spcBef>
        <a:spcAft>
          <a:spcPts val="600"/>
        </a:spcAft>
        <a:buClr>
          <a:schemeClr val="tx2"/>
        </a:buClr>
        <a:buSzPct val="100000"/>
        <a:buFont typeface="IBM Plex Sans" panose="020B0503050203000203" pitchFamily="34" charset="0"/>
        <a:buChar char="–"/>
        <a:defRPr sz="1200" kern="1200">
          <a:solidFill>
            <a:schemeClr val="tx2"/>
          </a:solidFill>
          <a:latin typeface="+mn-lt"/>
          <a:ea typeface="+mn-ea"/>
          <a:cs typeface="Arial" pitchFamily="34" charset="0"/>
        </a:defRPr>
      </a:lvl8pPr>
      <a:lvl9pPr marL="1260000" indent="-180000" algn="l" defTabSz="914103" rtl="0" eaLnBrk="1" latinLnBrk="0" hangingPunct="1">
        <a:lnSpc>
          <a:spcPct val="100000"/>
        </a:lnSpc>
        <a:spcBef>
          <a:spcPts val="0"/>
        </a:spcBef>
        <a:spcAft>
          <a:spcPts val="600"/>
        </a:spcAft>
        <a:buClr>
          <a:schemeClr val="tx2"/>
        </a:buClr>
        <a:buSzPct val="100000"/>
        <a:buFont typeface="IBM Plex Sans" panose="020B0503050203000203" pitchFamily="34" charset="0"/>
        <a:buChar char="–"/>
        <a:defRPr sz="1200" kern="1200">
          <a:solidFill>
            <a:schemeClr val="tx2"/>
          </a:solidFill>
          <a:latin typeface="+mn-lt"/>
          <a:ea typeface="+mn-ea"/>
          <a:cs typeface="Arial" pitchFamily="34" charset="0"/>
        </a:defRPr>
      </a:lvl9pPr>
    </p:bodyStyle>
    <p:otherStyle>
      <a:defPPr>
        <a:defRPr lang="en-US"/>
      </a:defPPr>
      <a:lvl1pPr marL="0" algn="l" defTabSz="914103" rtl="0" eaLnBrk="1" latinLnBrk="0" hangingPunct="1">
        <a:defRPr sz="900" kern="1200">
          <a:solidFill>
            <a:schemeClr val="tx1"/>
          </a:solidFill>
          <a:latin typeface="+mn-lt"/>
          <a:ea typeface="+mn-ea"/>
          <a:cs typeface="+mn-cs"/>
        </a:defRPr>
      </a:lvl1pPr>
      <a:lvl2pPr marL="457052" algn="l" defTabSz="914103" rtl="0" eaLnBrk="1" latinLnBrk="0" hangingPunct="1">
        <a:defRPr sz="900" kern="1200">
          <a:solidFill>
            <a:schemeClr val="tx1"/>
          </a:solidFill>
          <a:latin typeface="+mn-lt"/>
          <a:ea typeface="+mn-ea"/>
          <a:cs typeface="+mn-cs"/>
        </a:defRPr>
      </a:lvl2pPr>
      <a:lvl3pPr marL="914103" algn="l" defTabSz="914103" rtl="0" eaLnBrk="1" latinLnBrk="0" hangingPunct="1">
        <a:defRPr sz="900" kern="1200">
          <a:solidFill>
            <a:schemeClr val="tx1"/>
          </a:solidFill>
          <a:latin typeface="+mn-lt"/>
          <a:ea typeface="+mn-ea"/>
          <a:cs typeface="+mn-cs"/>
        </a:defRPr>
      </a:lvl3pPr>
      <a:lvl4pPr marL="1371155" algn="l" defTabSz="914103" rtl="0" eaLnBrk="1" latinLnBrk="0" hangingPunct="1">
        <a:defRPr sz="900" kern="1200">
          <a:solidFill>
            <a:schemeClr val="tx1"/>
          </a:solidFill>
          <a:latin typeface="+mn-lt"/>
          <a:ea typeface="+mn-ea"/>
          <a:cs typeface="+mn-cs"/>
        </a:defRPr>
      </a:lvl4pPr>
      <a:lvl5pPr marL="1828206" algn="l" defTabSz="914103" rtl="0" eaLnBrk="1" latinLnBrk="0" hangingPunct="1">
        <a:defRPr sz="900" kern="1200">
          <a:solidFill>
            <a:schemeClr val="tx1"/>
          </a:solidFill>
          <a:latin typeface="+mn-lt"/>
          <a:ea typeface="+mn-ea"/>
          <a:cs typeface="+mn-cs"/>
        </a:defRPr>
      </a:lvl5pPr>
      <a:lvl6pPr marL="2285257" algn="l" defTabSz="914103" rtl="0" eaLnBrk="1" latinLnBrk="0" hangingPunct="1">
        <a:defRPr sz="900" kern="1200">
          <a:solidFill>
            <a:schemeClr val="tx1"/>
          </a:solidFill>
          <a:latin typeface="+mn-lt"/>
          <a:ea typeface="+mn-ea"/>
          <a:cs typeface="+mn-cs"/>
        </a:defRPr>
      </a:lvl6pPr>
      <a:lvl7pPr marL="2742308" algn="l" defTabSz="914103" rtl="0" eaLnBrk="1" latinLnBrk="0" hangingPunct="1">
        <a:defRPr sz="900" kern="1200">
          <a:solidFill>
            <a:schemeClr val="tx1"/>
          </a:solidFill>
          <a:latin typeface="+mn-lt"/>
          <a:ea typeface="+mn-ea"/>
          <a:cs typeface="+mn-cs"/>
        </a:defRPr>
      </a:lvl7pPr>
      <a:lvl8pPr marL="3199360" algn="l" defTabSz="914103" rtl="0" eaLnBrk="1" latinLnBrk="0" hangingPunct="1">
        <a:defRPr sz="900" kern="1200">
          <a:solidFill>
            <a:schemeClr val="tx1"/>
          </a:solidFill>
          <a:latin typeface="+mn-lt"/>
          <a:ea typeface="+mn-ea"/>
          <a:cs typeface="+mn-cs"/>
        </a:defRPr>
      </a:lvl8pPr>
      <a:lvl9pPr marL="3656411" algn="l" defTabSz="91410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bugmybarbook.org.au/" TargetMode="External"/><Relationship Id="rId2" Type="http://schemas.openxmlformats.org/officeDocument/2006/relationships/hyperlink" Target="https://doi.org/10.25911/6Y%204P-1Y37" TargetMode="External"/><Relationship Id="rId1" Type="http://schemas.openxmlformats.org/officeDocument/2006/relationships/slideLayout" Target="../slideLayouts/slideLayout23.xml"/><Relationship Id="rId6" Type="http://schemas.openxmlformats.org/officeDocument/2006/relationships/hyperlink" Target="https://www.judcom.nsw.gov.au/publications/benchbks/equality/index.html" TargetMode="External"/><Relationship Id="rId5" Type="http://schemas.openxmlformats.org/officeDocument/2006/relationships/hyperlink" Target="https://resources.judicialcollege.vic.edu.au/article/1053839" TargetMode="External"/><Relationship Id="rId4" Type="http://schemas.openxmlformats.org/officeDocument/2006/relationships/hyperlink" Target="https://www.fedcourt.gov.au/__data/assets/pdf_file/0009/81666/Human-Rights-Checklist-5.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committees.parliament.uk/writtenevidence/6266/html" TargetMode="External"/><Relationship Id="rId3" Type="http://schemas.openxmlformats.org/officeDocument/2006/relationships/hyperlink" Target="https://www.aihw.gov.au/reports/prisoners/the-health-and-wellbeing-of-first-nations-people-i/summary" TargetMode="External"/><Relationship Id="rId7" Type="http://schemas.openxmlformats.org/officeDocument/2006/relationships/hyperlink" Target="https://dcj.nsw.gov.au/resources/cognitive-impairment-diversion-program.html" TargetMode="External"/><Relationship Id="rId12" Type="http://schemas.openxmlformats.org/officeDocument/2006/relationships/hyperlink" Target="https://www150.statcan.gc.ca/n1/daily-quotidien/260114/dq260114b-eng.htm" TargetMode="External"/><Relationship Id="rId2" Type="http://schemas.openxmlformats.org/officeDocument/2006/relationships/hyperlink" Target="https://www.abs.gov.au/statistics/health/disability/disability-ageing-and-carers-australia-summary-findings/latest-release" TargetMode="External"/><Relationship Id="rId1" Type="http://schemas.openxmlformats.org/officeDocument/2006/relationships/slideLayout" Target="../slideLayouts/slideLayout23.xml"/><Relationship Id="rId6" Type="http://schemas.openxmlformats.org/officeDocument/2006/relationships/hyperlink" Target="https://bocsar.nsw.gov.au/topic-areas/disability.html" TargetMode="External"/><Relationship Id="rId11" Type="http://schemas.openxmlformats.org/officeDocument/2006/relationships/hyperlink" Target="https://www150.statcan.gc.ca/n1/daily-quotidien/231201/dq231201b-eng.htm" TargetMode="External"/><Relationship Id="rId5" Type="http://schemas.openxmlformats.org/officeDocument/2006/relationships/hyperlink" Target="https://www.courts.ns.ca/courts/provincial-court/wellness-court-programs" TargetMode="External"/><Relationship Id="rId10" Type="http://schemas.openxmlformats.org/officeDocument/2006/relationships/hyperlink" Target="https://disability.royalcommission.gov.au/" TargetMode="External"/><Relationship Id="rId4" Type="http://schemas.openxmlformats.org/officeDocument/2006/relationships/hyperlink" Target="https://www.alrc.gov.au/publication/pathways-to-justice-inquiry-into-the-incarceration-rate-of-aboriginal-and-torres-strait-islander-peoples-alrc-report-133/" TargetMode="External"/><Relationship Id="rId9" Type="http://schemas.openxmlformats.org/officeDocument/2006/relationships/hyperlink" Target="https://www.publicsafety.gc.ca/cnt/trnsprnc/brfng-mtrls/prlmntry-bndrs/20230720/12-en.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mailto:lorana.bartels@anu.edu.au"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6C76-7613-A17A-785A-D1981A34E1B0}"/>
              </a:ext>
            </a:extLst>
          </p:cNvPr>
          <p:cNvSpPr>
            <a:spLocks noGrp="1"/>
          </p:cNvSpPr>
          <p:nvPr>
            <p:ph type="title"/>
          </p:nvPr>
        </p:nvSpPr>
        <p:spPr>
          <a:xfrm>
            <a:off x="395536" y="483518"/>
            <a:ext cx="6984776" cy="1415656"/>
          </a:xfrm>
        </p:spPr>
        <p:txBody>
          <a:bodyPr/>
          <a:lstStyle/>
          <a:p>
            <a:r>
              <a:rPr lang="en-AU" sz="3600" i="1">
                <a:latin typeface="Aptos" panose="020B0004020202020204" pitchFamily="34" charset="0"/>
              </a:rPr>
              <a:t>Creating inclusive courts to support people with disability</a:t>
            </a:r>
            <a:endParaRPr lang="en-AU" sz="3600" dirty="0"/>
          </a:p>
        </p:txBody>
      </p:sp>
      <p:sp>
        <p:nvSpPr>
          <p:cNvPr id="3" name="Text Placeholder 2">
            <a:extLst>
              <a:ext uri="{FF2B5EF4-FFF2-40B4-BE49-F238E27FC236}">
                <a16:creationId xmlns:a16="http://schemas.microsoft.com/office/drawing/2014/main" id="{D16C1F70-B143-9FB4-4124-E19AFEF05A13}"/>
              </a:ext>
            </a:extLst>
          </p:cNvPr>
          <p:cNvSpPr>
            <a:spLocks noGrp="1"/>
          </p:cNvSpPr>
          <p:nvPr>
            <p:ph type="body" sz="quarter" idx="10"/>
          </p:nvPr>
        </p:nvSpPr>
        <p:spPr>
          <a:xfrm>
            <a:off x="395536" y="2571750"/>
            <a:ext cx="6336704" cy="1788851"/>
          </a:xfrm>
        </p:spPr>
        <p:txBody>
          <a:bodyPr/>
          <a:lstStyle/>
          <a:p>
            <a:r>
              <a:rPr lang="en-AU"/>
              <a:t>Professor Lorana Bartels</a:t>
            </a:r>
          </a:p>
          <a:p>
            <a:r>
              <a:rPr lang="en-AU"/>
              <a:t>Dr Sally Eales</a:t>
            </a:r>
          </a:p>
          <a:p>
            <a:endParaRPr lang="en-AU"/>
          </a:p>
          <a:p>
            <a:r>
              <a:rPr lang="en-AU" i="1"/>
              <a:t>International Society for the Reform of Criminal Law Montreal, July 2026</a:t>
            </a:r>
          </a:p>
          <a:p>
            <a:endParaRPr lang="en-AU" dirty="0"/>
          </a:p>
        </p:txBody>
      </p:sp>
      <p:pic>
        <p:nvPicPr>
          <p:cNvPr id="4" name="Picture 3" descr="A picture containing building, sitting, bench, side&#10;&#10;Description automatically generated">
            <a:extLst>
              <a:ext uri="{FF2B5EF4-FFF2-40B4-BE49-F238E27FC236}">
                <a16:creationId xmlns:a16="http://schemas.microsoft.com/office/drawing/2014/main" id="{51ABC0AB-DB24-9A62-879F-D50F878B54A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507647" y="944346"/>
            <a:ext cx="1745329" cy="2582233"/>
          </a:xfrm>
          <a:prstGeom prst="rect">
            <a:avLst/>
          </a:prstGeom>
        </p:spPr>
      </p:pic>
    </p:spTree>
    <p:extLst>
      <p:ext uri="{BB962C8B-B14F-4D97-AF65-F5344CB8AC3E}">
        <p14:creationId xmlns:p14="http://schemas.microsoft.com/office/powerpoint/2010/main" val="353263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6C619C-F2D2-2358-5AC6-95701905271C}"/>
              </a:ext>
            </a:extLst>
          </p:cNvPr>
          <p:cNvSpPr txBox="1"/>
          <p:nvPr/>
        </p:nvSpPr>
        <p:spPr>
          <a:xfrm>
            <a:off x="0" y="599936"/>
            <a:ext cx="9108504" cy="3093154"/>
          </a:xfrm>
          <a:prstGeom prst="rect">
            <a:avLst/>
          </a:prstGeom>
          <a:noFill/>
        </p:spPr>
        <p:txBody>
          <a:bodyPr wrap="square">
            <a:spAutoFit/>
          </a:bodyPr>
          <a:lstStyle/>
          <a:p>
            <a:pPr>
              <a:buNone/>
            </a:pPr>
            <a:r>
              <a:rPr lang="en-AU" sz="1800" dirty="0">
                <a:latin typeface="Adelle Sans Devanagari" panose="02000503000000020004" pitchFamily="2" charset="-78"/>
                <a:cs typeface="Adelle Sans Devanagari" panose="02000503000000020004" pitchFamily="2" charset="-78"/>
              </a:rPr>
              <a:t>⚠️ </a:t>
            </a:r>
            <a:r>
              <a:rPr lang="en-AU" sz="1800" dirty="0">
                <a:latin typeface="Aptos" panose="020B0004020202020204" pitchFamily="34" charset="0"/>
                <a:cs typeface="Adelle Sans Devanagari" panose="02000503000000020004" pitchFamily="2" charset="-78"/>
              </a:rPr>
              <a:t>Many people </a:t>
            </a:r>
            <a:r>
              <a:rPr lang="en-AU" sz="1800" b="1" dirty="0">
                <a:latin typeface="Aptos" panose="020B0004020202020204" pitchFamily="34" charset="0"/>
                <a:cs typeface="Adelle Sans Devanagari" panose="02000503000000020004" pitchFamily="2" charset="-78"/>
              </a:rPr>
              <a:t>willing to disclose,</a:t>
            </a:r>
            <a:r>
              <a:rPr lang="en-AU" sz="1800" dirty="0">
                <a:latin typeface="Aptos" panose="020B0004020202020204" pitchFamily="34" charset="0"/>
                <a:cs typeface="Adelle Sans Devanagari" panose="02000503000000020004" pitchFamily="2" charset="-78"/>
              </a:rPr>
              <a:t> but experience shyness, embarrassment or uncertainty about relevance </a:t>
            </a:r>
          </a:p>
          <a:p>
            <a:pPr>
              <a:spcBef>
                <a:spcPts val="600"/>
              </a:spcBef>
              <a:buNone/>
            </a:pPr>
            <a:r>
              <a:rPr lang="en-AU" sz="1800" b="1" i="1" dirty="0">
                <a:solidFill>
                  <a:schemeClr val="accent1"/>
                </a:solidFill>
                <a:latin typeface="Aptos" panose="020B0004020202020204" pitchFamily="34" charset="0"/>
                <a:cs typeface="Adelle Sans Devanagari" panose="02000503000000020004" pitchFamily="2" charset="-78"/>
              </a:rPr>
              <a:t>Liaison &amp; Diversion (L&amp;D) (UK)</a:t>
            </a:r>
          </a:p>
          <a:p>
            <a:pPr marL="285750" indent="-285750">
              <a:buFont typeface="Wingdings" pitchFamily="2" charset="2"/>
              <a:buChar char="ü"/>
            </a:pPr>
            <a:r>
              <a:rPr lang="en-AU" sz="1800" dirty="0">
                <a:latin typeface="Aptos" panose="020B0004020202020204" pitchFamily="34" charset="0"/>
                <a:cs typeface="Adelle Sans Devanagari" panose="02000503000000020004" pitchFamily="2" charset="-78"/>
              </a:rPr>
              <a:t> Medical practitioners embedded in police stations and</a:t>
            </a:r>
            <a:r>
              <a:rPr lang="en-AU" sz="1800" b="1" dirty="0">
                <a:latin typeface="Aptos" panose="020B0004020202020204" pitchFamily="34" charset="0"/>
                <a:cs typeface="Adelle Sans Devanagari" panose="02000503000000020004" pitchFamily="2" charset="-78"/>
              </a:rPr>
              <a:t> courts</a:t>
            </a:r>
            <a:endParaRPr lang="en-AU" sz="1800" dirty="0">
              <a:latin typeface="Aptos" panose="020B0004020202020204" pitchFamily="34" charset="0"/>
              <a:cs typeface="Adelle Sans Devanagari" panose="02000503000000020004" pitchFamily="2" charset="-78"/>
            </a:endParaRPr>
          </a:p>
          <a:p>
            <a:pPr marL="285750" indent="-285750">
              <a:buFont typeface="Wingdings" pitchFamily="2" charset="2"/>
              <a:buChar char="ü"/>
            </a:pPr>
            <a:r>
              <a:rPr lang="en-AU" sz="1800" b="1" dirty="0">
                <a:latin typeface="Aptos" panose="020B0004020202020204" pitchFamily="34" charset="0"/>
                <a:cs typeface="Adelle Sans Devanagari" panose="02000503000000020004" pitchFamily="2" charset="-78"/>
              </a:rPr>
              <a:t>Systematic </a:t>
            </a:r>
            <a:r>
              <a:rPr lang="en-AU" sz="1800" dirty="0">
                <a:latin typeface="Aptos" panose="020B0004020202020204" pitchFamily="34" charset="0"/>
                <a:cs typeface="Adelle Sans Devanagari" panose="02000503000000020004" pitchFamily="2" charset="-78"/>
              </a:rPr>
              <a:t>screening of </a:t>
            </a:r>
            <a:r>
              <a:rPr lang="en-AU" sz="1800" b="1" dirty="0">
                <a:latin typeface="Aptos" panose="020B0004020202020204" pitchFamily="34" charset="0"/>
                <a:cs typeface="Adelle Sans Devanagari" panose="02000503000000020004" pitchFamily="2" charset="-78"/>
              </a:rPr>
              <a:t>all</a:t>
            </a:r>
            <a:r>
              <a:rPr lang="en-AU" sz="1800" dirty="0">
                <a:latin typeface="Aptos" panose="020B0004020202020204" pitchFamily="34" charset="0"/>
                <a:cs typeface="Adelle Sans Devanagari" panose="02000503000000020004" pitchFamily="2" charset="-78"/>
              </a:rPr>
              <a:t> people in custody</a:t>
            </a:r>
          </a:p>
          <a:p>
            <a:pPr marL="285750" indent="-285750">
              <a:buFont typeface="Wingdings" pitchFamily="2" charset="2"/>
              <a:buChar char="ü"/>
            </a:pPr>
            <a:r>
              <a:rPr lang="en-AU" sz="1800" dirty="0">
                <a:latin typeface="Aptos" panose="020B0004020202020204" pitchFamily="34" charset="0"/>
                <a:cs typeface="Adelle Sans Devanagari" panose="02000503000000020004" pitchFamily="2" charset="-78"/>
              </a:rPr>
              <a:t>Increased identification of MH, learning disabilities, neurodiversity, brain </a:t>
            </a:r>
            <a:r>
              <a:rPr lang="en-AU" sz="1800" dirty="0" err="1">
                <a:latin typeface="Aptos" panose="020B0004020202020204" pitchFamily="34" charset="0"/>
                <a:cs typeface="Adelle Sans Devanagari" panose="02000503000000020004" pitchFamily="2" charset="-78"/>
              </a:rPr>
              <a:t>injuiries</a:t>
            </a:r>
            <a:endParaRPr lang="en-AU" sz="1800" dirty="0">
              <a:latin typeface="Aptos" panose="020B0004020202020204" pitchFamily="34" charset="0"/>
              <a:cs typeface="Adelle Sans Devanagari" panose="02000503000000020004" pitchFamily="2" charset="-78"/>
            </a:endParaRPr>
          </a:p>
          <a:p>
            <a:pPr marL="285750" indent="-285750">
              <a:buFont typeface="Wingdings" pitchFamily="2" charset="2"/>
              <a:buChar char="ü"/>
            </a:pPr>
            <a:r>
              <a:rPr lang="en-AU" sz="1800" dirty="0">
                <a:latin typeface="Aptos" panose="020B0004020202020204" pitchFamily="34" charset="0"/>
                <a:cs typeface="Adelle Sans Devanagari" panose="02000503000000020004" pitchFamily="2" charset="-78"/>
              </a:rPr>
              <a:t>Information shared with courts → </a:t>
            </a:r>
            <a:r>
              <a:rPr lang="en-AU" sz="1800" b="1" dirty="0">
                <a:latin typeface="Aptos" panose="020B0004020202020204" pitchFamily="34" charset="0"/>
                <a:cs typeface="Adelle Sans Devanagari" panose="02000503000000020004" pitchFamily="2" charset="-78"/>
              </a:rPr>
              <a:t>better judicial decisions</a:t>
            </a:r>
          </a:p>
          <a:p>
            <a:pPr marL="285750" indent="-285750">
              <a:buFont typeface="Wingdings" pitchFamily="2" charset="2"/>
              <a:buChar char="ü"/>
            </a:pPr>
            <a:endParaRPr lang="en-AU" sz="1800" b="1" dirty="0">
              <a:latin typeface="Aptos" panose="020B0004020202020204" pitchFamily="34" charset="0"/>
              <a:cs typeface="Adelle Sans Devanagari" panose="02000503000000020004" pitchFamily="2" charset="-78"/>
            </a:endParaRPr>
          </a:p>
          <a:p>
            <a:pPr>
              <a:spcBef>
                <a:spcPts val="1200"/>
              </a:spcBef>
              <a:buNone/>
            </a:pPr>
            <a:r>
              <a:rPr lang="en-AU" sz="1800" b="1" dirty="0">
                <a:latin typeface="Aptos" panose="020B0004020202020204" pitchFamily="34" charset="0"/>
                <a:cs typeface="Adelle Sans Devanagari" panose="02000503000000020004" pitchFamily="2" charset="-78"/>
              </a:rPr>
              <a:t>→ Data integrated into national health records and shared with defence and courts</a:t>
            </a:r>
            <a:endParaRPr lang="en-AU" sz="1800" dirty="0">
              <a:latin typeface="Aptos" panose="020B0004020202020204" pitchFamily="34" charset="0"/>
              <a:cs typeface="Adelle Sans Devanagari" panose="02000503000000020004" pitchFamily="2" charset="-78"/>
            </a:endParaRPr>
          </a:p>
          <a:p>
            <a:pPr algn="ctr">
              <a:buNone/>
            </a:pPr>
            <a:r>
              <a:rPr lang="en-AU" sz="1800" b="1" i="1" dirty="0">
                <a:solidFill>
                  <a:schemeClr val="accent1"/>
                </a:solidFill>
                <a:latin typeface="Aptos" panose="020B0004020202020204" pitchFamily="34" charset="0"/>
                <a:cs typeface="Adelle Sans Devanagari" panose="02000503000000020004" pitchFamily="2" charset="-78"/>
              </a:rPr>
              <a:t>Impact: ‘Seen as more independent than police → encourages disclosure’</a:t>
            </a:r>
            <a:endParaRPr lang="en-AU" sz="1800" b="1" dirty="0">
              <a:solidFill>
                <a:schemeClr val="accent1"/>
              </a:solidFill>
              <a:latin typeface="Aptos" panose="020B0004020202020204" pitchFamily="34" charset="0"/>
              <a:cs typeface="Adelle Sans Devanagari" panose="02000503000000020004" pitchFamily="2" charset="-78"/>
            </a:endParaRPr>
          </a:p>
        </p:txBody>
      </p:sp>
      <p:sp>
        <p:nvSpPr>
          <p:cNvPr id="5" name="TextBox 4">
            <a:extLst>
              <a:ext uri="{FF2B5EF4-FFF2-40B4-BE49-F238E27FC236}">
                <a16:creationId xmlns:a16="http://schemas.microsoft.com/office/drawing/2014/main" id="{EC49AAD3-05FE-F2AB-E27C-96CB433614CC}"/>
              </a:ext>
            </a:extLst>
          </p:cNvPr>
          <p:cNvSpPr txBox="1"/>
          <p:nvPr/>
        </p:nvSpPr>
        <p:spPr>
          <a:xfrm>
            <a:off x="22920" y="104290"/>
            <a:ext cx="6728604" cy="461665"/>
          </a:xfrm>
          <a:prstGeom prst="rect">
            <a:avLst/>
          </a:prstGeom>
          <a:noFill/>
        </p:spPr>
        <p:txBody>
          <a:bodyPr wrap="square" rtlCol="0">
            <a:spAutoFit/>
          </a:bodyPr>
          <a:lstStyle/>
          <a:p>
            <a:r>
              <a:rPr lang="en-AU" sz="2400" b="1" dirty="0">
                <a:solidFill>
                  <a:schemeClr val="accent1"/>
                </a:solidFill>
                <a:latin typeface="+mj-lt"/>
              </a:rPr>
              <a:t>What works: screening</a:t>
            </a:r>
          </a:p>
        </p:txBody>
      </p:sp>
      <p:sp>
        <p:nvSpPr>
          <p:cNvPr id="11" name="TextBox 10">
            <a:extLst>
              <a:ext uri="{FF2B5EF4-FFF2-40B4-BE49-F238E27FC236}">
                <a16:creationId xmlns:a16="http://schemas.microsoft.com/office/drawing/2014/main" id="{23166932-085D-D542-702A-3E35A28854A4}"/>
              </a:ext>
            </a:extLst>
          </p:cNvPr>
          <p:cNvSpPr txBox="1"/>
          <p:nvPr/>
        </p:nvSpPr>
        <p:spPr>
          <a:xfrm>
            <a:off x="6958451" y="3219822"/>
            <a:ext cx="1975914" cy="1246495"/>
          </a:xfrm>
          <a:prstGeom prst="rect">
            <a:avLst/>
          </a:prstGeom>
          <a:noFill/>
        </p:spPr>
        <p:txBody>
          <a:bodyPr wrap="square" rtlCol="0">
            <a:spAutoFit/>
          </a:bodyPr>
          <a:lstStyle/>
          <a:p>
            <a:endParaRPr lang="en-AU" sz="750" dirty="0">
              <a:latin typeface="Aptos" panose="020B0004020202020204" pitchFamily="34" charset="0"/>
            </a:endParaRPr>
          </a:p>
          <a:p>
            <a:endParaRPr lang="en-AU" sz="750" dirty="0">
              <a:latin typeface="Aptos" panose="020B0004020202020204" pitchFamily="34" charset="0"/>
            </a:endParaRPr>
          </a:p>
          <a:p>
            <a:endParaRPr lang="en-AU" sz="750" dirty="0">
              <a:latin typeface="Aptos" panose="020B0004020202020204" pitchFamily="34" charset="0"/>
            </a:endParaRPr>
          </a:p>
          <a:p>
            <a:endParaRPr lang="en-AU" sz="750" dirty="0">
              <a:latin typeface="Aptos" panose="020B0004020202020204" pitchFamily="34" charset="0"/>
            </a:endParaRPr>
          </a:p>
          <a:p>
            <a:endParaRPr lang="en-AU" sz="750" dirty="0">
              <a:latin typeface="Aptos" panose="020B0004020202020204" pitchFamily="34" charset="0"/>
            </a:endParaRPr>
          </a:p>
          <a:p>
            <a:endParaRPr lang="en-AU" sz="750" dirty="0">
              <a:latin typeface="Aptos" panose="020B0004020202020204" pitchFamily="34" charset="0"/>
            </a:endParaRPr>
          </a:p>
          <a:p>
            <a:endParaRPr lang="en-AU" sz="750" dirty="0">
              <a:latin typeface="Aptos" panose="020B0004020202020204" pitchFamily="34" charset="0"/>
            </a:endParaRPr>
          </a:p>
          <a:p>
            <a:r>
              <a:rPr lang="en-AU" sz="750" dirty="0">
                <a:latin typeface="Aptos" panose="020B0004020202020204" pitchFamily="34" charset="0"/>
              </a:rPr>
              <a:t>Kent Liaison &amp; Diversion service.</a:t>
            </a:r>
          </a:p>
          <a:p>
            <a:r>
              <a:rPr lang="en-AU" sz="750" dirty="0">
                <a:latin typeface="Aptos" panose="020B0004020202020204" pitchFamily="34" charset="0"/>
              </a:rPr>
              <a:t>Source: </a:t>
            </a:r>
            <a:r>
              <a:rPr lang="en-AU" sz="750" i="1" dirty="0">
                <a:latin typeface="Aptos" panose="020B0004020202020204" pitchFamily="34" charset="0"/>
              </a:rPr>
              <a:t>Kent and Medway NHS and Social Care Partnership Trust</a:t>
            </a:r>
            <a:endParaRPr lang="en-AU" sz="1349" dirty="0"/>
          </a:p>
        </p:txBody>
      </p:sp>
      <p:pic>
        <p:nvPicPr>
          <p:cNvPr id="13" name="Picture 12">
            <a:extLst>
              <a:ext uri="{FF2B5EF4-FFF2-40B4-BE49-F238E27FC236}">
                <a16:creationId xmlns:a16="http://schemas.microsoft.com/office/drawing/2014/main" id="{77B0511A-3642-5C51-398A-B4EDD278D19F}"/>
              </a:ext>
            </a:extLst>
          </p:cNvPr>
          <p:cNvPicPr>
            <a:picLocks noChangeAspect="1"/>
          </p:cNvPicPr>
          <p:nvPr/>
        </p:nvPicPr>
        <p:blipFill>
          <a:blip r:embed="rId2"/>
          <a:stretch>
            <a:fillRect/>
          </a:stretch>
        </p:blipFill>
        <p:spPr>
          <a:xfrm>
            <a:off x="4553238" y="3760378"/>
            <a:ext cx="2165278" cy="1278832"/>
          </a:xfrm>
          <a:prstGeom prst="rect">
            <a:avLst/>
          </a:prstGeom>
        </p:spPr>
      </p:pic>
    </p:spTree>
    <p:extLst>
      <p:ext uri="{BB962C8B-B14F-4D97-AF65-F5344CB8AC3E}">
        <p14:creationId xmlns:p14="http://schemas.microsoft.com/office/powerpoint/2010/main" val="308792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771478-59C5-BA3E-EC0B-38232E3B8A9A}"/>
              </a:ext>
            </a:extLst>
          </p:cNvPr>
          <p:cNvSpPr txBox="1"/>
          <p:nvPr/>
        </p:nvSpPr>
        <p:spPr>
          <a:xfrm>
            <a:off x="179512" y="667383"/>
            <a:ext cx="8064896" cy="3623941"/>
          </a:xfrm>
          <a:prstGeom prst="rect">
            <a:avLst/>
          </a:prstGeom>
          <a:noFill/>
        </p:spPr>
        <p:txBody>
          <a:bodyPr wrap="square">
            <a:spAutoFit/>
          </a:bodyPr>
          <a:lstStyle/>
          <a:p>
            <a:r>
              <a:rPr lang="en-AU" sz="1800" b="1" i="1" dirty="0">
                <a:solidFill>
                  <a:schemeClr val="accent1"/>
                </a:solidFill>
                <a:latin typeface="Aptos" panose="020B0004020202020204" pitchFamily="34" charset="0"/>
              </a:rPr>
              <a:t>Mental Health Courts (US)</a:t>
            </a:r>
            <a:endParaRPr lang="en-AU" sz="1800" i="1" dirty="0">
              <a:solidFill>
                <a:schemeClr val="accent1"/>
              </a:solidFill>
              <a:latin typeface="Aptos" panose="020B0004020202020204" pitchFamily="34" charset="0"/>
            </a:endParaRPr>
          </a:p>
          <a:p>
            <a:pPr marL="285750" indent="-285750">
              <a:buFont typeface="Wingdings" pitchFamily="2" charset="2"/>
              <a:buChar char="q"/>
            </a:pPr>
            <a:r>
              <a:rPr lang="en-AU" sz="1800" dirty="0">
                <a:latin typeface="Aptos" panose="020B0004020202020204" pitchFamily="34" charset="0"/>
              </a:rPr>
              <a:t>Began in US in late 1990s</a:t>
            </a:r>
          </a:p>
          <a:p>
            <a:pPr marL="285750" indent="-285750">
              <a:buFont typeface="Wingdings" pitchFamily="2" charset="2"/>
              <a:buChar char="q"/>
            </a:pPr>
            <a:r>
              <a:rPr lang="en-AU" sz="1800" dirty="0">
                <a:latin typeface="Aptos" panose="020B0004020202020204" pitchFamily="34" charset="0"/>
              </a:rPr>
              <a:t>meta-analysis of 30 evaluations linked participation to </a:t>
            </a:r>
            <a:r>
              <a:rPr lang="en-AU" sz="1800" b="1" dirty="0">
                <a:latin typeface="Aptos" panose="020B0004020202020204" pitchFamily="34" charset="0"/>
              </a:rPr>
              <a:t>74%                                  drop in recidivism</a:t>
            </a:r>
          </a:p>
          <a:p>
            <a:endParaRPr lang="en-AU" sz="1800" b="1" i="1" dirty="0">
              <a:solidFill>
                <a:schemeClr val="accent1"/>
              </a:solidFill>
              <a:latin typeface="Aptos" panose="020B0004020202020204" pitchFamily="34" charset="0"/>
            </a:endParaRPr>
          </a:p>
          <a:p>
            <a:r>
              <a:rPr lang="en-AU" sz="1800" b="1" i="1" dirty="0">
                <a:solidFill>
                  <a:schemeClr val="accent1"/>
                </a:solidFill>
                <a:latin typeface="Aptos" panose="020B0004020202020204" pitchFamily="34" charset="0"/>
              </a:rPr>
              <a:t>Dartmouth Wellness Court – Nova Scotia (Canada)</a:t>
            </a:r>
            <a:endParaRPr lang="en-AU" sz="1800" i="1" dirty="0">
              <a:solidFill>
                <a:schemeClr val="accent1"/>
              </a:solidFill>
              <a:latin typeface="Aptos" panose="020B0004020202020204" pitchFamily="34" charset="0"/>
            </a:endParaRPr>
          </a:p>
          <a:p>
            <a:pPr marL="285750" indent="-285750">
              <a:buFont typeface="Wingdings" pitchFamily="2" charset="2"/>
              <a:buChar char="q"/>
            </a:pPr>
            <a:r>
              <a:rPr lang="en-AU" sz="1800" dirty="0">
                <a:latin typeface="Aptos" panose="020B0004020202020204" pitchFamily="34" charset="0"/>
              </a:rPr>
              <a:t>Evolved from Nova Scotia MH Court</a:t>
            </a:r>
          </a:p>
          <a:p>
            <a:pPr marL="285750" indent="-285750">
              <a:buFont typeface="Wingdings" pitchFamily="2" charset="2"/>
              <a:buChar char="q"/>
            </a:pPr>
            <a:r>
              <a:rPr lang="en-AU" sz="1800" dirty="0">
                <a:latin typeface="Aptos" panose="020B0004020202020204" pitchFamily="34" charset="0"/>
              </a:rPr>
              <a:t>86% of participants completed the program</a:t>
            </a:r>
          </a:p>
          <a:p>
            <a:pPr marL="285750" indent="-285750">
              <a:buFont typeface="Wingdings" pitchFamily="2" charset="2"/>
              <a:buChar char="q"/>
            </a:pPr>
            <a:r>
              <a:rPr lang="en-AU" sz="1800" dirty="0">
                <a:latin typeface="Aptos" panose="020B0004020202020204" pitchFamily="34" charset="0"/>
              </a:rPr>
              <a:t>‘Wellness’ reframing </a:t>
            </a:r>
            <a:r>
              <a:rPr lang="en-AU" sz="1800" b="1" dirty="0">
                <a:latin typeface="Aptos" panose="020B0004020202020204" pitchFamily="34" charset="0"/>
              </a:rPr>
              <a:t>destigmatises MH and substance use</a:t>
            </a:r>
            <a:r>
              <a:rPr lang="en-AU" sz="1800" dirty="0">
                <a:latin typeface="Aptos" panose="020B0004020202020204" pitchFamily="34" charset="0"/>
              </a:rPr>
              <a:t>, focusing on wellbeing, without compromising community safety</a:t>
            </a:r>
          </a:p>
          <a:p>
            <a:pPr marL="285750" indent="-285750">
              <a:buFont typeface="Wingdings" pitchFamily="2" charset="2"/>
              <a:buChar char="q"/>
            </a:pPr>
            <a:r>
              <a:rPr lang="en-AU" sz="1800" dirty="0">
                <a:latin typeface="Aptos" panose="020B0004020202020204" pitchFamily="34" charset="0"/>
              </a:rPr>
              <a:t>Emphasises working </a:t>
            </a:r>
            <a:r>
              <a:rPr lang="en-AU" sz="1800" b="1" dirty="0">
                <a:latin typeface="Aptos" panose="020B0004020202020204" pitchFamily="34" charset="0"/>
              </a:rPr>
              <a:t>with victims </a:t>
            </a:r>
            <a:r>
              <a:rPr lang="en-AU" sz="1800" dirty="0">
                <a:latin typeface="Aptos" panose="020B0004020202020204" pitchFamily="34" charset="0"/>
              </a:rPr>
              <a:t>and repairing relationships</a:t>
            </a:r>
          </a:p>
          <a:p>
            <a:pPr marL="285750" indent="-285750">
              <a:buFont typeface="Wingdings" pitchFamily="2" charset="2"/>
              <a:buChar char="q"/>
            </a:pPr>
            <a:r>
              <a:rPr lang="en-AU" sz="1800" dirty="0">
                <a:latin typeface="Aptos" panose="020B0004020202020204" pitchFamily="34" charset="0"/>
              </a:rPr>
              <a:t>Recognises victims are often </a:t>
            </a:r>
            <a:r>
              <a:rPr lang="en-AU" sz="1800" dirty="0" err="1">
                <a:latin typeface="Aptos" panose="020B0004020202020204" pitchFamily="34" charset="0"/>
              </a:rPr>
              <a:t>defendat’s</a:t>
            </a:r>
            <a:r>
              <a:rPr lang="en-AU" sz="1800" dirty="0">
                <a:latin typeface="Aptos" panose="020B0004020202020204" pitchFamily="34" charset="0"/>
              </a:rPr>
              <a:t> family, friends and caregivers </a:t>
            </a:r>
            <a:br>
              <a:rPr lang="en-AU" sz="1349" b="1" dirty="0">
                <a:latin typeface="Aptos" panose="020B0004020202020204" pitchFamily="34" charset="0"/>
              </a:rPr>
            </a:br>
            <a:endParaRPr lang="en-AU" sz="1349" b="1" dirty="0">
              <a:latin typeface="Aptos" panose="020B0004020202020204" pitchFamily="34" charset="0"/>
            </a:endParaRPr>
          </a:p>
        </p:txBody>
      </p:sp>
      <p:sp>
        <p:nvSpPr>
          <p:cNvPr id="4" name="TextBox 3">
            <a:extLst>
              <a:ext uri="{FF2B5EF4-FFF2-40B4-BE49-F238E27FC236}">
                <a16:creationId xmlns:a16="http://schemas.microsoft.com/office/drawing/2014/main" id="{608B5D50-B099-2345-37CE-756FA7CCF7B4}"/>
              </a:ext>
            </a:extLst>
          </p:cNvPr>
          <p:cNvSpPr txBox="1"/>
          <p:nvPr/>
        </p:nvSpPr>
        <p:spPr>
          <a:xfrm>
            <a:off x="0" y="51471"/>
            <a:ext cx="4833924" cy="461665"/>
          </a:xfrm>
          <a:prstGeom prst="rect">
            <a:avLst/>
          </a:prstGeom>
          <a:noFill/>
        </p:spPr>
        <p:txBody>
          <a:bodyPr wrap="square" rtlCol="0">
            <a:spAutoFit/>
          </a:bodyPr>
          <a:lstStyle/>
          <a:p>
            <a:pPr>
              <a:buNone/>
            </a:pPr>
            <a:r>
              <a:rPr lang="en-AU" sz="2400" b="1" dirty="0">
                <a:solidFill>
                  <a:schemeClr val="accent1"/>
                </a:solidFill>
                <a:latin typeface="+mj-lt"/>
              </a:rPr>
              <a:t>What works: diversion</a:t>
            </a:r>
            <a:endParaRPr lang="en-AU" sz="2400" dirty="0">
              <a:solidFill>
                <a:schemeClr val="accent1"/>
              </a:solidFill>
              <a:latin typeface="+mj-lt"/>
            </a:endParaRPr>
          </a:p>
        </p:txBody>
      </p:sp>
      <p:sp>
        <p:nvSpPr>
          <p:cNvPr id="6" name="TextBox 5">
            <a:extLst>
              <a:ext uri="{FF2B5EF4-FFF2-40B4-BE49-F238E27FC236}">
                <a16:creationId xmlns:a16="http://schemas.microsoft.com/office/drawing/2014/main" id="{912C8FE5-4128-B1A1-262D-0B92AAF50CFA}"/>
              </a:ext>
            </a:extLst>
          </p:cNvPr>
          <p:cNvSpPr txBox="1"/>
          <p:nvPr/>
        </p:nvSpPr>
        <p:spPr>
          <a:xfrm>
            <a:off x="251520" y="4369856"/>
            <a:ext cx="8784976" cy="576953"/>
          </a:xfrm>
          <a:prstGeom prst="rect">
            <a:avLst/>
          </a:prstGeom>
          <a:noFill/>
        </p:spPr>
        <p:txBody>
          <a:bodyPr wrap="square">
            <a:spAutoFit/>
          </a:bodyPr>
          <a:lstStyle/>
          <a:p>
            <a:r>
              <a:rPr lang="en-AU" sz="1800" b="1" i="1" dirty="0">
                <a:solidFill>
                  <a:schemeClr val="accent1"/>
                </a:solidFill>
              </a:rPr>
              <a:t>💡 </a:t>
            </a:r>
            <a:r>
              <a:rPr lang="en-AU" sz="1800" b="1" i="1" dirty="0">
                <a:solidFill>
                  <a:schemeClr val="accent1"/>
                </a:solidFill>
                <a:latin typeface="Aptos" panose="020B0004020202020204" pitchFamily="34" charset="0"/>
              </a:rPr>
              <a:t>Early identification + long-term, wrap-around support = people don’t come back</a:t>
            </a:r>
            <a:br>
              <a:rPr lang="en-AU" sz="1349" dirty="0">
                <a:latin typeface="Aptos" panose="020B0004020202020204" pitchFamily="34" charset="0"/>
              </a:rPr>
            </a:br>
            <a:endParaRPr lang="en-AU" sz="1349" dirty="0">
              <a:latin typeface="Aptos" panose="020B0004020202020204" pitchFamily="34" charset="0"/>
            </a:endParaRPr>
          </a:p>
        </p:txBody>
      </p:sp>
      <p:pic>
        <p:nvPicPr>
          <p:cNvPr id="8" name="Picture 7">
            <a:extLst>
              <a:ext uri="{FF2B5EF4-FFF2-40B4-BE49-F238E27FC236}">
                <a16:creationId xmlns:a16="http://schemas.microsoft.com/office/drawing/2014/main" id="{566525F1-2289-C534-B699-F777326C29F4}"/>
              </a:ext>
            </a:extLst>
          </p:cNvPr>
          <p:cNvPicPr>
            <a:picLocks noChangeAspect="1"/>
          </p:cNvPicPr>
          <p:nvPr/>
        </p:nvPicPr>
        <p:blipFill>
          <a:blip r:embed="rId2"/>
          <a:stretch>
            <a:fillRect/>
          </a:stretch>
        </p:blipFill>
        <p:spPr>
          <a:xfrm>
            <a:off x="6516217" y="568197"/>
            <a:ext cx="2277439" cy="1656095"/>
          </a:xfrm>
          <a:prstGeom prst="rect">
            <a:avLst/>
          </a:prstGeom>
        </p:spPr>
      </p:pic>
      <p:sp>
        <p:nvSpPr>
          <p:cNvPr id="10" name="TextBox 9">
            <a:extLst>
              <a:ext uri="{FF2B5EF4-FFF2-40B4-BE49-F238E27FC236}">
                <a16:creationId xmlns:a16="http://schemas.microsoft.com/office/drawing/2014/main" id="{B00E8584-2796-73F7-1017-56EC41622548}"/>
              </a:ext>
            </a:extLst>
          </p:cNvPr>
          <p:cNvSpPr txBox="1"/>
          <p:nvPr/>
        </p:nvSpPr>
        <p:spPr>
          <a:xfrm>
            <a:off x="6732240" y="2364001"/>
            <a:ext cx="2664296" cy="207749"/>
          </a:xfrm>
          <a:prstGeom prst="rect">
            <a:avLst/>
          </a:prstGeom>
          <a:noFill/>
        </p:spPr>
        <p:txBody>
          <a:bodyPr wrap="square">
            <a:spAutoFit/>
          </a:bodyPr>
          <a:lstStyle/>
          <a:p>
            <a:pPr algn="l">
              <a:buNone/>
            </a:pPr>
            <a:r>
              <a:rPr lang="en-AU" sz="750" dirty="0">
                <a:solidFill>
                  <a:srgbClr val="111111"/>
                </a:solidFill>
                <a:latin typeface="Roboto" panose="02000000000000000000" pitchFamily="2" charset="0"/>
              </a:rPr>
              <a:t>Dartmouth Wellness Court, Nova Scotia</a:t>
            </a:r>
          </a:p>
        </p:txBody>
      </p:sp>
    </p:spTree>
    <p:extLst>
      <p:ext uri="{BB962C8B-B14F-4D97-AF65-F5344CB8AC3E}">
        <p14:creationId xmlns:p14="http://schemas.microsoft.com/office/powerpoint/2010/main" val="40093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6CDED5-55DF-6F42-F459-7AC6F67D669A}"/>
              </a:ext>
            </a:extLst>
          </p:cNvPr>
          <p:cNvSpPr txBox="1"/>
          <p:nvPr/>
        </p:nvSpPr>
        <p:spPr>
          <a:xfrm>
            <a:off x="164546" y="649179"/>
            <a:ext cx="8839578" cy="3570208"/>
          </a:xfrm>
          <a:prstGeom prst="rect">
            <a:avLst/>
          </a:prstGeom>
          <a:noFill/>
        </p:spPr>
        <p:txBody>
          <a:bodyPr wrap="square">
            <a:spAutoFit/>
          </a:bodyPr>
          <a:lstStyle/>
          <a:p>
            <a:r>
              <a:rPr lang="en-AU" sz="1800" b="1" i="1" dirty="0">
                <a:solidFill>
                  <a:schemeClr val="accent1"/>
                </a:solidFill>
                <a:latin typeface="Aptos" panose="020B0004020202020204" pitchFamily="34" charset="0"/>
              </a:rPr>
              <a:t>Neighbourhood Justice Centre, Melbourne (Aus)</a:t>
            </a:r>
          </a:p>
          <a:p>
            <a:pPr marL="285750" indent="-285750">
              <a:buFont typeface="Wingdings" pitchFamily="2" charset="2"/>
              <a:buChar char="ü"/>
            </a:pPr>
            <a:r>
              <a:rPr lang="en-AU" sz="1800" dirty="0">
                <a:latin typeface="Aptos" panose="020B0004020202020204" pitchFamily="34" charset="0"/>
              </a:rPr>
              <a:t>One facility houses Magistrates’/Children’s Court (criminal) and                                   and Victims of Crime Tribunal</a:t>
            </a:r>
          </a:p>
          <a:p>
            <a:pPr marL="285750" indent="-285750">
              <a:buFont typeface="Wingdings" pitchFamily="2" charset="2"/>
              <a:buChar char="ü"/>
            </a:pPr>
            <a:r>
              <a:rPr lang="en-AU" sz="1800" dirty="0">
                <a:latin typeface="Aptos" panose="020B0004020202020204" pitchFamily="34" charset="0"/>
              </a:rPr>
              <a:t>Multi-jurisdictional hub, with </a:t>
            </a:r>
            <a:r>
              <a:rPr lang="en-AU" sz="1800" b="1" dirty="0">
                <a:latin typeface="Aptos" panose="020B0004020202020204" pitchFamily="34" charset="0"/>
              </a:rPr>
              <a:t>on-site</a:t>
            </a:r>
            <a:r>
              <a:rPr lang="en-AU" sz="1800" dirty="0">
                <a:latin typeface="Aptos" panose="020B0004020202020204" pitchFamily="34" charset="0"/>
              </a:rPr>
              <a:t> MH, housing, AOD services</a:t>
            </a:r>
          </a:p>
          <a:p>
            <a:pPr marL="285750" indent="-285750">
              <a:buFont typeface="Wingdings" pitchFamily="2" charset="2"/>
              <a:buChar char="ü"/>
            </a:pPr>
            <a:r>
              <a:rPr lang="en-US" sz="1800" dirty="0">
                <a:latin typeface="Aptos" panose="020B0004020202020204" pitchFamily="34" charset="0"/>
              </a:rPr>
              <a:t>Single point of entry: one referral connects clients to </a:t>
            </a:r>
            <a:r>
              <a:rPr lang="en-US" sz="1800" b="1" dirty="0">
                <a:latin typeface="Aptos" panose="020B0004020202020204" pitchFamily="34" charset="0"/>
              </a:rPr>
              <a:t>all</a:t>
            </a:r>
            <a:r>
              <a:rPr lang="en-US" sz="1800" dirty="0">
                <a:latin typeface="Aptos" panose="020B0004020202020204" pitchFamily="34" charset="0"/>
              </a:rPr>
              <a:t> services </a:t>
            </a:r>
            <a:endParaRPr lang="en-AU" sz="1800" dirty="0">
              <a:latin typeface="Aptos" panose="020B0004020202020204" pitchFamily="34" charset="0"/>
            </a:endParaRPr>
          </a:p>
          <a:p>
            <a:pPr marL="285750" indent="-285750">
              <a:buFont typeface="Wingdings" pitchFamily="2" charset="2"/>
              <a:buChar char="ü"/>
            </a:pPr>
            <a:r>
              <a:rPr lang="en-AU" sz="1800" dirty="0">
                <a:latin typeface="Aptos" panose="020B0004020202020204" pitchFamily="34" charset="0"/>
              </a:rPr>
              <a:t>25% lower reoffending rate vs comparable courts</a:t>
            </a:r>
            <a:endParaRPr lang="en-AU" sz="1800" b="1" dirty="0">
              <a:latin typeface="Aptos" panose="020B0004020202020204" pitchFamily="34" charset="0"/>
            </a:endParaRPr>
          </a:p>
          <a:p>
            <a:pPr>
              <a:spcBef>
                <a:spcPts val="1200"/>
              </a:spcBef>
            </a:pPr>
            <a:r>
              <a:rPr lang="en-AU" sz="1800" b="1" i="1" dirty="0">
                <a:solidFill>
                  <a:schemeClr val="accent1"/>
                </a:solidFill>
                <a:latin typeface="Aptos" panose="020B0004020202020204" pitchFamily="34" charset="0"/>
              </a:rPr>
              <a:t>Cognitive Impairment Diversion Program, NSW (Aus)</a:t>
            </a:r>
            <a:endParaRPr lang="en-AU" sz="1800" b="1" dirty="0">
              <a:solidFill>
                <a:schemeClr val="accent1"/>
              </a:solidFill>
              <a:latin typeface="Aptos" panose="020B0004020202020204" pitchFamily="34" charset="0"/>
            </a:endParaRPr>
          </a:p>
          <a:p>
            <a:pPr marL="285750" indent="-285750">
              <a:buFont typeface="Wingdings" pitchFamily="2" charset="2"/>
              <a:buChar char="ü"/>
            </a:pPr>
            <a:r>
              <a:rPr lang="en-AU" sz="1800" dirty="0">
                <a:latin typeface="Aptos" panose="020B0004020202020204" pitchFamily="34" charset="0"/>
              </a:rPr>
              <a:t>Diverted over 87% of participants from court</a:t>
            </a:r>
          </a:p>
          <a:p>
            <a:pPr marL="285750" indent="-285750">
              <a:buFont typeface="Wingdings" pitchFamily="2" charset="2"/>
              <a:buChar char="ü"/>
            </a:pPr>
            <a:r>
              <a:rPr lang="en-AU" sz="1800" dirty="0">
                <a:latin typeface="Aptos" panose="020B0004020202020204" pitchFamily="34" charset="0"/>
              </a:rPr>
              <a:t>26% of participants Indigenous</a:t>
            </a:r>
          </a:p>
          <a:p>
            <a:pPr marL="285750" indent="-285750">
              <a:buFont typeface="Wingdings" pitchFamily="2" charset="2"/>
              <a:buChar char="ü"/>
            </a:pPr>
            <a:r>
              <a:rPr lang="en-AU" sz="1800" dirty="0">
                <a:latin typeface="Aptos" panose="020B0004020202020204" pitchFamily="34" charset="0"/>
              </a:rPr>
              <a:t>Included screening, assessment, support planning, monitoring and court reporting</a:t>
            </a:r>
          </a:p>
          <a:p>
            <a:pPr marL="285750" indent="-285750">
              <a:buFont typeface="Wingdings" pitchFamily="2" charset="2"/>
              <a:buChar char="ü"/>
            </a:pPr>
            <a:r>
              <a:rPr lang="en-AU" sz="1800" dirty="0">
                <a:latin typeface="Aptos" panose="020B0004020202020204" pitchFamily="34" charset="0"/>
              </a:rPr>
              <a:t>described by Disability Royal Commission as </a:t>
            </a:r>
            <a:r>
              <a:rPr lang="en-AU" sz="1800" b="1" dirty="0">
                <a:latin typeface="Aptos" panose="020B0004020202020204" pitchFamily="34" charset="0"/>
              </a:rPr>
              <a:t>‘life-changing’ </a:t>
            </a:r>
            <a:r>
              <a:rPr lang="en-AU" sz="1800" dirty="0">
                <a:latin typeface="Aptos" panose="020B0004020202020204" pitchFamily="34" charset="0"/>
              </a:rPr>
              <a:t>and </a:t>
            </a:r>
            <a:r>
              <a:rPr lang="en-AU" sz="1800" b="1" dirty="0">
                <a:latin typeface="Aptos" panose="020B0004020202020204" pitchFamily="34" charset="0"/>
              </a:rPr>
              <a:t>‘best practice’</a:t>
            </a:r>
          </a:p>
          <a:p>
            <a:pPr marL="285750" indent="-285750">
              <a:buFont typeface="Wingdings" pitchFamily="2" charset="2"/>
              <a:buChar char="q"/>
            </a:pPr>
            <a:r>
              <a:rPr lang="en-AU" sz="1800" dirty="0">
                <a:latin typeface="Aptos" panose="020B0004020202020204" pitchFamily="34" charset="0"/>
              </a:rPr>
              <a:t>despite this, </a:t>
            </a:r>
            <a:r>
              <a:rPr lang="en-AU" sz="1800" b="1" dirty="0">
                <a:latin typeface="Aptos" panose="020B0004020202020204" pitchFamily="34" charset="0"/>
              </a:rPr>
              <a:t>defunded by government</a:t>
            </a:r>
            <a:endParaRPr lang="en-AU" sz="1349" b="1" dirty="0">
              <a:latin typeface="Aptos" panose="020B0004020202020204" pitchFamily="34" charset="0"/>
            </a:endParaRPr>
          </a:p>
        </p:txBody>
      </p:sp>
      <p:sp>
        <p:nvSpPr>
          <p:cNvPr id="18" name="TextBox 17">
            <a:extLst>
              <a:ext uri="{FF2B5EF4-FFF2-40B4-BE49-F238E27FC236}">
                <a16:creationId xmlns:a16="http://schemas.microsoft.com/office/drawing/2014/main" id="{54B7AAE8-9FD7-55E1-39FE-27478B6786E3}"/>
              </a:ext>
            </a:extLst>
          </p:cNvPr>
          <p:cNvSpPr txBox="1"/>
          <p:nvPr/>
        </p:nvSpPr>
        <p:spPr>
          <a:xfrm>
            <a:off x="164546" y="47880"/>
            <a:ext cx="8793193" cy="461665"/>
          </a:xfrm>
          <a:prstGeom prst="rect">
            <a:avLst/>
          </a:prstGeom>
          <a:noFill/>
        </p:spPr>
        <p:txBody>
          <a:bodyPr wrap="square" rtlCol="0">
            <a:spAutoFit/>
          </a:bodyPr>
          <a:lstStyle/>
          <a:p>
            <a:r>
              <a:rPr lang="en-AU" sz="2400" b="1" dirty="0">
                <a:solidFill>
                  <a:schemeClr val="accent1"/>
                </a:solidFill>
                <a:latin typeface="+mj-lt"/>
              </a:rPr>
              <a:t>What works: accessible courts and integrated services</a:t>
            </a:r>
          </a:p>
        </p:txBody>
      </p:sp>
      <p:sp>
        <p:nvSpPr>
          <p:cNvPr id="20" name="TextBox 19">
            <a:extLst>
              <a:ext uri="{FF2B5EF4-FFF2-40B4-BE49-F238E27FC236}">
                <a16:creationId xmlns:a16="http://schemas.microsoft.com/office/drawing/2014/main" id="{9F259CC0-3A38-D0E9-4169-AC5F7BEDDF1E}"/>
              </a:ext>
            </a:extLst>
          </p:cNvPr>
          <p:cNvSpPr txBox="1"/>
          <p:nvPr/>
        </p:nvSpPr>
        <p:spPr>
          <a:xfrm>
            <a:off x="6732240" y="2283675"/>
            <a:ext cx="3207410" cy="207749"/>
          </a:xfrm>
          <a:prstGeom prst="rect">
            <a:avLst/>
          </a:prstGeom>
          <a:noFill/>
        </p:spPr>
        <p:txBody>
          <a:bodyPr wrap="square">
            <a:spAutoFit/>
          </a:bodyPr>
          <a:lstStyle/>
          <a:p>
            <a:r>
              <a:rPr lang="en-AU" sz="750" i="1" dirty="0"/>
              <a:t>Neighbourhood Justice. Source: Architecture AU</a:t>
            </a:r>
          </a:p>
        </p:txBody>
      </p:sp>
      <p:pic>
        <p:nvPicPr>
          <p:cNvPr id="22" name="Picture 21">
            <a:extLst>
              <a:ext uri="{FF2B5EF4-FFF2-40B4-BE49-F238E27FC236}">
                <a16:creationId xmlns:a16="http://schemas.microsoft.com/office/drawing/2014/main" id="{6EDA79A3-C735-CC7C-0FA0-4CA34FB7F325}"/>
              </a:ext>
            </a:extLst>
          </p:cNvPr>
          <p:cNvPicPr>
            <a:picLocks noChangeAspect="1"/>
          </p:cNvPicPr>
          <p:nvPr/>
        </p:nvPicPr>
        <p:blipFill>
          <a:blip r:embed="rId2"/>
          <a:stretch>
            <a:fillRect/>
          </a:stretch>
        </p:blipFill>
        <p:spPr>
          <a:xfrm>
            <a:off x="6964380" y="857174"/>
            <a:ext cx="2039744" cy="1323234"/>
          </a:xfrm>
          <a:prstGeom prst="rect">
            <a:avLst/>
          </a:prstGeom>
        </p:spPr>
      </p:pic>
    </p:spTree>
    <p:extLst>
      <p:ext uri="{BB962C8B-B14F-4D97-AF65-F5344CB8AC3E}">
        <p14:creationId xmlns:p14="http://schemas.microsoft.com/office/powerpoint/2010/main" val="3781749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BBF510-EA5A-2182-A736-2F9E1EBB85A9}"/>
              </a:ext>
            </a:extLst>
          </p:cNvPr>
          <p:cNvSpPr txBox="1"/>
          <p:nvPr/>
        </p:nvSpPr>
        <p:spPr>
          <a:xfrm>
            <a:off x="211559" y="513135"/>
            <a:ext cx="8752929" cy="4608826"/>
          </a:xfrm>
          <a:prstGeom prst="rect">
            <a:avLst/>
          </a:prstGeom>
          <a:noFill/>
        </p:spPr>
        <p:txBody>
          <a:bodyPr wrap="square">
            <a:spAutoFit/>
          </a:bodyPr>
          <a:lstStyle/>
          <a:p>
            <a:pPr>
              <a:buNone/>
            </a:pPr>
            <a:r>
              <a:rPr lang="en-AU" sz="2000" b="1" i="1" dirty="0">
                <a:solidFill>
                  <a:schemeClr val="tx2"/>
                </a:solidFill>
                <a:latin typeface="Aptos" panose="020B0004020202020204" pitchFamily="34" charset="0"/>
              </a:rPr>
              <a:t>The right people around the court user make participation possible</a:t>
            </a:r>
          </a:p>
          <a:p>
            <a:pPr>
              <a:buNone/>
            </a:pPr>
            <a:endParaRPr lang="en-AU" sz="2000" dirty="0">
              <a:latin typeface="Aptos" panose="020B0004020202020204" pitchFamily="34" charset="0"/>
            </a:endParaRPr>
          </a:p>
          <a:p>
            <a:pPr>
              <a:buNone/>
            </a:pPr>
            <a:r>
              <a:rPr lang="en-AU" sz="2000" b="1" i="1" dirty="0">
                <a:solidFill>
                  <a:schemeClr val="accent1"/>
                </a:solidFill>
                <a:latin typeface="Aptos" panose="020B0004020202020204" pitchFamily="34" charset="0"/>
              </a:rPr>
              <a:t>Communication intermediaries (Canada)</a:t>
            </a:r>
            <a:endParaRPr lang="en-AU" sz="2000" i="1" dirty="0">
              <a:solidFill>
                <a:schemeClr val="accent1"/>
              </a:solidFill>
              <a:latin typeface="Aptos" panose="020B0004020202020204" pitchFamily="34" charset="0"/>
            </a:endParaRPr>
          </a:p>
          <a:p>
            <a:pPr marL="342900" indent="-342900">
              <a:buFont typeface="Wingdings" pitchFamily="2" charset="2"/>
              <a:buChar char="q"/>
            </a:pPr>
            <a:r>
              <a:rPr lang="en-AU" sz="2000" dirty="0">
                <a:latin typeface="Aptos" panose="020B0004020202020204" pitchFamily="34" charset="0"/>
              </a:rPr>
              <a:t>Communication Access to Justice trained intermediaries help                                             </a:t>
            </a:r>
          </a:p>
          <a:p>
            <a:pPr marL="342900" indent="-342900">
              <a:buFont typeface="Wingdings" pitchFamily="2" charset="2"/>
              <a:buChar char="ü"/>
            </a:pPr>
            <a:r>
              <a:rPr lang="en-AU" sz="2000" dirty="0">
                <a:latin typeface="Aptos" panose="020B0004020202020204" pitchFamily="34" charset="0"/>
              </a:rPr>
              <a:t>police interview appropriately</a:t>
            </a:r>
          </a:p>
          <a:p>
            <a:pPr marL="342900" indent="-342900">
              <a:buFont typeface="Wingdings" pitchFamily="2" charset="2"/>
              <a:buChar char="ü"/>
            </a:pPr>
            <a:r>
              <a:rPr lang="en-AU" sz="2000" dirty="0">
                <a:latin typeface="Aptos" panose="020B0004020202020204" pitchFamily="34" charset="0"/>
              </a:rPr>
              <a:t>support lawyers in planning court accommodations</a:t>
            </a:r>
          </a:p>
          <a:p>
            <a:pPr marL="342900" indent="-342900">
              <a:buFont typeface="Wingdings" pitchFamily="2" charset="2"/>
              <a:buChar char="ü"/>
            </a:pPr>
            <a:r>
              <a:rPr lang="en-AU" sz="2000" dirty="0">
                <a:latin typeface="Aptos" panose="020B0004020202020204" pitchFamily="34" charset="0"/>
              </a:rPr>
              <a:t>advise judges on the challenges witnesses may face giving evidence</a:t>
            </a:r>
          </a:p>
          <a:p>
            <a:pPr>
              <a:buNone/>
            </a:pPr>
            <a:endParaRPr lang="en-AU" sz="2000" b="1" dirty="0">
              <a:latin typeface="Aptos" panose="020B0004020202020204" pitchFamily="34" charset="0"/>
            </a:endParaRPr>
          </a:p>
          <a:p>
            <a:pPr>
              <a:buNone/>
            </a:pPr>
            <a:r>
              <a:rPr lang="en-AU" sz="2000" b="1" i="1" dirty="0">
                <a:solidFill>
                  <a:schemeClr val="accent1"/>
                </a:solidFill>
                <a:latin typeface="Aptos" panose="020B0004020202020204" pitchFamily="34" charset="0"/>
              </a:rPr>
              <a:t>Speech pathology intervention with children (Aus) </a:t>
            </a:r>
          </a:p>
          <a:p>
            <a:pPr marL="342900" indent="-342900">
              <a:buFont typeface="Wingdings" pitchFamily="2" charset="2"/>
              <a:buChar char="q"/>
            </a:pPr>
            <a:r>
              <a:rPr lang="en-AU" sz="2000" dirty="0">
                <a:latin typeface="Aptos" panose="020B0004020202020204" pitchFamily="34" charset="0"/>
              </a:rPr>
              <a:t>significant cost savings and critical for identifying hidden             communication needs</a:t>
            </a:r>
          </a:p>
          <a:p>
            <a:endParaRPr lang="en-AU" sz="2000" dirty="0">
              <a:latin typeface="Aptos" panose="020B0004020202020204" pitchFamily="34" charset="0"/>
            </a:endParaRPr>
          </a:p>
          <a:p>
            <a:pPr lvl="1" algn="ctr"/>
            <a:r>
              <a:rPr lang="en-AU" sz="2000" b="1" dirty="0">
                <a:latin typeface="Aptos" panose="020B0004020202020204" pitchFamily="34" charset="0"/>
              </a:rPr>
              <a:t>💡</a:t>
            </a:r>
            <a:r>
              <a:rPr lang="en-AU" sz="2000" dirty="0">
                <a:latin typeface="Aptos" panose="020B0004020202020204" pitchFamily="34" charset="0"/>
              </a:rPr>
              <a:t> </a:t>
            </a:r>
            <a:r>
              <a:rPr lang="en-AU" sz="2000" b="1" i="1" dirty="0">
                <a:solidFill>
                  <a:schemeClr val="accent1"/>
                </a:solidFill>
                <a:latin typeface="Aptos" panose="020B0004020202020204" pitchFamily="34" charset="0"/>
              </a:rPr>
              <a:t>Earlier intervention equals better outcomes</a:t>
            </a:r>
            <a:r>
              <a:rPr lang="en-AU" sz="800" dirty="0">
                <a:latin typeface="Aptos" panose="020B0004020202020204" pitchFamily="34" charset="0"/>
              </a:rPr>
              <a:t>	Photo: Disabled and Here/ </a:t>
            </a:r>
            <a:r>
              <a:rPr lang="en-AU" sz="800" dirty="0" err="1">
                <a:latin typeface="Aptos" panose="020B0004020202020204" pitchFamily="34" charset="0"/>
              </a:rPr>
              <a:t>Gritchelle</a:t>
            </a:r>
            <a:r>
              <a:rPr lang="en-AU" sz="800" dirty="0">
                <a:latin typeface="Aptos" panose="020B0004020202020204" pitchFamily="34" charset="0"/>
              </a:rPr>
              <a:t> </a:t>
            </a:r>
            <a:r>
              <a:rPr lang="en-AU" sz="800" dirty="0" err="1">
                <a:latin typeface="Aptos" panose="020B0004020202020204" pitchFamily="34" charset="0"/>
              </a:rPr>
              <a:t>Fallesgon</a:t>
            </a:r>
            <a:endParaRPr lang="en-AU" sz="800" b="1" dirty="0">
              <a:latin typeface="Aptos" panose="020B0004020202020204" pitchFamily="34" charset="0"/>
            </a:endParaRPr>
          </a:p>
          <a:p>
            <a:endParaRPr lang="en-AU" sz="2000" dirty="0">
              <a:latin typeface="Aptos" panose="020B0004020202020204" pitchFamily="34" charset="0"/>
            </a:endParaRPr>
          </a:p>
          <a:p>
            <a:pPr>
              <a:buFont typeface="Arial" panose="020B0604020202020204" pitchFamily="34" charset="0"/>
              <a:buChar char="•"/>
            </a:pPr>
            <a:endParaRPr lang="en-AU" sz="1349" dirty="0"/>
          </a:p>
        </p:txBody>
      </p:sp>
      <p:sp>
        <p:nvSpPr>
          <p:cNvPr id="4" name="TextBox 3">
            <a:extLst>
              <a:ext uri="{FF2B5EF4-FFF2-40B4-BE49-F238E27FC236}">
                <a16:creationId xmlns:a16="http://schemas.microsoft.com/office/drawing/2014/main" id="{9E473541-3820-F533-8F9E-D54B9C41E8BC}"/>
              </a:ext>
            </a:extLst>
          </p:cNvPr>
          <p:cNvSpPr txBox="1"/>
          <p:nvPr/>
        </p:nvSpPr>
        <p:spPr>
          <a:xfrm>
            <a:off x="179512" y="51470"/>
            <a:ext cx="7720968" cy="461665"/>
          </a:xfrm>
          <a:prstGeom prst="rect">
            <a:avLst/>
          </a:prstGeom>
          <a:noFill/>
        </p:spPr>
        <p:txBody>
          <a:bodyPr wrap="square" rtlCol="0">
            <a:spAutoFit/>
          </a:bodyPr>
          <a:lstStyle/>
          <a:p>
            <a:pPr>
              <a:buNone/>
            </a:pPr>
            <a:r>
              <a:rPr lang="en-AU" sz="2400" b="1" dirty="0">
                <a:solidFill>
                  <a:schemeClr val="accent1"/>
                </a:solidFill>
                <a:latin typeface="+mj-lt"/>
              </a:rPr>
              <a:t>What works: communication and support</a:t>
            </a:r>
            <a:endParaRPr lang="en-AU" sz="2400" dirty="0">
              <a:solidFill>
                <a:schemeClr val="accent1"/>
              </a:solidFill>
              <a:latin typeface="+mj-lt"/>
            </a:endParaRPr>
          </a:p>
        </p:txBody>
      </p:sp>
      <p:pic>
        <p:nvPicPr>
          <p:cNvPr id="6" name="Picture 5">
            <a:extLst>
              <a:ext uri="{FF2B5EF4-FFF2-40B4-BE49-F238E27FC236}">
                <a16:creationId xmlns:a16="http://schemas.microsoft.com/office/drawing/2014/main" id="{000D6D6D-1C44-4D57-38EF-320C150DA164}"/>
              </a:ext>
            </a:extLst>
          </p:cNvPr>
          <p:cNvPicPr>
            <a:picLocks noChangeAspect="1"/>
          </p:cNvPicPr>
          <p:nvPr/>
        </p:nvPicPr>
        <p:blipFill>
          <a:blip r:embed="rId2"/>
          <a:stretch>
            <a:fillRect/>
          </a:stretch>
        </p:blipFill>
        <p:spPr>
          <a:xfrm>
            <a:off x="7101753" y="2643758"/>
            <a:ext cx="1597454" cy="1656184"/>
          </a:xfrm>
          <a:prstGeom prst="rect">
            <a:avLst/>
          </a:prstGeom>
        </p:spPr>
      </p:pic>
    </p:spTree>
    <p:extLst>
      <p:ext uri="{BB962C8B-B14F-4D97-AF65-F5344CB8AC3E}">
        <p14:creationId xmlns:p14="http://schemas.microsoft.com/office/powerpoint/2010/main" val="260062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9A18E-E8E8-A0E4-2EF3-5DD89F5AE44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4BFF32-F729-8255-E5A7-E10E79D80B8C}"/>
              </a:ext>
            </a:extLst>
          </p:cNvPr>
          <p:cNvGraphicFramePr>
            <a:graphicFrameLocks noGrp="1"/>
          </p:cNvGraphicFramePr>
          <p:nvPr>
            <p:extLst>
              <p:ext uri="{D42A27DB-BD31-4B8C-83A1-F6EECF244321}">
                <p14:modId xmlns:p14="http://schemas.microsoft.com/office/powerpoint/2010/main" val="1127331318"/>
              </p:ext>
            </p:extLst>
          </p:nvPr>
        </p:nvGraphicFramePr>
        <p:xfrm>
          <a:off x="107504" y="176646"/>
          <a:ext cx="8856984" cy="4760976"/>
        </p:xfrm>
        <a:graphic>
          <a:graphicData uri="http://schemas.openxmlformats.org/drawingml/2006/table">
            <a:tbl>
              <a:tblPr firstRow="1" firstCol="1" bandRow="1">
                <a:tableStyleId>{5C22544A-7EE6-4342-B048-85BDC9FD1C3A}</a:tableStyleId>
              </a:tblPr>
              <a:tblGrid>
                <a:gridCol w="8856984">
                  <a:extLst>
                    <a:ext uri="{9D8B030D-6E8A-4147-A177-3AD203B41FA5}">
                      <a16:colId xmlns:a16="http://schemas.microsoft.com/office/drawing/2014/main" val="136915889"/>
                    </a:ext>
                  </a:extLst>
                </a:gridCol>
              </a:tblGrid>
              <a:tr h="4627352">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AU" sz="2400" b="1" i="1" kern="1200" dirty="0">
                          <a:solidFill>
                            <a:schemeClr val="bg1"/>
                          </a:solidFill>
                          <a:latin typeface="+mj-lt"/>
                          <a:ea typeface="+mn-ea"/>
                          <a:cs typeface="+mn-cs"/>
                        </a:rPr>
                        <a:t>Amy’s story</a:t>
                      </a:r>
                      <a:endParaRPr lang="en-AU" sz="2400" b="1" i="1" dirty="0">
                        <a:solidFill>
                          <a:schemeClr val="bg1"/>
                        </a:solidFill>
                        <a:effectLst/>
                        <a:latin typeface="+mj-lt"/>
                      </a:endParaRPr>
                    </a:p>
                    <a:p>
                      <a:r>
                        <a:rPr lang="en-AU" sz="2200" b="0" kern="1200" dirty="0">
                          <a:solidFill>
                            <a:schemeClr val="lt1"/>
                          </a:solidFill>
                          <a:effectLst/>
                          <a:latin typeface="Aptos" panose="020B0004020202020204" pitchFamily="34" charset="0"/>
                          <a:ea typeface="+mn-ea"/>
                          <a:cs typeface="+mn-cs"/>
                        </a:rPr>
                        <a:t>Amy has a brain injury, from when her ex-husband attempted to strangle her. She has struggled financially and been unemployed since the attack, due to ongoing trauma and physical pain. She started gambling, but this only increased her financial stress. She has been charged with fraud, after making medical claims she was not entitled to. Her lawyer facilitated access to the court’s support dog program and the disability liaison officer, and took steps to make sure that the family violence order against her ex-husband was still in place. He also put relevant information about her situation before the magistrate, who took it into account on sentencing and imposed a community-based order. The order included financial, mental health and employment counselling. Amy also received information about community support and services for gambling, family violence issues </a:t>
                      </a:r>
                      <a:r>
                        <a:rPr lang="en-AU" sz="2200" b="0" kern="1200">
                          <a:solidFill>
                            <a:schemeClr val="lt1"/>
                          </a:solidFill>
                          <a:effectLst/>
                          <a:latin typeface="Aptos" panose="020B0004020202020204" pitchFamily="34" charset="0"/>
                          <a:ea typeface="+mn-ea"/>
                          <a:cs typeface="+mn-cs"/>
                        </a:rPr>
                        <a:t>and people </a:t>
                      </a:r>
                      <a:r>
                        <a:rPr lang="en-AU" sz="2200" b="0" kern="1200" dirty="0">
                          <a:solidFill>
                            <a:schemeClr val="lt1"/>
                          </a:solidFill>
                          <a:effectLst/>
                          <a:latin typeface="Aptos" panose="020B0004020202020204" pitchFamily="34" charset="0"/>
                          <a:ea typeface="+mn-ea"/>
                          <a:cs typeface="+mn-cs"/>
                        </a:rPr>
                        <a:t>with disabilities. </a:t>
                      </a:r>
                      <a:endParaRPr lang="en-AU" sz="2200" b="0" dirty="0">
                        <a:latin typeface="Aptos" panose="020B0004020202020204" pitchFamily="34" charset="0"/>
                      </a:endParaRPr>
                    </a:p>
                  </a:txBody>
                  <a:tcPr marL="51435" marR="51435" marT="0" marB="0"/>
                </a:tc>
                <a:extLst>
                  <a:ext uri="{0D108BD9-81ED-4DB2-BD59-A6C34878D82A}">
                    <a16:rowId xmlns:a16="http://schemas.microsoft.com/office/drawing/2014/main" val="1185917281"/>
                  </a:ext>
                </a:extLst>
              </a:tr>
            </a:tbl>
          </a:graphicData>
        </a:graphic>
      </p:graphicFrame>
    </p:spTree>
    <p:extLst>
      <p:ext uri="{BB962C8B-B14F-4D97-AF65-F5344CB8AC3E}">
        <p14:creationId xmlns:p14="http://schemas.microsoft.com/office/powerpoint/2010/main" val="321390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C335BB-6B5C-83CB-FB71-898209B4ACF4}"/>
              </a:ext>
            </a:extLst>
          </p:cNvPr>
          <p:cNvSpPr txBox="1"/>
          <p:nvPr/>
        </p:nvSpPr>
        <p:spPr>
          <a:xfrm>
            <a:off x="390833" y="773949"/>
            <a:ext cx="8645663" cy="4339650"/>
          </a:xfrm>
          <a:prstGeom prst="rect">
            <a:avLst/>
          </a:prstGeom>
          <a:noFill/>
        </p:spPr>
        <p:txBody>
          <a:bodyPr wrap="square">
            <a:spAutoFit/>
          </a:bodyPr>
          <a:lstStyle/>
          <a:p>
            <a:pPr>
              <a:buNone/>
            </a:pPr>
            <a:r>
              <a:rPr lang="en-AU" sz="2000" b="1" i="1" dirty="0">
                <a:solidFill>
                  <a:schemeClr val="accent1"/>
                </a:solidFill>
                <a:latin typeface="Aptos" panose="020B0004020202020204" pitchFamily="34" charset="0"/>
              </a:rPr>
              <a:t>Systematic screening </a:t>
            </a:r>
            <a:r>
              <a:rPr lang="en-AU" sz="1800" b="1" dirty="0">
                <a:latin typeface="Aptos" panose="020B0004020202020204" pitchFamily="34" charset="0"/>
              </a:rPr>
              <a:t>🔍</a:t>
            </a:r>
          </a:p>
          <a:p>
            <a:pPr marL="285750" indent="-285750">
              <a:buFont typeface="Wingdings" pitchFamily="2" charset="2"/>
              <a:buChar char="ü"/>
            </a:pPr>
            <a:r>
              <a:rPr lang="en-AU" sz="1800" dirty="0">
                <a:latin typeface="Aptos" panose="020B0004020202020204" pitchFamily="34" charset="0"/>
              </a:rPr>
              <a:t>Early identification at first contact with CJS</a:t>
            </a:r>
          </a:p>
          <a:p>
            <a:pPr marL="285750" indent="-285750">
              <a:buFont typeface="Wingdings" pitchFamily="2" charset="2"/>
              <a:buChar char="ü"/>
            </a:pPr>
            <a:r>
              <a:rPr lang="en-AU" sz="1800" dirty="0">
                <a:latin typeface="Aptos" panose="020B0004020202020204" pitchFamily="34" charset="0"/>
              </a:rPr>
              <a:t>Screening for all suspects</a:t>
            </a:r>
          </a:p>
          <a:p>
            <a:pPr marL="285750" indent="-285750">
              <a:buFont typeface="Wingdings" pitchFamily="2" charset="2"/>
              <a:buChar char="ü"/>
            </a:pPr>
            <a:r>
              <a:rPr lang="en-AU" sz="1800" dirty="0">
                <a:latin typeface="Aptos" panose="020B0004020202020204" pitchFamily="34" charset="0"/>
              </a:rPr>
              <a:t>Information-sharing across key agencies</a:t>
            </a:r>
          </a:p>
          <a:p>
            <a:pPr>
              <a:buNone/>
            </a:pPr>
            <a:endParaRPr lang="en-AU" sz="1800" b="1" dirty="0">
              <a:latin typeface="Aptos" panose="020B0004020202020204" pitchFamily="34" charset="0"/>
            </a:endParaRPr>
          </a:p>
          <a:p>
            <a:pPr>
              <a:buNone/>
            </a:pPr>
            <a:r>
              <a:rPr lang="en-AU" sz="2000" b="1" i="1" dirty="0">
                <a:solidFill>
                  <a:schemeClr val="accent1"/>
                </a:solidFill>
                <a:latin typeface="Aptos" panose="020B0004020202020204" pitchFamily="34" charset="0"/>
              </a:rPr>
              <a:t>Diversion programs </a:t>
            </a:r>
            <a:r>
              <a:rPr lang="en-AU" sz="1800" b="1" dirty="0">
                <a:latin typeface="Aptos" panose="020B0004020202020204" pitchFamily="34" charset="0"/>
              </a:rPr>
              <a:t>🔄</a:t>
            </a:r>
          </a:p>
          <a:p>
            <a:pPr marL="285750" indent="-285750">
              <a:buFont typeface="Wingdings" pitchFamily="2" charset="2"/>
              <a:buChar char="ü"/>
            </a:pPr>
            <a:r>
              <a:rPr lang="en-AU" sz="1800" dirty="0">
                <a:latin typeface="Aptos" panose="020B0004020202020204" pitchFamily="34" charset="0"/>
              </a:rPr>
              <a:t>Alternative pathways addressing underlying needs</a:t>
            </a:r>
          </a:p>
          <a:p>
            <a:pPr marL="285750" indent="-285750">
              <a:buFont typeface="Wingdings" pitchFamily="2" charset="2"/>
              <a:buChar char="ü"/>
            </a:pPr>
            <a:r>
              <a:rPr lang="en-AU" sz="1800" dirty="0">
                <a:latin typeface="Aptos" panose="020B0004020202020204" pitchFamily="34" charset="0"/>
              </a:rPr>
              <a:t>No diagnosis or guilty plea required</a:t>
            </a:r>
          </a:p>
          <a:p>
            <a:pPr marL="285750" indent="-285750">
              <a:buFont typeface="Wingdings" pitchFamily="2" charset="2"/>
              <a:buChar char="ü"/>
            </a:pPr>
            <a:r>
              <a:rPr lang="en-AU" sz="1800" dirty="0">
                <a:latin typeface="Aptos" panose="020B0004020202020204" pitchFamily="34" charset="0"/>
              </a:rPr>
              <a:t>Long-term holistic support (housing, employment, health etc)</a:t>
            </a:r>
          </a:p>
          <a:p>
            <a:pPr marL="285750" indent="-285750">
              <a:buFont typeface="Wingdings" pitchFamily="2" charset="2"/>
              <a:buChar char="ü"/>
            </a:pPr>
            <a:r>
              <a:rPr lang="en-AU" sz="1800" dirty="0">
                <a:latin typeface="Aptos" panose="020B0004020202020204" pitchFamily="34" charset="0"/>
              </a:rPr>
              <a:t>Adapt for young and Indigenous people</a:t>
            </a:r>
          </a:p>
          <a:p>
            <a:pPr>
              <a:buNone/>
            </a:pPr>
            <a:endParaRPr lang="en-AU" sz="1800" dirty="0">
              <a:latin typeface="Aptos" panose="020B0004020202020204" pitchFamily="34" charset="0"/>
            </a:endParaRPr>
          </a:p>
          <a:p>
            <a:pPr>
              <a:buNone/>
            </a:pPr>
            <a:r>
              <a:rPr lang="en-AU" sz="2000" b="1" i="1" dirty="0">
                <a:solidFill>
                  <a:schemeClr val="accent1"/>
                </a:solidFill>
                <a:latin typeface="Aptos" panose="020B0004020202020204" pitchFamily="34" charset="0"/>
              </a:rPr>
              <a:t>Witness support </a:t>
            </a:r>
            <a:r>
              <a:rPr lang="en-AU" sz="1800" b="1" dirty="0">
                <a:latin typeface="Aptos" panose="020B0004020202020204" pitchFamily="34" charset="0"/>
              </a:rPr>
              <a:t>👁️</a:t>
            </a:r>
          </a:p>
          <a:p>
            <a:pPr marL="285750" indent="-285750">
              <a:buFont typeface="Wingdings" pitchFamily="2" charset="2"/>
              <a:buChar char="ü"/>
            </a:pPr>
            <a:r>
              <a:rPr lang="en-AU" sz="1800" dirty="0">
                <a:latin typeface="Aptos" panose="020B0004020202020204" pitchFamily="34" charset="0"/>
              </a:rPr>
              <a:t>Trauma-informed approach, recognise overlap between victims and defendants</a:t>
            </a:r>
          </a:p>
          <a:p>
            <a:pPr marL="285750" indent="-285750">
              <a:buFont typeface="Wingdings" pitchFamily="2" charset="2"/>
              <a:buChar char="ü"/>
            </a:pPr>
            <a:r>
              <a:rPr lang="en-AU" sz="1800" dirty="0">
                <a:latin typeface="Aptos" panose="020B0004020202020204" pitchFamily="34" charset="0"/>
              </a:rPr>
              <a:t>Pre-trial visits/assistance while giving evidence</a:t>
            </a:r>
          </a:p>
          <a:p>
            <a:pPr marL="285750" indent="-285750">
              <a:buFont typeface="Wingdings" pitchFamily="2" charset="2"/>
              <a:buChar char="ü"/>
            </a:pPr>
            <a:r>
              <a:rPr lang="en-AU" sz="1800" dirty="0">
                <a:latin typeface="Aptos" panose="020B0004020202020204" pitchFamily="34" charset="0"/>
              </a:rPr>
              <a:t>Co-ordination across CJS</a:t>
            </a:r>
          </a:p>
        </p:txBody>
      </p:sp>
      <p:sp>
        <p:nvSpPr>
          <p:cNvPr id="4" name="TextBox 3">
            <a:extLst>
              <a:ext uri="{FF2B5EF4-FFF2-40B4-BE49-F238E27FC236}">
                <a16:creationId xmlns:a16="http://schemas.microsoft.com/office/drawing/2014/main" id="{95BAE894-78F2-F3D9-B862-DF5D508DA2F3}"/>
              </a:ext>
            </a:extLst>
          </p:cNvPr>
          <p:cNvSpPr txBox="1"/>
          <p:nvPr/>
        </p:nvSpPr>
        <p:spPr>
          <a:xfrm>
            <a:off x="0" y="195486"/>
            <a:ext cx="8833775" cy="461665"/>
          </a:xfrm>
          <a:prstGeom prst="rect">
            <a:avLst/>
          </a:prstGeom>
          <a:noFill/>
        </p:spPr>
        <p:txBody>
          <a:bodyPr wrap="square" rtlCol="0">
            <a:spAutoFit/>
          </a:bodyPr>
          <a:lstStyle/>
          <a:p>
            <a:r>
              <a:rPr lang="en-AU" sz="2400" b="1" dirty="0">
                <a:solidFill>
                  <a:schemeClr val="accent1"/>
                </a:solidFill>
                <a:latin typeface="+mj-lt"/>
              </a:rPr>
              <a:t>Key lessons: CJS interventions</a:t>
            </a:r>
          </a:p>
        </p:txBody>
      </p:sp>
    </p:spTree>
    <p:extLst>
      <p:ext uri="{BB962C8B-B14F-4D97-AF65-F5344CB8AC3E}">
        <p14:creationId xmlns:p14="http://schemas.microsoft.com/office/powerpoint/2010/main" val="2249070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3F2E1D-A446-29E3-FA26-E6DB06A1AB34}"/>
              </a:ext>
            </a:extLst>
          </p:cNvPr>
          <p:cNvSpPr txBox="1"/>
          <p:nvPr/>
        </p:nvSpPr>
        <p:spPr>
          <a:xfrm>
            <a:off x="179512" y="193769"/>
            <a:ext cx="8338036" cy="4651145"/>
          </a:xfrm>
          <a:prstGeom prst="rect">
            <a:avLst/>
          </a:prstGeom>
          <a:noFill/>
        </p:spPr>
        <p:txBody>
          <a:bodyPr wrap="square" rtlCol="0">
            <a:spAutoFit/>
          </a:bodyPr>
          <a:lstStyle/>
          <a:p>
            <a:r>
              <a:rPr lang="en-AU" sz="2400" b="1" dirty="0">
                <a:solidFill>
                  <a:schemeClr val="accent1"/>
                </a:solidFill>
                <a:latin typeface="+mj-lt"/>
              </a:rPr>
              <a:t>Key lessons: Making courts accessible</a:t>
            </a:r>
          </a:p>
          <a:p>
            <a:endParaRPr lang="en-AU" sz="675" dirty="0">
              <a:latin typeface="+mj-lt"/>
            </a:endParaRPr>
          </a:p>
          <a:p>
            <a:r>
              <a:rPr lang="en-AU" sz="2000" b="1" i="1" dirty="0">
                <a:solidFill>
                  <a:schemeClr val="accent1"/>
                </a:solidFill>
                <a:latin typeface="Aptos" panose="020B0004020202020204" pitchFamily="34" charset="0"/>
              </a:rPr>
              <a:t>Case management </a:t>
            </a:r>
            <a:r>
              <a:rPr lang="en-AU" sz="1500" b="1" dirty="0">
                <a:latin typeface="Aptos" panose="020B0004020202020204" pitchFamily="34" charset="0"/>
              </a:rPr>
              <a:t>📋</a:t>
            </a:r>
            <a:endParaRPr lang="en-AU" sz="1500" dirty="0">
              <a:latin typeface="Aptos" panose="020B0004020202020204" pitchFamily="34" charset="0"/>
            </a:endParaRPr>
          </a:p>
          <a:p>
            <a:pPr marL="285750" indent="-285750">
              <a:buFont typeface="Wingdings" pitchFamily="2" charset="2"/>
              <a:buChar char="ü"/>
            </a:pPr>
            <a:r>
              <a:rPr lang="en-AU" sz="1800" dirty="0">
                <a:latin typeface="Aptos" panose="020B0004020202020204" pitchFamily="34" charset="0"/>
              </a:rPr>
              <a:t>Early identification and data collection</a:t>
            </a:r>
          </a:p>
          <a:p>
            <a:pPr marL="285750" indent="-285750">
              <a:buFont typeface="Wingdings" pitchFamily="2" charset="2"/>
              <a:buChar char="ü"/>
            </a:pPr>
            <a:r>
              <a:rPr lang="en-AU" sz="1800" dirty="0">
                <a:latin typeface="Aptos" panose="020B0004020202020204" pitchFamily="34" charset="0"/>
              </a:rPr>
              <a:t>Single point of contact for each person</a:t>
            </a:r>
          </a:p>
          <a:p>
            <a:pPr marL="285750" indent="-285750">
              <a:buFont typeface="Wingdings" pitchFamily="2" charset="2"/>
              <a:buChar char="ü"/>
            </a:pPr>
            <a:r>
              <a:rPr lang="en-AU" sz="1800" dirty="0">
                <a:latin typeface="Aptos" panose="020B0004020202020204" pitchFamily="34" charset="0"/>
              </a:rPr>
              <a:t>Colour-coded system</a:t>
            </a:r>
          </a:p>
          <a:p>
            <a:endParaRPr lang="en-AU" sz="1500" b="1" dirty="0">
              <a:latin typeface="Aptos" panose="020B0004020202020204" pitchFamily="34" charset="0"/>
            </a:endParaRPr>
          </a:p>
          <a:p>
            <a:r>
              <a:rPr lang="en-AU" sz="2000" b="1" i="1" dirty="0">
                <a:solidFill>
                  <a:schemeClr val="accent1"/>
                </a:solidFill>
                <a:latin typeface="Aptos" panose="020B0004020202020204" pitchFamily="34" charset="0"/>
              </a:rPr>
              <a:t>Physical design </a:t>
            </a:r>
            <a:r>
              <a:rPr lang="en-AU" sz="1500" b="1" dirty="0">
                <a:latin typeface="Aptos" panose="020B0004020202020204" pitchFamily="34" charset="0"/>
              </a:rPr>
              <a:t>♿</a:t>
            </a:r>
            <a:endParaRPr lang="en-AU" sz="1500" dirty="0">
              <a:latin typeface="Aptos" panose="020B0004020202020204" pitchFamily="34" charset="0"/>
            </a:endParaRPr>
          </a:p>
          <a:p>
            <a:pPr marL="285750" indent="-285750">
              <a:buFont typeface="Wingdings" pitchFamily="2" charset="2"/>
              <a:buChar char="ü"/>
            </a:pPr>
            <a:r>
              <a:rPr lang="en-AU" sz="1800" dirty="0">
                <a:latin typeface="Aptos" panose="020B0004020202020204" pitchFamily="34" charset="0"/>
              </a:rPr>
              <a:t>Accessible pathways, signage, waiting areas</a:t>
            </a:r>
          </a:p>
          <a:p>
            <a:pPr marL="285750" indent="-285750">
              <a:buFont typeface="Wingdings" pitchFamily="2" charset="2"/>
              <a:buChar char="ü"/>
            </a:pPr>
            <a:r>
              <a:rPr lang="en-AU" sz="1800" dirty="0">
                <a:latin typeface="Aptos" panose="020B0004020202020204" pitchFamily="34" charset="0"/>
              </a:rPr>
              <a:t>Hearing loops, tactile information, appropriate lighting</a:t>
            </a:r>
          </a:p>
          <a:p>
            <a:pPr marL="285750" indent="-285750">
              <a:buFont typeface="Wingdings" pitchFamily="2" charset="2"/>
              <a:buChar char="ü"/>
            </a:pPr>
            <a:r>
              <a:rPr lang="en-AU" sz="1800" dirty="0">
                <a:latin typeface="Aptos" panose="020B0004020202020204" pitchFamily="34" charset="0"/>
              </a:rPr>
              <a:t>Separate spaces for victims and support services</a:t>
            </a:r>
          </a:p>
          <a:p>
            <a:endParaRPr lang="en-AU" sz="1500" b="1" dirty="0">
              <a:latin typeface="Aptos" panose="020B0004020202020204" pitchFamily="34" charset="0"/>
            </a:endParaRPr>
          </a:p>
          <a:p>
            <a:r>
              <a:rPr lang="en-AU" sz="2000" b="1" i="1" dirty="0">
                <a:solidFill>
                  <a:schemeClr val="accent1"/>
                </a:solidFill>
                <a:latin typeface="Aptos" panose="020B0004020202020204" pitchFamily="34" charset="0"/>
              </a:rPr>
              <a:t>Communication</a:t>
            </a:r>
            <a:r>
              <a:rPr lang="en-AU" sz="1500" b="1" dirty="0">
                <a:latin typeface="Aptos" panose="020B0004020202020204" pitchFamily="34" charset="0"/>
              </a:rPr>
              <a:t> 🗣️</a:t>
            </a:r>
            <a:endParaRPr lang="en-AU" sz="1500" dirty="0">
              <a:latin typeface="Aptos" panose="020B0004020202020204" pitchFamily="34" charset="0"/>
            </a:endParaRPr>
          </a:p>
          <a:p>
            <a:pPr marL="285750" indent="-285750">
              <a:buFont typeface="Wingdings" pitchFamily="2" charset="2"/>
              <a:buChar char="ü"/>
            </a:pPr>
            <a:r>
              <a:rPr lang="en-AU" sz="1800" dirty="0">
                <a:latin typeface="Aptos" panose="020B0004020202020204" pitchFamily="34" charset="0"/>
              </a:rPr>
              <a:t>Plain language and visual guides throughout court precinct</a:t>
            </a:r>
          </a:p>
          <a:p>
            <a:pPr marL="285750" indent="-285750">
              <a:buFont typeface="Wingdings" pitchFamily="2" charset="2"/>
              <a:buChar char="ü"/>
            </a:pPr>
            <a:r>
              <a:rPr lang="en-AU" sz="1800" dirty="0">
                <a:latin typeface="Aptos" panose="020B0004020202020204" pitchFamily="34" charset="0"/>
              </a:rPr>
              <a:t>Speech pathologists </a:t>
            </a:r>
          </a:p>
          <a:p>
            <a:pPr marL="285750" indent="-285750">
              <a:buFont typeface="Wingdings" pitchFamily="2" charset="2"/>
              <a:buChar char="ü"/>
            </a:pPr>
            <a:r>
              <a:rPr lang="en-AU" sz="1800" dirty="0">
                <a:latin typeface="Aptos" panose="020B0004020202020204" pitchFamily="34" charset="0"/>
              </a:rPr>
              <a:t>Intermediaries to bridge communication gaps</a:t>
            </a:r>
            <a:endParaRPr lang="en-AU" sz="1500" b="1" dirty="0">
              <a:latin typeface="Aptos" panose="020B0004020202020204" pitchFamily="34" charset="0"/>
            </a:endParaRPr>
          </a:p>
          <a:p>
            <a:endParaRPr lang="en-AU" sz="1349" dirty="0">
              <a:latin typeface="Aptos" panose="020B0004020202020204" pitchFamily="34" charset="0"/>
            </a:endParaRPr>
          </a:p>
        </p:txBody>
      </p:sp>
    </p:spTree>
    <p:extLst>
      <p:ext uri="{BB962C8B-B14F-4D97-AF65-F5344CB8AC3E}">
        <p14:creationId xmlns:p14="http://schemas.microsoft.com/office/powerpoint/2010/main" val="252414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824EB-0624-02FB-93B7-DB14C0A256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AA2A56-9B58-EB52-487E-253A53F73F98}"/>
              </a:ext>
            </a:extLst>
          </p:cNvPr>
          <p:cNvSpPr txBox="1"/>
          <p:nvPr/>
        </p:nvSpPr>
        <p:spPr>
          <a:xfrm>
            <a:off x="395536" y="411510"/>
            <a:ext cx="8424936" cy="3804760"/>
          </a:xfrm>
          <a:prstGeom prst="rect">
            <a:avLst/>
          </a:prstGeom>
          <a:noFill/>
        </p:spPr>
        <p:txBody>
          <a:bodyPr wrap="square" rtlCol="0">
            <a:spAutoFit/>
          </a:bodyPr>
          <a:lstStyle/>
          <a:p>
            <a:r>
              <a:rPr lang="en-AU" sz="2400" b="1" dirty="0">
                <a:solidFill>
                  <a:schemeClr val="accent1"/>
                </a:solidFill>
                <a:latin typeface="+mj-lt"/>
              </a:rPr>
              <a:t>Key lessons: Making courts accessible</a:t>
            </a:r>
          </a:p>
          <a:p>
            <a:endParaRPr lang="en-AU" sz="675" dirty="0">
              <a:latin typeface="+mj-lt"/>
            </a:endParaRPr>
          </a:p>
          <a:p>
            <a:endParaRPr lang="en-AU" sz="1500" b="1" dirty="0">
              <a:latin typeface="Aptos" panose="020B0004020202020204" pitchFamily="34" charset="0"/>
            </a:endParaRPr>
          </a:p>
          <a:p>
            <a:r>
              <a:rPr lang="en-AU" sz="2200" b="1" i="1" dirty="0">
                <a:solidFill>
                  <a:schemeClr val="accent1"/>
                </a:solidFill>
                <a:latin typeface="Aptos" panose="020B0004020202020204" pitchFamily="34" charset="0"/>
              </a:rPr>
              <a:t>Use of technology </a:t>
            </a:r>
            <a:r>
              <a:rPr lang="en-AU" sz="1500" b="1" dirty="0">
                <a:latin typeface="Aptos" panose="020B0004020202020204" pitchFamily="34" charset="0"/>
              </a:rPr>
              <a:t>💻</a:t>
            </a:r>
            <a:endParaRPr lang="en-AU" sz="1500" dirty="0">
              <a:latin typeface="Aptos" panose="020B0004020202020204" pitchFamily="34" charset="0"/>
            </a:endParaRPr>
          </a:p>
          <a:p>
            <a:pPr marL="285750" indent="-285750">
              <a:buFont typeface="Wingdings" pitchFamily="2" charset="2"/>
              <a:buChar char="ü"/>
            </a:pPr>
            <a:r>
              <a:rPr lang="en-AU" sz="1800" dirty="0">
                <a:latin typeface="Aptos" panose="020B0004020202020204" pitchFamily="34" charset="0"/>
              </a:rPr>
              <a:t>Virtual hearings can remove physical barriers</a:t>
            </a:r>
          </a:p>
          <a:p>
            <a:pPr marL="285750" indent="-285750">
              <a:buFont typeface="Wingdings" pitchFamily="2" charset="2"/>
              <a:buChar char="ü"/>
            </a:pPr>
            <a:r>
              <a:rPr lang="en-AU" sz="1800" dirty="0">
                <a:latin typeface="Aptos" panose="020B0004020202020204" pitchFamily="34" charset="0"/>
              </a:rPr>
              <a:t>Use technology to demystify processes (</a:t>
            </a:r>
            <a:r>
              <a:rPr lang="en-AU" sz="1800" dirty="0" err="1">
                <a:latin typeface="Aptos" panose="020B0004020202020204" pitchFamily="34" charset="0"/>
              </a:rPr>
              <a:t>eg</a:t>
            </a:r>
            <a:r>
              <a:rPr lang="en-AU" sz="1800" dirty="0">
                <a:latin typeface="Aptos" panose="020B0004020202020204" pitchFamily="34" charset="0"/>
              </a:rPr>
              <a:t>, apps)</a:t>
            </a:r>
          </a:p>
          <a:p>
            <a:pPr marL="285750" indent="-285750">
              <a:buFont typeface="Wingdings" pitchFamily="2" charset="2"/>
              <a:buChar char="ü"/>
            </a:pPr>
            <a:r>
              <a:rPr lang="en-AU" sz="1800" dirty="0">
                <a:latin typeface="Aptos" panose="020B0004020202020204" pitchFamily="34" charset="0"/>
              </a:rPr>
              <a:t>AI has potential to simplify forms and create accommodations (</a:t>
            </a:r>
            <a:r>
              <a:rPr lang="en-AU" sz="1800" dirty="0" err="1">
                <a:latin typeface="Aptos" panose="020B0004020202020204" pitchFamily="34" charset="0"/>
              </a:rPr>
              <a:t>eg</a:t>
            </a:r>
            <a:r>
              <a:rPr lang="en-AU" sz="1800" dirty="0">
                <a:latin typeface="Aptos" panose="020B0004020202020204" pitchFamily="34" charset="0"/>
              </a:rPr>
              <a:t>, visual tools)</a:t>
            </a:r>
          </a:p>
          <a:p>
            <a:endParaRPr lang="en-AU" sz="1500" dirty="0">
              <a:latin typeface="Aptos" panose="020B0004020202020204" pitchFamily="34" charset="0"/>
            </a:endParaRPr>
          </a:p>
          <a:p>
            <a:pPr marL="285750" indent="-285750">
              <a:buFont typeface="Wingdings" pitchFamily="2" charset="2"/>
              <a:buChar char="ü"/>
            </a:pPr>
            <a:endParaRPr lang="en-AU" sz="1500" b="1" dirty="0">
              <a:latin typeface="Aptos" panose="020B0004020202020204" pitchFamily="34" charset="0"/>
            </a:endParaRPr>
          </a:p>
          <a:p>
            <a:r>
              <a:rPr lang="en-AU" sz="2200" b="1" i="1" dirty="0">
                <a:solidFill>
                  <a:schemeClr val="accent1"/>
                </a:solidFill>
                <a:latin typeface="Aptos" panose="020B0004020202020204" pitchFamily="34" charset="0"/>
              </a:rPr>
              <a:t>Training and education </a:t>
            </a:r>
            <a:r>
              <a:rPr lang="en-AU" sz="1500" b="1" dirty="0">
                <a:latin typeface="Aptos" panose="020B0004020202020204" pitchFamily="34" charset="0"/>
              </a:rPr>
              <a:t>📚</a:t>
            </a:r>
            <a:endParaRPr lang="en-AU" sz="1500" dirty="0">
              <a:latin typeface="Aptos" panose="020B0004020202020204" pitchFamily="34" charset="0"/>
            </a:endParaRPr>
          </a:p>
          <a:p>
            <a:pPr marL="285750" indent="-285750">
              <a:buFont typeface="Wingdings" pitchFamily="2" charset="2"/>
              <a:buChar char="ü"/>
            </a:pPr>
            <a:r>
              <a:rPr lang="en-AU" sz="1800" dirty="0">
                <a:latin typeface="Aptos" panose="020B0004020202020204" pitchFamily="34" charset="0"/>
              </a:rPr>
              <a:t>Comprehensive staff training (</a:t>
            </a:r>
            <a:r>
              <a:rPr lang="en-AU" sz="1800" dirty="0" err="1">
                <a:latin typeface="Aptos" panose="020B0004020202020204" pitchFamily="34" charset="0"/>
              </a:rPr>
              <a:t>eg</a:t>
            </a:r>
            <a:r>
              <a:rPr lang="en-AU" sz="1800" dirty="0">
                <a:latin typeface="Aptos" panose="020B0004020202020204" pitchFamily="34" charset="0"/>
              </a:rPr>
              <a:t>, bench/bar books), co-designed with people with lived experience</a:t>
            </a:r>
          </a:p>
          <a:p>
            <a:pPr marL="285750" indent="-285750">
              <a:buFont typeface="Wingdings" pitchFamily="2" charset="2"/>
              <a:buChar char="ü"/>
            </a:pPr>
            <a:r>
              <a:rPr lang="en-AU" sz="1800" dirty="0">
                <a:latin typeface="Aptos" panose="020B0004020202020204" pitchFamily="34" charset="0"/>
              </a:rPr>
              <a:t>Disability Access Advisory Committee to monitor progress</a:t>
            </a:r>
          </a:p>
          <a:p>
            <a:endParaRPr lang="en-AU" sz="1349" dirty="0">
              <a:latin typeface="Aptos" panose="020B0004020202020204" pitchFamily="34" charset="0"/>
            </a:endParaRPr>
          </a:p>
        </p:txBody>
      </p:sp>
    </p:spTree>
    <p:extLst>
      <p:ext uri="{BB962C8B-B14F-4D97-AF65-F5344CB8AC3E}">
        <p14:creationId xmlns:p14="http://schemas.microsoft.com/office/powerpoint/2010/main" val="3394862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CA29D-EE00-0684-CF74-5C770EADA06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152852D-4E68-E43A-5E31-449291FC1AA3}"/>
              </a:ext>
            </a:extLst>
          </p:cNvPr>
          <p:cNvSpPr txBox="1"/>
          <p:nvPr/>
        </p:nvSpPr>
        <p:spPr>
          <a:xfrm>
            <a:off x="107504" y="509914"/>
            <a:ext cx="9036496" cy="4201150"/>
          </a:xfrm>
          <a:prstGeom prst="rect">
            <a:avLst/>
          </a:prstGeom>
          <a:noFill/>
        </p:spPr>
        <p:txBody>
          <a:bodyPr wrap="square">
            <a:spAutoFit/>
          </a:bodyPr>
          <a:lstStyle/>
          <a:p>
            <a:r>
              <a:rPr lang="en-AU" sz="1800" dirty="0">
                <a:latin typeface="Aptos" panose="020B0004020202020204" pitchFamily="34" charset="0"/>
              </a:rPr>
              <a:t>Bartels, L. &amp; Eales, S. (2026). </a:t>
            </a:r>
            <a:r>
              <a:rPr lang="en-AU" sz="1800" i="1" dirty="0">
                <a:latin typeface="Aptos" panose="020B0004020202020204" pitchFamily="34" charset="0"/>
              </a:rPr>
              <a:t>Creating inclusive courts and tribunals: Best practice guidance to support people with disability</a:t>
            </a:r>
            <a:r>
              <a:rPr lang="en-AU" sz="1800" dirty="0">
                <a:latin typeface="Aptos" panose="020B0004020202020204" pitchFamily="34" charset="0"/>
              </a:rPr>
              <a:t>. Australian National University. </a:t>
            </a:r>
            <a:r>
              <a:rPr lang="en-AU" sz="1600" dirty="0">
                <a:latin typeface="Aptos" panose="020B0004020202020204" pitchFamily="34" charset="0"/>
                <a:hlinkClick r:id="rId2"/>
              </a:rPr>
              <a:t>https://doi.org/10.25911/6Y 4P-1Y37</a:t>
            </a:r>
            <a:r>
              <a:rPr lang="en-AU" sz="1600" dirty="0">
                <a:latin typeface="Aptos" panose="020B0004020202020204" pitchFamily="34" charset="0"/>
              </a:rPr>
              <a:t> </a:t>
            </a:r>
          </a:p>
          <a:p>
            <a:endParaRPr lang="en-AU" sz="1600" dirty="0">
              <a:latin typeface="Aptos" panose="020B0004020202020204" pitchFamily="34" charset="0"/>
            </a:endParaRPr>
          </a:p>
          <a:p>
            <a:r>
              <a:rPr lang="en-AU" sz="1800" dirty="0" err="1">
                <a:latin typeface="Aptos" panose="020B0004020202020204" pitchFamily="34" charset="0"/>
              </a:rPr>
              <a:t>Bugmy</a:t>
            </a:r>
            <a:r>
              <a:rPr lang="en-AU" sz="1800" dirty="0">
                <a:latin typeface="Aptos" panose="020B0004020202020204" pitchFamily="34" charset="0"/>
              </a:rPr>
              <a:t> Bar Book (2026). </a:t>
            </a:r>
            <a:r>
              <a:rPr lang="en-AU" sz="1800" i="1" dirty="0">
                <a:latin typeface="Aptos" panose="020B0004020202020204" pitchFamily="34" charset="0"/>
              </a:rPr>
              <a:t>Home</a:t>
            </a:r>
            <a:r>
              <a:rPr lang="en-AU" sz="1800" dirty="0">
                <a:latin typeface="Aptos" panose="020B0004020202020204" pitchFamily="34" charset="0"/>
              </a:rPr>
              <a:t>. </a:t>
            </a:r>
            <a:r>
              <a:rPr lang="en-AU" sz="1600" dirty="0">
                <a:latin typeface="Aptos" panose="020B0004020202020204" pitchFamily="34" charset="0"/>
                <a:hlinkClick r:id="rId3"/>
              </a:rPr>
              <a:t>https://bugmybarbook.org.au</a:t>
            </a:r>
            <a:endParaRPr lang="en-AU" sz="1600" dirty="0">
              <a:latin typeface="Aptos" panose="020B0004020202020204" pitchFamily="34" charset="0"/>
            </a:endParaRPr>
          </a:p>
          <a:p>
            <a:endParaRPr lang="en-AU" sz="1800" dirty="0">
              <a:latin typeface="Aptos" panose="020B0004020202020204" pitchFamily="34" charset="0"/>
            </a:endParaRPr>
          </a:p>
          <a:p>
            <a:r>
              <a:rPr lang="en-AU" sz="1800" dirty="0">
                <a:latin typeface="Aptos" panose="020B0004020202020204" pitchFamily="34" charset="0"/>
              </a:rPr>
              <a:t>Federal Court of Australia (2020). </a:t>
            </a:r>
            <a:r>
              <a:rPr lang="en-AU" sz="1800" i="1" dirty="0">
                <a:latin typeface="Aptos" panose="020B0004020202020204" pitchFamily="34" charset="0"/>
              </a:rPr>
              <a:t>Checklist 5: When people with disabilities come to court. </a:t>
            </a:r>
            <a:r>
              <a:rPr lang="en-AU" sz="1600" dirty="0">
                <a:latin typeface="Aptos" panose="020B0004020202020204" pitchFamily="34" charset="0"/>
                <a:hlinkClick r:id="rId4"/>
              </a:rPr>
              <a:t>https://www.fedcourt.gov.au/__data/assets/pdf_file/0009/81666/Human-Rights-Checklist-5.pdf</a:t>
            </a:r>
            <a:r>
              <a:rPr lang="en-AU" sz="1600" dirty="0">
                <a:latin typeface="Aptos" panose="020B0004020202020204" pitchFamily="34" charset="0"/>
              </a:rPr>
              <a:t> </a:t>
            </a:r>
          </a:p>
          <a:p>
            <a:endParaRPr lang="en-AU" sz="1600" dirty="0">
              <a:latin typeface="Aptos" panose="020B0004020202020204" pitchFamily="34" charset="0"/>
            </a:endParaRPr>
          </a:p>
          <a:p>
            <a:r>
              <a:rPr lang="en-AU" sz="1800" dirty="0">
                <a:latin typeface="Aptos" panose="020B0004020202020204" pitchFamily="34" charset="0"/>
              </a:rPr>
              <a:t>Judicial College of Victoria (2026). </a:t>
            </a:r>
            <a:r>
              <a:rPr lang="en-AU" sz="1800" i="1" dirty="0">
                <a:latin typeface="Aptos" panose="020B0004020202020204" pitchFamily="34" charset="0"/>
              </a:rPr>
              <a:t>Disability access bench book.</a:t>
            </a:r>
            <a:r>
              <a:rPr lang="en-AU" sz="1800" dirty="0">
                <a:latin typeface="Aptos" panose="020B0004020202020204" pitchFamily="34" charset="0"/>
              </a:rPr>
              <a:t> </a:t>
            </a:r>
            <a:r>
              <a:rPr lang="en-AU" sz="1600" dirty="0">
                <a:latin typeface="Aptos" panose="020B0004020202020204" pitchFamily="34" charset="0"/>
                <a:hlinkClick r:id="rId5"/>
              </a:rPr>
              <a:t>https://resources.judicialcollege.vic.edu.au/article/1053839</a:t>
            </a:r>
            <a:r>
              <a:rPr lang="en-AU" sz="1600" dirty="0">
                <a:latin typeface="Aptos" panose="020B0004020202020204" pitchFamily="34" charset="0"/>
              </a:rPr>
              <a:t> </a:t>
            </a:r>
          </a:p>
          <a:p>
            <a:endParaRPr lang="en-AU" sz="1800" dirty="0">
              <a:latin typeface="Aptos" panose="020B0004020202020204" pitchFamily="34" charset="0"/>
            </a:endParaRPr>
          </a:p>
          <a:p>
            <a:r>
              <a:rPr lang="en-AU" sz="1800" dirty="0">
                <a:latin typeface="Aptos" panose="020B0004020202020204" pitchFamily="34" charset="0"/>
              </a:rPr>
              <a:t>Judicial Commission of New South Wales (2026). </a:t>
            </a:r>
            <a:r>
              <a:rPr lang="en-AU" sz="1800" i="1" dirty="0">
                <a:latin typeface="Aptos" panose="020B0004020202020204" pitchFamily="34" charset="0"/>
              </a:rPr>
              <a:t>Equality before the law bench book</a:t>
            </a:r>
            <a:r>
              <a:rPr lang="en-AU" sz="1800" dirty="0">
                <a:latin typeface="Aptos" panose="020B0004020202020204" pitchFamily="34" charset="0"/>
              </a:rPr>
              <a:t>. </a:t>
            </a:r>
            <a:r>
              <a:rPr lang="en-AU" sz="1600" dirty="0">
                <a:latin typeface="Aptos" panose="020B0004020202020204" pitchFamily="34" charset="0"/>
                <a:hlinkClick r:id="rId6"/>
              </a:rPr>
              <a:t>https://www.judcom.nsw.gov.au/publications/benchbks/equality/index.html</a:t>
            </a:r>
            <a:r>
              <a:rPr lang="en-AU" sz="1600" dirty="0">
                <a:latin typeface="Aptos" panose="020B0004020202020204" pitchFamily="34" charset="0"/>
              </a:rPr>
              <a:t> </a:t>
            </a:r>
          </a:p>
          <a:p>
            <a:endParaRPr lang="en-AU" sz="900" i="1" dirty="0">
              <a:solidFill>
                <a:schemeClr val="accent1"/>
              </a:solidFill>
              <a:latin typeface="Aptos" panose="020B0004020202020204" pitchFamily="34" charset="0"/>
            </a:endParaRPr>
          </a:p>
          <a:p>
            <a:endParaRPr lang="en-AU" sz="900" i="1" dirty="0">
              <a:solidFill>
                <a:schemeClr val="accent1"/>
              </a:solidFill>
              <a:latin typeface="Aptos" panose="020B0004020202020204" pitchFamily="34" charset="0"/>
            </a:endParaRPr>
          </a:p>
          <a:p>
            <a:pPr>
              <a:buNone/>
            </a:pPr>
            <a:endParaRPr lang="en-AU" sz="900" dirty="0">
              <a:latin typeface="Aptos" panose="020B0004020202020204" pitchFamily="34" charset="0"/>
            </a:endParaRPr>
          </a:p>
        </p:txBody>
      </p:sp>
      <p:sp>
        <p:nvSpPr>
          <p:cNvPr id="4" name="TextBox 3">
            <a:extLst>
              <a:ext uri="{FF2B5EF4-FFF2-40B4-BE49-F238E27FC236}">
                <a16:creationId xmlns:a16="http://schemas.microsoft.com/office/drawing/2014/main" id="{D5741646-2A91-9BCB-8E00-A0F1D4CAAD10}"/>
              </a:ext>
            </a:extLst>
          </p:cNvPr>
          <p:cNvSpPr txBox="1"/>
          <p:nvPr/>
        </p:nvSpPr>
        <p:spPr>
          <a:xfrm>
            <a:off x="0" y="232915"/>
            <a:ext cx="5958696" cy="369332"/>
          </a:xfrm>
          <a:prstGeom prst="rect">
            <a:avLst/>
          </a:prstGeom>
          <a:noFill/>
        </p:spPr>
        <p:txBody>
          <a:bodyPr wrap="square" rtlCol="0">
            <a:spAutoFit/>
          </a:bodyPr>
          <a:lstStyle/>
          <a:p>
            <a:r>
              <a:rPr lang="en-AU" sz="1800" b="1" dirty="0">
                <a:solidFill>
                  <a:schemeClr val="accent1"/>
                </a:solidFill>
                <a:latin typeface="+mj-lt"/>
              </a:rPr>
              <a:t>Key references</a:t>
            </a:r>
          </a:p>
        </p:txBody>
      </p:sp>
    </p:spTree>
    <p:extLst>
      <p:ext uri="{BB962C8B-B14F-4D97-AF65-F5344CB8AC3E}">
        <p14:creationId xmlns:p14="http://schemas.microsoft.com/office/powerpoint/2010/main" val="4293901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FBA51-83DE-7295-A26A-9C534089B9B7}"/>
              </a:ext>
            </a:extLst>
          </p:cNvPr>
          <p:cNvSpPr txBox="1"/>
          <p:nvPr/>
        </p:nvSpPr>
        <p:spPr>
          <a:xfrm>
            <a:off x="107504" y="509914"/>
            <a:ext cx="9036496" cy="4470455"/>
          </a:xfrm>
          <a:prstGeom prst="rect">
            <a:avLst/>
          </a:prstGeom>
          <a:noFill/>
        </p:spPr>
        <p:txBody>
          <a:bodyPr wrap="square">
            <a:spAutoFit/>
          </a:bodyPr>
          <a:lstStyle/>
          <a:p>
            <a:r>
              <a:rPr lang="en-AU" sz="950" dirty="0">
                <a:latin typeface="Aptos" panose="020B0004020202020204" pitchFamily="34" charset="0"/>
              </a:rPr>
              <a:t>Addo, R., et al. (2020). </a:t>
            </a:r>
            <a:r>
              <a:rPr lang="en-AU" sz="950" i="1" dirty="0">
                <a:latin typeface="Aptos" panose="020B0004020202020204" pitchFamily="34" charset="0"/>
              </a:rPr>
              <a:t>Economic evaluation of the impact of speech pathology services on criminal justice outcomes</a:t>
            </a:r>
            <a:r>
              <a:rPr lang="en-AU" sz="950" dirty="0">
                <a:latin typeface="Aptos" panose="020B0004020202020204" pitchFamily="34" charset="0"/>
              </a:rPr>
              <a:t>. Speech Pathology Australia.</a:t>
            </a:r>
          </a:p>
          <a:p>
            <a:r>
              <a:rPr lang="en-AU" sz="950" dirty="0">
                <a:latin typeface="Aptos" panose="020B0004020202020204" pitchFamily="34" charset="0"/>
              </a:rPr>
              <a:t>Australian Bureau of Statistics. (2024). </a:t>
            </a:r>
            <a:r>
              <a:rPr lang="en-AU" sz="950" i="1" dirty="0">
                <a:latin typeface="Aptos" panose="020B0004020202020204" pitchFamily="34" charset="0"/>
              </a:rPr>
              <a:t>Disability, ageing and carers, Australia: Summary of findings.</a:t>
            </a:r>
            <a:r>
              <a:rPr lang="en-AU" sz="950" dirty="0">
                <a:latin typeface="Aptos" panose="020B0004020202020204" pitchFamily="34" charset="0"/>
              </a:rPr>
              <a:t> </a:t>
            </a:r>
            <a:r>
              <a:rPr lang="en-AU" sz="950" u="sng" dirty="0">
                <a:latin typeface="Aptos" panose="020B0004020202020204" pitchFamily="34" charset="0"/>
                <a:hlinkClick r:id="rId2"/>
              </a:rPr>
              <a:t>https://www.abs.gov.au/statistics/health/disability/disability-ageing-and-carers-australia-summary-findings/latest-release</a:t>
            </a:r>
            <a:endParaRPr lang="en-AU" sz="950" dirty="0">
              <a:latin typeface="Aptos" panose="020B0004020202020204" pitchFamily="34" charset="0"/>
            </a:endParaRPr>
          </a:p>
          <a:p>
            <a:r>
              <a:rPr lang="en-AU" sz="950" dirty="0">
                <a:latin typeface="Aptos" panose="020B0004020202020204" pitchFamily="34" charset="0"/>
              </a:rPr>
              <a:t>Australian Institute of Health and Welfare (2024). </a:t>
            </a:r>
            <a:r>
              <a:rPr lang="en-AU" sz="950" i="1" dirty="0">
                <a:latin typeface="Aptos" panose="020B0004020202020204" pitchFamily="34" charset="0"/>
              </a:rPr>
              <a:t>The health and wellbeing of First Nations people in Australia's prisons 2022</a:t>
            </a:r>
            <a:r>
              <a:rPr lang="en-AU" sz="950" dirty="0">
                <a:latin typeface="Aptos" panose="020B0004020202020204" pitchFamily="34" charset="0"/>
              </a:rPr>
              <a:t>. </a:t>
            </a:r>
            <a:r>
              <a:rPr lang="en-AU" sz="950" u="sng" dirty="0">
                <a:latin typeface="Aptos" panose="020B0004020202020204" pitchFamily="34" charset="0"/>
                <a:hlinkClick r:id="rId3"/>
              </a:rPr>
              <a:t>https://www.aihw.gov.au/reports/prisoners/the-health-and-wellbeing-of-first-nations-people-i/summary</a:t>
            </a:r>
            <a:endParaRPr lang="en-AU" sz="950" dirty="0">
              <a:latin typeface="Aptos" panose="020B0004020202020204" pitchFamily="34" charset="0"/>
            </a:endParaRPr>
          </a:p>
          <a:p>
            <a:r>
              <a:rPr lang="en-AU" sz="950" dirty="0">
                <a:latin typeface="Aptos" panose="020B0004020202020204" pitchFamily="34" charset="0"/>
              </a:rPr>
              <a:t>Australian Law Reform Commission (2017). </a:t>
            </a:r>
            <a:r>
              <a:rPr lang="en-AU" sz="950" i="1" dirty="0">
                <a:latin typeface="Aptos" panose="020B0004020202020204" pitchFamily="34" charset="0"/>
              </a:rPr>
              <a:t>Pathways to justice - Inquiry into the incarceration rate of Aboriginal and Torres Strait Islander peoples</a:t>
            </a:r>
            <a:r>
              <a:rPr lang="en-AU" sz="950" dirty="0">
                <a:latin typeface="Aptos" panose="020B0004020202020204" pitchFamily="34" charset="0"/>
              </a:rPr>
              <a:t> (ALRC Report 133). </a:t>
            </a:r>
            <a:r>
              <a:rPr lang="en-AU" sz="950" u="sng" dirty="0">
                <a:latin typeface="Aptos" panose="020B0004020202020204" pitchFamily="34" charset="0"/>
                <a:hlinkClick r:id="rId4"/>
              </a:rPr>
              <a:t>https://www.alrc.gov.au/publication/pathways-to-justice-inquiry-into-the-incarceration-rate-of-aboriginal-and-torres-strait-islander-peoples-alrc-report-133/</a:t>
            </a:r>
            <a:endParaRPr lang="en-AU" sz="950" u="sng" dirty="0">
              <a:latin typeface="Aptos" panose="020B0004020202020204" pitchFamily="34" charset="0"/>
            </a:endParaRPr>
          </a:p>
          <a:p>
            <a:r>
              <a:rPr lang="en-AU" sz="950" dirty="0">
                <a:latin typeface="Aptos" panose="020B0004020202020204" pitchFamily="34" charset="0"/>
              </a:rPr>
              <a:t>Disley, E., et al. (2016). </a:t>
            </a:r>
            <a:r>
              <a:rPr lang="en-AU" sz="950" i="1" dirty="0">
                <a:latin typeface="Aptos" panose="020B0004020202020204" pitchFamily="34" charset="0"/>
              </a:rPr>
              <a:t>Evaluation of the offender liaison and diversion trial schemes. </a:t>
            </a:r>
            <a:r>
              <a:rPr lang="en-AU" sz="950" dirty="0">
                <a:latin typeface="Aptos" panose="020B0004020202020204" pitchFamily="34" charset="0"/>
              </a:rPr>
              <a:t>RAND Corporation.</a:t>
            </a:r>
          </a:p>
          <a:p>
            <a:r>
              <a:rPr lang="en-AU" sz="950" dirty="0">
                <a:latin typeface="Aptos" panose="020B0004020202020204" pitchFamily="34" charset="0"/>
              </a:rPr>
              <a:t>Fox, B. et al. (2021). Assessing the effect of mental health courts on adult and juvenile recidivism: A meta-analysis. </a:t>
            </a:r>
            <a:r>
              <a:rPr lang="en-AU" sz="950" i="1" dirty="0">
                <a:latin typeface="Aptos" panose="020B0004020202020204" pitchFamily="34" charset="0"/>
              </a:rPr>
              <a:t>American Journal of Criminal Justice</a:t>
            </a:r>
            <a:r>
              <a:rPr lang="en-AU" sz="950" dirty="0">
                <a:latin typeface="Aptos" panose="020B0004020202020204" pitchFamily="34" charset="0"/>
              </a:rPr>
              <a:t>, 46, 644–664.</a:t>
            </a:r>
          </a:p>
          <a:p>
            <a:r>
              <a:rPr lang="en-AU" sz="950" dirty="0">
                <a:latin typeface="Aptos" panose="020B0004020202020204" pitchFamily="34" charset="0"/>
              </a:rPr>
              <a:t>Heath, S. (2023). </a:t>
            </a:r>
            <a:r>
              <a:rPr lang="en-AU" sz="950" i="1" dirty="0">
                <a:latin typeface="Aptos" panose="020B0004020202020204" pitchFamily="34" charset="0"/>
              </a:rPr>
              <a:t>Communication intermediaries in the Canadian criminal justice system</a:t>
            </a:r>
            <a:r>
              <a:rPr lang="en-AU" sz="950" dirty="0">
                <a:latin typeface="Aptos" panose="020B0004020202020204" pitchFamily="34" charset="0"/>
              </a:rPr>
              <a:t>. University of Winnipeg.</a:t>
            </a:r>
          </a:p>
          <a:p>
            <a:r>
              <a:rPr lang="en-AU" sz="950" dirty="0">
                <a:latin typeface="Aptos" panose="020B0004020202020204" pitchFamily="34" charset="0"/>
              </a:rPr>
              <a:t>Nova Scotia Courts (2024). </a:t>
            </a:r>
            <a:r>
              <a:rPr lang="en-AU" sz="950" i="1" dirty="0">
                <a:latin typeface="Aptos" panose="020B0004020202020204" pitchFamily="34" charset="0"/>
              </a:rPr>
              <a:t>Wellness court programs</a:t>
            </a:r>
            <a:r>
              <a:rPr lang="en-AU" sz="950" dirty="0">
                <a:latin typeface="Aptos" panose="020B0004020202020204" pitchFamily="34" charset="0"/>
              </a:rPr>
              <a:t>. </a:t>
            </a:r>
            <a:r>
              <a:rPr lang="en-AU" sz="950" u="sng" dirty="0">
                <a:latin typeface="Aptos" panose="020B0004020202020204" pitchFamily="34" charset="0"/>
                <a:hlinkClick r:id="rId5"/>
              </a:rPr>
              <a:t>https://www.courts.ns.ca/courts/provincial-court/wellness-court-programs</a:t>
            </a:r>
            <a:endParaRPr lang="en-AU" sz="950" dirty="0">
              <a:latin typeface="Aptos" panose="020B0004020202020204" pitchFamily="34" charset="0"/>
            </a:endParaRPr>
          </a:p>
          <a:p>
            <a:r>
              <a:rPr lang="en-AU" sz="950" dirty="0">
                <a:latin typeface="Aptos" panose="020B0004020202020204" pitchFamily="34" charset="0"/>
              </a:rPr>
              <a:t>New South Wales (NSW) Bureau of Crime Statistics and Research (2026). </a:t>
            </a:r>
            <a:r>
              <a:rPr lang="en-AU" sz="950" i="1" dirty="0">
                <a:latin typeface="Aptos" panose="020B0004020202020204" pitchFamily="34" charset="0"/>
              </a:rPr>
              <a:t>Disability</a:t>
            </a:r>
            <a:r>
              <a:rPr lang="en-AU" sz="950" dirty="0">
                <a:latin typeface="Aptos" panose="020B0004020202020204" pitchFamily="34" charset="0"/>
              </a:rPr>
              <a:t>. </a:t>
            </a:r>
            <a:r>
              <a:rPr lang="en-AU" sz="950" dirty="0">
                <a:latin typeface="Aptos" panose="020B0004020202020204" pitchFamily="34" charset="0"/>
                <a:hlinkClick r:id="rId6"/>
              </a:rPr>
              <a:t>https://bocsar.nsw.gov.au/topic-areas/disability.html</a:t>
            </a:r>
            <a:r>
              <a:rPr lang="en-AU" sz="950" dirty="0">
                <a:latin typeface="Aptos" panose="020B0004020202020204" pitchFamily="34" charset="0"/>
              </a:rPr>
              <a:t> </a:t>
            </a:r>
          </a:p>
          <a:p>
            <a:r>
              <a:rPr lang="en-AU" sz="950" dirty="0">
                <a:latin typeface="Aptos" panose="020B0004020202020204" pitchFamily="34" charset="0"/>
              </a:rPr>
              <a:t>NSW Department of Communities and Justice (2020). </a:t>
            </a:r>
            <a:r>
              <a:rPr lang="en-AU" sz="950" i="1" dirty="0">
                <a:latin typeface="Aptos" panose="020B0004020202020204" pitchFamily="34" charset="0"/>
              </a:rPr>
              <a:t>Cognitive Impairment Diversion Program.</a:t>
            </a:r>
            <a:r>
              <a:rPr lang="en-AU" sz="950" dirty="0">
                <a:latin typeface="Aptos" panose="020B0004020202020204" pitchFamily="34" charset="0"/>
              </a:rPr>
              <a:t> </a:t>
            </a:r>
            <a:r>
              <a:rPr lang="en-AU" sz="950" u="sng" dirty="0">
                <a:latin typeface="Aptos" panose="020B0004020202020204" pitchFamily="34" charset="0"/>
                <a:hlinkClick r:id="rId7"/>
              </a:rPr>
              <a:t>https://dcj.nsw.gov.au/resources/cognitive-impairment-diversion-program.html</a:t>
            </a:r>
            <a:endParaRPr lang="en-AU" sz="950" dirty="0">
              <a:latin typeface="Aptos" panose="020B0004020202020204" pitchFamily="34" charset="0"/>
            </a:endParaRPr>
          </a:p>
          <a:p>
            <a:r>
              <a:rPr lang="en-AU" sz="950" dirty="0">
                <a:latin typeface="Aptos" panose="020B0004020202020204" pitchFamily="34" charset="0"/>
              </a:rPr>
              <a:t>Prisoners' Education Trust (n.d.). </a:t>
            </a:r>
            <a:r>
              <a:rPr lang="en-AU" sz="950" i="1" dirty="0">
                <a:latin typeface="Aptos" panose="020B0004020202020204" pitchFamily="34" charset="0"/>
              </a:rPr>
              <a:t>Written evidence submitted by Prisoners' Education Trust</a:t>
            </a:r>
            <a:r>
              <a:rPr lang="en-AU" sz="950" dirty="0">
                <a:latin typeface="Aptos" panose="020B0004020202020204" pitchFamily="34" charset="0"/>
              </a:rPr>
              <a:t>. UK Parliament. </a:t>
            </a:r>
            <a:r>
              <a:rPr lang="en-AU" sz="950" u="sng" dirty="0">
                <a:latin typeface="Aptos" panose="020B0004020202020204" pitchFamily="34" charset="0"/>
                <a:hlinkClick r:id="rId8"/>
              </a:rPr>
              <a:t>https://committees.parliament.uk/writtenevidence/6266/html</a:t>
            </a:r>
            <a:endParaRPr lang="en-AU" sz="950" dirty="0">
              <a:latin typeface="Aptos" panose="020B0004020202020204" pitchFamily="34" charset="0"/>
            </a:endParaRPr>
          </a:p>
          <a:p>
            <a:r>
              <a:rPr lang="en-AU" sz="950" dirty="0">
                <a:latin typeface="Aptos" panose="020B0004020202020204" pitchFamily="34" charset="0"/>
              </a:rPr>
              <a:t>Provincial Court of Nova Scotia Wellness Court Programs Steering Committee (2019). </a:t>
            </a:r>
            <a:r>
              <a:rPr lang="en-AU" sz="950" i="1" dirty="0">
                <a:latin typeface="Aptos" panose="020B0004020202020204" pitchFamily="34" charset="0"/>
              </a:rPr>
              <a:t>Best practice framework for Nova Scotia wellness court programs.</a:t>
            </a:r>
            <a:endParaRPr lang="en-AU" sz="950" dirty="0">
              <a:latin typeface="Aptos" panose="020B0004020202020204" pitchFamily="34" charset="0"/>
            </a:endParaRPr>
          </a:p>
          <a:p>
            <a:r>
              <a:rPr lang="en-AU" sz="950" dirty="0">
                <a:latin typeface="Aptos" panose="020B0004020202020204" pitchFamily="34" charset="0"/>
              </a:rPr>
              <a:t>Public Safety Canada (2023). </a:t>
            </a:r>
            <a:r>
              <a:rPr lang="en-AU" sz="950" i="1" dirty="0">
                <a:latin typeface="Aptos" panose="020B0004020202020204" pitchFamily="34" charset="0"/>
              </a:rPr>
              <a:t>Parliamentary committee notes: Overrepresentation of Indigenous people in the criminal justice system</a:t>
            </a:r>
            <a:r>
              <a:rPr lang="en-AU" sz="950" dirty="0">
                <a:latin typeface="Aptos" panose="020B0004020202020204" pitchFamily="34" charset="0"/>
              </a:rPr>
              <a:t>. </a:t>
            </a:r>
            <a:r>
              <a:rPr lang="en-AU" sz="950" u="sng" dirty="0">
                <a:latin typeface="Aptos" panose="020B0004020202020204" pitchFamily="34" charset="0"/>
                <a:hlinkClick r:id="rId9"/>
              </a:rPr>
              <a:t>https://www.publicsafety.gc.ca/cnt/trnsprnc/brfng-mtrls/prlmntry-bndrs/20230720/12-en.aspx</a:t>
            </a:r>
            <a:endParaRPr lang="en-AU" sz="950" u="sng" dirty="0">
              <a:latin typeface="Aptos" panose="020B0004020202020204" pitchFamily="34" charset="0"/>
            </a:endParaRPr>
          </a:p>
          <a:p>
            <a:r>
              <a:rPr lang="en-AU" sz="950" dirty="0">
                <a:latin typeface="Aptos" panose="020B0004020202020204" pitchFamily="34" charset="0"/>
              </a:rPr>
              <a:t>Ross, S. (2015). </a:t>
            </a:r>
            <a:r>
              <a:rPr lang="en-AU" sz="950" i="1" dirty="0">
                <a:latin typeface="Aptos" panose="020B0004020202020204" pitchFamily="34" charset="0"/>
              </a:rPr>
              <a:t>Evaluating neighbourhood justice: Measuring and attributing outcomes for a community justice program</a:t>
            </a:r>
            <a:r>
              <a:rPr lang="en-AU" sz="950" dirty="0">
                <a:latin typeface="Aptos" panose="020B0004020202020204" pitchFamily="34" charset="0"/>
              </a:rPr>
              <a:t>. Australian Institute of Criminology.</a:t>
            </a:r>
            <a:endParaRPr lang="en-AU" sz="950" u="sng" dirty="0">
              <a:latin typeface="Aptos" panose="020B0004020202020204" pitchFamily="34" charset="0"/>
            </a:endParaRPr>
          </a:p>
          <a:p>
            <a:r>
              <a:rPr lang="en-AU" sz="950" dirty="0">
                <a:latin typeface="Aptos" panose="020B0004020202020204" pitchFamily="34" charset="0"/>
              </a:rPr>
              <a:t>Royal Commission into Violence, Abuse, Neglect and Exploitation of People with Disability (2023). </a:t>
            </a:r>
            <a:r>
              <a:rPr lang="en-AU" sz="950" i="1" dirty="0">
                <a:latin typeface="Aptos" panose="020B0004020202020204" pitchFamily="34" charset="0"/>
              </a:rPr>
              <a:t>Home. </a:t>
            </a:r>
            <a:r>
              <a:rPr lang="en-AU" sz="950" dirty="0">
                <a:latin typeface="Aptos" panose="020B0004020202020204" pitchFamily="34" charset="0"/>
                <a:hlinkClick r:id="rId10"/>
              </a:rPr>
              <a:t>https://disability.royalcommission.gov.au</a:t>
            </a:r>
            <a:r>
              <a:rPr lang="en-AU" sz="950" dirty="0">
                <a:latin typeface="Aptos" panose="020B0004020202020204" pitchFamily="34" charset="0"/>
              </a:rPr>
              <a:t> </a:t>
            </a:r>
          </a:p>
          <a:p>
            <a:r>
              <a:rPr lang="en-AU" sz="950" dirty="0">
                <a:latin typeface="Aptos" panose="020B0004020202020204" pitchFamily="34" charset="0"/>
              </a:rPr>
              <a:t>Statistics Canada (2023). </a:t>
            </a:r>
            <a:r>
              <a:rPr lang="en-AU" sz="950" i="1" dirty="0">
                <a:latin typeface="Aptos" panose="020B0004020202020204" pitchFamily="34" charset="0"/>
              </a:rPr>
              <a:t>Canadian survey on disability, 2017 to 2022.</a:t>
            </a:r>
            <a:r>
              <a:rPr lang="en-AU" sz="950" dirty="0">
                <a:latin typeface="Aptos" panose="020B0004020202020204" pitchFamily="34" charset="0"/>
              </a:rPr>
              <a:t> </a:t>
            </a:r>
            <a:r>
              <a:rPr lang="en-AU" sz="950" u="sng" dirty="0">
                <a:latin typeface="Aptos" panose="020B0004020202020204" pitchFamily="34" charset="0"/>
                <a:hlinkClick r:id="rId11"/>
              </a:rPr>
              <a:t>https://www150.statcan.gc.ca/n1/daily-quotidien/231201/dq231201b-eng.htm</a:t>
            </a:r>
            <a:endParaRPr lang="en-AU" sz="950" dirty="0">
              <a:latin typeface="Aptos" panose="020B0004020202020204" pitchFamily="34" charset="0"/>
            </a:endParaRPr>
          </a:p>
          <a:p>
            <a:r>
              <a:rPr lang="en-AU" sz="950" dirty="0">
                <a:latin typeface="Aptos" panose="020B0004020202020204" pitchFamily="34" charset="0"/>
              </a:rPr>
              <a:t>Statistics Canada (2026). </a:t>
            </a:r>
            <a:r>
              <a:rPr lang="en-AU" sz="950" i="1" dirty="0">
                <a:latin typeface="Aptos" panose="020B0004020202020204" pitchFamily="34" charset="0"/>
              </a:rPr>
              <a:t>Overrepresentation of Indigenous and Black adults in provincial and federal custo</a:t>
            </a:r>
            <a:r>
              <a:rPr lang="en-AU" sz="950" dirty="0">
                <a:latin typeface="Aptos" panose="020B0004020202020204" pitchFamily="34" charset="0"/>
              </a:rPr>
              <a:t>dy. </a:t>
            </a:r>
            <a:r>
              <a:rPr lang="en-AU" sz="950" u="sng" dirty="0">
                <a:latin typeface="Aptos" panose="020B0004020202020204" pitchFamily="34" charset="0"/>
                <a:hlinkClick r:id="rId12"/>
              </a:rPr>
              <a:t>https://www150.statcan.gc.ca/n1/daily-quotidien/260114/dq260114b-eng.htm</a:t>
            </a:r>
            <a:endParaRPr lang="en-AU" sz="950" dirty="0">
              <a:latin typeface="Aptos" panose="020B0004020202020204" pitchFamily="34" charset="0"/>
            </a:endParaRPr>
          </a:p>
          <a:p>
            <a:r>
              <a:rPr lang="en-AU" sz="950" dirty="0">
                <a:latin typeface="Aptos" panose="020B0004020202020204" pitchFamily="34" charset="0"/>
              </a:rPr>
              <a:t>Walsh, C., et al. (2023). Supporting Indigenous people with disability in contact with the justice system: A systematic scoping review. </a:t>
            </a:r>
            <a:r>
              <a:rPr lang="en-AU" sz="950" i="1" dirty="0">
                <a:latin typeface="Aptos" panose="020B0004020202020204" pitchFamily="34" charset="0"/>
              </a:rPr>
              <a:t>Disability &amp; Society</a:t>
            </a:r>
            <a:r>
              <a:rPr lang="en-AU" sz="950" dirty="0">
                <a:latin typeface="Aptos" panose="020B0004020202020204" pitchFamily="34" charset="0"/>
              </a:rPr>
              <a:t>, 39(10), 2697–2733.</a:t>
            </a:r>
          </a:p>
          <a:p>
            <a:endParaRPr lang="en-AU" sz="950" dirty="0">
              <a:latin typeface="Aptos" panose="020B0004020202020204" pitchFamily="34" charset="0"/>
            </a:endParaRPr>
          </a:p>
          <a:p>
            <a:r>
              <a:rPr lang="en-AU" sz="950" i="1" dirty="0">
                <a:solidFill>
                  <a:schemeClr val="accent1"/>
                </a:solidFill>
                <a:latin typeface="Aptos" panose="020B0004020202020204" pitchFamily="34" charset="0"/>
              </a:rPr>
              <a:t>Image credits</a:t>
            </a:r>
          </a:p>
          <a:p>
            <a:r>
              <a:rPr lang="en-AU" sz="950" dirty="0">
                <a:latin typeface="Aptos" panose="020B0004020202020204" pitchFamily="34" charset="0"/>
              </a:rPr>
              <a:t>Photographs: Disabled and Here / </a:t>
            </a:r>
            <a:r>
              <a:rPr lang="en-AU" sz="950" dirty="0" err="1">
                <a:latin typeface="Aptos" panose="020B0004020202020204" pitchFamily="34" charset="0"/>
              </a:rPr>
              <a:t>Gritchelle</a:t>
            </a:r>
            <a:r>
              <a:rPr lang="en-AU" sz="950" dirty="0">
                <a:latin typeface="Aptos" panose="020B0004020202020204" pitchFamily="34" charset="0"/>
              </a:rPr>
              <a:t> </a:t>
            </a:r>
            <a:r>
              <a:rPr lang="en-AU" sz="950" dirty="0" err="1">
                <a:latin typeface="Aptos" panose="020B0004020202020204" pitchFamily="34" charset="0"/>
              </a:rPr>
              <a:t>Fallesgon</a:t>
            </a:r>
            <a:r>
              <a:rPr lang="en-AU" sz="950" dirty="0">
                <a:latin typeface="Aptos" panose="020B0004020202020204" pitchFamily="34" charset="0"/>
              </a:rPr>
              <a:t>, CC BY 4.0. Kent Liaison &amp; Diversion service: Kent and Medway NHS and Social Care Partnership Trust. Neighbourhood Justice Centre: Architecture AU. Dartmouth Wellness Court: Dartmouth Provincial Court, Nova Scotia.</a:t>
            </a:r>
          </a:p>
          <a:p>
            <a:pPr>
              <a:buNone/>
            </a:pPr>
            <a:endParaRPr lang="en-AU" sz="900" dirty="0">
              <a:latin typeface="Aptos" panose="020B0004020202020204" pitchFamily="34" charset="0"/>
            </a:endParaRPr>
          </a:p>
        </p:txBody>
      </p:sp>
      <p:sp>
        <p:nvSpPr>
          <p:cNvPr id="4" name="TextBox 3">
            <a:extLst>
              <a:ext uri="{FF2B5EF4-FFF2-40B4-BE49-F238E27FC236}">
                <a16:creationId xmlns:a16="http://schemas.microsoft.com/office/drawing/2014/main" id="{B71D03D9-2F47-6FFC-E027-15CB07D60A25}"/>
              </a:ext>
            </a:extLst>
          </p:cNvPr>
          <p:cNvSpPr txBox="1"/>
          <p:nvPr/>
        </p:nvSpPr>
        <p:spPr>
          <a:xfrm>
            <a:off x="0" y="232915"/>
            <a:ext cx="5958696" cy="369332"/>
          </a:xfrm>
          <a:prstGeom prst="rect">
            <a:avLst/>
          </a:prstGeom>
          <a:noFill/>
        </p:spPr>
        <p:txBody>
          <a:bodyPr wrap="square" rtlCol="0">
            <a:spAutoFit/>
          </a:bodyPr>
          <a:lstStyle/>
          <a:p>
            <a:r>
              <a:rPr lang="en-AU" sz="1800" b="1" dirty="0">
                <a:solidFill>
                  <a:schemeClr val="accent1"/>
                </a:solidFill>
                <a:latin typeface="+mj-lt"/>
              </a:rPr>
              <a:t>Other sources</a:t>
            </a:r>
          </a:p>
        </p:txBody>
      </p:sp>
    </p:spTree>
    <p:extLst>
      <p:ext uri="{BB962C8B-B14F-4D97-AF65-F5344CB8AC3E}">
        <p14:creationId xmlns:p14="http://schemas.microsoft.com/office/powerpoint/2010/main" val="313065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D80F7-5C2B-F0F1-3C38-42C684681FD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050F83-E92C-2E9B-A929-C5902DB8FD68}"/>
              </a:ext>
            </a:extLst>
          </p:cNvPr>
          <p:cNvSpPr>
            <a:spLocks noGrp="1"/>
          </p:cNvSpPr>
          <p:nvPr>
            <p:ph type="sldNum" sz="quarter" idx="12"/>
          </p:nvPr>
        </p:nvSpPr>
        <p:spPr>
          <a:xfrm>
            <a:off x="324000" y="4914000"/>
            <a:ext cx="379811" cy="133026"/>
          </a:xfrm>
        </p:spPr>
        <p:txBody>
          <a:bodyPr anchor="t">
            <a:normAutofit/>
          </a:bodyPr>
          <a:lstStyle/>
          <a:p>
            <a:pPr>
              <a:spcAft>
                <a:spcPts val="600"/>
              </a:spcAft>
            </a:pPr>
            <a:fld id="{CE1B70CE-F4BC-4B6F-A663-B479B5E51611}" type="slidenum">
              <a:rPr lang="en-AU" noProof="0" smtClean="0"/>
              <a:pPr>
                <a:spcAft>
                  <a:spcPts val="600"/>
                </a:spcAft>
              </a:pPr>
              <a:t>2</a:t>
            </a:fld>
            <a:endParaRPr lang="en-AU" noProof="0"/>
          </a:p>
        </p:txBody>
      </p:sp>
      <p:sp>
        <p:nvSpPr>
          <p:cNvPr id="4" name="Title 3">
            <a:extLst>
              <a:ext uri="{FF2B5EF4-FFF2-40B4-BE49-F238E27FC236}">
                <a16:creationId xmlns:a16="http://schemas.microsoft.com/office/drawing/2014/main" id="{7142ECB1-1EA0-48D3-1111-DABA9217DBCB}"/>
              </a:ext>
            </a:extLst>
          </p:cNvPr>
          <p:cNvSpPr>
            <a:spLocks noGrp="1"/>
          </p:cNvSpPr>
          <p:nvPr>
            <p:ph type="title"/>
          </p:nvPr>
        </p:nvSpPr>
        <p:spPr>
          <a:xfrm>
            <a:off x="324000" y="446698"/>
            <a:ext cx="4266474" cy="942605"/>
          </a:xfrm>
        </p:spPr>
        <p:txBody>
          <a:bodyPr anchor="t">
            <a:normAutofit/>
          </a:bodyPr>
          <a:lstStyle/>
          <a:p>
            <a:r>
              <a:rPr lang="en-AU" sz="2800" dirty="0"/>
              <a:t>Context</a:t>
            </a:r>
          </a:p>
        </p:txBody>
      </p:sp>
      <p:sp>
        <p:nvSpPr>
          <p:cNvPr id="19" name="Content Placeholder 6">
            <a:extLst>
              <a:ext uri="{FF2B5EF4-FFF2-40B4-BE49-F238E27FC236}">
                <a16:creationId xmlns:a16="http://schemas.microsoft.com/office/drawing/2014/main" id="{CAD565A7-E9DE-1A81-4966-63734B928F0F}"/>
              </a:ext>
            </a:extLst>
          </p:cNvPr>
          <p:cNvSpPr>
            <a:spLocks noGrp="1"/>
          </p:cNvSpPr>
          <p:nvPr>
            <p:ph idx="15"/>
          </p:nvPr>
        </p:nvSpPr>
        <p:spPr>
          <a:xfrm>
            <a:off x="4355976" y="339502"/>
            <a:ext cx="4572000" cy="4213284"/>
          </a:xfrm>
        </p:spPr>
        <p:txBody>
          <a:bodyPr/>
          <a:lstStyle/>
          <a:p>
            <a:pPr marL="342900" indent="-342900">
              <a:buFont typeface="Arial" panose="020B0604020202020204" pitchFamily="34" charset="0"/>
              <a:buChar char="•"/>
            </a:pPr>
            <a:r>
              <a:rPr lang="en-US" sz="2200" dirty="0">
                <a:solidFill>
                  <a:schemeClr val="tx1"/>
                </a:solidFill>
                <a:latin typeface="Aptos" panose="020B0004020202020204" pitchFamily="34" charset="0"/>
              </a:rPr>
              <a:t>Australia has 9 court systems </a:t>
            </a:r>
          </a:p>
          <a:p>
            <a:pPr marL="522900" lvl="2" indent="-342900">
              <a:buFont typeface="Wingdings" pitchFamily="2" charset="2"/>
              <a:buChar char="Ø"/>
            </a:pPr>
            <a:r>
              <a:rPr lang="en-US" sz="2200" dirty="0">
                <a:solidFill>
                  <a:schemeClr val="tx1"/>
                </a:solidFill>
                <a:latin typeface="Aptos" panose="020B0004020202020204" pitchFamily="34" charset="0"/>
              </a:rPr>
              <a:t>8 state/territory and 1 federal</a:t>
            </a:r>
          </a:p>
          <a:p>
            <a:pPr marL="522900" lvl="2" indent="-342900">
              <a:buFont typeface="Wingdings" pitchFamily="2" charset="2"/>
              <a:buChar char="Ø"/>
            </a:pPr>
            <a:r>
              <a:rPr lang="en-US" sz="2200" dirty="0">
                <a:solidFill>
                  <a:schemeClr val="tx1"/>
                </a:solidFill>
                <a:latin typeface="Aptos" panose="020B0004020202020204" pitchFamily="34" charset="0"/>
              </a:rPr>
              <a:t>nearly all criminal matters resolved in state/territory courts</a:t>
            </a:r>
          </a:p>
          <a:p>
            <a:pPr marL="342900" indent="-342900">
              <a:buFont typeface="Arial" panose="020B0604020202020204" pitchFamily="34" charset="0"/>
              <a:buChar char="•"/>
            </a:pPr>
            <a:r>
              <a:rPr lang="en-US" sz="2200" dirty="0">
                <a:solidFill>
                  <a:schemeClr val="tx1"/>
                </a:solidFill>
                <a:latin typeface="Aptos" panose="020B0004020202020204" pitchFamily="34" charset="0"/>
              </a:rPr>
              <a:t>ACT is Australia’s smallest jurisdiction in size and 2</a:t>
            </a:r>
            <a:r>
              <a:rPr lang="en-US" sz="2200" baseline="30000" dirty="0">
                <a:solidFill>
                  <a:schemeClr val="tx1"/>
                </a:solidFill>
                <a:latin typeface="Aptos" panose="020B0004020202020204" pitchFamily="34" charset="0"/>
              </a:rPr>
              <a:t>nd</a:t>
            </a:r>
            <a:r>
              <a:rPr lang="en-US" sz="2200" dirty="0">
                <a:solidFill>
                  <a:schemeClr val="tx1"/>
                </a:solidFill>
                <a:latin typeface="Aptos" panose="020B0004020202020204" pitchFamily="34" charset="0"/>
              </a:rPr>
              <a:t> smallest in population</a:t>
            </a:r>
          </a:p>
          <a:p>
            <a:pPr marL="342900" indent="-342900">
              <a:buFont typeface="Arial" panose="020B0604020202020204" pitchFamily="34" charset="0"/>
              <a:buChar char="•"/>
            </a:pPr>
            <a:r>
              <a:rPr lang="en-US" sz="2200" dirty="0">
                <a:solidFill>
                  <a:schemeClr val="tx1"/>
                </a:solidFill>
                <a:latin typeface="Aptos" panose="020B0004020202020204" pitchFamily="34" charset="0"/>
              </a:rPr>
              <a:t>highly </a:t>
            </a:r>
            <a:r>
              <a:rPr lang="en-US" sz="2200" dirty="0" err="1">
                <a:solidFill>
                  <a:schemeClr val="tx1"/>
                </a:solidFill>
                <a:latin typeface="Aptos" panose="020B0004020202020204" pitchFamily="34" charset="0"/>
              </a:rPr>
              <a:t>urbanised</a:t>
            </a:r>
            <a:r>
              <a:rPr lang="en-US" sz="2200" dirty="0">
                <a:solidFill>
                  <a:schemeClr val="tx1"/>
                </a:solidFill>
                <a:latin typeface="Aptos" panose="020B0004020202020204" pitchFamily="34" charset="0"/>
              </a:rPr>
              <a:t> and educated, it has the lowest imprisonment rate</a:t>
            </a:r>
          </a:p>
          <a:p>
            <a:pPr marL="342900" indent="-342900">
              <a:buFont typeface="Arial" panose="020B0604020202020204" pitchFamily="34" charset="0"/>
              <a:buChar char="•"/>
            </a:pPr>
            <a:r>
              <a:rPr lang="en-US" sz="2200" dirty="0">
                <a:solidFill>
                  <a:schemeClr val="tx1"/>
                </a:solidFill>
                <a:latin typeface="Aptos" panose="020B0004020202020204" pitchFamily="34" charset="0"/>
              </a:rPr>
              <a:t>this project commissioned by ACT Courts and Tribunal in 2024</a:t>
            </a:r>
          </a:p>
          <a:p>
            <a:pPr marL="522900" lvl="2" indent="-342900">
              <a:buFont typeface="Wingdings" pitchFamily="2" charset="2"/>
              <a:buChar char="Ø"/>
            </a:pPr>
            <a:endParaRPr lang="en-US" sz="2200" dirty="0">
              <a:solidFill>
                <a:schemeClr val="tx1"/>
              </a:solidFill>
              <a:latin typeface="Aptos" panose="020B0004020202020204" pitchFamily="34" charset="0"/>
            </a:endParaRPr>
          </a:p>
          <a:p>
            <a:pPr marL="342900" indent="-342900">
              <a:buFont typeface="Arial" panose="020B0604020202020204" pitchFamily="34" charset="0"/>
              <a:buChar char="•"/>
            </a:pPr>
            <a:endParaRPr lang="en-US" sz="2200" dirty="0">
              <a:solidFill>
                <a:schemeClr val="tx1"/>
              </a:solidFill>
              <a:latin typeface="Aptos" panose="020B0004020202020204" pitchFamily="34" charset="0"/>
            </a:endParaRPr>
          </a:p>
          <a:p>
            <a:pPr marL="342900" indent="-342900">
              <a:buFont typeface="Arial" panose="020B0604020202020204" pitchFamily="34" charset="0"/>
              <a:buChar char="•"/>
            </a:pPr>
            <a:endParaRPr lang="en-US" dirty="0">
              <a:solidFill>
                <a:schemeClr val="tx1"/>
              </a:solidFill>
              <a:latin typeface="Aptos" panose="020B0004020202020204" pitchFamily="34" charset="0"/>
            </a:endParaRPr>
          </a:p>
          <a:p>
            <a:pPr marL="342900" indent="-342900">
              <a:buFont typeface="Arial" panose="020B0604020202020204" pitchFamily="34" charset="0"/>
              <a:buChar char="•"/>
            </a:pPr>
            <a:endParaRPr lang="en-US" dirty="0">
              <a:solidFill>
                <a:schemeClr val="tx1"/>
              </a:solidFill>
              <a:latin typeface="Aptos" panose="020B0004020202020204" pitchFamily="34" charset="0"/>
            </a:endParaRPr>
          </a:p>
        </p:txBody>
      </p:sp>
      <p:pic>
        <p:nvPicPr>
          <p:cNvPr id="2" name="Picture 1">
            <a:extLst>
              <a:ext uri="{FF2B5EF4-FFF2-40B4-BE49-F238E27FC236}">
                <a16:creationId xmlns:a16="http://schemas.microsoft.com/office/drawing/2014/main" id="{9F5AF548-063A-2D17-B736-42E385C4AC2C}"/>
              </a:ext>
            </a:extLst>
          </p:cNvPr>
          <p:cNvPicPr>
            <a:picLocks noChangeAspect="1"/>
          </p:cNvPicPr>
          <p:nvPr/>
        </p:nvPicPr>
        <p:blipFill>
          <a:blip r:embed="rId2"/>
          <a:stretch>
            <a:fillRect/>
          </a:stretch>
        </p:blipFill>
        <p:spPr>
          <a:xfrm>
            <a:off x="2008462" y="741982"/>
            <a:ext cx="2043720" cy="1829768"/>
          </a:xfrm>
          <a:prstGeom prst="rect">
            <a:avLst/>
          </a:prstGeom>
        </p:spPr>
      </p:pic>
      <p:pic>
        <p:nvPicPr>
          <p:cNvPr id="5" name="Picture 4" descr="A white paper with black text&#10;&#10;AI-generated content may be incorrect.">
            <a:extLst>
              <a:ext uri="{FF2B5EF4-FFF2-40B4-BE49-F238E27FC236}">
                <a16:creationId xmlns:a16="http://schemas.microsoft.com/office/drawing/2014/main" id="{41B8133D-0E15-BBEA-77E6-C15F24B8F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10" y="2129210"/>
            <a:ext cx="2649309" cy="2592288"/>
          </a:xfrm>
          <a:prstGeom prst="rect">
            <a:avLst/>
          </a:prstGeom>
        </p:spPr>
      </p:pic>
    </p:spTree>
    <p:extLst>
      <p:ext uri="{BB962C8B-B14F-4D97-AF65-F5344CB8AC3E}">
        <p14:creationId xmlns:p14="http://schemas.microsoft.com/office/powerpoint/2010/main" val="1226430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2917-A3B8-256B-FB8C-BBCCCC43E428}"/>
              </a:ext>
            </a:extLst>
          </p:cNvPr>
          <p:cNvSpPr>
            <a:spLocks noGrp="1"/>
          </p:cNvSpPr>
          <p:nvPr>
            <p:ph type="title"/>
          </p:nvPr>
        </p:nvSpPr>
        <p:spPr>
          <a:xfrm>
            <a:off x="971600" y="411511"/>
            <a:ext cx="5931658" cy="504056"/>
          </a:xfrm>
        </p:spPr>
        <p:txBody>
          <a:bodyPr/>
          <a:lstStyle/>
          <a:p>
            <a:r>
              <a:rPr lang="en-AU" sz="3600" dirty="0"/>
              <a:t>Thank you </a:t>
            </a:r>
          </a:p>
        </p:txBody>
      </p:sp>
      <p:sp>
        <p:nvSpPr>
          <p:cNvPr id="7" name="TextBox 6">
            <a:extLst>
              <a:ext uri="{FF2B5EF4-FFF2-40B4-BE49-F238E27FC236}">
                <a16:creationId xmlns:a16="http://schemas.microsoft.com/office/drawing/2014/main" id="{2BBC6E4E-ADDF-F435-F3BC-12C58DD0BFCF}"/>
              </a:ext>
            </a:extLst>
          </p:cNvPr>
          <p:cNvSpPr txBox="1"/>
          <p:nvPr/>
        </p:nvSpPr>
        <p:spPr>
          <a:xfrm>
            <a:off x="683568" y="897087"/>
            <a:ext cx="8352928" cy="2739211"/>
          </a:xfrm>
          <a:prstGeom prst="rect">
            <a:avLst/>
          </a:prstGeom>
          <a:noFill/>
        </p:spPr>
        <p:txBody>
          <a:bodyPr wrap="square">
            <a:spAutoFit/>
          </a:bodyPr>
          <a:lstStyle/>
          <a:p>
            <a:pPr lvl="1"/>
            <a:endParaRPr lang="en-US" sz="2000" dirty="0">
              <a:latin typeface="Aptos" panose="020B0004020202020204" pitchFamily="34" charset="0"/>
            </a:endParaRPr>
          </a:p>
          <a:p>
            <a:pPr lvl="1"/>
            <a:endParaRPr lang="en-US" sz="2000" dirty="0">
              <a:latin typeface="Aptos" panose="020B0004020202020204" pitchFamily="34" charset="0"/>
            </a:endParaRPr>
          </a:p>
          <a:p>
            <a:pPr lvl="1"/>
            <a:r>
              <a:rPr lang="en-US" sz="2000" dirty="0">
                <a:latin typeface="Aptos" panose="020B0004020202020204" pitchFamily="34" charset="0"/>
              </a:rPr>
              <a:t>Lorana Bartels</a:t>
            </a:r>
          </a:p>
          <a:p>
            <a:pPr lvl="1"/>
            <a:r>
              <a:rPr lang="en-US" sz="2000" dirty="0">
                <a:latin typeface="Aptos" panose="020B0004020202020204" pitchFamily="34" charset="0"/>
              </a:rPr>
              <a:t>+61 422 729 283</a:t>
            </a:r>
          </a:p>
          <a:p>
            <a:pPr lvl="1"/>
            <a:r>
              <a:rPr lang="en-US" sz="2000" dirty="0">
                <a:latin typeface="Aptos" panose="020B0004020202020204" pitchFamily="34" charset="0"/>
                <a:hlinkClick r:id="rId2"/>
              </a:rPr>
              <a:t>lorana.bartels@anu.edu.au</a:t>
            </a:r>
            <a:endParaRPr lang="en-AU" sz="1800" dirty="0">
              <a:latin typeface="Aptos" panose="020B0004020202020204" pitchFamily="34" charset="0"/>
            </a:endParaRPr>
          </a:p>
          <a:p>
            <a:pPr lvl="1"/>
            <a:endParaRPr lang="en-AU" sz="1800" dirty="0">
              <a:latin typeface="Aptos" panose="020B0004020202020204" pitchFamily="34" charset="0"/>
            </a:endParaRPr>
          </a:p>
          <a:p>
            <a:pPr lvl="1"/>
            <a:endParaRPr lang="en-AU" sz="1800" dirty="0">
              <a:latin typeface="Aptos" panose="020B0004020202020204" pitchFamily="34" charset="0"/>
            </a:endParaRPr>
          </a:p>
          <a:p>
            <a:pPr lvl="1"/>
            <a:r>
              <a:rPr lang="en-AU" sz="1800" dirty="0">
                <a:latin typeface="Aptos" panose="020B0004020202020204" pitchFamily="34" charset="0"/>
              </a:rPr>
              <a:t>Acknowledgments: This project was funded by the Australian Capital Territory Courts and Tribunal. All views and any errors are the authors’ responsibility.</a:t>
            </a:r>
          </a:p>
        </p:txBody>
      </p:sp>
    </p:spTree>
    <p:extLst>
      <p:ext uri="{BB962C8B-B14F-4D97-AF65-F5344CB8AC3E}">
        <p14:creationId xmlns:p14="http://schemas.microsoft.com/office/powerpoint/2010/main" val="404092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74821-D9DF-9DFB-080F-7F1DFE67970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662795-8218-034A-8272-5361CEED56B1}"/>
              </a:ext>
            </a:extLst>
          </p:cNvPr>
          <p:cNvSpPr>
            <a:spLocks noGrp="1"/>
          </p:cNvSpPr>
          <p:nvPr>
            <p:ph type="sldNum" sz="quarter" idx="12"/>
          </p:nvPr>
        </p:nvSpPr>
        <p:spPr>
          <a:xfrm>
            <a:off x="324000" y="4914000"/>
            <a:ext cx="379811" cy="133026"/>
          </a:xfrm>
        </p:spPr>
        <p:txBody>
          <a:bodyPr anchor="t">
            <a:normAutofit/>
          </a:bodyPr>
          <a:lstStyle/>
          <a:p>
            <a:pPr>
              <a:spcAft>
                <a:spcPts val="600"/>
              </a:spcAft>
            </a:pPr>
            <a:fld id="{CE1B70CE-F4BC-4B6F-A663-B479B5E51611}" type="slidenum">
              <a:rPr lang="en-AU" noProof="0" smtClean="0"/>
              <a:pPr>
                <a:spcAft>
                  <a:spcPts val="600"/>
                </a:spcAft>
              </a:pPr>
              <a:t>3</a:t>
            </a:fld>
            <a:endParaRPr lang="en-AU" noProof="0"/>
          </a:p>
        </p:txBody>
      </p:sp>
      <p:sp>
        <p:nvSpPr>
          <p:cNvPr id="4" name="Title 3">
            <a:extLst>
              <a:ext uri="{FF2B5EF4-FFF2-40B4-BE49-F238E27FC236}">
                <a16:creationId xmlns:a16="http://schemas.microsoft.com/office/drawing/2014/main" id="{60EDB805-DC5C-D9CB-5002-D579D65E8433}"/>
              </a:ext>
            </a:extLst>
          </p:cNvPr>
          <p:cNvSpPr>
            <a:spLocks noGrp="1"/>
          </p:cNvSpPr>
          <p:nvPr>
            <p:ph type="title"/>
          </p:nvPr>
        </p:nvSpPr>
        <p:spPr>
          <a:xfrm>
            <a:off x="324000" y="446698"/>
            <a:ext cx="4266474" cy="942605"/>
          </a:xfrm>
        </p:spPr>
        <p:txBody>
          <a:bodyPr anchor="t">
            <a:normAutofit/>
          </a:bodyPr>
          <a:lstStyle/>
          <a:p>
            <a:r>
              <a:rPr lang="en-AU" sz="2800" dirty="0"/>
              <a:t>Context</a:t>
            </a:r>
          </a:p>
        </p:txBody>
      </p:sp>
      <p:sp>
        <p:nvSpPr>
          <p:cNvPr id="19" name="Content Placeholder 6">
            <a:extLst>
              <a:ext uri="{FF2B5EF4-FFF2-40B4-BE49-F238E27FC236}">
                <a16:creationId xmlns:a16="http://schemas.microsoft.com/office/drawing/2014/main" id="{FE3B99C9-8116-1730-792A-78B153A233F6}"/>
              </a:ext>
            </a:extLst>
          </p:cNvPr>
          <p:cNvSpPr>
            <a:spLocks noGrp="1"/>
          </p:cNvSpPr>
          <p:nvPr>
            <p:ph idx="15"/>
          </p:nvPr>
        </p:nvSpPr>
        <p:spPr>
          <a:xfrm>
            <a:off x="2339752" y="339502"/>
            <a:ext cx="6588224" cy="4213284"/>
          </a:xfrm>
        </p:spPr>
        <p:txBody>
          <a:bodyPr/>
          <a:lstStyle/>
          <a:p>
            <a:pPr marL="342900" indent="-342900">
              <a:buFont typeface="Arial" panose="020B0604020202020204" pitchFamily="34" charset="0"/>
              <a:buChar char="•"/>
            </a:pPr>
            <a:r>
              <a:rPr lang="en-US" sz="2200" dirty="0">
                <a:solidFill>
                  <a:schemeClr val="tx1"/>
                </a:solidFill>
                <a:latin typeface="Aptos" panose="020B0004020202020204" pitchFamily="34" charset="0"/>
              </a:rPr>
              <a:t>national Disability Royal Commission (2023) made numerous recs about CJS</a:t>
            </a:r>
          </a:p>
          <a:p>
            <a:pPr marL="342900" indent="-342900">
              <a:buFont typeface="Arial" panose="020B0604020202020204" pitchFamily="34" charset="0"/>
              <a:buChar char="•"/>
            </a:pPr>
            <a:r>
              <a:rPr lang="en-US" sz="2200" b="1" dirty="0">
                <a:latin typeface="Aptos" panose="020B0004020202020204" pitchFamily="34" charset="0"/>
              </a:rPr>
              <a:t>several bar/bench books provide information on disability issues</a:t>
            </a:r>
          </a:p>
          <a:p>
            <a:pPr marL="342900" indent="-342900">
              <a:buFont typeface="Arial" panose="020B0604020202020204" pitchFamily="34" charset="0"/>
              <a:buChar char="•"/>
            </a:pPr>
            <a:endParaRPr lang="en-US" sz="2000" dirty="0">
              <a:solidFill>
                <a:schemeClr val="tx1"/>
              </a:solidFill>
              <a:latin typeface="Aptos" panose="020B0004020202020204" pitchFamily="34" charset="0"/>
            </a:endParaRPr>
          </a:p>
          <a:p>
            <a:pPr marL="342900" indent="-342900">
              <a:buFont typeface="Arial" panose="020B0604020202020204" pitchFamily="34" charset="0"/>
              <a:buChar char="•"/>
            </a:pPr>
            <a:endParaRPr lang="en-US" dirty="0">
              <a:solidFill>
                <a:schemeClr val="tx1"/>
              </a:solidFill>
              <a:latin typeface="Aptos" panose="020B0004020202020204" pitchFamily="34" charset="0"/>
            </a:endParaRPr>
          </a:p>
          <a:p>
            <a:pPr marL="342900" indent="-342900">
              <a:buFont typeface="Arial" panose="020B0604020202020204" pitchFamily="34" charset="0"/>
              <a:buChar char="•"/>
            </a:pPr>
            <a:endParaRPr lang="en-US" dirty="0">
              <a:solidFill>
                <a:schemeClr val="tx1"/>
              </a:solidFill>
              <a:latin typeface="Aptos" panose="020B0004020202020204" pitchFamily="34" charset="0"/>
            </a:endParaRPr>
          </a:p>
        </p:txBody>
      </p:sp>
      <p:pic>
        <p:nvPicPr>
          <p:cNvPr id="6" name="Picture 5" descr="A person with a wig in front of a building&#10;&#10;AI-generated content may be incorrect.">
            <a:extLst>
              <a:ext uri="{FF2B5EF4-FFF2-40B4-BE49-F238E27FC236}">
                <a16:creationId xmlns:a16="http://schemas.microsoft.com/office/drawing/2014/main" id="{99D5C80C-7B9F-47A6-290B-29EB3EA74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44" y="1481844"/>
            <a:ext cx="1450602" cy="2069762"/>
          </a:xfrm>
          <a:prstGeom prst="rect">
            <a:avLst/>
          </a:prstGeom>
        </p:spPr>
      </p:pic>
      <p:pic>
        <p:nvPicPr>
          <p:cNvPr id="12" name="Picture 11" descr="A close-up of a document&#10;&#10;AI-generated content may be incorrect.">
            <a:extLst>
              <a:ext uri="{FF2B5EF4-FFF2-40B4-BE49-F238E27FC236}">
                <a16:creationId xmlns:a16="http://schemas.microsoft.com/office/drawing/2014/main" id="{2C0A49F3-DBC4-AB35-A034-861DF1F22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248" y="1885281"/>
            <a:ext cx="4742716" cy="1120022"/>
          </a:xfrm>
          <a:prstGeom prst="rect">
            <a:avLst/>
          </a:prstGeom>
        </p:spPr>
      </p:pic>
      <p:pic>
        <p:nvPicPr>
          <p:cNvPr id="14" name="Picture 13" descr="A screenshot of a white and black list&#10;&#10;AI-generated content may be incorrect.">
            <a:extLst>
              <a:ext uri="{FF2B5EF4-FFF2-40B4-BE49-F238E27FC236}">
                <a16:creationId xmlns:a16="http://schemas.microsoft.com/office/drawing/2014/main" id="{D31F51CF-3F70-09A4-3004-871D6CA4B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567" y="1863052"/>
            <a:ext cx="2655681" cy="3257181"/>
          </a:xfrm>
          <a:prstGeom prst="rect">
            <a:avLst/>
          </a:prstGeom>
        </p:spPr>
      </p:pic>
      <p:pic>
        <p:nvPicPr>
          <p:cNvPr id="16" name="Picture 15">
            <a:extLst>
              <a:ext uri="{FF2B5EF4-FFF2-40B4-BE49-F238E27FC236}">
                <a16:creationId xmlns:a16="http://schemas.microsoft.com/office/drawing/2014/main" id="{2118538C-78AC-BE87-F768-BBD3E9724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4508" y="3210900"/>
            <a:ext cx="5592637" cy="1341886"/>
          </a:xfrm>
          <a:prstGeom prst="rect">
            <a:avLst/>
          </a:prstGeom>
        </p:spPr>
      </p:pic>
    </p:spTree>
    <p:extLst>
      <p:ext uri="{BB962C8B-B14F-4D97-AF65-F5344CB8AC3E}">
        <p14:creationId xmlns:p14="http://schemas.microsoft.com/office/powerpoint/2010/main" val="2566364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B3B7D-D56A-E9C6-9B43-6230C418415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F2F6D8-9268-AB59-733D-4E819DCD4D3B}"/>
              </a:ext>
            </a:extLst>
          </p:cNvPr>
          <p:cNvSpPr>
            <a:spLocks noGrp="1"/>
          </p:cNvSpPr>
          <p:nvPr>
            <p:ph type="sldNum" sz="quarter" idx="12"/>
          </p:nvPr>
        </p:nvSpPr>
        <p:spPr>
          <a:xfrm>
            <a:off x="324000" y="4914000"/>
            <a:ext cx="379811" cy="133026"/>
          </a:xfrm>
        </p:spPr>
        <p:txBody>
          <a:bodyPr anchor="t">
            <a:normAutofit/>
          </a:bodyPr>
          <a:lstStyle/>
          <a:p>
            <a:pPr>
              <a:spcAft>
                <a:spcPts val="600"/>
              </a:spcAft>
            </a:pPr>
            <a:fld id="{CE1B70CE-F4BC-4B6F-A663-B479B5E51611}" type="slidenum">
              <a:rPr lang="en-AU" noProof="0" smtClean="0"/>
              <a:pPr>
                <a:spcAft>
                  <a:spcPts val="600"/>
                </a:spcAft>
              </a:pPr>
              <a:t>4</a:t>
            </a:fld>
            <a:endParaRPr lang="en-AU" noProof="0"/>
          </a:p>
        </p:txBody>
      </p:sp>
      <p:sp>
        <p:nvSpPr>
          <p:cNvPr id="19" name="Content Placeholder 6">
            <a:extLst>
              <a:ext uri="{FF2B5EF4-FFF2-40B4-BE49-F238E27FC236}">
                <a16:creationId xmlns:a16="http://schemas.microsoft.com/office/drawing/2014/main" id="{1B2DF13B-65C4-3F1B-ACB9-9B61984F8D50}"/>
              </a:ext>
            </a:extLst>
          </p:cNvPr>
          <p:cNvSpPr>
            <a:spLocks noGrp="1"/>
          </p:cNvSpPr>
          <p:nvPr>
            <p:ph idx="15"/>
          </p:nvPr>
        </p:nvSpPr>
        <p:spPr>
          <a:xfrm>
            <a:off x="4355976" y="339502"/>
            <a:ext cx="4572000" cy="4213284"/>
          </a:xfrm>
        </p:spPr>
        <p:txBody>
          <a:bodyPr/>
          <a:lstStyle/>
          <a:p>
            <a:pPr marL="342900" indent="-342900">
              <a:buFont typeface="Arial" panose="020B0604020202020204" pitchFamily="34" charset="0"/>
              <a:buChar char="•"/>
            </a:pPr>
            <a:endParaRPr lang="en-US" sz="2000" dirty="0">
              <a:solidFill>
                <a:schemeClr val="tx1"/>
              </a:solidFill>
              <a:latin typeface="Aptos" panose="020B0004020202020204" pitchFamily="34" charset="0"/>
            </a:endParaRPr>
          </a:p>
          <a:p>
            <a:pPr marL="342900" indent="-342900">
              <a:buFont typeface="Arial" panose="020B0604020202020204" pitchFamily="34" charset="0"/>
              <a:buChar char="•"/>
            </a:pPr>
            <a:endParaRPr lang="en-US" dirty="0">
              <a:solidFill>
                <a:schemeClr val="tx1"/>
              </a:solidFill>
              <a:latin typeface="Aptos" panose="020B0004020202020204" pitchFamily="34" charset="0"/>
            </a:endParaRPr>
          </a:p>
          <a:p>
            <a:pPr marL="342900" indent="-342900">
              <a:buFont typeface="Arial" panose="020B0604020202020204" pitchFamily="34" charset="0"/>
              <a:buChar char="•"/>
            </a:pPr>
            <a:endParaRPr lang="en-US" dirty="0">
              <a:solidFill>
                <a:schemeClr val="tx1"/>
              </a:solidFill>
              <a:latin typeface="Aptos" panose="020B0004020202020204" pitchFamily="34" charset="0"/>
            </a:endParaRPr>
          </a:p>
        </p:txBody>
      </p:sp>
      <p:pic>
        <p:nvPicPr>
          <p:cNvPr id="5" name="Picture 4" descr="A blue and white book cover&#10;&#10;AI-generated content may be incorrect.">
            <a:extLst>
              <a:ext uri="{FF2B5EF4-FFF2-40B4-BE49-F238E27FC236}">
                <a16:creationId xmlns:a16="http://schemas.microsoft.com/office/drawing/2014/main" id="{470FC6ED-3086-0E7F-F85D-0404C97F8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82" y="0"/>
            <a:ext cx="2213350" cy="2715766"/>
          </a:xfrm>
          <a:prstGeom prst="rect">
            <a:avLst/>
          </a:prstGeom>
        </p:spPr>
      </p:pic>
      <p:pic>
        <p:nvPicPr>
          <p:cNvPr id="8" name="Picture 7" descr="A page of a document&#10;&#10;AI-generated content may be incorrect.">
            <a:extLst>
              <a:ext uri="{FF2B5EF4-FFF2-40B4-BE49-F238E27FC236}">
                <a16:creationId xmlns:a16="http://schemas.microsoft.com/office/drawing/2014/main" id="{C75B9968-2C55-0B95-2BB7-7D0C4F0F8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05" y="3600"/>
            <a:ext cx="3075723" cy="4512366"/>
          </a:xfrm>
          <a:prstGeom prst="rect">
            <a:avLst/>
          </a:prstGeom>
        </p:spPr>
      </p:pic>
      <p:pic>
        <p:nvPicPr>
          <p:cNvPr id="11" name="Picture 10" descr="A book cover with a building&#10;&#10;AI-generated content may be incorrect.">
            <a:extLst>
              <a:ext uri="{FF2B5EF4-FFF2-40B4-BE49-F238E27FC236}">
                <a16:creationId xmlns:a16="http://schemas.microsoft.com/office/drawing/2014/main" id="{5AF4A9BC-DDFE-5943-B33D-F76494D5D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221" y="948098"/>
            <a:ext cx="2043413" cy="1406940"/>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EDEF3900-F0FA-4D3F-14B6-B1375BBBCF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16379"/>
            <a:ext cx="1268956" cy="5143500"/>
          </a:xfrm>
          <a:prstGeom prst="rect">
            <a:avLst/>
          </a:prstGeom>
        </p:spPr>
      </p:pic>
      <p:pic>
        <p:nvPicPr>
          <p:cNvPr id="20" name="Picture 19" descr="A book cover with a group of people&#10;&#10;AI-generated content may be incorrect.">
            <a:extLst>
              <a:ext uri="{FF2B5EF4-FFF2-40B4-BE49-F238E27FC236}">
                <a16:creationId xmlns:a16="http://schemas.microsoft.com/office/drawing/2014/main" id="{071DF790-702B-F194-6DB0-4C6A4A2E2B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508" y="2512341"/>
            <a:ext cx="2024783" cy="2667163"/>
          </a:xfrm>
          <a:prstGeom prst="rect">
            <a:avLst/>
          </a:prstGeom>
        </p:spPr>
      </p:pic>
      <p:pic>
        <p:nvPicPr>
          <p:cNvPr id="22" name="Picture 21" descr="A white background with blue text&#10;&#10;AI-generated content may be incorrect.">
            <a:extLst>
              <a:ext uri="{FF2B5EF4-FFF2-40B4-BE49-F238E27FC236}">
                <a16:creationId xmlns:a16="http://schemas.microsoft.com/office/drawing/2014/main" id="{0364E106-557B-7559-9324-F8EB9AC79E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5609" y="3073118"/>
            <a:ext cx="3174563" cy="1130144"/>
          </a:xfrm>
          <a:prstGeom prst="rect">
            <a:avLst/>
          </a:prstGeom>
        </p:spPr>
      </p:pic>
    </p:spTree>
    <p:extLst>
      <p:ext uri="{BB962C8B-B14F-4D97-AF65-F5344CB8AC3E}">
        <p14:creationId xmlns:p14="http://schemas.microsoft.com/office/powerpoint/2010/main" val="348874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72431-32AD-147E-7089-96034E99DBA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21F3FF-194B-395D-AEAC-F5905148B64E}"/>
              </a:ext>
            </a:extLst>
          </p:cNvPr>
          <p:cNvSpPr>
            <a:spLocks noGrp="1"/>
          </p:cNvSpPr>
          <p:nvPr>
            <p:ph type="sldNum" sz="quarter" idx="12"/>
          </p:nvPr>
        </p:nvSpPr>
        <p:spPr>
          <a:xfrm>
            <a:off x="324000" y="4914000"/>
            <a:ext cx="379811" cy="133026"/>
          </a:xfrm>
        </p:spPr>
        <p:txBody>
          <a:bodyPr anchor="t">
            <a:normAutofit/>
          </a:bodyPr>
          <a:lstStyle/>
          <a:p>
            <a:pPr>
              <a:spcAft>
                <a:spcPts val="600"/>
              </a:spcAft>
            </a:pPr>
            <a:fld id="{CE1B70CE-F4BC-4B6F-A663-B479B5E51611}" type="slidenum">
              <a:rPr lang="en-AU" noProof="0" smtClean="0"/>
              <a:pPr>
                <a:spcAft>
                  <a:spcPts val="600"/>
                </a:spcAft>
              </a:pPr>
              <a:t>5</a:t>
            </a:fld>
            <a:endParaRPr lang="en-AU" noProof="0"/>
          </a:p>
        </p:txBody>
      </p:sp>
      <p:sp>
        <p:nvSpPr>
          <p:cNvPr id="19" name="Content Placeholder 6">
            <a:extLst>
              <a:ext uri="{FF2B5EF4-FFF2-40B4-BE49-F238E27FC236}">
                <a16:creationId xmlns:a16="http://schemas.microsoft.com/office/drawing/2014/main" id="{0AB7AC93-F5CC-6F0A-1D8B-231478081E8D}"/>
              </a:ext>
            </a:extLst>
          </p:cNvPr>
          <p:cNvSpPr>
            <a:spLocks noGrp="1"/>
          </p:cNvSpPr>
          <p:nvPr>
            <p:ph idx="15"/>
          </p:nvPr>
        </p:nvSpPr>
        <p:spPr>
          <a:xfrm>
            <a:off x="4355976" y="339502"/>
            <a:ext cx="4572000" cy="4213284"/>
          </a:xfrm>
        </p:spPr>
        <p:txBody>
          <a:bodyPr/>
          <a:lstStyle/>
          <a:p>
            <a:pPr marL="342900" indent="-342900">
              <a:buFont typeface="Arial" panose="020B0604020202020204" pitchFamily="34" charset="0"/>
              <a:buChar char="•"/>
            </a:pPr>
            <a:endParaRPr lang="en-US" sz="2000" dirty="0">
              <a:solidFill>
                <a:schemeClr val="tx1"/>
              </a:solidFill>
              <a:latin typeface="Aptos" panose="020B0004020202020204" pitchFamily="34" charset="0"/>
            </a:endParaRPr>
          </a:p>
          <a:p>
            <a:pPr marL="342900" indent="-342900">
              <a:buFont typeface="Arial" panose="020B0604020202020204" pitchFamily="34" charset="0"/>
              <a:buChar char="•"/>
            </a:pPr>
            <a:endParaRPr lang="en-US" dirty="0">
              <a:solidFill>
                <a:schemeClr val="tx1"/>
              </a:solidFill>
              <a:latin typeface="Aptos" panose="020B0004020202020204" pitchFamily="34" charset="0"/>
            </a:endParaRPr>
          </a:p>
          <a:p>
            <a:pPr marL="342900" indent="-342900">
              <a:buFont typeface="Arial" panose="020B0604020202020204" pitchFamily="34" charset="0"/>
              <a:buChar char="•"/>
            </a:pPr>
            <a:endParaRPr lang="en-US" dirty="0">
              <a:solidFill>
                <a:schemeClr val="tx1"/>
              </a:solidFill>
              <a:latin typeface="Aptos" panose="020B0004020202020204" pitchFamily="34" charset="0"/>
            </a:endParaRPr>
          </a:p>
        </p:txBody>
      </p:sp>
      <p:pic>
        <p:nvPicPr>
          <p:cNvPr id="4" name="Picture 3" descr="A checklist with a flag and text&#10;&#10;AI-generated content may be incorrect.">
            <a:extLst>
              <a:ext uri="{FF2B5EF4-FFF2-40B4-BE49-F238E27FC236}">
                <a16:creationId xmlns:a16="http://schemas.microsoft.com/office/drawing/2014/main" id="{1760B30B-A00D-6FEC-1A5F-16484D10C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74" y="16322"/>
            <a:ext cx="3377462" cy="4897677"/>
          </a:xfrm>
          <a:prstGeom prst="rect">
            <a:avLst/>
          </a:prstGeom>
        </p:spPr>
      </p:pic>
      <p:pic>
        <p:nvPicPr>
          <p:cNvPr id="7" name="Picture 6" descr="A paper with text on it&#10;&#10;AI-generated content may be incorrect.">
            <a:extLst>
              <a:ext uri="{FF2B5EF4-FFF2-40B4-BE49-F238E27FC236}">
                <a16:creationId xmlns:a16="http://schemas.microsoft.com/office/drawing/2014/main" id="{70CA93F2-2B3D-CD0E-F414-55CCADF4A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643" y="2437863"/>
            <a:ext cx="2549177" cy="2598565"/>
          </a:xfrm>
          <a:prstGeom prst="rect">
            <a:avLst/>
          </a:prstGeom>
        </p:spPr>
      </p:pic>
      <p:pic>
        <p:nvPicPr>
          <p:cNvPr id="10" name="Picture 9" descr="A close-up of a document&#10;&#10;AI-generated content may be incorrect.">
            <a:extLst>
              <a:ext uri="{FF2B5EF4-FFF2-40B4-BE49-F238E27FC236}">
                <a16:creationId xmlns:a16="http://schemas.microsoft.com/office/drawing/2014/main" id="{A816169B-9375-8299-4202-8E1E3C21A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940" y="67467"/>
            <a:ext cx="4418812" cy="2291955"/>
          </a:xfrm>
          <a:prstGeom prst="rect">
            <a:avLst/>
          </a:prstGeom>
        </p:spPr>
      </p:pic>
      <p:pic>
        <p:nvPicPr>
          <p:cNvPr id="14" name="Picture 13" descr="A close-up of a document&#10;&#10;AI-generated content may be incorrect.">
            <a:extLst>
              <a:ext uri="{FF2B5EF4-FFF2-40B4-BE49-F238E27FC236}">
                <a16:creationId xmlns:a16="http://schemas.microsoft.com/office/drawing/2014/main" id="{2B818256-24A1-95B6-9EC2-7D869F9548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3332" y="2465160"/>
            <a:ext cx="3624888" cy="1807451"/>
          </a:xfrm>
          <a:prstGeom prst="rect">
            <a:avLst/>
          </a:prstGeom>
        </p:spPr>
      </p:pic>
    </p:spTree>
    <p:extLst>
      <p:ext uri="{BB962C8B-B14F-4D97-AF65-F5344CB8AC3E}">
        <p14:creationId xmlns:p14="http://schemas.microsoft.com/office/powerpoint/2010/main" val="2358131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4B3A72-FC3D-31F1-DB0B-2AB5E55C4C82}"/>
              </a:ext>
            </a:extLst>
          </p:cNvPr>
          <p:cNvSpPr txBox="1"/>
          <p:nvPr/>
        </p:nvSpPr>
        <p:spPr>
          <a:xfrm>
            <a:off x="35495" y="51470"/>
            <a:ext cx="4862154" cy="830997"/>
          </a:xfrm>
          <a:prstGeom prst="rect">
            <a:avLst/>
          </a:prstGeom>
          <a:noFill/>
          <a:ln w="38100">
            <a:noFill/>
          </a:ln>
        </p:spPr>
        <p:txBody>
          <a:bodyPr wrap="square" rtlCol="0">
            <a:spAutoFit/>
          </a:bodyPr>
          <a:lstStyle/>
          <a:p>
            <a:r>
              <a:rPr lang="en-AU" sz="2400" b="1" dirty="0">
                <a:solidFill>
                  <a:schemeClr val="accent1"/>
                </a:solidFill>
                <a:latin typeface="+mj-lt"/>
              </a:rPr>
              <a:t>Court accessibility barriers </a:t>
            </a:r>
          </a:p>
          <a:p>
            <a:r>
              <a:rPr lang="en-AU" sz="2400" b="1" dirty="0">
                <a:latin typeface="+mj-lt"/>
              </a:rPr>
              <a:t> </a:t>
            </a:r>
          </a:p>
        </p:txBody>
      </p:sp>
      <p:sp>
        <p:nvSpPr>
          <p:cNvPr id="4" name="TextBox 3">
            <a:extLst>
              <a:ext uri="{FF2B5EF4-FFF2-40B4-BE49-F238E27FC236}">
                <a16:creationId xmlns:a16="http://schemas.microsoft.com/office/drawing/2014/main" id="{A7C72C23-7BF5-1986-0A94-FF430091686E}"/>
              </a:ext>
            </a:extLst>
          </p:cNvPr>
          <p:cNvSpPr txBox="1"/>
          <p:nvPr/>
        </p:nvSpPr>
        <p:spPr>
          <a:xfrm>
            <a:off x="71500" y="472463"/>
            <a:ext cx="9001000" cy="4355038"/>
          </a:xfrm>
          <a:prstGeom prst="rect">
            <a:avLst/>
          </a:prstGeom>
          <a:noFill/>
        </p:spPr>
        <p:txBody>
          <a:bodyPr wrap="square" rtlCol="0">
            <a:spAutoFit/>
          </a:bodyPr>
          <a:lstStyle/>
          <a:p>
            <a:r>
              <a:rPr lang="en-AU" sz="1800" b="1" i="1" dirty="0">
                <a:solidFill>
                  <a:schemeClr val="accent1"/>
                </a:solidFill>
                <a:latin typeface="Aptos" panose="020B0004020202020204" pitchFamily="34" charset="0"/>
              </a:rPr>
              <a:t>Core accessibility barriers</a:t>
            </a:r>
            <a:endParaRPr lang="en-AU" sz="1800" i="1" dirty="0">
              <a:solidFill>
                <a:schemeClr val="accent1"/>
              </a:solidFill>
              <a:latin typeface="Aptos" panose="020B0004020202020204" pitchFamily="34" charset="0"/>
            </a:endParaRPr>
          </a:p>
          <a:p>
            <a:pPr marL="285750" indent="-285750">
              <a:buFont typeface="Wingdings" pitchFamily="2" charset="2"/>
              <a:buChar char="q"/>
            </a:pPr>
            <a:r>
              <a:rPr lang="en-AU" sz="1800" dirty="0">
                <a:latin typeface="Aptos" panose="020B0004020202020204" pitchFamily="34" charset="0"/>
              </a:rPr>
              <a:t>Physical barriers (</a:t>
            </a:r>
            <a:r>
              <a:rPr lang="en-AU" sz="1800" dirty="0" err="1">
                <a:latin typeface="Aptos" panose="020B0004020202020204" pitchFamily="34" charset="0"/>
              </a:rPr>
              <a:t>eg</a:t>
            </a:r>
            <a:r>
              <a:rPr lang="en-AU" sz="1800" dirty="0">
                <a:latin typeface="Aptos" panose="020B0004020202020204" pitchFamily="34" charset="0"/>
              </a:rPr>
              <a:t>, courtroom layout, acoustics, seating)</a:t>
            </a:r>
          </a:p>
          <a:p>
            <a:pPr marL="285750" indent="-285750">
              <a:buFont typeface="Wingdings" pitchFamily="2" charset="2"/>
              <a:buChar char="q"/>
            </a:pPr>
            <a:r>
              <a:rPr lang="en-AU" sz="1800" dirty="0">
                <a:latin typeface="Aptos" panose="020B0004020202020204" pitchFamily="34" charset="0"/>
              </a:rPr>
              <a:t>Communication barriers (lack of language assistance, devices)</a:t>
            </a:r>
          </a:p>
          <a:p>
            <a:pPr marL="285750" indent="-285750">
              <a:buFont typeface="Wingdings" pitchFamily="2" charset="2"/>
              <a:buChar char="q"/>
            </a:pPr>
            <a:r>
              <a:rPr lang="en-AU" sz="1800" dirty="0">
                <a:latin typeface="Aptos" panose="020B0004020202020204" pitchFamily="34" charset="0"/>
              </a:rPr>
              <a:t>Negative attitudes, stigma, misunderstanding</a:t>
            </a:r>
          </a:p>
          <a:p>
            <a:pPr marL="285750" indent="-285750">
              <a:buFont typeface="Wingdings" pitchFamily="2" charset="2"/>
              <a:buChar char="q"/>
            </a:pPr>
            <a:r>
              <a:rPr lang="en-AU" sz="1800" dirty="0">
                <a:latin typeface="Aptos" panose="020B0004020202020204" pitchFamily="34" charset="0"/>
              </a:rPr>
              <a:t>Inadequate support services and legal assistance</a:t>
            </a:r>
          </a:p>
          <a:p>
            <a:pPr marL="285750" indent="-285750">
              <a:buFont typeface="Wingdings" pitchFamily="2" charset="2"/>
              <a:buChar char="q"/>
            </a:pPr>
            <a:r>
              <a:rPr lang="en-AU" sz="1800" dirty="0">
                <a:latin typeface="Aptos" panose="020B0004020202020204" pitchFamily="34" charset="0"/>
              </a:rPr>
              <a:t>Discriminatory practices</a:t>
            </a:r>
            <a:endParaRPr lang="en-AU" sz="1800" b="1" dirty="0">
              <a:latin typeface="Aptos" panose="020B0004020202020204" pitchFamily="34" charset="0"/>
            </a:endParaRPr>
          </a:p>
          <a:p>
            <a:pPr>
              <a:spcBef>
                <a:spcPts val="1200"/>
              </a:spcBef>
            </a:pPr>
            <a:r>
              <a:rPr lang="en-AU" sz="1800" b="1" dirty="0">
                <a:latin typeface="Aptos" panose="020B0004020202020204" pitchFamily="34" charset="0"/>
              </a:rPr>
              <a:t>⚠️  </a:t>
            </a:r>
            <a:r>
              <a:rPr lang="en-AU" sz="1800" b="1" i="1" dirty="0">
                <a:solidFill>
                  <a:schemeClr val="accent1"/>
                </a:solidFill>
                <a:latin typeface="Aptos" panose="020B0004020202020204" pitchFamily="34" charset="0"/>
              </a:rPr>
              <a:t>Additional CJS challenges</a:t>
            </a:r>
            <a:endParaRPr lang="en-AU" sz="1800" i="1" dirty="0">
              <a:solidFill>
                <a:schemeClr val="accent1"/>
              </a:solidFill>
              <a:latin typeface="Aptos" panose="020B0004020202020204" pitchFamily="34" charset="0"/>
            </a:endParaRPr>
          </a:p>
          <a:p>
            <a:pPr marL="285750" indent="-285750">
              <a:buFont typeface="Wingdings" pitchFamily="2" charset="2"/>
              <a:buChar char="q"/>
            </a:pPr>
            <a:r>
              <a:rPr lang="en-AU" sz="1800" dirty="0">
                <a:latin typeface="Aptos" panose="020B0004020202020204" pitchFamily="34" charset="0"/>
              </a:rPr>
              <a:t>Fear of reporting crimes (</a:t>
            </a:r>
            <a:r>
              <a:rPr lang="en-AU" sz="1800" dirty="0" err="1">
                <a:latin typeface="Aptos" panose="020B0004020202020204" pitchFamily="34" charset="0"/>
              </a:rPr>
              <a:t>eg</a:t>
            </a:r>
            <a:r>
              <a:rPr lang="en-AU" sz="1800" dirty="0">
                <a:latin typeface="Aptos" panose="020B0004020202020204" pitchFamily="34" charset="0"/>
              </a:rPr>
              <a:t>, loss of support services, children)</a:t>
            </a:r>
          </a:p>
          <a:p>
            <a:pPr marL="285750" indent="-285750">
              <a:buFont typeface="Wingdings" pitchFamily="2" charset="2"/>
              <a:buChar char="q"/>
            </a:pPr>
            <a:r>
              <a:rPr lang="en-AU" sz="1800" dirty="0">
                <a:latin typeface="Aptos" panose="020B0004020202020204" pitchFamily="34" charset="0"/>
              </a:rPr>
              <a:t>Power imbalances and competence assumptions</a:t>
            </a:r>
          </a:p>
          <a:p>
            <a:pPr marL="285750" indent="-285750">
              <a:buFont typeface="Wingdings" pitchFamily="2" charset="2"/>
              <a:buChar char="q"/>
            </a:pPr>
            <a:r>
              <a:rPr lang="en-AU" sz="1800" dirty="0">
                <a:latin typeface="Aptos" panose="020B0004020202020204" pitchFamily="34" charset="0"/>
              </a:rPr>
              <a:t>Inadequate time and communication support</a:t>
            </a:r>
          </a:p>
          <a:p>
            <a:pPr>
              <a:spcBef>
                <a:spcPts val="1200"/>
              </a:spcBef>
            </a:pPr>
            <a:r>
              <a:rPr lang="en-AU" sz="1800" dirty="0">
                <a:latin typeface="Aptos" panose="020B0004020202020204" pitchFamily="34" charset="0"/>
              </a:rPr>
              <a:t>🌐 </a:t>
            </a:r>
            <a:r>
              <a:rPr lang="en-AU" sz="1800" b="1" i="1" dirty="0">
                <a:solidFill>
                  <a:schemeClr val="accent1"/>
                </a:solidFill>
                <a:latin typeface="Aptos" panose="020B0004020202020204" pitchFamily="34" charset="0"/>
              </a:rPr>
              <a:t>Intersectional impact</a:t>
            </a:r>
          </a:p>
          <a:p>
            <a:pPr marL="285750" indent="-285750">
              <a:buFont typeface="Wingdings" pitchFamily="2" charset="2"/>
              <a:buChar char="q"/>
            </a:pPr>
            <a:r>
              <a:rPr lang="en-AU" sz="1800" dirty="0">
                <a:latin typeface="Aptos" panose="020B0004020202020204" pitchFamily="34" charset="0"/>
              </a:rPr>
              <a:t>Barriers are compounded for certain people with disability (</a:t>
            </a:r>
            <a:r>
              <a:rPr lang="en-AU" sz="1800" dirty="0" err="1">
                <a:latin typeface="Aptos" panose="020B0004020202020204" pitchFamily="34" charset="0"/>
              </a:rPr>
              <a:t>PwD</a:t>
            </a:r>
            <a:r>
              <a:rPr lang="en-AU" sz="1800" dirty="0">
                <a:latin typeface="Aptos" panose="020B0004020202020204" pitchFamily="34" charset="0"/>
              </a:rPr>
              <a:t>), </a:t>
            </a:r>
            <a:r>
              <a:rPr lang="en-AU" sz="1800" dirty="0" err="1">
                <a:latin typeface="Aptos" panose="020B0004020202020204" pitchFamily="34" charset="0"/>
              </a:rPr>
              <a:t>eg</a:t>
            </a:r>
            <a:r>
              <a:rPr lang="en-AU" sz="1800" dirty="0">
                <a:latin typeface="Aptos" panose="020B0004020202020204" pitchFamily="34" charset="0"/>
              </a:rPr>
              <a:t>, female, young people, Indigenous, CALD, LGBTIQ+, self-represented litigants</a:t>
            </a:r>
            <a:endParaRPr lang="en-AU" sz="1800" i="1" dirty="0">
              <a:latin typeface="Aptos" panose="020B0004020202020204" pitchFamily="34" charset="0"/>
            </a:endParaRPr>
          </a:p>
          <a:p>
            <a:pPr algn="ctr">
              <a:spcBef>
                <a:spcPts val="600"/>
              </a:spcBef>
            </a:pPr>
            <a:r>
              <a:rPr lang="en-AU" sz="1800" b="1" i="1" dirty="0">
                <a:solidFill>
                  <a:schemeClr val="accent1"/>
                </a:solidFill>
                <a:latin typeface="Aptos" panose="020B0004020202020204" pitchFamily="34" charset="0"/>
              </a:rPr>
              <a:t>Our research identifies solutions to address these barriers</a:t>
            </a:r>
          </a:p>
        </p:txBody>
      </p:sp>
      <p:sp>
        <p:nvSpPr>
          <p:cNvPr id="10" name="TextBox 9">
            <a:extLst>
              <a:ext uri="{FF2B5EF4-FFF2-40B4-BE49-F238E27FC236}">
                <a16:creationId xmlns:a16="http://schemas.microsoft.com/office/drawing/2014/main" id="{C26DD43B-460F-8B29-2ACB-8584F9D707E5}"/>
              </a:ext>
            </a:extLst>
          </p:cNvPr>
          <p:cNvSpPr txBox="1"/>
          <p:nvPr/>
        </p:nvSpPr>
        <p:spPr>
          <a:xfrm>
            <a:off x="7164288" y="2211710"/>
            <a:ext cx="2510931" cy="207749"/>
          </a:xfrm>
          <a:prstGeom prst="rect">
            <a:avLst/>
          </a:prstGeom>
          <a:noFill/>
        </p:spPr>
        <p:txBody>
          <a:bodyPr wrap="square">
            <a:spAutoFit/>
          </a:bodyPr>
          <a:lstStyle/>
          <a:p>
            <a:r>
              <a:rPr lang="en-AU" sz="750" dirty="0">
                <a:latin typeface="Aptos" panose="020B0004020202020204" pitchFamily="34" charset="0"/>
              </a:rPr>
              <a:t>Disabled and Here/ </a:t>
            </a:r>
            <a:r>
              <a:rPr lang="en-AU" sz="750" dirty="0" err="1">
                <a:latin typeface="Aptos" panose="020B0004020202020204" pitchFamily="34" charset="0"/>
              </a:rPr>
              <a:t>Gritchelle</a:t>
            </a:r>
            <a:r>
              <a:rPr lang="en-AU" sz="750" dirty="0">
                <a:latin typeface="Aptos" panose="020B0004020202020204" pitchFamily="34" charset="0"/>
              </a:rPr>
              <a:t> </a:t>
            </a:r>
            <a:r>
              <a:rPr lang="en-AU" sz="750" dirty="0" err="1">
                <a:latin typeface="Aptos" panose="020B0004020202020204" pitchFamily="34" charset="0"/>
              </a:rPr>
              <a:t>Fallesgon</a:t>
            </a:r>
            <a:endParaRPr lang="en-AU" sz="750" b="1" dirty="0">
              <a:latin typeface="Aptos" panose="020B0004020202020204" pitchFamily="34" charset="0"/>
            </a:endParaRPr>
          </a:p>
        </p:txBody>
      </p:sp>
      <p:pic>
        <p:nvPicPr>
          <p:cNvPr id="12" name="Picture 11">
            <a:extLst>
              <a:ext uri="{FF2B5EF4-FFF2-40B4-BE49-F238E27FC236}">
                <a16:creationId xmlns:a16="http://schemas.microsoft.com/office/drawing/2014/main" id="{FD92854C-E130-F37F-3C13-6F570A7D8C2A}"/>
              </a:ext>
            </a:extLst>
          </p:cNvPr>
          <p:cNvPicPr>
            <a:picLocks noChangeAspect="1"/>
          </p:cNvPicPr>
          <p:nvPr/>
        </p:nvPicPr>
        <p:blipFill>
          <a:blip r:embed="rId2"/>
          <a:stretch>
            <a:fillRect/>
          </a:stretch>
        </p:blipFill>
        <p:spPr>
          <a:xfrm>
            <a:off x="7006758" y="173070"/>
            <a:ext cx="1911314" cy="1920203"/>
          </a:xfrm>
          <a:prstGeom prst="rect">
            <a:avLst/>
          </a:prstGeom>
        </p:spPr>
      </p:pic>
    </p:spTree>
    <p:extLst>
      <p:ext uri="{BB962C8B-B14F-4D97-AF65-F5344CB8AC3E}">
        <p14:creationId xmlns:p14="http://schemas.microsoft.com/office/powerpoint/2010/main" val="3440517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820B3-AC0C-E6B2-E807-DC6B4A5919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0F12C3-E990-8B50-6141-47B882BB300D}"/>
              </a:ext>
            </a:extLst>
          </p:cNvPr>
          <p:cNvSpPr txBox="1"/>
          <p:nvPr/>
        </p:nvSpPr>
        <p:spPr>
          <a:xfrm>
            <a:off x="35495" y="51470"/>
            <a:ext cx="4862154" cy="830997"/>
          </a:xfrm>
          <a:prstGeom prst="rect">
            <a:avLst/>
          </a:prstGeom>
          <a:noFill/>
          <a:ln w="38100">
            <a:noFill/>
          </a:ln>
        </p:spPr>
        <p:txBody>
          <a:bodyPr wrap="square" rtlCol="0">
            <a:spAutoFit/>
          </a:bodyPr>
          <a:lstStyle/>
          <a:p>
            <a:r>
              <a:rPr lang="en-AU" sz="2400" b="1" dirty="0">
                <a:solidFill>
                  <a:schemeClr val="accent1"/>
                </a:solidFill>
                <a:latin typeface="+mj-lt"/>
              </a:rPr>
              <a:t>Why this research matters</a:t>
            </a:r>
          </a:p>
          <a:p>
            <a:r>
              <a:rPr lang="en-AU" sz="2400" b="1" dirty="0">
                <a:latin typeface="+mj-lt"/>
              </a:rPr>
              <a:t> </a:t>
            </a:r>
          </a:p>
        </p:txBody>
      </p:sp>
      <p:sp>
        <p:nvSpPr>
          <p:cNvPr id="4" name="TextBox 3">
            <a:extLst>
              <a:ext uri="{FF2B5EF4-FFF2-40B4-BE49-F238E27FC236}">
                <a16:creationId xmlns:a16="http://schemas.microsoft.com/office/drawing/2014/main" id="{859E4828-AF58-2108-F6AF-C9E50BE2CA6E}"/>
              </a:ext>
            </a:extLst>
          </p:cNvPr>
          <p:cNvSpPr txBox="1"/>
          <p:nvPr/>
        </p:nvSpPr>
        <p:spPr>
          <a:xfrm>
            <a:off x="71499" y="472463"/>
            <a:ext cx="9037005" cy="4001095"/>
          </a:xfrm>
          <a:prstGeom prst="rect">
            <a:avLst/>
          </a:prstGeom>
          <a:noFill/>
        </p:spPr>
        <p:txBody>
          <a:bodyPr wrap="square" rtlCol="0">
            <a:spAutoFit/>
          </a:bodyPr>
          <a:lstStyle/>
          <a:p>
            <a:pPr>
              <a:spcBef>
                <a:spcPts val="1200"/>
              </a:spcBef>
            </a:pPr>
            <a:r>
              <a:rPr lang="en-AU" sz="2000" dirty="0"/>
              <a:t>♿ </a:t>
            </a:r>
            <a:r>
              <a:rPr lang="en-AU" sz="2000" b="1" dirty="0">
                <a:solidFill>
                  <a:schemeClr val="accent1"/>
                </a:solidFill>
                <a:latin typeface="Aptos" panose="020B0004020202020204" pitchFamily="34" charset="0"/>
              </a:rPr>
              <a:t>Disability is widespread </a:t>
            </a:r>
          </a:p>
          <a:p>
            <a:pPr marL="171450" indent="-171450">
              <a:buFont typeface="Wingdings" pitchFamily="2" charset="2"/>
              <a:buChar char="q"/>
            </a:pPr>
            <a:r>
              <a:rPr lang="en-AU" sz="1800" dirty="0">
                <a:latin typeface="Aptos" panose="020B0004020202020204" pitchFamily="34" charset="0"/>
              </a:rPr>
              <a:t> around 21% of Australians and 26% of Canadians live with disability</a:t>
            </a:r>
          </a:p>
          <a:p>
            <a:pPr>
              <a:spcBef>
                <a:spcPts val="1200"/>
              </a:spcBef>
            </a:pPr>
            <a:r>
              <a:rPr lang="en-AU" sz="1800" dirty="0">
                <a:latin typeface="Aptos" panose="020B0004020202020204" pitchFamily="34" charset="0"/>
              </a:rPr>
              <a:t>📊 </a:t>
            </a:r>
            <a:r>
              <a:rPr lang="en-AU" sz="2000" b="1" dirty="0" err="1">
                <a:solidFill>
                  <a:schemeClr val="accent1"/>
                </a:solidFill>
                <a:latin typeface="Aptos" panose="020B0004020202020204" pitchFamily="34" charset="0"/>
              </a:rPr>
              <a:t>PwD</a:t>
            </a:r>
            <a:r>
              <a:rPr lang="en-AU" sz="2000" b="1" dirty="0">
                <a:solidFill>
                  <a:schemeClr val="accent1"/>
                </a:solidFill>
                <a:latin typeface="Aptos" panose="020B0004020202020204" pitchFamily="34" charset="0"/>
              </a:rPr>
              <a:t> are over-represented in the justice system</a:t>
            </a:r>
            <a:endParaRPr lang="en-AU" sz="2000" dirty="0">
              <a:solidFill>
                <a:schemeClr val="accent1"/>
              </a:solidFill>
              <a:latin typeface="Aptos" panose="020B0004020202020204" pitchFamily="34" charset="0"/>
            </a:endParaRPr>
          </a:p>
          <a:p>
            <a:pPr marL="171450" indent="-171450">
              <a:buFont typeface="Wingdings" pitchFamily="2" charset="2"/>
              <a:buChar char="q"/>
            </a:pPr>
            <a:r>
              <a:rPr lang="en-AU" sz="1800" dirty="0">
                <a:latin typeface="Aptos" panose="020B0004020202020204" pitchFamily="34" charset="0"/>
              </a:rPr>
              <a:t> 34% of people in prison in UK self-identify as having a learning difficulty or disability</a:t>
            </a:r>
          </a:p>
          <a:p>
            <a:pPr marL="171450" indent="-171450">
              <a:buFont typeface="Wingdings" pitchFamily="2" charset="2"/>
              <a:buChar char="q"/>
            </a:pPr>
            <a:r>
              <a:rPr lang="en-AU" sz="1800" b="1" dirty="0">
                <a:latin typeface="Aptos" panose="020B0004020202020204" pitchFamily="34" charset="0"/>
              </a:rPr>
              <a:t> </a:t>
            </a:r>
            <a:r>
              <a:rPr lang="en-AU" sz="1800" dirty="0">
                <a:latin typeface="Aptos" panose="020B0004020202020204" pitchFamily="34" charset="0"/>
              </a:rPr>
              <a:t>Aus data show much higher rates for </a:t>
            </a:r>
            <a:r>
              <a:rPr lang="en-AU" sz="1800" dirty="0" err="1">
                <a:latin typeface="Aptos" panose="020B0004020202020204" pitchFamily="34" charset="0"/>
              </a:rPr>
              <a:t>PwD</a:t>
            </a:r>
            <a:r>
              <a:rPr lang="en-AU" sz="1800" dirty="0">
                <a:latin typeface="Aptos" panose="020B0004020202020204" pitchFamily="34" charset="0"/>
              </a:rPr>
              <a:t> as both victims </a:t>
            </a:r>
            <a:r>
              <a:rPr lang="en-AU" sz="1800" i="1" dirty="0">
                <a:latin typeface="Aptos" panose="020B0004020202020204" pitchFamily="34" charset="0"/>
              </a:rPr>
              <a:t>and</a:t>
            </a:r>
            <a:r>
              <a:rPr lang="en-AU" sz="1800" dirty="0">
                <a:latin typeface="Aptos" panose="020B0004020202020204" pitchFamily="34" charset="0"/>
              </a:rPr>
              <a:t> offenders</a:t>
            </a:r>
            <a:endParaRPr lang="en-AU" sz="1800" b="1" dirty="0">
              <a:latin typeface="Aptos" panose="020B0004020202020204" pitchFamily="34" charset="0"/>
            </a:endParaRPr>
          </a:p>
          <a:p>
            <a:pPr>
              <a:spcBef>
                <a:spcPts val="1200"/>
              </a:spcBef>
            </a:pPr>
            <a:r>
              <a:rPr lang="en-AU" sz="2000" b="1" dirty="0">
                <a:solidFill>
                  <a:schemeClr val="accent1"/>
                </a:solidFill>
                <a:latin typeface="Aptos" panose="020B0004020202020204" pitchFamily="34" charset="0"/>
              </a:rPr>
              <a:t>Indigenous people are over-represented in custody and as </a:t>
            </a:r>
            <a:r>
              <a:rPr lang="en-AU" sz="2000" b="1" dirty="0" err="1">
                <a:solidFill>
                  <a:schemeClr val="accent1"/>
                </a:solidFill>
                <a:latin typeface="Aptos" panose="020B0004020202020204" pitchFamily="34" charset="0"/>
              </a:rPr>
              <a:t>PwD</a:t>
            </a:r>
            <a:endParaRPr lang="en-AU" sz="2000" b="1" dirty="0">
              <a:solidFill>
                <a:schemeClr val="accent1"/>
              </a:solidFill>
              <a:latin typeface="Aptos" panose="020B0004020202020204" pitchFamily="34" charset="0"/>
            </a:endParaRPr>
          </a:p>
          <a:p>
            <a:pPr marL="171450" indent="-171450">
              <a:buFont typeface="Wingdings" pitchFamily="2" charset="2"/>
              <a:buChar char="q"/>
            </a:pPr>
            <a:r>
              <a:rPr lang="en-AU" sz="1800" dirty="0">
                <a:latin typeface="Aptos" panose="020B0004020202020204" pitchFamily="34" charset="0"/>
              </a:rPr>
              <a:t> approx. 32% of people in prison in Canada and Australia are Indigenous, despite making up only 5% and 3% of general population</a:t>
            </a:r>
          </a:p>
          <a:p>
            <a:pPr marL="171450" indent="-171450">
              <a:buFont typeface="Wingdings" pitchFamily="2" charset="2"/>
              <a:buChar char="q"/>
            </a:pPr>
            <a:r>
              <a:rPr lang="en-AU" sz="1800" dirty="0">
                <a:latin typeface="Aptos" panose="020B0004020202020204" pitchFamily="34" charset="0"/>
              </a:rPr>
              <a:t> in Australia, </a:t>
            </a:r>
            <a:r>
              <a:rPr lang="en-AU" sz="1800" b="1" dirty="0">
                <a:latin typeface="Aptos" panose="020B0004020202020204" pitchFamily="34" charset="0"/>
              </a:rPr>
              <a:t>95%</a:t>
            </a:r>
            <a:r>
              <a:rPr lang="en-AU" sz="1800" dirty="0">
                <a:solidFill>
                  <a:srgbClr val="FF0000"/>
                </a:solidFill>
                <a:latin typeface="Aptos" panose="020B0004020202020204" pitchFamily="34" charset="0"/>
              </a:rPr>
              <a:t> </a:t>
            </a:r>
            <a:r>
              <a:rPr lang="en-AU" sz="1800" dirty="0">
                <a:latin typeface="Aptos" panose="020B0004020202020204" pitchFamily="34" charset="0"/>
              </a:rPr>
              <a:t>of</a:t>
            </a:r>
            <a:r>
              <a:rPr lang="en-AU" sz="1800" dirty="0">
                <a:solidFill>
                  <a:srgbClr val="FF0000"/>
                </a:solidFill>
                <a:latin typeface="Aptos" panose="020B0004020202020204" pitchFamily="34" charset="0"/>
              </a:rPr>
              <a:t> </a:t>
            </a:r>
            <a:r>
              <a:rPr lang="en-AU" sz="1800" dirty="0">
                <a:latin typeface="Aptos" panose="020B0004020202020204" pitchFamily="34" charset="0"/>
              </a:rPr>
              <a:t>Indigenous defendants have mental illness and/or intellectual disability/cognitive impairment</a:t>
            </a:r>
          </a:p>
          <a:p>
            <a:pPr>
              <a:spcBef>
                <a:spcPts val="1200"/>
              </a:spcBef>
            </a:pPr>
            <a:r>
              <a:rPr lang="en-AU" sz="1800" dirty="0">
                <a:latin typeface="Aptos" panose="020B0004020202020204" pitchFamily="34" charset="0"/>
              </a:rPr>
              <a:t>👁️‍🗨️ </a:t>
            </a:r>
            <a:r>
              <a:rPr lang="en-AU" sz="2000" b="1" dirty="0">
                <a:solidFill>
                  <a:schemeClr val="accent1"/>
                </a:solidFill>
                <a:latin typeface="Aptos" panose="020B0004020202020204" pitchFamily="34" charset="0"/>
              </a:rPr>
              <a:t>Many disabilities are hidden or undiagnosed </a:t>
            </a:r>
          </a:p>
          <a:p>
            <a:pPr marL="285750" indent="-285750">
              <a:buFont typeface="Wingdings" pitchFamily="2" charset="2"/>
              <a:buChar char="q"/>
            </a:pPr>
            <a:r>
              <a:rPr lang="en-AU" sz="1800" dirty="0">
                <a:latin typeface="Aptos" panose="020B0004020202020204" pitchFamily="34" charset="0"/>
              </a:rPr>
              <a:t>courts can’t provide accommodations they don’t know are needed</a:t>
            </a:r>
            <a:endParaRPr lang="en-AU" sz="1800" b="1" dirty="0">
              <a:latin typeface="Aptos" panose="020B0004020202020204" pitchFamily="34" charset="0"/>
            </a:endParaRPr>
          </a:p>
        </p:txBody>
      </p:sp>
    </p:spTree>
    <p:extLst>
      <p:ext uri="{BB962C8B-B14F-4D97-AF65-F5344CB8AC3E}">
        <p14:creationId xmlns:p14="http://schemas.microsoft.com/office/powerpoint/2010/main" val="302149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D31A-E927-E20C-F468-D1A06FB184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C57C8EC-3868-2747-6D42-F37740405156}"/>
              </a:ext>
            </a:extLst>
          </p:cNvPr>
          <p:cNvSpPr txBox="1"/>
          <p:nvPr/>
        </p:nvSpPr>
        <p:spPr>
          <a:xfrm>
            <a:off x="29425" y="-395827"/>
            <a:ext cx="4862154" cy="461665"/>
          </a:xfrm>
          <a:prstGeom prst="rect">
            <a:avLst/>
          </a:prstGeom>
          <a:noFill/>
          <a:ln w="38100">
            <a:noFill/>
          </a:ln>
        </p:spPr>
        <p:txBody>
          <a:bodyPr wrap="square" rtlCol="0">
            <a:spAutoFit/>
          </a:bodyPr>
          <a:lstStyle/>
          <a:p>
            <a:r>
              <a:rPr lang="en-AU" sz="2400" b="1" dirty="0">
                <a:latin typeface="+mj-lt"/>
              </a:rPr>
              <a:t> </a:t>
            </a:r>
          </a:p>
        </p:txBody>
      </p:sp>
      <p:pic>
        <p:nvPicPr>
          <p:cNvPr id="2" name="Picture 1" descr="A diagram of a person's guide to support&#10;&#10;AI-generated content may be incorrect.">
            <a:extLst>
              <a:ext uri="{FF2B5EF4-FFF2-40B4-BE49-F238E27FC236}">
                <a16:creationId xmlns:a16="http://schemas.microsoft.com/office/drawing/2014/main" id="{747B25C9-AFED-40B2-C7AF-7D1F81B41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6" y="91475"/>
            <a:ext cx="4566659" cy="4496500"/>
          </a:xfrm>
          <a:prstGeom prst="rect">
            <a:avLst/>
          </a:prstGeom>
        </p:spPr>
      </p:pic>
      <p:pic>
        <p:nvPicPr>
          <p:cNvPr id="5" name="Picture 4" descr="A diagram of a diagram&#10;&#10;AI-generated content may be incorrect.">
            <a:extLst>
              <a:ext uri="{FF2B5EF4-FFF2-40B4-BE49-F238E27FC236}">
                <a16:creationId xmlns:a16="http://schemas.microsoft.com/office/drawing/2014/main" id="{2EBA5B90-B7DF-4CD5-6178-8300DB547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216" y="339502"/>
            <a:ext cx="4423264" cy="4803997"/>
          </a:xfrm>
          <a:prstGeom prst="rect">
            <a:avLst/>
          </a:prstGeom>
        </p:spPr>
      </p:pic>
    </p:spTree>
    <p:extLst>
      <p:ext uri="{BB962C8B-B14F-4D97-AF65-F5344CB8AC3E}">
        <p14:creationId xmlns:p14="http://schemas.microsoft.com/office/powerpoint/2010/main" val="710233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FD3AF-B1EE-3583-56FA-3E5583A71F6C}"/>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B051D6A-989A-CABC-601C-2F9A562A93C2}"/>
              </a:ext>
            </a:extLst>
          </p:cNvPr>
          <p:cNvGraphicFramePr>
            <a:graphicFrameLocks noGrp="1"/>
          </p:cNvGraphicFramePr>
          <p:nvPr/>
        </p:nvGraphicFramePr>
        <p:xfrm>
          <a:off x="107504" y="176646"/>
          <a:ext cx="8856984" cy="4627352"/>
        </p:xfrm>
        <a:graphic>
          <a:graphicData uri="http://schemas.openxmlformats.org/drawingml/2006/table">
            <a:tbl>
              <a:tblPr firstRow="1" firstCol="1" bandRow="1">
                <a:tableStyleId>{5C22544A-7EE6-4342-B048-85BDC9FD1C3A}</a:tableStyleId>
              </a:tblPr>
              <a:tblGrid>
                <a:gridCol w="8856984">
                  <a:extLst>
                    <a:ext uri="{9D8B030D-6E8A-4147-A177-3AD203B41FA5}">
                      <a16:colId xmlns:a16="http://schemas.microsoft.com/office/drawing/2014/main" val="136915889"/>
                    </a:ext>
                  </a:extLst>
                </a:gridCol>
              </a:tblGrid>
              <a:tr h="4627352">
                <a:tc>
                  <a:txBody>
                    <a:bodyPr/>
                    <a:lstStyle/>
                    <a:p>
                      <a:r>
                        <a:rPr lang="en-AU" sz="2200" b="1" i="1" kern="1200" dirty="0">
                          <a:solidFill>
                            <a:schemeClr val="lt1"/>
                          </a:solidFill>
                          <a:effectLst/>
                          <a:latin typeface="+mn-lt"/>
                          <a:ea typeface="+mn-ea"/>
                          <a:cs typeface="+mn-cs"/>
                        </a:rPr>
                        <a:t>Max’s story </a:t>
                      </a:r>
                      <a:endParaRPr lang="en-AU" sz="2200" i="1" dirty="0"/>
                    </a:p>
                    <a:p>
                      <a:r>
                        <a:rPr lang="en-AU" sz="2000" b="0" kern="1200" dirty="0">
                          <a:solidFill>
                            <a:schemeClr val="lt1"/>
                          </a:solidFill>
                          <a:effectLst/>
                          <a:latin typeface="Aptos" panose="020B0004020202020204" pitchFamily="34" charset="0"/>
                          <a:ea typeface="+mn-ea"/>
                          <a:cs typeface="+mn-cs"/>
                        </a:rPr>
                        <a:t>Max is an unrepresented defendant. He has one minor assault charge, for which he received a good behaviour bond. This was followed by a long list of failures to appear and breaches of his bond. When the magistrate asks about this, Max explains tearfully that he has always struggled to understand, read and remember things. He says a minor disagreement landed him in court. He also shares that, until recently, he lived at home with his father, who cared for him and read everything to him. However, since his father moved to a nursing home, Max has been left to navigate the legal system alone and doesn’t know who to ask for help. He says that listening to complex information in his own time helps him process it. The magistrate lets Max put his phone on the bar table, to make a voice recording of the order. She dismisses the charges and explains her decision in simple terms. She also suggests some services, where Max can seek support to help him navigate his challenges. Max can play this information back later, to jog his memory. </a:t>
                      </a:r>
                      <a:endParaRPr lang="en-AU" sz="2000" b="0" dirty="0">
                        <a:latin typeface="Aptos" panose="020B0004020202020204" pitchFamily="34" charset="0"/>
                      </a:endParaRPr>
                    </a:p>
                  </a:txBody>
                  <a:tcPr marL="51435" marR="51435" marT="0" marB="0"/>
                </a:tc>
                <a:extLst>
                  <a:ext uri="{0D108BD9-81ED-4DB2-BD59-A6C34878D82A}">
                    <a16:rowId xmlns:a16="http://schemas.microsoft.com/office/drawing/2014/main" val="1185917281"/>
                  </a:ext>
                </a:extLst>
              </a:tr>
            </a:tbl>
          </a:graphicData>
        </a:graphic>
      </p:graphicFrame>
    </p:spTree>
    <p:extLst>
      <p:ext uri="{BB962C8B-B14F-4D97-AF65-F5344CB8AC3E}">
        <p14:creationId xmlns:p14="http://schemas.microsoft.com/office/powerpoint/2010/main" val="2353049287"/>
      </p:ext>
    </p:extLst>
  </p:cSld>
  <p:clrMapOvr>
    <a:masterClrMapping/>
  </p:clrMapOvr>
</p:sld>
</file>

<file path=ppt/theme/theme1.xml><?xml version="1.0" encoding="utf-8"?>
<a:theme xmlns:a="http://schemas.openxmlformats.org/drawingml/2006/main" name="ANU">
  <a:themeElements>
    <a:clrScheme name="ANU Colours">
      <a:dk1>
        <a:sysClr val="windowText" lastClr="000000"/>
      </a:dk1>
      <a:lt1>
        <a:sysClr val="window" lastClr="FFFFFF"/>
      </a:lt1>
      <a:dk2>
        <a:srgbClr val="000000"/>
      </a:dk2>
      <a:lt2>
        <a:srgbClr val="FFFFFF"/>
      </a:lt2>
      <a:accent1>
        <a:srgbClr val="BE830E"/>
      </a:accent1>
      <a:accent2>
        <a:srgbClr val="DFC187"/>
      </a:accent2>
      <a:accent3>
        <a:srgbClr val="F5EDDE"/>
      </a:accent3>
      <a:accent4>
        <a:srgbClr val="BE4E0E"/>
      </a:accent4>
      <a:accent5>
        <a:srgbClr val="CB7352"/>
      </a:accent5>
      <a:accent6>
        <a:srgbClr val="F2DCD4"/>
      </a:accent6>
      <a:hlink>
        <a:srgbClr val="BE830E"/>
      </a:hlink>
      <a:folHlink>
        <a:srgbClr val="BE4E0E"/>
      </a:folHlink>
    </a:clrScheme>
    <a:fontScheme name="ANU Fonts">
      <a:majorFont>
        <a:latin typeface="Public Sans"/>
        <a:ea typeface=""/>
        <a:cs typeface=""/>
      </a:majorFont>
      <a:minorFont>
        <a:latin typeface="Public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ight_Master_ANU.potx" id="{BE77F841-62D2-4283-B946-D020D7A6E589}" vid="{6AE303E1-1AC9-43FD-A23F-7741700014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ANU"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splitButton idMso="MenuAccessibility" visible="true" size="large"/>
          <separator id="Acc"/>
          <toggleButton idMso="AltTextPaneRibbon" visible="true" size="large"/>
          <separator id="sep5"/>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009AC5283E95468D41B3B02A942082" ma:contentTypeVersion="21" ma:contentTypeDescription="Create a new document." ma:contentTypeScope="" ma:versionID="23f3b67f0e33bc37b6ffb762880a66e9">
  <xsd:schema xmlns:xsd="http://www.w3.org/2001/XMLSchema" xmlns:xs="http://www.w3.org/2001/XMLSchema" xmlns:p="http://schemas.microsoft.com/office/2006/metadata/properties" xmlns:ns2="2906fbf8-e47d-4c21-be87-cb09cf1c70cb" xmlns:ns3="cd7196b5-af4d-4b5a-ba66-d723b2d8b01e" xmlns:ns4="c30e2885-58e1-4e94-9dc7-f83158e7ef28" targetNamespace="http://schemas.microsoft.com/office/2006/metadata/properties" ma:root="true" ma:fieldsID="e5fdd1a31df43f5405afea4ef06aec14" ns2:_="" ns3:_="" ns4:_="">
    <xsd:import namespace="2906fbf8-e47d-4c21-be87-cb09cf1c70cb"/>
    <xsd:import namespace="cd7196b5-af4d-4b5a-ba66-d723b2d8b01e"/>
    <xsd:import namespace="c30e2885-58e1-4e94-9dc7-f83158e7ef28"/>
    <xsd:element name="properties">
      <xsd:complexType>
        <xsd:sequence>
          <xsd:element name="documentManagement">
            <xsd:complexType>
              <xsd:all>
                <xsd:element ref="ns2:MediaServiceMetadata" minOccurs="0"/>
                <xsd:element ref="ns2:MediaServiceFastMetadata" minOccurs="0"/>
                <xsd:element ref="ns2:FAQs"/>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ocument_x0020_Notes"/>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Please_x0020_provide_x0020_your_x0020_name_x0020__x0026__x0020_contact_x0020_details"/>
                <xsd:element ref="ns2:Please_x0020_detail_x0020_what_x0020_merchandise_x0020_you_x0027_re_x0020_interested_x0020_in_x002c__x0020_including_x0020_quantities_x002e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06fbf8-e47d-4c21-be87-cb09cf1c7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AQs" ma:index="10" ma:displayName="FAQs" ma:internalName="FAQs">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Document_x0020_Notes" ma:index="18" ma:displayName="IMPORTANT" ma:description="DO NOT EDIT. DOWNLOAD FIRST" ma:format="Dropdown" ma:internalName="Document_x0020_Notes">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0858339-22dc-49f9-bed0-4b2c0ae499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Please_x0020_provide_x0020_your_x0020_name_x0020__x0026__x0020_contact_x0020_details" ma:index="27" ma:displayName="Please provide your name &amp; contact details" ma:internalName="Please_x0020_provide_x0020_your_x0020_name_x0020__x0026__x0020_contact_x0020_details">
      <xsd:simpleType>
        <xsd:restriction base="dms:Note">
          <xsd:maxLength value="255"/>
        </xsd:restriction>
      </xsd:simpleType>
    </xsd:element>
    <xsd:element name="Please_x0020_detail_x0020_what_x0020_merchandise_x0020_you_x0027_re_x0020_interested_x0020_in_x002c__x0020_including_x0020_quantities_x002e_" ma:index="28" ma:displayName="Please detail what merchandise you're interested in, including quantities." ma:internalName="Please_x0020_detail_x0020_what_x0020_merchandise_x0020_you_x0027_re_x0020_interested_x0020_in_x002c__x0020_including_x0020_quantities_x002e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196b5-af4d-4b5a-ba66-d723b2d8b0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0e2885-58e1-4e94-9dc7-f83158e7ef2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db2f7b05-bf39-4aaf-b1d5-a18c06a848f2}" ma:internalName="TaxCatchAll" ma:showField="CatchAllData" ma:web="cd7196b5-af4d-4b5a-ba66-d723b2d8b0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06fbf8-e47d-4c21-be87-cb09cf1c70cb">
      <Terms xmlns="http://schemas.microsoft.com/office/infopath/2007/PartnerControls"/>
    </lcf76f155ced4ddcb4097134ff3c332f>
    <TaxCatchAll xmlns="c30e2885-58e1-4e94-9dc7-f83158e7ef28" xsi:nil="true"/>
    <Document_x0020_Notes xmlns="2906fbf8-e47d-4c21-be87-cb09cf1c70cb"/>
    <FAQs xmlns="2906fbf8-e47d-4c21-be87-cb09cf1c70cb"/>
    <Please_x0020_detail_x0020_what_x0020_merchandise_x0020_you_x0027_re_x0020_interested_x0020_in_x002c__x0020_including_x0020_quantities_x002e_ xmlns="2906fbf8-e47d-4c21-be87-cb09cf1c70cb"/>
    <Please_x0020_provide_x0020_your_x0020_name_x0020__x0026__x0020_contact_x0020_details xmlns="2906fbf8-e47d-4c21-be87-cb09cf1c70cb"/>
  </documentManagement>
</p:properties>
</file>

<file path=customXml/itemProps1.xml><?xml version="1.0" encoding="utf-8"?>
<ds:datastoreItem xmlns:ds="http://schemas.openxmlformats.org/officeDocument/2006/customXml" ds:itemID="{82E8F645-04EB-4539-B525-74423E624D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06fbf8-e47d-4c21-be87-cb09cf1c70cb"/>
    <ds:schemaRef ds:uri="cd7196b5-af4d-4b5a-ba66-d723b2d8b01e"/>
    <ds:schemaRef ds:uri="c30e2885-58e1-4e94-9dc7-f83158e7ef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A589C7-82A0-4821-AB21-D51B35A42A30}">
  <ds:schemaRefs>
    <ds:schemaRef ds:uri="http://schemas.microsoft.com/sharepoint/v3/contenttype/forms"/>
  </ds:schemaRefs>
</ds:datastoreItem>
</file>

<file path=customXml/itemProps3.xml><?xml version="1.0" encoding="utf-8"?>
<ds:datastoreItem xmlns:ds="http://schemas.openxmlformats.org/officeDocument/2006/customXml" ds:itemID="{E5CB24BA-FE10-4C17-BA6D-EFA0363846FB}">
  <ds:schemaRefs>
    <ds:schemaRef ds:uri="http://schemas.microsoft.com/office/2006/metadata/properties"/>
    <ds:schemaRef ds:uri="http://schemas.microsoft.com/office/infopath/2007/PartnerControls"/>
    <ds:schemaRef ds:uri="16cd498e-a150-4a8d-a657-193b0cbb2701"/>
    <ds:schemaRef ds:uri="de4fec03-4cc5-4eec-ac86-c8b1239fa68a"/>
    <ds:schemaRef ds:uri="2906fbf8-e47d-4c21-be87-cb09cf1c70cb"/>
    <ds:schemaRef ds:uri="c30e2885-58e1-4e94-9dc7-f83158e7ef28"/>
  </ds:schemaRefs>
</ds:datastoreItem>
</file>

<file path=docProps/app.xml><?xml version="1.0" encoding="utf-8"?>
<Properties xmlns="http://schemas.openxmlformats.org/officeDocument/2006/extended-properties" xmlns:vt="http://schemas.openxmlformats.org/officeDocument/2006/docPropsVTypes">
  <Template>ANU</Template>
  <TotalTime>682</TotalTime>
  <Words>2180</Words>
  <Application>Microsoft Macintosh PowerPoint</Application>
  <PresentationFormat>On-screen Show (16:9)</PresentationFormat>
  <Paragraphs>201</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Adelle Sans Devanagari</vt:lpstr>
      <vt:lpstr>Aptos</vt:lpstr>
      <vt:lpstr>Arial</vt:lpstr>
      <vt:lpstr>Calibri</vt:lpstr>
      <vt:lpstr>IBM Plex Sans</vt:lpstr>
      <vt:lpstr>Public Sans</vt:lpstr>
      <vt:lpstr>Public Sans Light</vt:lpstr>
      <vt:lpstr>Roboto</vt:lpstr>
      <vt:lpstr>Wingdings</vt:lpstr>
      <vt:lpstr>ANU</vt:lpstr>
      <vt:lpstr>Creating inclusive courts to support people with disability</vt:lpstr>
      <vt:lpstr>Context</vt:lpstr>
      <vt:lpstr>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Lorana Bartels</dc:creator>
  <cp:lastModifiedBy>Lorana Bartels</cp:lastModifiedBy>
  <cp:revision>19</cp:revision>
  <dcterms:created xsi:type="dcterms:W3CDTF">2026-06-11T05:05:06Z</dcterms:created>
  <dcterms:modified xsi:type="dcterms:W3CDTF">2026-07-14T00:55:10Z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0x010100EF009AC5283E95468D41B3B02A942082</vt:lpwstr>
  </property>
  <property fmtid="{D5CDD505-2E9C-101B-9397-08002B2CF9AE}" pid="3" name="MediaServiceImageTags">
    <vt:lpwstr/>
  </property>
</Properties>
</file>