
<file path=[Content_Types].xml><?xml version="1.0" encoding="utf-8"?>
<Types xmlns="http://schemas.openxmlformats.org/package/2006/content-types">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4" r:id="rId1"/>
  </p:sldMasterIdLst>
  <p:notesMasterIdLst>
    <p:notesMasterId r:id="rId18"/>
  </p:notesMasterIdLst>
  <p:sldIdLst>
    <p:sldId id="256" r:id="rId2"/>
    <p:sldId id="257" r:id="rId3"/>
    <p:sldId id="264" r:id="rId4"/>
    <p:sldId id="267" r:id="rId5"/>
    <p:sldId id="271" r:id="rId6"/>
    <p:sldId id="258" r:id="rId7"/>
    <p:sldId id="259" r:id="rId8"/>
    <p:sldId id="260" r:id="rId9"/>
    <p:sldId id="262" r:id="rId10"/>
    <p:sldId id="263" r:id="rId11"/>
    <p:sldId id="269" r:id="rId12"/>
    <p:sldId id="261" r:id="rId13"/>
    <p:sldId id="265" r:id="rId14"/>
    <p:sldId id="266" r:id="rId15"/>
    <p:sldId id="268" r:id="rId16"/>
    <p:sldId id="270" r:id="rId17"/>
  </p:sldIdLst>
  <p:sldSz cx="9144000" cy="5143500" type="screen16x9"/>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4E8C41-70A5-4009-806A-2D81994BC0D5}" v="57" dt="2026-06-19T22:16:14.2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41" d="100"/>
          <a:sy n="141" d="100"/>
        </p:scale>
        <p:origin x="66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9404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105540" tIns="52770" rIns="105540" bIns="52770"/>
          <a:lstStyle/>
          <a:p>
            <a:endParaRPr lang="en-US" dirty="0"/>
          </a:p>
        </p:txBody>
      </p:sp>
      <p:sp>
        <p:nvSpPr>
          <p:cNvPr id="4" name="Slide Number Placeholder 3"/>
          <p:cNvSpPr>
            <a:spLocks noGrp="1"/>
          </p:cNvSpPr>
          <p:nvPr>
            <p:ph type="sldNum" sz="quarter" idx="10"/>
          </p:nvPr>
        </p:nvSpPr>
        <p:spPr/>
        <p:txBody>
          <a:bodyPr lIns="105540" tIns="52770" rIns="105540" bIns="52770"/>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B7EB9-085A-C8A7-DF79-FBEC0E2E4233}"/>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CA"/>
          </a:p>
        </p:txBody>
      </p:sp>
      <p:sp>
        <p:nvSpPr>
          <p:cNvPr id="3" name="Subtitle 2">
            <a:extLst>
              <a:ext uri="{FF2B5EF4-FFF2-40B4-BE49-F238E27FC236}">
                <a16:creationId xmlns:a16="http://schemas.microsoft.com/office/drawing/2014/main" id="{89877782-1FC6-F2E4-D483-34D5B6EE39C3}"/>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AE4594B7-536E-05F3-DB44-2876518C7B98}"/>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32D52061-0BBA-E86F-3CB1-C92D7DB1DA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A184F52-2C95-09BA-049F-8101A05CD63C}"/>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55008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5E31F-DC48-7B56-8ABD-A2DD8AA47160}"/>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A940080-7F05-659F-7961-534BA6D567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0D19AED-B512-0BC8-1367-69A0F26DBF2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87157F8A-DF60-4190-1A23-005E7DCE6A1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BD96A84-5B4D-5F49-BDC0-2782DF6F5568}"/>
              </a:ext>
            </a:extLst>
          </p:cNvPr>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1182765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55CFC3-8CD3-B422-A0D0-BD71405CA899}"/>
              </a:ext>
            </a:extLst>
          </p:cNvPr>
          <p:cNvSpPr>
            <a:spLocks noGrp="1"/>
          </p:cNvSpPr>
          <p:nvPr>
            <p:ph type="title" orient="vert"/>
          </p:nvPr>
        </p:nvSpPr>
        <p:spPr>
          <a:xfrm>
            <a:off x="6543675" y="273844"/>
            <a:ext cx="1971675" cy="4358879"/>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E2F1431-82CE-3F34-69B7-A0EE6F90B97A}"/>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455C2BA-76BA-FBE4-3B8F-80560A81A8D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8CCD841-B909-59D9-6FB3-BB3B05CEC30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A8BCF3C-E4CD-11D5-948B-E6E13F48209C}"/>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20837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587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2A3DF-F06A-35C1-6B74-752F8C62A3A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FF7CF40-4EC7-22EE-73A8-7A062B7E15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2FEB7A9-5907-0978-7814-C8F84A21417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74B59D19-C3C1-F92B-FD34-6E939AE965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F51887A-F7A2-5C13-3375-0E4402F18432}"/>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65062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CF468-269F-AD1E-F37F-BE1118FDB077}"/>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52B7E92E-2C44-AEA2-DEAC-9AAEC5198160}"/>
              </a:ext>
            </a:extLst>
          </p:cNvPr>
          <p:cNvSpPr>
            <a:spLocks noGrp="1"/>
          </p:cNvSpPr>
          <p:nvPr>
            <p:ph type="body" idx="1"/>
          </p:nvPr>
        </p:nvSpPr>
        <p:spPr>
          <a:xfrm>
            <a:off x="623888"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2657CA-B3D7-A9B2-EDAE-845FC0455088}"/>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CA47E4E-57AF-4E33-0963-4E01A2FECB6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97DA608-F221-96AF-67C6-2D0EDC5EAAEB}"/>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529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D3A45-1AE5-7EAB-ACA1-86FA128E745C}"/>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55B3B40B-A00A-8BE9-FBBF-F9B049F4E041}"/>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F30AC66C-7153-96D6-BDE1-C32FBC2C6ED2}"/>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AB790AC5-E8CA-8822-F87E-E564D1281B3E}"/>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E03717EC-64A6-89B0-D457-015CE7AFD9F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5E8D653-4C89-732F-9B52-5C1A140C976E}"/>
              </a:ext>
            </a:extLst>
          </p:cNvPr>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768447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29F97-8F82-077E-218E-1E9F9A98CA56}"/>
              </a:ext>
            </a:extLst>
          </p:cNvPr>
          <p:cNvSpPr>
            <a:spLocks noGrp="1"/>
          </p:cNvSpPr>
          <p:nvPr>
            <p:ph type="title"/>
          </p:nvPr>
        </p:nvSpPr>
        <p:spPr>
          <a:xfrm>
            <a:off x="629841" y="273844"/>
            <a:ext cx="7886700" cy="994172"/>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83289B49-AA62-0318-5AD3-ECFECD7479F0}"/>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0E8B0FA-8983-5E8E-EE0B-AB95B74FB650}"/>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93A97D29-8423-53A4-DEEA-E444CA1ADCB6}"/>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E968C4AB-98A4-A260-4A8C-B6510803ED19}"/>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49024742-E1CC-A0FE-64C3-C43A47846B4C}"/>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8E206069-88C0-87DE-7F8F-32C3E2094EF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1F9B2D9-2365-C3C5-1047-BFFA9D5D839B}"/>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8540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02B2F-3E00-260D-2737-26A61DBB8F98}"/>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C79DCDAC-362E-3449-5216-B7A51BB66B9C}"/>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9D1018C-4889-B7BA-327F-EC8CAC139FA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61819C2-68CC-EFF0-C87A-0423B49738A9}"/>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98605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F35B48-F2C2-F99A-2E87-1BB458ACE92B}"/>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15B4AC2B-21DF-EB8F-5AA4-CC37FEA21C2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0D7D7D6-035A-FA1E-A555-CEA58069161B}"/>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81850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65640-CE42-381B-51DE-F4EA0FFB3DD2}"/>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2FC0147C-6D5A-0B46-E821-A3223BBAB261}"/>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A4418E7B-31EA-C0BB-6A03-BF9D910A7119}"/>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792CB54-A1F6-7D92-136E-AB35E6978298}"/>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B1B77534-40D1-2E0D-D42A-A8346090807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4955EAD-0C9D-BA04-7482-23EA0FBB668F}"/>
              </a:ext>
            </a:extLst>
          </p:cNvPr>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916129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C2EAE-4A88-F4EF-7865-4310FEB9F73A}"/>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8E73B704-3E25-136F-E09E-6276FB5F438F}"/>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CA"/>
          </a:p>
        </p:txBody>
      </p:sp>
      <p:sp>
        <p:nvSpPr>
          <p:cNvPr id="4" name="Text Placeholder 3">
            <a:extLst>
              <a:ext uri="{FF2B5EF4-FFF2-40B4-BE49-F238E27FC236}">
                <a16:creationId xmlns:a16="http://schemas.microsoft.com/office/drawing/2014/main" id="{E82A5414-0BB5-9316-0C58-3A550360B3C9}"/>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1889A15-2832-3C27-96FE-1D21EF1E8E2F}"/>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B1822FF2-FCC2-C763-ADFA-EB449E7D5A4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DC62D00-2FF9-264E-574F-CE87C4717C44}"/>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69722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EBBAF3-C528-940E-3E92-5B28DD17973E}"/>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E1057B55-DC2C-794B-8552-0352C4C80576}"/>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0BDF7A38-C13A-92F9-E04F-F4A7A07057FC}"/>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82000"/>
                  </a:schemeClr>
                </a:solidFill>
              </a:defRPr>
            </a:lvl1pPr>
          </a:lstStyle>
          <a:p>
            <a:endParaRPr lang="en-US" dirty="0"/>
          </a:p>
        </p:txBody>
      </p:sp>
      <p:sp>
        <p:nvSpPr>
          <p:cNvPr id="5" name="Footer Placeholder 4">
            <a:extLst>
              <a:ext uri="{FF2B5EF4-FFF2-40B4-BE49-F238E27FC236}">
                <a16:creationId xmlns:a16="http://schemas.microsoft.com/office/drawing/2014/main" id="{DBAD119B-6BD8-5023-A09A-B243B298C146}"/>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C8CE06C6-EF0B-9189-7534-4194C7A630D0}"/>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82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62395671"/>
      </p:ext>
    </p:extLst>
  </p:cSld>
  <p:clrMap bg1="lt1" tx1="dk1" bg2="lt2" tx2="dk2" accent1="accent1" accent2="accent2" accent3="accent3" accent4="accent4" accent5="accent5" accent6="accent6" hlink="hlink" folHlink="folHlink"/>
  <p:sldLayoutIdLst>
    <p:sldLayoutId id="2147483935" r:id="rId1"/>
    <p:sldLayoutId id="2147483936" r:id="rId2"/>
    <p:sldLayoutId id="2147483937" r:id="rId3"/>
    <p:sldLayoutId id="2147483938" r:id="rId4"/>
    <p:sldLayoutId id="2147483939" r:id="rId5"/>
    <p:sldLayoutId id="2147483940" r:id="rId6"/>
    <p:sldLayoutId id="2147483941" r:id="rId7"/>
    <p:sldLayoutId id="2147483942" r:id="rId8"/>
    <p:sldLayoutId id="2147483943" r:id="rId9"/>
    <p:sldLayoutId id="2147483944" r:id="rId10"/>
    <p:sldLayoutId id="2147483945" r:id="rId11"/>
    <p:sldLayoutId id="2147483946" r:id="rId12"/>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8" Type="http://schemas.openxmlformats.org/officeDocument/2006/relationships/image" Target="../media/image50.svg"/><Relationship Id="rId13" Type="http://schemas.openxmlformats.org/officeDocument/2006/relationships/image" Target="../media/image55.svg"/><Relationship Id="rId3" Type="http://schemas.openxmlformats.org/officeDocument/2006/relationships/image" Target="../media/image45.svg"/><Relationship Id="rId7" Type="http://schemas.openxmlformats.org/officeDocument/2006/relationships/image" Target="../media/image49.svg"/><Relationship Id="rId12" Type="http://schemas.openxmlformats.org/officeDocument/2006/relationships/image" Target="../media/image54.sv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48.svg"/><Relationship Id="rId11" Type="http://schemas.openxmlformats.org/officeDocument/2006/relationships/image" Target="../media/image53.svg"/><Relationship Id="rId5" Type="http://schemas.openxmlformats.org/officeDocument/2006/relationships/image" Target="../media/image47.svg"/><Relationship Id="rId15" Type="http://schemas.openxmlformats.org/officeDocument/2006/relationships/image" Target="../media/image57.svg"/><Relationship Id="rId10" Type="http://schemas.openxmlformats.org/officeDocument/2006/relationships/image" Target="../media/image52.svg"/><Relationship Id="rId4" Type="http://schemas.openxmlformats.org/officeDocument/2006/relationships/image" Target="../media/image46.svg"/><Relationship Id="rId9" Type="http://schemas.openxmlformats.org/officeDocument/2006/relationships/image" Target="../media/image51.svg"/><Relationship Id="rId14" Type="http://schemas.openxmlformats.org/officeDocument/2006/relationships/image" Target="../media/image56.svg"/></Relationships>
</file>

<file path=ppt/slides/_rels/slide11.xml.rels><?xml version="1.0" encoding="UTF-8" standalone="yes"?>
<Relationships xmlns="http://schemas.openxmlformats.org/package/2006/relationships"><Relationship Id="rId8" Type="http://schemas.openxmlformats.org/officeDocument/2006/relationships/image" Target="../media/image63.svg"/><Relationship Id="rId3" Type="http://schemas.openxmlformats.org/officeDocument/2006/relationships/image" Target="../media/image58.svg"/><Relationship Id="rId7" Type="http://schemas.openxmlformats.org/officeDocument/2006/relationships/image" Target="../media/image62.sv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61.svg"/><Relationship Id="rId5" Type="http://schemas.openxmlformats.org/officeDocument/2006/relationships/image" Target="../media/image60.svg"/><Relationship Id="rId4" Type="http://schemas.openxmlformats.org/officeDocument/2006/relationships/image" Target="../media/image59.svg"/></Relationships>
</file>

<file path=ppt/slides/_rels/slide12.xml.rels><?xml version="1.0" encoding="UTF-8" standalone="yes"?>
<Relationships xmlns="http://schemas.openxmlformats.org/package/2006/relationships"><Relationship Id="rId3" Type="http://schemas.openxmlformats.org/officeDocument/2006/relationships/image" Target="../media/image64.svg"/><Relationship Id="rId2" Type="http://schemas.openxmlformats.org/officeDocument/2006/relationships/notesSlide" Target="../notesSlides/notesSlide12.xml"/><Relationship Id="rId1" Type="http://schemas.openxmlformats.org/officeDocument/2006/relationships/slideLayout" Target="../slideLayouts/slideLayout12.xml"/><Relationship Id="rId5" Type="http://schemas.openxmlformats.org/officeDocument/2006/relationships/image" Target="../media/image66.svg"/><Relationship Id="rId4" Type="http://schemas.openxmlformats.org/officeDocument/2006/relationships/image" Target="../media/image65.svg"/></Relationships>
</file>

<file path=ppt/slides/_rels/slide13.xml.rels><?xml version="1.0" encoding="UTF-8" standalone="yes"?>
<Relationships xmlns="http://schemas.openxmlformats.org/package/2006/relationships"><Relationship Id="rId3" Type="http://schemas.openxmlformats.org/officeDocument/2006/relationships/image" Target="../media/image67.svg"/><Relationship Id="rId7" Type="http://schemas.openxmlformats.org/officeDocument/2006/relationships/image" Target="../media/image71.sv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image" Target="../media/image70.svg"/><Relationship Id="rId5" Type="http://schemas.openxmlformats.org/officeDocument/2006/relationships/image" Target="../media/image69.svg"/><Relationship Id="rId4" Type="http://schemas.openxmlformats.org/officeDocument/2006/relationships/image" Target="../media/image68.svg"/></Relationships>
</file>

<file path=ppt/slides/_rels/slide14.xml.rels><?xml version="1.0" encoding="UTF-8" standalone="yes"?>
<Relationships xmlns="http://schemas.openxmlformats.org/package/2006/relationships"><Relationship Id="rId8" Type="http://schemas.openxmlformats.org/officeDocument/2006/relationships/image" Target="../media/image77.svg"/><Relationship Id="rId3" Type="http://schemas.openxmlformats.org/officeDocument/2006/relationships/image" Target="../media/image72.svg"/><Relationship Id="rId7" Type="http://schemas.openxmlformats.org/officeDocument/2006/relationships/image" Target="../media/image76.svg"/><Relationship Id="rId2" Type="http://schemas.openxmlformats.org/officeDocument/2006/relationships/notesSlide" Target="../notesSlides/notesSlide14.xml"/><Relationship Id="rId1" Type="http://schemas.openxmlformats.org/officeDocument/2006/relationships/slideLayout" Target="../slideLayouts/slideLayout12.xml"/><Relationship Id="rId6" Type="http://schemas.openxmlformats.org/officeDocument/2006/relationships/image" Target="../media/image75.svg"/><Relationship Id="rId5" Type="http://schemas.openxmlformats.org/officeDocument/2006/relationships/image" Target="../media/image74.svg"/><Relationship Id="rId4" Type="http://schemas.openxmlformats.org/officeDocument/2006/relationships/image" Target="../media/image73.svg"/></Relationships>
</file>

<file path=ppt/slides/_rels/slide15.xml.rels><?xml version="1.0" encoding="UTF-8" standalone="yes"?>
<Relationships xmlns="http://schemas.openxmlformats.org/package/2006/relationships"><Relationship Id="rId8" Type="http://schemas.openxmlformats.org/officeDocument/2006/relationships/image" Target="../media/image83.svg"/><Relationship Id="rId3" Type="http://schemas.openxmlformats.org/officeDocument/2006/relationships/image" Target="../media/image78.svg"/><Relationship Id="rId7" Type="http://schemas.openxmlformats.org/officeDocument/2006/relationships/image" Target="../media/image82.svg"/><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image" Target="../media/image81.svg"/><Relationship Id="rId5" Type="http://schemas.openxmlformats.org/officeDocument/2006/relationships/image" Target="../media/image80.svg"/><Relationship Id="rId4" Type="http://schemas.openxmlformats.org/officeDocument/2006/relationships/image" Target="../media/image79.svg"/><Relationship Id="rId9" Type="http://schemas.openxmlformats.org/officeDocument/2006/relationships/image" Target="../media/image84.svg"/></Relationships>
</file>

<file path=ppt/slides/_rels/slide16.xml.rels><?xml version="1.0" encoding="UTF-8" standalone="yes"?>
<Relationships xmlns="http://schemas.openxmlformats.org/package/2006/relationships"><Relationship Id="rId3" Type="http://schemas.openxmlformats.org/officeDocument/2006/relationships/image" Target="../media/image85.sv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6.svg"/><Relationship Id="rId5" Type="http://schemas.openxmlformats.org/officeDocument/2006/relationships/image" Target="../media/image5.sv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10.svg"/><Relationship Id="rId5" Type="http://schemas.openxmlformats.org/officeDocument/2006/relationships/image" Target="../media/image9.svg"/><Relationship Id="rId4" Type="http://schemas.openxmlformats.org/officeDocument/2006/relationships/image" Target="../media/image8.svg"/></Relationships>
</file>

<file path=ppt/slides/_rels/slide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15.svg"/><Relationship Id="rId5" Type="http://schemas.openxmlformats.org/officeDocument/2006/relationships/image" Target="../media/image14.svg"/><Relationship Id="rId4" Type="http://schemas.openxmlformats.org/officeDocument/2006/relationships/image" Target="../media/image13.svg"/></Relationships>
</file>

<file path=ppt/slides/_rels/slide5.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17.svg"/></Relationships>
</file>

<file path=ppt/slides/_rels/slide6.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svg"/><Relationship Id="rId7" Type="http://schemas.openxmlformats.org/officeDocument/2006/relationships/image" Target="../media/image23.svg"/><Relationship Id="rId12" Type="http://schemas.openxmlformats.org/officeDocument/2006/relationships/image" Target="../media/image28.svg"/><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22.svg"/><Relationship Id="rId11" Type="http://schemas.openxmlformats.org/officeDocument/2006/relationships/image" Target="../media/image27.svg"/><Relationship Id="rId5" Type="http://schemas.openxmlformats.org/officeDocument/2006/relationships/image" Target="../media/image21.svg"/><Relationship Id="rId10" Type="http://schemas.openxmlformats.org/officeDocument/2006/relationships/image" Target="../media/image26.svg"/><Relationship Id="rId4" Type="http://schemas.openxmlformats.org/officeDocument/2006/relationships/image" Target="../media/image20.svg"/><Relationship Id="rId9" Type="http://schemas.openxmlformats.org/officeDocument/2006/relationships/image" Target="../media/image25.svg"/></Relationships>
</file>

<file path=ppt/slides/_rels/slide8.xml.rels><?xml version="1.0" encoding="UTF-8" standalone="yes"?>
<Relationships xmlns="http://schemas.openxmlformats.org/package/2006/relationships"><Relationship Id="rId8" Type="http://schemas.openxmlformats.org/officeDocument/2006/relationships/image" Target="../media/image34.svg"/><Relationship Id="rId13" Type="http://schemas.openxmlformats.org/officeDocument/2006/relationships/image" Target="../media/image39.svg"/><Relationship Id="rId3" Type="http://schemas.openxmlformats.org/officeDocument/2006/relationships/image" Target="../media/image29.svg"/><Relationship Id="rId7" Type="http://schemas.openxmlformats.org/officeDocument/2006/relationships/image" Target="../media/image33.svg"/><Relationship Id="rId12" Type="http://schemas.openxmlformats.org/officeDocument/2006/relationships/image" Target="../media/image38.svg"/><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image" Target="../media/image32.svg"/><Relationship Id="rId11" Type="http://schemas.openxmlformats.org/officeDocument/2006/relationships/image" Target="../media/image37.svg"/><Relationship Id="rId5" Type="http://schemas.openxmlformats.org/officeDocument/2006/relationships/image" Target="../media/image31.svg"/><Relationship Id="rId10" Type="http://schemas.openxmlformats.org/officeDocument/2006/relationships/image" Target="../media/image36.svg"/><Relationship Id="rId4" Type="http://schemas.openxmlformats.org/officeDocument/2006/relationships/image" Target="../media/image30.svg"/><Relationship Id="rId9" Type="http://schemas.openxmlformats.org/officeDocument/2006/relationships/image" Target="../media/image35.svg"/></Relationships>
</file>

<file path=ppt/slides/_rels/slide9.xml.rels><?xml version="1.0" encoding="UTF-8" standalone="yes"?>
<Relationships xmlns="http://schemas.openxmlformats.org/package/2006/relationships"><Relationship Id="rId3" Type="http://schemas.openxmlformats.org/officeDocument/2006/relationships/image" Target="../media/image40.svg"/><Relationship Id="rId7" Type="http://schemas.openxmlformats.org/officeDocument/2006/relationships/image" Target="../media/image44.sv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43.svg"/><Relationship Id="rId5" Type="http://schemas.openxmlformats.org/officeDocument/2006/relationships/image" Target="../media/image42.svg"/><Relationship Id="rId4" Type="http://schemas.openxmlformats.org/officeDocument/2006/relationships/image" Target="../media/image41.sv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chemeClr val="accent1"/>
        </a:solidFill>
        <a:effectLst/>
      </p:bgPr>
    </p:bg>
    <p:spTree>
      <p:nvGrpSpPr>
        <p:cNvPr id="1" name=""/>
        <p:cNvGrpSpPr/>
        <p:nvPr/>
      </p:nvGrpSpPr>
      <p:grpSpPr>
        <a:xfrm>
          <a:off x="0" y="0"/>
          <a:ext cx="0" cy="0"/>
          <a:chOff x="0" y="0"/>
          <a:chExt cx="0" cy="0"/>
        </a:xfrm>
      </p:grpSpPr>
      <p:sp>
        <p:nvSpPr>
          <p:cNvPr id="2" name="Text 0"/>
          <p:cNvSpPr/>
          <p:nvPr/>
        </p:nvSpPr>
        <p:spPr>
          <a:xfrm>
            <a:off x="0" y="22246"/>
            <a:ext cx="9144000" cy="5143500"/>
          </a:xfrm>
          <a:prstGeom prst="rect">
            <a:avLst/>
          </a:prstGeom>
          <a:gradFill rotWithShape="1">
            <a:gsLst>
              <a:gs pos="0">
                <a:srgbClr val="121622">
                  <a:alpha val="94000"/>
                </a:srgbClr>
              </a:gs>
              <a:gs pos="40000">
                <a:srgbClr val="141926">
                  <a:alpha val="88000"/>
                </a:srgbClr>
              </a:gs>
              <a:gs pos="100000">
                <a:srgbClr val="1A1F2E">
                  <a:alpha val="78000"/>
                </a:srgbClr>
              </a:gs>
            </a:gsLst>
            <a:lin ang="4200000" scaled="1"/>
          </a:gradFill>
          <a:ln/>
        </p:spPr>
        <p:txBody>
          <a:bodyPr wrap="square" rtlCol="0" anchor="t"/>
          <a:lstStyle/>
          <a:p>
            <a:pPr marL="0" indent="0">
              <a:buNone/>
            </a:pPr>
            <a:endParaRPr lang="en-US" dirty="0"/>
          </a:p>
        </p:txBody>
      </p:sp>
      <p:sp>
        <p:nvSpPr>
          <p:cNvPr id="3" name="Text 1"/>
          <p:cNvSpPr/>
          <p:nvPr/>
        </p:nvSpPr>
        <p:spPr>
          <a:xfrm>
            <a:off x="457200" y="457200"/>
            <a:ext cx="21580" cy="4229100"/>
          </a:xfrm>
          <a:prstGeom prst="roundRect">
            <a:avLst>
              <a:gd name="adj" fmla="val 64736"/>
            </a:avLst>
          </a:prstGeom>
          <a:gradFill rotWithShape="1">
            <a:gsLst>
              <a:gs pos="0">
                <a:srgbClr val="D4A843"/>
              </a:gs>
              <a:gs pos="50000">
                <a:srgbClr val="D4A843">
                  <a:alpha val="30000"/>
                </a:srgbClr>
              </a:gs>
              <a:gs pos="100000">
                <a:srgbClr val="000000">
                  <a:alpha val="0"/>
                </a:srgbClr>
              </a:gs>
            </a:gsLst>
            <a:lin ang="5400000" scaled="1"/>
          </a:gradFill>
          <a:ln/>
        </p:spPr>
        <p:txBody>
          <a:bodyPr wrap="square" rtlCol="0" anchor="t"/>
          <a:lstStyle/>
          <a:p>
            <a:pPr marL="0" indent="0">
              <a:buNone/>
            </a:pPr>
            <a:endParaRPr lang="en-US" dirty="0"/>
          </a:p>
        </p:txBody>
      </p:sp>
      <p:pic>
        <p:nvPicPr>
          <p:cNvPr id="4" name="Image 0" descr="preencoded.png"/>
          <p:cNvPicPr>
            <a:picLocks noChangeAspect="1"/>
          </p:cNvPicPr>
          <p:nvPr/>
        </p:nvPicPr>
        <p:blipFill>
          <a:blip>
            <a:alphaModFix amt="6000"/>
            <a:extLst>
              <a:ext uri="{96DAC541-7B7A-43D3-8B79-37D633B846F1}">
                <asvg:svgBlip xmlns:asvg="http://schemas.microsoft.com/office/drawing/2016/SVG/main" r:embed="rId3"/>
              </a:ext>
            </a:extLst>
          </a:blip>
          <a:stretch>
            <a:fillRect/>
          </a:stretch>
        </p:blipFill>
        <p:spPr>
          <a:xfrm>
            <a:off x="6858000" y="2857500"/>
            <a:ext cx="1714500" cy="1714500"/>
          </a:xfrm>
          <a:prstGeom prst="rect">
            <a:avLst/>
          </a:prstGeom>
        </p:spPr>
      </p:pic>
      <p:sp>
        <p:nvSpPr>
          <p:cNvPr id="5" name="Text 2"/>
          <p:cNvSpPr/>
          <p:nvPr/>
        </p:nvSpPr>
        <p:spPr>
          <a:xfrm>
            <a:off x="0" y="4794349"/>
            <a:ext cx="9144000" cy="349151"/>
          </a:xfrm>
          <a:prstGeom prst="rect">
            <a:avLst/>
          </a:prstGeom>
          <a:solidFill>
            <a:srgbClr val="0F121C">
              <a:alpha val="70000"/>
            </a:srgbClr>
          </a:solidFill>
          <a:ln/>
        </p:spPr>
        <p:txBody>
          <a:bodyPr wrap="square" rtlCol="0" anchor="t"/>
          <a:lstStyle/>
          <a:p>
            <a:pPr marL="0" indent="0">
              <a:buNone/>
            </a:pPr>
            <a:endParaRPr lang="en-US" dirty="0"/>
          </a:p>
        </p:txBody>
      </p:sp>
      <p:sp>
        <p:nvSpPr>
          <p:cNvPr id="6" name="Text 3"/>
          <p:cNvSpPr/>
          <p:nvPr/>
        </p:nvSpPr>
        <p:spPr>
          <a:xfrm>
            <a:off x="0" y="4794349"/>
            <a:ext cx="9144000" cy="9525"/>
          </a:xfrm>
          <a:prstGeom prst="rect">
            <a:avLst/>
          </a:prstGeom>
          <a:solidFill>
            <a:srgbClr val="D4A843">
              <a:alpha val="20000"/>
            </a:srgbClr>
          </a:solidFill>
          <a:ln/>
        </p:spPr>
        <p:txBody>
          <a:bodyPr wrap="none" rtlCol="0" anchor="t"/>
          <a:lstStyle/>
          <a:p>
            <a:pPr marL="0" indent="0">
              <a:buNone/>
            </a:pPr>
            <a:endParaRPr lang="en-US" dirty="0"/>
          </a:p>
        </p:txBody>
      </p:sp>
      <p:sp>
        <p:nvSpPr>
          <p:cNvPr id="7" name="Text 4"/>
          <p:cNvSpPr/>
          <p:nvPr/>
        </p:nvSpPr>
        <p:spPr>
          <a:xfrm>
            <a:off x="457200" y="4904184"/>
            <a:ext cx="3088079" cy="139005"/>
          </a:xfrm>
          <a:prstGeom prst="rect">
            <a:avLst/>
          </a:prstGeom>
          <a:noFill/>
          <a:ln/>
        </p:spPr>
        <p:txBody>
          <a:bodyPr wrap="none" lIns="0" tIns="0" rIns="0" bIns="0" rtlCol="0" anchor="ctr"/>
          <a:lstStyle/>
          <a:p>
            <a:pPr marL="0" indent="0" algn="l">
              <a:lnSpc>
                <a:spcPts val="1095"/>
              </a:lnSpc>
              <a:buNone/>
            </a:pPr>
            <a:endParaRPr lang="en-US" sz="730" dirty="0"/>
          </a:p>
        </p:txBody>
      </p:sp>
      <p:pic>
        <p:nvPicPr>
          <p:cNvPr id="8" name="Image 1" descr="preencoded.png"/>
          <p:cNvPicPr>
            <a:picLocks noChangeAspect="1"/>
          </p:cNvPicPr>
          <p:nvPr/>
        </p:nvPicPr>
        <p:blipFill>
          <a:blip>
            <a:alphaModFix amt="50000"/>
            <a:extLst>
              <a:ext uri="{96DAC541-7B7A-43D3-8B79-37D633B846F1}">
                <asvg:svgBlip xmlns:asvg="http://schemas.microsoft.com/office/drawing/2016/SVG/main" r:embed="rId4"/>
              </a:ext>
            </a:extLst>
          </a:blip>
          <a:stretch>
            <a:fillRect/>
          </a:stretch>
        </p:blipFill>
        <p:spPr>
          <a:xfrm>
            <a:off x="7222861" y="4907393"/>
            <a:ext cx="132588" cy="132588"/>
          </a:xfrm>
          <a:prstGeom prst="rect">
            <a:avLst/>
          </a:prstGeom>
        </p:spPr>
      </p:pic>
      <p:sp>
        <p:nvSpPr>
          <p:cNvPr id="9" name="Text 5"/>
          <p:cNvSpPr/>
          <p:nvPr/>
        </p:nvSpPr>
        <p:spPr>
          <a:xfrm>
            <a:off x="7389168" y="4908947"/>
            <a:ext cx="1427396" cy="129480"/>
          </a:xfrm>
          <a:prstGeom prst="rect">
            <a:avLst/>
          </a:prstGeom>
          <a:noFill/>
          <a:ln/>
        </p:spPr>
        <p:txBody>
          <a:bodyPr wrap="none" lIns="0" tIns="0" rIns="0" bIns="0" rtlCol="0" anchor="ctr"/>
          <a:lstStyle/>
          <a:p>
            <a:pPr marL="0" indent="0" algn="l">
              <a:lnSpc>
                <a:spcPts val="1020"/>
              </a:lnSpc>
              <a:buNone/>
            </a:pPr>
            <a:r>
              <a:rPr lang="en-US" sz="680" dirty="0">
                <a:solidFill>
                  <a:srgbClr val="8B9AB5"/>
                </a:solidFill>
                <a:latin typeface="Calibri" pitchFamily="34" charset="0"/>
                <a:ea typeface="Calibri" pitchFamily="34" charset="-122"/>
                <a:cs typeface="Calibri" pitchFamily="34" charset="-120"/>
              </a:rPr>
              <a:t>Evidence-Based Policy Analysis</a:t>
            </a:r>
            <a:endParaRPr lang="en-US" sz="680" dirty="0"/>
          </a:p>
        </p:txBody>
      </p:sp>
      <p:sp>
        <p:nvSpPr>
          <p:cNvPr id="10" name="Text 6"/>
          <p:cNvSpPr/>
          <p:nvPr/>
        </p:nvSpPr>
        <p:spPr>
          <a:xfrm>
            <a:off x="685800" y="685800"/>
            <a:ext cx="642491" cy="29170"/>
          </a:xfrm>
          <a:prstGeom prst="rect">
            <a:avLst/>
          </a:prstGeom>
          <a:solidFill>
            <a:srgbClr val="D4A843"/>
          </a:solidFill>
          <a:ln/>
        </p:spPr>
        <p:txBody>
          <a:bodyPr wrap="none" rtlCol="0" anchor="t"/>
          <a:lstStyle/>
          <a:p>
            <a:pPr marL="0" indent="0">
              <a:buNone/>
            </a:pPr>
            <a:endParaRPr lang="en-US" dirty="0"/>
          </a:p>
        </p:txBody>
      </p:sp>
      <p:sp>
        <p:nvSpPr>
          <p:cNvPr id="11" name="Text 7"/>
          <p:cNvSpPr/>
          <p:nvPr/>
        </p:nvSpPr>
        <p:spPr>
          <a:xfrm>
            <a:off x="685800" y="886420"/>
            <a:ext cx="8627364" cy="1133892"/>
          </a:xfrm>
          <a:prstGeom prst="rect">
            <a:avLst/>
          </a:prstGeom>
          <a:noFill/>
          <a:ln/>
        </p:spPr>
        <p:txBody>
          <a:bodyPr wrap="square" lIns="0" tIns="0" rIns="0" bIns="0" rtlCol="0" anchor="t"/>
          <a:lstStyle/>
          <a:p>
            <a:pPr marL="0" indent="0" algn="l">
              <a:lnSpc>
                <a:spcPts val="4253"/>
              </a:lnSpc>
              <a:spcAft>
                <a:spcPts val="450"/>
              </a:spcAft>
              <a:buNone/>
            </a:pPr>
            <a:r>
              <a:rPr lang="en-US" sz="4050" kern="0" spc="-60" dirty="0">
                <a:solidFill>
                  <a:srgbClr val="F0F0F0"/>
                </a:solidFill>
                <a:latin typeface="Constantia" pitchFamily="34" charset="0"/>
                <a:ea typeface="Constantia" pitchFamily="34" charset="-122"/>
                <a:cs typeface="Constantia" pitchFamily="34" charset="-120"/>
              </a:rPr>
              <a:t>Bail Reform</a:t>
            </a:r>
            <a:br/>
            <a:r>
              <a:rPr lang="en-US" sz="4050" b="1" kern="0" spc="-60" dirty="0">
                <a:solidFill>
                  <a:srgbClr val="D4A843"/>
                </a:solidFill>
                <a:latin typeface="Constantia" pitchFamily="34" charset="0"/>
                <a:ea typeface="Constantia" pitchFamily="34" charset="-122"/>
                <a:cs typeface="Constantia" pitchFamily="34" charset="-120"/>
              </a:rPr>
              <a:t>in Crisis</a:t>
            </a:r>
            <a:endParaRPr lang="en-US" sz="4050" dirty="0"/>
          </a:p>
        </p:txBody>
      </p:sp>
      <p:sp>
        <p:nvSpPr>
          <p:cNvPr id="12" name="Text 8"/>
          <p:cNvSpPr/>
          <p:nvPr/>
        </p:nvSpPr>
        <p:spPr>
          <a:xfrm>
            <a:off x="685800" y="2166938"/>
            <a:ext cx="4954905" cy="495999"/>
          </a:xfrm>
          <a:prstGeom prst="rect">
            <a:avLst/>
          </a:prstGeom>
          <a:noFill/>
          <a:ln/>
        </p:spPr>
        <p:txBody>
          <a:bodyPr wrap="square" lIns="0" tIns="0" rIns="0" bIns="0" rtlCol="0" anchor="t"/>
          <a:lstStyle/>
          <a:p>
            <a:pPr marL="0" indent="0" algn="l">
              <a:lnSpc>
                <a:spcPts val="1860"/>
              </a:lnSpc>
              <a:spcBef>
                <a:spcPts val="1580"/>
              </a:spcBef>
              <a:buNone/>
            </a:pPr>
            <a:r>
              <a:rPr lang="en-US" sz="1240" dirty="0">
                <a:solidFill>
                  <a:srgbClr val="8B9AB5"/>
                </a:solidFill>
                <a:latin typeface="Calibri" pitchFamily="34" charset="0"/>
                <a:ea typeface="Calibri" pitchFamily="34" charset="-122"/>
                <a:cs typeface="Calibri" pitchFamily="34" charset="-120"/>
              </a:rPr>
              <a:t>Federal &amp; Provincial Bail Policy — Making Things Worse</a:t>
            </a:r>
            <a:endParaRPr lang="en-US" sz="1240" dirty="0"/>
          </a:p>
        </p:txBody>
      </p:sp>
      <p:sp>
        <p:nvSpPr>
          <p:cNvPr id="13" name="Text 9"/>
          <p:cNvSpPr/>
          <p:nvPr/>
        </p:nvSpPr>
        <p:spPr>
          <a:xfrm>
            <a:off x="685800" y="2810768"/>
            <a:ext cx="429220" cy="21580"/>
          </a:xfrm>
          <a:prstGeom prst="rect">
            <a:avLst/>
          </a:prstGeom>
          <a:solidFill>
            <a:srgbClr val="D4A843">
              <a:alpha val="70000"/>
            </a:srgbClr>
          </a:solidFill>
          <a:ln/>
        </p:spPr>
        <p:txBody>
          <a:bodyPr wrap="none" rtlCol="0" anchor="t"/>
          <a:lstStyle/>
          <a:p>
            <a:pPr marL="0" indent="0">
              <a:buNone/>
            </a:pPr>
            <a:endParaRPr lang="en-US" dirty="0"/>
          </a:p>
        </p:txBody>
      </p:sp>
      <p:sp>
        <p:nvSpPr>
          <p:cNvPr id="14" name="Text 10"/>
          <p:cNvSpPr/>
          <p:nvPr/>
        </p:nvSpPr>
        <p:spPr>
          <a:xfrm>
            <a:off x="685800" y="3003798"/>
            <a:ext cx="4714875" cy="633482"/>
          </a:xfrm>
          <a:prstGeom prst="rect">
            <a:avLst/>
          </a:prstGeom>
          <a:noFill/>
          <a:ln/>
        </p:spPr>
        <p:txBody>
          <a:bodyPr wrap="none" lIns="0" tIns="0" rIns="0" bIns="0" rtlCol="0" anchor="t"/>
          <a:lstStyle/>
          <a:p>
            <a:pPr marL="0" indent="0" algn="l">
              <a:lnSpc>
                <a:spcPts val="1260"/>
              </a:lnSpc>
              <a:buNone/>
            </a:pPr>
            <a:r>
              <a:rPr lang="en-US" sz="840" dirty="0">
                <a:solidFill>
                  <a:srgbClr val="8B9AB5">
                    <a:alpha val="75000"/>
                  </a:srgbClr>
                </a:solidFill>
                <a:latin typeface="Calibri" pitchFamily="34" charset="0"/>
                <a:ea typeface="Calibri" pitchFamily="34" charset="-122"/>
                <a:cs typeface="Calibri" pitchFamily="34" charset="-120"/>
              </a:rPr>
              <a:t>Howard Sapers – Canadian Civil Liberties Association</a:t>
            </a:r>
          </a:p>
          <a:p>
            <a:pPr marL="0" indent="0" algn="l">
              <a:lnSpc>
                <a:spcPts val="1260"/>
              </a:lnSpc>
              <a:buNone/>
            </a:pPr>
            <a:r>
              <a:rPr lang="en-US" sz="840" dirty="0">
                <a:solidFill>
                  <a:srgbClr val="8B9AB5">
                    <a:alpha val="75000"/>
                  </a:srgbClr>
                </a:solidFill>
                <a:latin typeface="Calibri" pitchFamily="34" charset="0"/>
                <a:ea typeface="Calibri" pitchFamily="34" charset="-122"/>
                <a:cs typeface="Calibri" pitchFamily="34" charset="-120"/>
              </a:rPr>
              <a:t>International Society for the Reform of the Criminal Law</a:t>
            </a:r>
          </a:p>
          <a:p>
            <a:pPr marL="0" indent="0" algn="l">
              <a:lnSpc>
                <a:spcPts val="1260"/>
              </a:lnSpc>
              <a:buNone/>
            </a:pPr>
            <a:r>
              <a:rPr lang="en-US" sz="840" dirty="0">
                <a:solidFill>
                  <a:srgbClr val="8B9AB5">
                    <a:alpha val="75000"/>
                  </a:srgbClr>
                </a:solidFill>
                <a:latin typeface="Calibri" pitchFamily="34" charset="0"/>
                <a:ea typeface="Calibri" pitchFamily="34" charset="-122"/>
                <a:cs typeface="Calibri" pitchFamily="34" charset="-120"/>
              </a:rPr>
              <a:t>Montreal Canada</a:t>
            </a:r>
          </a:p>
          <a:p>
            <a:pPr marL="0" indent="0" algn="l">
              <a:lnSpc>
                <a:spcPts val="1260"/>
              </a:lnSpc>
              <a:buNone/>
            </a:pPr>
            <a:r>
              <a:rPr lang="en-US" sz="840" dirty="0">
                <a:solidFill>
                  <a:srgbClr val="8B9AB5">
                    <a:alpha val="75000"/>
                  </a:srgbClr>
                </a:solidFill>
                <a:latin typeface="Calibri" pitchFamily="34" charset="0"/>
                <a:ea typeface="Calibri" pitchFamily="34" charset="-122"/>
                <a:cs typeface="Calibri" pitchFamily="34" charset="-120"/>
              </a:rPr>
              <a:t>July 13, 2026</a:t>
            </a:r>
            <a:endParaRPr lang="en-US" sz="84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8">
    <p:bg>
      <p:bgPr>
        <a:solidFill>
          <a:schemeClr val="tx1"/>
        </a:solidFill>
        <a:effectLst/>
      </p:bgPr>
    </p:bg>
    <p:spTree>
      <p:nvGrpSpPr>
        <p:cNvPr id="1" name=""/>
        <p:cNvGrpSpPr/>
        <p:nvPr/>
      </p:nvGrpSpPr>
      <p:grpSpPr>
        <a:xfrm>
          <a:off x="0" y="0"/>
          <a:ext cx="0" cy="0"/>
          <a:chOff x="0" y="0"/>
          <a:chExt cx="0" cy="0"/>
        </a:xfrm>
      </p:grpSpPr>
      <p:sp>
        <p:nvSpPr>
          <p:cNvPr id="2" name="Text 0"/>
          <p:cNvSpPr/>
          <p:nvPr/>
        </p:nvSpPr>
        <p:spPr>
          <a:xfrm>
            <a:off x="108013" y="342900"/>
            <a:ext cx="8927973" cy="291108"/>
          </a:xfrm>
          <a:prstGeom prst="rect">
            <a:avLst/>
          </a:prstGeom>
          <a:noFill/>
          <a:ln/>
        </p:spPr>
        <p:txBody>
          <a:bodyPr wrap="none" lIns="0" tIns="0" rIns="0" bIns="0" rtlCol="0" anchor="t"/>
          <a:lstStyle/>
          <a:p>
            <a:pPr marL="0" indent="0" algn="ctr">
              <a:lnSpc>
                <a:spcPts val="2292"/>
              </a:lnSpc>
              <a:buNone/>
            </a:pPr>
            <a:r>
              <a:rPr lang="en-US" sz="1910" kern="0" spc="-30" dirty="0">
                <a:solidFill>
                  <a:srgbClr val="F0F0F0"/>
                </a:solidFill>
                <a:latin typeface="Constantia" pitchFamily="34" charset="0"/>
                <a:ea typeface="Constantia" pitchFamily="34" charset="-122"/>
                <a:cs typeface="Constantia" pitchFamily="34" charset="-120"/>
              </a:rPr>
              <a:t>What Restraint Means — </a:t>
            </a:r>
            <a:r>
              <a:rPr lang="en-US" sz="1910" b="1" kern="0" spc="-30" dirty="0">
                <a:solidFill>
                  <a:srgbClr val="D4A843"/>
                </a:solidFill>
                <a:latin typeface="Constantia" pitchFamily="34" charset="0"/>
                <a:ea typeface="Constantia" pitchFamily="34" charset="-122"/>
                <a:cs typeface="Constantia" pitchFamily="34" charset="-120"/>
              </a:rPr>
              <a:t>and How C-14 Undermines It</a:t>
            </a:r>
            <a:endParaRPr lang="en-US" sz="1910" dirty="0"/>
          </a:p>
        </p:txBody>
      </p:sp>
      <p:sp>
        <p:nvSpPr>
          <p:cNvPr id="3" name="Text 1"/>
          <p:cNvSpPr/>
          <p:nvPr/>
        </p:nvSpPr>
        <p:spPr>
          <a:xfrm>
            <a:off x="4286250" y="720328"/>
            <a:ext cx="571500" cy="21580"/>
          </a:xfrm>
          <a:prstGeom prst="roundRect">
            <a:avLst>
              <a:gd name="adj" fmla="val 64736"/>
            </a:avLst>
          </a:prstGeom>
          <a:solidFill>
            <a:srgbClr val="D4A843"/>
          </a:solidFill>
          <a:ln/>
        </p:spPr>
        <p:txBody>
          <a:bodyPr wrap="none" rtlCol="0" anchor="t"/>
          <a:lstStyle/>
          <a:p>
            <a:pPr marL="0" indent="0">
              <a:buNone/>
            </a:pPr>
            <a:endParaRPr lang="en-US" dirty="0"/>
          </a:p>
        </p:txBody>
      </p:sp>
      <p:sp>
        <p:nvSpPr>
          <p:cNvPr id="4" name="Text 2"/>
          <p:cNvSpPr/>
          <p:nvPr/>
        </p:nvSpPr>
        <p:spPr>
          <a:xfrm>
            <a:off x="400050" y="942529"/>
            <a:ext cx="4074765" cy="3666530"/>
          </a:xfrm>
          <a:prstGeom prst="roundRect">
            <a:avLst>
              <a:gd name="adj" fmla="val 1940"/>
            </a:avLst>
          </a:prstGeom>
          <a:gradFill rotWithShape="1">
            <a:gsLst>
              <a:gs pos="0">
                <a:srgbClr val="22503C">
                  <a:alpha val="35000"/>
                </a:srgbClr>
              </a:gs>
              <a:gs pos="100000">
                <a:srgbClr val="252B3D">
                  <a:alpha val="70000"/>
                </a:srgbClr>
              </a:gs>
            </a:gsLst>
            <a:lin ang="2700000" scaled="1"/>
          </a:gradFill>
          <a:ln w="9525">
            <a:solidFill>
              <a:srgbClr val="48A06E">
                <a:alpha val="25000"/>
              </a:srgbClr>
            </a:solidFill>
          </a:ln>
        </p:spPr>
        <p:txBody>
          <a:bodyPr wrap="square" rtlCol="0" anchor="t"/>
          <a:lstStyle/>
          <a:p>
            <a:pPr marL="0" indent="0">
              <a:buNone/>
            </a:pPr>
            <a:endParaRPr lang="en-US" dirty="0"/>
          </a:p>
        </p:txBody>
      </p:sp>
      <p:sp>
        <p:nvSpPr>
          <p:cNvPr id="5" name="Text 3"/>
          <p:cNvSpPr/>
          <p:nvPr/>
        </p:nvSpPr>
        <p:spPr>
          <a:xfrm>
            <a:off x="610195" y="1467594"/>
            <a:ext cx="3654475" cy="9525"/>
          </a:xfrm>
          <a:prstGeom prst="rect">
            <a:avLst/>
          </a:prstGeom>
          <a:solidFill>
            <a:srgbClr val="48A06E">
              <a:alpha val="40000"/>
            </a:srgbClr>
          </a:solidFill>
          <a:ln/>
        </p:spPr>
        <p:txBody>
          <a:bodyPr wrap="none" rtlCol="0" anchor="t"/>
          <a:lstStyle/>
          <a:p>
            <a:pPr marL="0" indent="0">
              <a:buNone/>
            </a:pPr>
            <a:endParaRPr lang="en-US" dirty="0"/>
          </a:p>
        </p:txBody>
      </p:sp>
      <p:sp>
        <p:nvSpPr>
          <p:cNvPr id="6" name="Text 4"/>
          <p:cNvSpPr/>
          <p:nvPr/>
        </p:nvSpPr>
        <p:spPr>
          <a:xfrm>
            <a:off x="610195" y="1123504"/>
            <a:ext cx="257770" cy="257770"/>
          </a:xfrm>
          <a:prstGeom prst="roundRect">
            <a:avLst>
              <a:gd name="adj" fmla="val 22171"/>
            </a:avLst>
          </a:prstGeom>
          <a:solidFill>
            <a:srgbClr val="48A06E">
              <a:alpha val="20000"/>
            </a:srgbClr>
          </a:solidFill>
          <a:ln/>
        </p:spPr>
        <p:txBody>
          <a:bodyPr wrap="none" rtlCol="0" anchor="t"/>
          <a:lstStyle/>
          <a:p>
            <a:pPr marL="0" indent="0">
              <a:buNone/>
            </a:pPr>
            <a:endParaRPr lang="en-US" dirty="0"/>
          </a:p>
        </p:txBody>
      </p:sp>
      <p:pic>
        <p:nvPicPr>
          <p:cNvPr id="7"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72712" y="1186020"/>
            <a:ext cx="132588" cy="132588"/>
          </a:xfrm>
          <a:prstGeom prst="rect">
            <a:avLst/>
          </a:prstGeom>
        </p:spPr>
      </p:pic>
      <p:sp>
        <p:nvSpPr>
          <p:cNvPr id="8" name="Text 5"/>
          <p:cNvSpPr/>
          <p:nvPr/>
        </p:nvSpPr>
        <p:spPr>
          <a:xfrm>
            <a:off x="938957" y="1167408"/>
            <a:ext cx="1662976" cy="169813"/>
          </a:xfrm>
          <a:prstGeom prst="rect">
            <a:avLst/>
          </a:prstGeom>
          <a:noFill/>
          <a:ln/>
        </p:spPr>
        <p:txBody>
          <a:bodyPr wrap="none" lIns="0" tIns="0" rIns="0" bIns="0" rtlCol="0" anchor="ctr"/>
          <a:lstStyle/>
          <a:p>
            <a:pPr marL="0" indent="0" algn="l">
              <a:lnSpc>
                <a:spcPts val="1337"/>
              </a:lnSpc>
              <a:buNone/>
            </a:pPr>
            <a:r>
              <a:rPr lang="en-US" sz="1070" b="1" dirty="0">
                <a:solidFill>
                  <a:srgbClr val="6BCF96"/>
                </a:solidFill>
                <a:latin typeface="Constantia" pitchFamily="34" charset="0"/>
                <a:ea typeface="Constantia" pitchFamily="34" charset="-122"/>
                <a:cs typeface="Constantia" pitchFamily="34" charset="-120"/>
              </a:rPr>
              <a:t>The Principle of Restraint</a:t>
            </a:r>
            <a:endParaRPr lang="en-US" sz="1070" dirty="0"/>
          </a:p>
        </p:txBody>
      </p:sp>
      <p:sp>
        <p:nvSpPr>
          <p:cNvPr id="9" name="Text 6"/>
          <p:cNvSpPr/>
          <p:nvPr/>
        </p:nvSpPr>
        <p:spPr>
          <a:xfrm>
            <a:off x="824657" y="1605260"/>
            <a:ext cx="3508814" cy="328166"/>
          </a:xfrm>
          <a:prstGeom prst="rect">
            <a:avLst/>
          </a:prstGeom>
          <a:noFill/>
          <a:ln/>
        </p:spPr>
        <p:txBody>
          <a:bodyPr wrap="square" lIns="0" tIns="0" rIns="0" bIns="0" rtlCol="0" anchor="t"/>
          <a:lstStyle/>
          <a:p>
            <a:pPr marL="0" indent="0" algn="l">
              <a:lnSpc>
                <a:spcPts val="1230"/>
              </a:lnSpc>
              <a:buNone/>
            </a:pPr>
            <a:r>
              <a:rPr lang="en-US" sz="820" dirty="0">
                <a:solidFill>
                  <a:srgbClr val="F0F0F0"/>
                </a:solidFill>
                <a:latin typeface="Calibri" pitchFamily="34" charset="0"/>
                <a:ea typeface="Calibri" pitchFamily="34" charset="-122"/>
                <a:cs typeface="Calibri" pitchFamily="34" charset="-120"/>
              </a:rPr>
              <a:t>Rooted in </a:t>
            </a:r>
            <a:r>
              <a:rPr lang="en-US" sz="820" b="1" dirty="0">
                <a:solidFill>
                  <a:srgbClr val="F0F0F0"/>
                </a:solidFill>
                <a:latin typeface="Calibri" pitchFamily="34" charset="0"/>
                <a:ea typeface="Calibri" pitchFamily="34" charset="-122"/>
                <a:cs typeface="Calibri" pitchFamily="34" charset="-120"/>
              </a:rPr>
              <a:t>Charter s. 11(e)</a:t>
            </a:r>
            <a:r>
              <a:rPr lang="en-US" sz="820" dirty="0">
                <a:solidFill>
                  <a:srgbClr val="F0F0F0"/>
                </a:solidFill>
                <a:latin typeface="Calibri" pitchFamily="34" charset="0"/>
                <a:ea typeface="Calibri" pitchFamily="34" charset="-122"/>
                <a:cs typeface="Calibri" pitchFamily="34" charset="-120"/>
              </a:rPr>
              <a:t>: right not to be denied reasonable bail without just cause</a:t>
            </a:r>
            <a:endParaRPr lang="en-US" sz="820" dirty="0"/>
          </a:p>
        </p:txBody>
      </p:sp>
      <p:pic>
        <p:nvPicPr>
          <p:cNvPr id="10"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15636" y="1624542"/>
            <a:ext cx="132588" cy="132588"/>
          </a:xfrm>
          <a:prstGeom prst="rect">
            <a:avLst/>
          </a:prstGeom>
        </p:spPr>
      </p:pic>
      <p:sp>
        <p:nvSpPr>
          <p:cNvPr id="11" name="Text 7"/>
          <p:cNvSpPr/>
          <p:nvPr/>
        </p:nvSpPr>
        <p:spPr>
          <a:xfrm>
            <a:off x="824657" y="2004120"/>
            <a:ext cx="3508814" cy="328166"/>
          </a:xfrm>
          <a:prstGeom prst="rect">
            <a:avLst/>
          </a:prstGeom>
          <a:noFill/>
          <a:ln/>
        </p:spPr>
        <p:txBody>
          <a:bodyPr wrap="square" lIns="0" tIns="0" rIns="0" bIns="0" rtlCol="0" anchor="t"/>
          <a:lstStyle/>
          <a:p>
            <a:pPr marL="0" indent="0" algn="l">
              <a:lnSpc>
                <a:spcPts val="1230"/>
              </a:lnSpc>
              <a:buNone/>
            </a:pPr>
            <a:r>
              <a:rPr lang="en-US" sz="820" b="1" i="1" dirty="0">
                <a:solidFill>
                  <a:srgbClr val="F0F0F0"/>
                </a:solidFill>
                <a:latin typeface="Calibri" pitchFamily="34" charset="0"/>
                <a:ea typeface="Calibri" pitchFamily="34" charset="-122"/>
                <a:cs typeface="Calibri" pitchFamily="34" charset="-120"/>
              </a:rPr>
              <a:t>R v. Antic</a:t>
            </a:r>
            <a:r>
              <a:rPr lang="en-US" sz="820" b="1" dirty="0">
                <a:solidFill>
                  <a:srgbClr val="F0F0F0"/>
                </a:solidFill>
                <a:latin typeface="Calibri" pitchFamily="34" charset="0"/>
                <a:ea typeface="Calibri" pitchFamily="34" charset="-122"/>
                <a:cs typeface="Calibri" pitchFamily="34" charset="-120"/>
              </a:rPr>
              <a:t> (2017 SCC)</a:t>
            </a:r>
            <a:r>
              <a:rPr lang="en-US" sz="820" dirty="0">
                <a:solidFill>
                  <a:srgbClr val="F0F0F0"/>
                </a:solidFill>
                <a:latin typeface="Calibri" pitchFamily="34" charset="0"/>
                <a:ea typeface="Calibri" pitchFamily="34" charset="-122"/>
                <a:cs typeface="Calibri" pitchFamily="34" charset="-120"/>
              </a:rPr>
              <a:t>: established the bail ladder — release on least restrictive terms first</a:t>
            </a:r>
            <a:endParaRPr lang="en-US" sz="820" dirty="0"/>
          </a:p>
        </p:txBody>
      </p:sp>
      <p:pic>
        <p:nvPicPr>
          <p:cNvPr id="12" name="Image 2"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15636" y="2023402"/>
            <a:ext cx="132588" cy="132588"/>
          </a:xfrm>
          <a:prstGeom prst="rect">
            <a:avLst/>
          </a:prstGeom>
        </p:spPr>
      </p:pic>
      <p:sp>
        <p:nvSpPr>
          <p:cNvPr id="13" name="Text 8"/>
          <p:cNvSpPr/>
          <p:nvPr/>
        </p:nvSpPr>
        <p:spPr>
          <a:xfrm>
            <a:off x="824657" y="2402979"/>
            <a:ext cx="3508814" cy="328166"/>
          </a:xfrm>
          <a:prstGeom prst="rect">
            <a:avLst/>
          </a:prstGeom>
          <a:noFill/>
          <a:ln/>
        </p:spPr>
        <p:txBody>
          <a:bodyPr wrap="square" lIns="0" tIns="0" rIns="0" bIns="0" rtlCol="0" anchor="t"/>
          <a:lstStyle/>
          <a:p>
            <a:pPr marL="0" indent="0" algn="l">
              <a:lnSpc>
                <a:spcPts val="1230"/>
              </a:lnSpc>
              <a:buNone/>
            </a:pPr>
            <a:r>
              <a:rPr lang="en-US" sz="820" dirty="0">
                <a:solidFill>
                  <a:srgbClr val="F0F0F0"/>
                </a:solidFill>
                <a:latin typeface="Calibri" pitchFamily="34" charset="0"/>
                <a:ea typeface="Calibri" pitchFamily="34" charset="-122"/>
                <a:cs typeface="Calibri" pitchFamily="34" charset="-120"/>
              </a:rPr>
              <a:t>Restraint applies to </a:t>
            </a:r>
            <a:r>
              <a:rPr lang="en-US" sz="820" b="1" dirty="0">
                <a:solidFill>
                  <a:srgbClr val="F0F0F0"/>
                </a:solidFill>
                <a:latin typeface="Calibri" pitchFamily="34" charset="0"/>
                <a:ea typeface="Calibri" pitchFamily="34" charset="-122"/>
                <a:cs typeface="Calibri" pitchFamily="34" charset="-120"/>
              </a:rPr>
              <a:t>both</a:t>
            </a:r>
            <a:r>
              <a:rPr lang="en-US" sz="820" dirty="0">
                <a:solidFill>
                  <a:srgbClr val="F0F0F0"/>
                </a:solidFill>
                <a:latin typeface="Calibri" pitchFamily="34" charset="0"/>
                <a:ea typeface="Calibri" pitchFamily="34" charset="-122"/>
                <a:cs typeface="Calibri" pitchFamily="34" charset="-120"/>
              </a:rPr>
              <a:t> the decision to detain </a:t>
            </a:r>
            <a:r>
              <a:rPr lang="en-US" sz="820" b="1" dirty="0">
                <a:solidFill>
                  <a:srgbClr val="F0F0F0"/>
                </a:solidFill>
                <a:latin typeface="Calibri" pitchFamily="34" charset="0"/>
                <a:ea typeface="Calibri" pitchFamily="34" charset="-122"/>
                <a:cs typeface="Calibri" pitchFamily="34" charset="-120"/>
              </a:rPr>
              <a:t>and</a:t>
            </a:r>
            <a:r>
              <a:rPr lang="en-US" sz="820" dirty="0">
                <a:solidFill>
                  <a:srgbClr val="F0F0F0"/>
                </a:solidFill>
                <a:latin typeface="Calibri" pitchFamily="34" charset="0"/>
                <a:ea typeface="Calibri" pitchFamily="34" charset="-122"/>
                <a:cs typeface="Calibri" pitchFamily="34" charset="-120"/>
              </a:rPr>
              <a:t> the conditions imposed</a:t>
            </a:r>
            <a:endParaRPr lang="en-US" sz="820" dirty="0"/>
          </a:p>
        </p:txBody>
      </p:sp>
      <p:pic>
        <p:nvPicPr>
          <p:cNvPr id="14" name="Image 3" descr="preencoded.png"/>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615636" y="2422261"/>
            <a:ext cx="132588" cy="132588"/>
          </a:xfrm>
          <a:prstGeom prst="rect">
            <a:avLst/>
          </a:prstGeom>
        </p:spPr>
      </p:pic>
      <p:sp>
        <p:nvSpPr>
          <p:cNvPr id="15" name="Text 9"/>
          <p:cNvSpPr/>
          <p:nvPr/>
        </p:nvSpPr>
        <p:spPr>
          <a:xfrm>
            <a:off x="824657" y="2801838"/>
            <a:ext cx="3523223" cy="156270"/>
          </a:xfrm>
          <a:prstGeom prst="rect">
            <a:avLst/>
          </a:prstGeom>
          <a:noFill/>
          <a:ln/>
        </p:spPr>
        <p:txBody>
          <a:bodyPr wrap="none" lIns="0" tIns="0" rIns="0" bIns="0" rtlCol="0" anchor="t"/>
          <a:lstStyle/>
          <a:p>
            <a:pPr marL="0" indent="0" algn="l">
              <a:lnSpc>
                <a:spcPts val="1230"/>
              </a:lnSpc>
              <a:buNone/>
            </a:pPr>
            <a:r>
              <a:rPr lang="en-US" sz="820" dirty="0">
                <a:solidFill>
                  <a:srgbClr val="F0F0F0"/>
                </a:solidFill>
                <a:latin typeface="Calibri" pitchFamily="34" charset="0"/>
                <a:ea typeface="Calibri" pitchFamily="34" charset="-122"/>
                <a:cs typeface="Calibri" pitchFamily="34" charset="-120"/>
              </a:rPr>
              <a:t>Recognizes that pre-trial detention is </a:t>
            </a:r>
            <a:r>
              <a:rPr lang="en-US" sz="820" b="1" dirty="0">
                <a:solidFill>
                  <a:srgbClr val="F0F0F0"/>
                </a:solidFill>
                <a:latin typeface="Calibri" pitchFamily="34" charset="0"/>
                <a:ea typeface="Calibri" pitchFamily="34" charset="-122"/>
                <a:cs typeface="Calibri" pitchFamily="34" charset="-120"/>
              </a:rPr>
              <a:t>punishment before conviction</a:t>
            </a:r>
            <a:endParaRPr lang="en-US" sz="820" dirty="0"/>
          </a:p>
        </p:txBody>
      </p:sp>
      <p:pic>
        <p:nvPicPr>
          <p:cNvPr id="16" name="Image 4" descr="preencoded.png"/>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615636" y="2821120"/>
            <a:ext cx="132588" cy="132588"/>
          </a:xfrm>
          <a:prstGeom prst="rect">
            <a:avLst/>
          </a:prstGeom>
        </p:spPr>
      </p:pic>
      <p:sp>
        <p:nvSpPr>
          <p:cNvPr id="17" name="Text 10"/>
          <p:cNvSpPr/>
          <p:nvPr/>
        </p:nvSpPr>
        <p:spPr>
          <a:xfrm>
            <a:off x="824657" y="3045470"/>
            <a:ext cx="3508814" cy="328166"/>
          </a:xfrm>
          <a:prstGeom prst="rect">
            <a:avLst/>
          </a:prstGeom>
          <a:noFill/>
          <a:ln/>
        </p:spPr>
        <p:txBody>
          <a:bodyPr wrap="square" lIns="0" tIns="0" rIns="0" bIns="0" rtlCol="0" anchor="t"/>
          <a:lstStyle/>
          <a:p>
            <a:pPr marL="0" indent="0" algn="l">
              <a:lnSpc>
                <a:spcPts val="1230"/>
              </a:lnSpc>
              <a:buNone/>
            </a:pPr>
            <a:r>
              <a:rPr lang="en-US" sz="820" b="1" dirty="0">
                <a:solidFill>
                  <a:srgbClr val="F0F0F0"/>
                </a:solidFill>
                <a:latin typeface="Calibri" pitchFamily="34" charset="0"/>
                <a:ea typeface="Calibri" pitchFamily="34" charset="-122"/>
                <a:cs typeface="Calibri" pitchFamily="34" charset="-120"/>
              </a:rPr>
              <a:t>CLA position</a:t>
            </a:r>
            <a:r>
              <a:rPr lang="en-US" sz="820" dirty="0">
                <a:solidFill>
                  <a:srgbClr val="F0F0F0"/>
                </a:solidFill>
                <a:latin typeface="Calibri" pitchFamily="34" charset="0"/>
                <a:ea typeface="Calibri" pitchFamily="34" charset="-122"/>
                <a:cs typeface="Calibri" pitchFamily="34" charset="-120"/>
              </a:rPr>
              <a:t>: restraint remains fundamental to reverse onus bail hearings</a:t>
            </a:r>
            <a:endParaRPr lang="en-US" sz="820" dirty="0"/>
          </a:p>
        </p:txBody>
      </p:sp>
      <p:pic>
        <p:nvPicPr>
          <p:cNvPr id="18" name="Image 5" descr="preencoded.png"/>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615636" y="3064752"/>
            <a:ext cx="132588" cy="132588"/>
          </a:xfrm>
          <a:prstGeom prst="rect">
            <a:avLst/>
          </a:prstGeom>
        </p:spPr>
      </p:pic>
      <p:sp>
        <p:nvSpPr>
          <p:cNvPr id="19" name="Text 11"/>
          <p:cNvSpPr/>
          <p:nvPr/>
        </p:nvSpPr>
        <p:spPr>
          <a:xfrm>
            <a:off x="4561136" y="942529"/>
            <a:ext cx="21580" cy="3666530"/>
          </a:xfrm>
          <a:prstGeom prst="roundRect">
            <a:avLst>
              <a:gd name="adj" fmla="val 64736"/>
            </a:avLst>
          </a:prstGeom>
          <a:gradFill rotWithShape="1">
            <a:gsLst>
              <a:gs pos="0">
                <a:srgbClr val="000000">
                  <a:alpha val="0"/>
                </a:srgbClr>
              </a:gs>
              <a:gs pos="20000">
                <a:srgbClr val="D4A843"/>
              </a:gs>
              <a:gs pos="80000">
                <a:srgbClr val="D4A843"/>
              </a:gs>
              <a:gs pos="100000">
                <a:srgbClr val="000000">
                  <a:alpha val="0"/>
                </a:srgbClr>
              </a:gs>
            </a:gsLst>
            <a:lin ang="5400000" scaled="1"/>
          </a:gradFill>
          <a:ln/>
        </p:spPr>
        <p:txBody>
          <a:bodyPr wrap="square" rtlCol="0" anchor="t"/>
          <a:lstStyle/>
          <a:p>
            <a:pPr marL="0" indent="0">
              <a:buNone/>
            </a:pPr>
            <a:endParaRPr lang="en-US" dirty="0"/>
          </a:p>
        </p:txBody>
      </p:sp>
      <p:sp>
        <p:nvSpPr>
          <p:cNvPr id="20" name="Text 12"/>
          <p:cNvSpPr/>
          <p:nvPr/>
        </p:nvSpPr>
        <p:spPr>
          <a:xfrm>
            <a:off x="4669036" y="942529"/>
            <a:ext cx="4074914" cy="3666530"/>
          </a:xfrm>
          <a:prstGeom prst="roundRect">
            <a:avLst>
              <a:gd name="adj" fmla="val 1940"/>
            </a:avLst>
          </a:prstGeom>
          <a:gradFill rotWithShape="1">
            <a:gsLst>
              <a:gs pos="0">
                <a:srgbClr val="782828">
                  <a:alpha val="30000"/>
                </a:srgbClr>
              </a:gs>
              <a:gs pos="100000">
                <a:srgbClr val="252B3D">
                  <a:alpha val="70000"/>
                </a:srgbClr>
              </a:gs>
            </a:gsLst>
            <a:lin ang="2700000" scaled="1"/>
          </a:gradFill>
          <a:ln w="9525">
            <a:solidFill>
              <a:srgbClr val="B44646">
                <a:alpha val="25000"/>
              </a:srgbClr>
            </a:solidFill>
          </a:ln>
        </p:spPr>
        <p:txBody>
          <a:bodyPr wrap="square" rtlCol="0" anchor="t"/>
          <a:lstStyle/>
          <a:p>
            <a:pPr marL="0" indent="0">
              <a:buNone/>
            </a:pPr>
            <a:endParaRPr lang="en-US" dirty="0"/>
          </a:p>
        </p:txBody>
      </p:sp>
      <p:sp>
        <p:nvSpPr>
          <p:cNvPr id="21" name="Text 13"/>
          <p:cNvSpPr/>
          <p:nvPr/>
        </p:nvSpPr>
        <p:spPr>
          <a:xfrm>
            <a:off x="4879181" y="1467594"/>
            <a:ext cx="3654623" cy="9525"/>
          </a:xfrm>
          <a:prstGeom prst="rect">
            <a:avLst/>
          </a:prstGeom>
          <a:solidFill>
            <a:srgbClr val="B44646">
              <a:alpha val="40000"/>
            </a:srgbClr>
          </a:solidFill>
          <a:ln/>
        </p:spPr>
        <p:txBody>
          <a:bodyPr wrap="none" rtlCol="0" anchor="t"/>
          <a:lstStyle/>
          <a:p>
            <a:pPr marL="0" indent="0">
              <a:buNone/>
            </a:pPr>
            <a:endParaRPr lang="en-US" dirty="0"/>
          </a:p>
        </p:txBody>
      </p:sp>
      <p:sp>
        <p:nvSpPr>
          <p:cNvPr id="22" name="Text 14"/>
          <p:cNvSpPr/>
          <p:nvPr/>
        </p:nvSpPr>
        <p:spPr>
          <a:xfrm>
            <a:off x="4879181" y="1123504"/>
            <a:ext cx="257770" cy="257770"/>
          </a:xfrm>
          <a:prstGeom prst="roundRect">
            <a:avLst>
              <a:gd name="adj" fmla="val 22171"/>
            </a:avLst>
          </a:prstGeom>
          <a:solidFill>
            <a:srgbClr val="B44646">
              <a:alpha val="20000"/>
            </a:srgbClr>
          </a:solidFill>
          <a:ln/>
        </p:spPr>
        <p:txBody>
          <a:bodyPr wrap="none" rtlCol="0" anchor="t"/>
          <a:lstStyle/>
          <a:p>
            <a:pPr marL="0" indent="0">
              <a:buNone/>
            </a:pPr>
            <a:endParaRPr lang="en-US" dirty="0"/>
          </a:p>
        </p:txBody>
      </p:sp>
      <p:pic>
        <p:nvPicPr>
          <p:cNvPr id="23" name="Image 6" descr="preencoded.png"/>
          <p:cNvPicPr>
            <a:picLocks noChangeAspect="1"/>
          </p:cNvPicPr>
          <p:nvPr/>
        </p:nvPicPr>
        <p:blipFill>
          <a:blip>
            <a:extLst>
              <a:ext uri="{96DAC541-7B7A-43D3-8B79-37D633B846F1}">
                <asvg:svgBlip xmlns:asvg="http://schemas.microsoft.com/office/drawing/2016/SVG/main" r:embed="rId9"/>
              </a:ext>
            </a:extLst>
          </a:blip>
          <a:stretch>
            <a:fillRect/>
          </a:stretch>
        </p:blipFill>
        <p:spPr>
          <a:xfrm>
            <a:off x="4941698" y="1186020"/>
            <a:ext cx="132588" cy="132588"/>
          </a:xfrm>
          <a:prstGeom prst="rect">
            <a:avLst/>
          </a:prstGeom>
        </p:spPr>
      </p:pic>
      <p:sp>
        <p:nvSpPr>
          <p:cNvPr id="24" name="Text 15"/>
          <p:cNvSpPr/>
          <p:nvPr/>
        </p:nvSpPr>
        <p:spPr>
          <a:xfrm>
            <a:off x="5207943" y="1167408"/>
            <a:ext cx="1759729" cy="169813"/>
          </a:xfrm>
          <a:prstGeom prst="rect">
            <a:avLst/>
          </a:prstGeom>
          <a:noFill/>
          <a:ln/>
        </p:spPr>
        <p:txBody>
          <a:bodyPr wrap="none" lIns="0" tIns="0" rIns="0" bIns="0" rtlCol="0" anchor="ctr"/>
          <a:lstStyle/>
          <a:p>
            <a:pPr marL="0" indent="0" algn="l">
              <a:lnSpc>
                <a:spcPts val="1337"/>
              </a:lnSpc>
              <a:buNone/>
            </a:pPr>
            <a:r>
              <a:rPr lang="en-US" sz="1070" b="1" dirty="0">
                <a:solidFill>
                  <a:srgbClr val="E07070"/>
                </a:solidFill>
                <a:latin typeface="Constantia" pitchFamily="34" charset="0"/>
                <a:ea typeface="Constantia" pitchFamily="34" charset="-122"/>
                <a:cs typeface="Constantia" pitchFamily="34" charset="-120"/>
              </a:rPr>
              <a:t>How C-14 Erodes Restraint</a:t>
            </a:r>
            <a:endParaRPr lang="en-US" sz="1070" dirty="0"/>
          </a:p>
        </p:txBody>
      </p:sp>
      <p:sp>
        <p:nvSpPr>
          <p:cNvPr id="25" name="Text 16"/>
          <p:cNvSpPr/>
          <p:nvPr/>
        </p:nvSpPr>
        <p:spPr>
          <a:xfrm>
            <a:off x="5093643" y="1605260"/>
            <a:ext cx="3508965" cy="328166"/>
          </a:xfrm>
          <a:prstGeom prst="rect">
            <a:avLst/>
          </a:prstGeom>
          <a:noFill/>
          <a:ln/>
        </p:spPr>
        <p:txBody>
          <a:bodyPr wrap="square" lIns="0" tIns="0" rIns="0" bIns="0" rtlCol="0" anchor="t"/>
          <a:lstStyle/>
          <a:p>
            <a:pPr marL="0" indent="0" algn="l">
              <a:lnSpc>
                <a:spcPts val="1230"/>
              </a:lnSpc>
              <a:buNone/>
            </a:pPr>
            <a:r>
              <a:rPr lang="en-US" sz="820" b="1" dirty="0">
                <a:solidFill>
                  <a:srgbClr val="F0F0F0"/>
                </a:solidFill>
                <a:latin typeface="Calibri" pitchFamily="34" charset="0"/>
                <a:ea typeface="Calibri" pitchFamily="34" charset="-122"/>
                <a:cs typeface="Calibri" pitchFamily="34" charset="-120"/>
              </a:rPr>
              <a:t>Removes</a:t>
            </a:r>
            <a:r>
              <a:rPr lang="en-US" sz="820" dirty="0">
                <a:solidFill>
                  <a:srgbClr val="F0F0F0"/>
                </a:solidFill>
                <a:latin typeface="Calibri" pitchFamily="34" charset="0"/>
                <a:ea typeface="Calibri" pitchFamily="34" charset="-122"/>
                <a:cs typeface="Calibri" pitchFamily="34" charset="-120"/>
              </a:rPr>
              <a:t> principle of restraint from consideration in expanded reverse onus hearings</a:t>
            </a:r>
            <a:endParaRPr lang="en-US" sz="820" dirty="0"/>
          </a:p>
        </p:txBody>
      </p:sp>
      <p:pic>
        <p:nvPicPr>
          <p:cNvPr id="26" name="Image 7" descr="preencoded.png"/>
          <p:cNvPicPr>
            <a:picLocks noChangeAspect="1"/>
          </p:cNvPicPr>
          <p:nvPr/>
        </p:nvPicPr>
        <p:blipFill>
          <a:blip>
            <a:extLst>
              <a:ext uri="{96DAC541-7B7A-43D3-8B79-37D633B846F1}">
                <asvg:svgBlip xmlns:asvg="http://schemas.microsoft.com/office/drawing/2016/SVG/main" r:embed="rId10"/>
              </a:ext>
            </a:extLst>
          </a:blip>
          <a:stretch>
            <a:fillRect/>
          </a:stretch>
        </p:blipFill>
        <p:spPr>
          <a:xfrm>
            <a:off x="4884622" y="1624542"/>
            <a:ext cx="132588" cy="132588"/>
          </a:xfrm>
          <a:prstGeom prst="rect">
            <a:avLst/>
          </a:prstGeom>
        </p:spPr>
      </p:pic>
      <p:sp>
        <p:nvSpPr>
          <p:cNvPr id="27" name="Text 17"/>
          <p:cNvSpPr/>
          <p:nvPr/>
        </p:nvSpPr>
        <p:spPr>
          <a:xfrm>
            <a:off x="5093643" y="2004120"/>
            <a:ext cx="3508965" cy="328166"/>
          </a:xfrm>
          <a:prstGeom prst="rect">
            <a:avLst/>
          </a:prstGeom>
          <a:noFill/>
          <a:ln/>
        </p:spPr>
        <p:txBody>
          <a:bodyPr wrap="square" lIns="0" tIns="0" rIns="0" bIns="0" rtlCol="0" anchor="t"/>
          <a:lstStyle/>
          <a:p>
            <a:pPr marL="0" indent="0" algn="l">
              <a:lnSpc>
                <a:spcPts val="1230"/>
              </a:lnSpc>
              <a:buNone/>
            </a:pPr>
            <a:r>
              <a:rPr lang="en-US" sz="820" dirty="0">
                <a:solidFill>
                  <a:srgbClr val="F0F0F0"/>
                </a:solidFill>
                <a:latin typeface="Calibri" pitchFamily="34" charset="0"/>
                <a:ea typeface="Calibri" pitchFamily="34" charset="-122"/>
                <a:cs typeface="Calibri" pitchFamily="34" charset="-120"/>
              </a:rPr>
              <a:t>Introduces new </a:t>
            </a:r>
            <a:r>
              <a:rPr lang="en-US" sz="820" b="1" dirty="0">
                <a:solidFill>
                  <a:srgbClr val="F0F0F0"/>
                </a:solidFill>
                <a:latin typeface="Calibri" pitchFamily="34" charset="0"/>
                <a:ea typeface="Calibri" pitchFamily="34" charset="-122"/>
                <a:cs typeface="Calibri" pitchFamily="34" charset="-120"/>
              </a:rPr>
              <a:t>surety restrictions</a:t>
            </a:r>
            <a:r>
              <a:rPr lang="en-US" sz="820" dirty="0">
                <a:solidFill>
                  <a:srgbClr val="F0F0F0"/>
                </a:solidFill>
                <a:latin typeface="Calibri" pitchFamily="34" charset="0"/>
                <a:ea typeface="Calibri" pitchFamily="34" charset="-122"/>
                <a:cs typeface="Calibri" pitchFamily="34" charset="-120"/>
              </a:rPr>
              <a:t> — no surety if convicted of indictable offence in past 10 years</a:t>
            </a:r>
            <a:endParaRPr lang="en-US" sz="820" dirty="0"/>
          </a:p>
        </p:txBody>
      </p:sp>
      <p:pic>
        <p:nvPicPr>
          <p:cNvPr id="28" name="Image 8" descr="preencoded.png"/>
          <p:cNvPicPr>
            <a:picLocks noChangeAspect="1"/>
          </p:cNvPicPr>
          <p:nvPr/>
        </p:nvPicPr>
        <p:blipFill>
          <a:blip>
            <a:extLst>
              <a:ext uri="{96DAC541-7B7A-43D3-8B79-37D633B846F1}">
                <asvg:svgBlip xmlns:asvg="http://schemas.microsoft.com/office/drawing/2016/SVG/main" r:embed="rId11"/>
              </a:ext>
            </a:extLst>
          </a:blip>
          <a:stretch>
            <a:fillRect/>
          </a:stretch>
        </p:blipFill>
        <p:spPr>
          <a:xfrm>
            <a:off x="4884622" y="2023402"/>
            <a:ext cx="132588" cy="132588"/>
          </a:xfrm>
          <a:prstGeom prst="rect">
            <a:avLst/>
          </a:prstGeom>
        </p:spPr>
      </p:pic>
      <p:sp>
        <p:nvSpPr>
          <p:cNvPr id="29" name="Text 18"/>
          <p:cNvSpPr/>
          <p:nvPr/>
        </p:nvSpPr>
        <p:spPr>
          <a:xfrm>
            <a:off x="5093643" y="2402979"/>
            <a:ext cx="2302431" cy="156270"/>
          </a:xfrm>
          <a:prstGeom prst="rect">
            <a:avLst/>
          </a:prstGeom>
          <a:noFill/>
          <a:ln/>
        </p:spPr>
        <p:txBody>
          <a:bodyPr wrap="none" lIns="0" tIns="0" rIns="0" bIns="0" rtlCol="0" anchor="t"/>
          <a:lstStyle/>
          <a:p>
            <a:pPr marL="0" indent="0" algn="l">
              <a:lnSpc>
                <a:spcPts val="1230"/>
              </a:lnSpc>
              <a:buNone/>
            </a:pPr>
            <a:r>
              <a:rPr lang="en-US" sz="820" b="1" dirty="0">
                <a:solidFill>
                  <a:srgbClr val="F0F0F0"/>
                </a:solidFill>
                <a:latin typeface="Calibri" pitchFamily="34" charset="0"/>
                <a:ea typeface="Calibri" pitchFamily="34" charset="-122"/>
                <a:cs typeface="Calibri" pitchFamily="34" charset="-120"/>
              </a:rPr>
              <a:t>Narrows judicial discretion</a:t>
            </a:r>
            <a:r>
              <a:rPr lang="en-US" sz="820" dirty="0">
                <a:solidFill>
                  <a:srgbClr val="F0F0F0"/>
                </a:solidFill>
                <a:latin typeface="Calibri" pitchFamily="34" charset="0"/>
                <a:ea typeface="Calibri" pitchFamily="34" charset="-122"/>
                <a:cs typeface="Calibri" pitchFamily="34" charset="-120"/>
              </a:rPr>
              <a:t> in bail decisions</a:t>
            </a:r>
            <a:endParaRPr lang="en-US" sz="820" dirty="0"/>
          </a:p>
        </p:txBody>
      </p:sp>
      <p:pic>
        <p:nvPicPr>
          <p:cNvPr id="30" name="Image 9" descr="preencoded.png"/>
          <p:cNvPicPr>
            <a:picLocks noChangeAspect="1"/>
          </p:cNvPicPr>
          <p:nvPr/>
        </p:nvPicPr>
        <p:blipFill>
          <a:blip>
            <a:extLst>
              <a:ext uri="{96DAC541-7B7A-43D3-8B79-37D633B846F1}">
                <asvg:svgBlip xmlns:asvg="http://schemas.microsoft.com/office/drawing/2016/SVG/main" r:embed="rId12"/>
              </a:ext>
            </a:extLst>
          </a:blip>
          <a:stretch>
            <a:fillRect/>
          </a:stretch>
        </p:blipFill>
        <p:spPr>
          <a:xfrm>
            <a:off x="4884622" y="2422261"/>
            <a:ext cx="132588" cy="132588"/>
          </a:xfrm>
          <a:prstGeom prst="rect">
            <a:avLst/>
          </a:prstGeom>
        </p:spPr>
      </p:pic>
      <p:sp>
        <p:nvSpPr>
          <p:cNvPr id="31" name="Text 19"/>
          <p:cNvSpPr/>
          <p:nvPr/>
        </p:nvSpPr>
        <p:spPr>
          <a:xfrm>
            <a:off x="5093643" y="2646611"/>
            <a:ext cx="3508965" cy="328166"/>
          </a:xfrm>
          <a:prstGeom prst="rect">
            <a:avLst/>
          </a:prstGeom>
          <a:noFill/>
          <a:ln/>
        </p:spPr>
        <p:txBody>
          <a:bodyPr wrap="square" lIns="0" tIns="0" rIns="0" bIns="0" rtlCol="0" anchor="t"/>
          <a:lstStyle/>
          <a:p>
            <a:pPr marL="0" indent="0" algn="l">
              <a:lnSpc>
                <a:spcPts val="1230"/>
              </a:lnSpc>
              <a:buNone/>
            </a:pPr>
            <a:r>
              <a:rPr lang="en-US" sz="820" dirty="0">
                <a:solidFill>
                  <a:srgbClr val="F0F0F0"/>
                </a:solidFill>
                <a:latin typeface="Calibri" pitchFamily="34" charset="0"/>
                <a:ea typeface="Calibri" pitchFamily="34" charset="-122"/>
                <a:cs typeface="Calibri" pitchFamily="34" charset="-120"/>
              </a:rPr>
              <a:t>Creates a </a:t>
            </a:r>
            <a:r>
              <a:rPr lang="en-US" sz="820" b="1" dirty="0">
                <a:solidFill>
                  <a:srgbClr val="F0F0F0"/>
                </a:solidFill>
                <a:latin typeface="Calibri" pitchFamily="34" charset="0"/>
                <a:ea typeface="Calibri" pitchFamily="34" charset="-122"/>
                <a:cs typeface="Calibri" pitchFamily="34" charset="-120"/>
              </a:rPr>
              <a:t>two-tier system</a:t>
            </a:r>
            <a:r>
              <a:rPr lang="en-US" sz="820" dirty="0">
                <a:solidFill>
                  <a:srgbClr val="F0F0F0"/>
                </a:solidFill>
                <a:latin typeface="Calibri" pitchFamily="34" charset="0"/>
                <a:ea typeface="Calibri" pitchFamily="34" charset="-122"/>
                <a:cs typeface="Calibri" pitchFamily="34" charset="-120"/>
              </a:rPr>
              <a:t> where some accused lose restraint protections entirely</a:t>
            </a:r>
            <a:endParaRPr lang="en-US" sz="820" dirty="0"/>
          </a:p>
        </p:txBody>
      </p:sp>
      <p:pic>
        <p:nvPicPr>
          <p:cNvPr id="32" name="Image 10" descr="preencoded.png"/>
          <p:cNvPicPr>
            <a:picLocks noChangeAspect="1"/>
          </p:cNvPicPr>
          <p:nvPr/>
        </p:nvPicPr>
        <p:blipFill>
          <a:blip>
            <a:extLst>
              <a:ext uri="{96DAC541-7B7A-43D3-8B79-37D633B846F1}">
                <asvg:svgBlip xmlns:asvg="http://schemas.microsoft.com/office/drawing/2016/SVG/main" r:embed="rId13"/>
              </a:ext>
            </a:extLst>
          </a:blip>
          <a:stretch>
            <a:fillRect/>
          </a:stretch>
        </p:blipFill>
        <p:spPr>
          <a:xfrm>
            <a:off x="4884622" y="2665893"/>
            <a:ext cx="132588" cy="132588"/>
          </a:xfrm>
          <a:prstGeom prst="rect">
            <a:avLst/>
          </a:prstGeom>
        </p:spPr>
      </p:pic>
      <p:sp>
        <p:nvSpPr>
          <p:cNvPr id="33" name="Text 20"/>
          <p:cNvSpPr/>
          <p:nvPr/>
        </p:nvSpPr>
        <p:spPr>
          <a:xfrm>
            <a:off x="5093643" y="3045470"/>
            <a:ext cx="3508965" cy="328166"/>
          </a:xfrm>
          <a:prstGeom prst="rect">
            <a:avLst/>
          </a:prstGeom>
          <a:noFill/>
          <a:ln/>
        </p:spPr>
        <p:txBody>
          <a:bodyPr wrap="square" lIns="0" tIns="0" rIns="0" bIns="0" rtlCol="0" anchor="t"/>
          <a:lstStyle/>
          <a:p>
            <a:pPr marL="0" indent="0" algn="l">
              <a:lnSpc>
                <a:spcPts val="1230"/>
              </a:lnSpc>
              <a:buNone/>
            </a:pPr>
            <a:r>
              <a:rPr lang="en-US" sz="820" dirty="0">
                <a:solidFill>
                  <a:srgbClr val="F0F0F0"/>
                </a:solidFill>
                <a:latin typeface="Calibri" pitchFamily="34" charset="0"/>
                <a:ea typeface="Calibri" pitchFamily="34" charset="-122"/>
                <a:cs typeface="Calibri" pitchFamily="34" charset="-120"/>
              </a:rPr>
              <a:t>Policy driven by </a:t>
            </a:r>
            <a:r>
              <a:rPr lang="en-US" sz="820" b="1" dirty="0">
                <a:solidFill>
                  <a:srgbClr val="F0F0F0"/>
                </a:solidFill>
                <a:latin typeface="Calibri" pitchFamily="34" charset="0"/>
                <a:ea typeface="Calibri" pitchFamily="34" charset="-122"/>
                <a:cs typeface="Calibri" pitchFamily="34" charset="-120"/>
              </a:rPr>
              <a:t>political rhetoric</a:t>
            </a:r>
            <a:r>
              <a:rPr lang="en-US" sz="820" dirty="0">
                <a:solidFill>
                  <a:srgbClr val="F0F0F0"/>
                </a:solidFill>
                <a:latin typeface="Calibri" pitchFamily="34" charset="0"/>
                <a:ea typeface="Calibri" pitchFamily="34" charset="-122"/>
                <a:cs typeface="Calibri" pitchFamily="34" charset="-120"/>
              </a:rPr>
              <a:t> of "revolving door" rather than evidence </a:t>
            </a:r>
            <a:r>
              <a:rPr lang="en-US" sz="820" dirty="0">
                <a:solidFill>
                  <a:srgbClr val="8B9AB5"/>
                </a:solidFill>
                <a:latin typeface="Calibri" pitchFamily="34" charset="0"/>
                <a:ea typeface="Calibri" pitchFamily="34" charset="-122"/>
                <a:cs typeface="Calibri" pitchFamily="34" charset="-120"/>
              </a:rPr>
              <a:t>(CCLA, CLA)</a:t>
            </a:r>
            <a:endParaRPr lang="en-US" sz="820" dirty="0"/>
          </a:p>
        </p:txBody>
      </p:sp>
      <p:pic>
        <p:nvPicPr>
          <p:cNvPr id="34" name="Image 11" descr="preencoded.png"/>
          <p:cNvPicPr>
            <a:picLocks noChangeAspect="1"/>
          </p:cNvPicPr>
          <p:nvPr/>
        </p:nvPicPr>
        <p:blipFill>
          <a:blip>
            <a:extLst>
              <a:ext uri="{96DAC541-7B7A-43D3-8B79-37D633B846F1}">
                <asvg:svgBlip xmlns:asvg="http://schemas.microsoft.com/office/drawing/2016/SVG/main" r:embed="rId14"/>
              </a:ext>
            </a:extLst>
          </a:blip>
          <a:stretch>
            <a:fillRect/>
          </a:stretch>
        </p:blipFill>
        <p:spPr>
          <a:xfrm>
            <a:off x="4884622" y="3064752"/>
            <a:ext cx="132588" cy="132588"/>
          </a:xfrm>
          <a:prstGeom prst="rect">
            <a:avLst/>
          </a:prstGeom>
        </p:spPr>
      </p:pic>
      <p:sp>
        <p:nvSpPr>
          <p:cNvPr id="35" name="Text 21"/>
          <p:cNvSpPr/>
          <p:nvPr/>
        </p:nvSpPr>
        <p:spPr>
          <a:xfrm>
            <a:off x="400050" y="4815334"/>
            <a:ext cx="2024062" cy="7590"/>
          </a:xfrm>
          <a:prstGeom prst="rect">
            <a:avLst/>
          </a:prstGeom>
          <a:gradFill rotWithShape="1">
            <a:gsLst>
              <a:gs pos="0">
                <a:srgbClr val="000000">
                  <a:alpha val="0"/>
                </a:srgbClr>
              </a:gs>
              <a:gs pos="50000">
                <a:srgbClr val="D4A843">
                  <a:alpha val="30000"/>
                </a:srgbClr>
              </a:gs>
              <a:gs pos="100000">
                <a:srgbClr val="000000">
                  <a:alpha val="0"/>
                </a:srgbClr>
              </a:gs>
            </a:gsLst>
            <a:lin ang="0" scaled="1"/>
          </a:gradFill>
          <a:ln/>
        </p:spPr>
        <p:txBody>
          <a:bodyPr wrap="none" rtlCol="0" anchor="t"/>
          <a:lstStyle/>
          <a:p>
            <a:pPr marL="0" indent="0">
              <a:buNone/>
            </a:pPr>
            <a:endParaRPr lang="en-US" dirty="0"/>
          </a:p>
        </p:txBody>
      </p:sp>
      <p:pic>
        <p:nvPicPr>
          <p:cNvPr id="36" name="Image 12" descr="preencoded.png"/>
          <p:cNvPicPr>
            <a:picLocks noChangeAspect="1"/>
          </p:cNvPicPr>
          <p:nvPr/>
        </p:nvPicPr>
        <p:blipFill>
          <a:blip>
            <a:extLst>
              <a:ext uri="{96DAC541-7B7A-43D3-8B79-37D633B846F1}">
                <asvg:svgBlip xmlns:asvg="http://schemas.microsoft.com/office/drawing/2016/SVG/main" r:embed="rId15"/>
              </a:ext>
            </a:extLst>
          </a:blip>
          <a:stretch>
            <a:fillRect/>
          </a:stretch>
        </p:blipFill>
        <p:spPr>
          <a:xfrm>
            <a:off x="2481718" y="4752835"/>
            <a:ext cx="132588" cy="132588"/>
          </a:xfrm>
          <a:prstGeom prst="rect">
            <a:avLst/>
          </a:prstGeom>
        </p:spPr>
      </p:pic>
      <p:sp>
        <p:nvSpPr>
          <p:cNvPr id="37" name="Text 22"/>
          <p:cNvSpPr/>
          <p:nvPr/>
        </p:nvSpPr>
        <p:spPr>
          <a:xfrm>
            <a:off x="2642741" y="4752529"/>
            <a:ext cx="4389745" cy="133201"/>
          </a:xfrm>
          <a:prstGeom prst="rect">
            <a:avLst/>
          </a:prstGeom>
          <a:noFill/>
          <a:ln/>
        </p:spPr>
        <p:txBody>
          <a:bodyPr wrap="none" lIns="0" tIns="0" rIns="0" bIns="0" rtlCol="0" anchor="ctr"/>
          <a:lstStyle/>
          <a:p>
            <a:pPr marL="0" indent="0" algn="l">
              <a:lnSpc>
                <a:spcPts val="1050"/>
              </a:lnSpc>
              <a:buNone/>
            </a:pPr>
            <a:r>
              <a:rPr lang="en-US" sz="700" i="1" dirty="0">
                <a:solidFill>
                  <a:srgbClr val="8B9AB5"/>
                </a:solidFill>
                <a:latin typeface="Calibri" pitchFamily="34" charset="0"/>
                <a:ea typeface="Calibri" pitchFamily="34" charset="-122"/>
                <a:cs typeface="Calibri" pitchFamily="34" charset="-120"/>
              </a:rPr>
              <a:t>Restraint is not leniency — it is the constitutional baseline that protects the presumption of innocence.</a:t>
            </a:r>
            <a:endParaRPr lang="en-US" sz="700" dirty="0"/>
          </a:p>
        </p:txBody>
      </p:sp>
      <p:sp>
        <p:nvSpPr>
          <p:cNvPr id="38" name="Text 23"/>
          <p:cNvSpPr/>
          <p:nvPr/>
        </p:nvSpPr>
        <p:spPr>
          <a:xfrm>
            <a:off x="6719739" y="4815334"/>
            <a:ext cx="2024211" cy="7590"/>
          </a:xfrm>
          <a:prstGeom prst="rect">
            <a:avLst/>
          </a:prstGeom>
          <a:gradFill rotWithShape="1">
            <a:gsLst>
              <a:gs pos="0">
                <a:srgbClr val="000000">
                  <a:alpha val="0"/>
                </a:srgbClr>
              </a:gs>
              <a:gs pos="50000">
                <a:srgbClr val="D4A843">
                  <a:alpha val="30000"/>
                </a:srgbClr>
              </a:gs>
              <a:gs pos="100000">
                <a:srgbClr val="000000">
                  <a:alpha val="0"/>
                </a:srgbClr>
              </a:gs>
            </a:gsLst>
            <a:lin ang="0" scaled="1"/>
          </a:gradFill>
          <a:ln/>
        </p:spPr>
        <p:txBody>
          <a:bodyPr wrap="none" rtlCol="0" anchor="t"/>
          <a:lstStyle/>
          <a:p>
            <a:pPr marL="0" indent="0">
              <a:buNone/>
            </a:pPr>
            <a:endParaRPr lang="en-US" dirty="0"/>
          </a:p>
        </p:txBody>
      </p:sp>
      <p:sp>
        <p:nvSpPr>
          <p:cNvPr id="39" name="Text 24"/>
          <p:cNvSpPr/>
          <p:nvPr/>
        </p:nvSpPr>
        <p:spPr>
          <a:xfrm>
            <a:off x="4525566" y="2729510"/>
            <a:ext cx="92571" cy="92571"/>
          </a:xfrm>
          <a:prstGeom prst="ellipse">
            <a:avLst/>
          </a:prstGeom>
          <a:solidFill>
            <a:srgbClr val="D4A843"/>
          </a:solidFill>
          <a:ln w="19050">
            <a:solidFill>
              <a:srgbClr val="1A1F2E"/>
            </a:solidFill>
          </a:ln>
          <a:effectLst>
            <a:outerShdw blurRad="86360" dist="50800" dir="16200000" algn="bl" rotWithShape="0">
              <a:srgbClr val="D4A843">
                <a:alpha val="40000"/>
              </a:srgbClr>
            </a:outerShdw>
          </a:effectLst>
        </p:spPr>
        <p:txBody>
          <a:bodyPr wrap="none" rtlCol="0" anchor="t"/>
          <a:lstStyle/>
          <a:p>
            <a:pPr marL="0" indent="0">
              <a:buNone/>
            </a:pPr>
            <a:endParaRPr lang="en-US" dirty="0"/>
          </a:p>
        </p:txBody>
      </p:sp>
      <p:sp>
        <p:nvSpPr>
          <p:cNvPr id="40" name="Text 25"/>
          <p:cNvSpPr/>
          <p:nvPr/>
        </p:nvSpPr>
        <p:spPr>
          <a:xfrm>
            <a:off x="4461867" y="2677120"/>
            <a:ext cx="224367" cy="197346"/>
          </a:xfrm>
          <a:prstGeom prst="roundRect">
            <a:avLst>
              <a:gd name="adj" fmla="val 14801"/>
            </a:avLst>
          </a:prstGeom>
          <a:solidFill>
            <a:srgbClr val="1A1F2E"/>
          </a:solidFill>
          <a:ln/>
        </p:spPr>
        <p:txBody>
          <a:bodyPr wrap="none" lIns="43180" tIns="29210" rIns="43180" bIns="29210" rtlCol="0" anchor="t"/>
          <a:lstStyle/>
          <a:p>
            <a:pPr marL="0" indent="0" algn="l">
              <a:buNone/>
            </a:pPr>
            <a:r>
              <a:rPr lang="en-US" sz="730" b="1" kern="0" spc="60" dirty="0">
                <a:solidFill>
                  <a:srgbClr val="D4A843"/>
                </a:solidFill>
                <a:latin typeface="Constantia" pitchFamily="34" charset="0"/>
                <a:ea typeface="Constantia" pitchFamily="34" charset="-122"/>
                <a:cs typeface="Constantia" pitchFamily="34" charset="-120"/>
              </a:rPr>
              <a:t>VS</a:t>
            </a:r>
            <a:endParaRPr lang="en-US" sz="73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4">
    <p:bg>
      <p:bgPr>
        <a:solidFill>
          <a:schemeClr val="tx1"/>
        </a:solidFill>
        <a:effectLst/>
      </p:bgPr>
    </p:bg>
    <p:spTree>
      <p:nvGrpSpPr>
        <p:cNvPr id="1" name=""/>
        <p:cNvGrpSpPr/>
        <p:nvPr/>
      </p:nvGrpSpPr>
      <p:grpSpPr>
        <a:xfrm>
          <a:off x="0" y="0"/>
          <a:ext cx="0" cy="0"/>
          <a:chOff x="0" y="0"/>
          <a:chExt cx="0" cy="0"/>
        </a:xfrm>
      </p:grpSpPr>
      <p:sp>
        <p:nvSpPr>
          <p:cNvPr id="2" name="Text 0"/>
          <p:cNvSpPr/>
          <p:nvPr/>
        </p:nvSpPr>
        <p:spPr>
          <a:xfrm>
            <a:off x="0" y="0"/>
            <a:ext cx="9144000" cy="5143500"/>
          </a:xfrm>
          <a:prstGeom prst="rect">
            <a:avLst/>
          </a:prstGeom>
          <a:gradFill rotWithShape="1">
            <a:gsLst>
              <a:gs pos="0">
                <a:srgbClr val="D4A843">
                  <a:alpha val="3000"/>
                </a:srgbClr>
              </a:gs>
              <a:gs pos="100000">
                <a:srgbClr val="000000">
                  <a:alpha val="0"/>
                </a:srgbClr>
              </a:gs>
            </a:gsLst>
            <a:lin ang="5400000" scaled="1"/>
          </a:gradFill>
          <a:ln/>
        </p:spPr>
        <p:txBody>
          <a:bodyPr wrap="square" rtlCol="0" anchor="t"/>
          <a:lstStyle/>
          <a:p>
            <a:pPr marL="0" indent="0">
              <a:buNone/>
            </a:pPr>
            <a:endParaRPr lang="en-US" dirty="0"/>
          </a:p>
        </p:txBody>
      </p:sp>
      <p:sp>
        <p:nvSpPr>
          <p:cNvPr id="3" name="Text 1"/>
          <p:cNvSpPr/>
          <p:nvPr/>
        </p:nvSpPr>
        <p:spPr>
          <a:xfrm>
            <a:off x="0" y="0"/>
            <a:ext cx="9144000" cy="5143500"/>
          </a:xfrm>
          <a:prstGeom prst="rect">
            <a:avLst/>
          </a:prstGeom>
          <a:gradFill rotWithShape="1">
            <a:gsLst>
              <a:gs pos="0">
                <a:srgbClr val="D4A843">
                  <a:alpha val="3000"/>
                </a:srgbClr>
              </a:gs>
              <a:gs pos="100000">
                <a:srgbClr val="000000">
                  <a:alpha val="0"/>
                </a:srgbClr>
              </a:gs>
            </a:gsLst>
            <a:lin ang="0" scaled="1"/>
          </a:gradFill>
          <a:ln/>
        </p:spPr>
        <p:txBody>
          <a:bodyPr wrap="square" rtlCol="0" anchor="t"/>
          <a:lstStyle/>
          <a:p>
            <a:pPr marL="0" indent="0">
              <a:buNone/>
            </a:pPr>
            <a:endParaRPr lang="en-US" dirty="0"/>
          </a:p>
        </p:txBody>
      </p:sp>
      <p:sp>
        <p:nvSpPr>
          <p:cNvPr id="4" name="Text 2"/>
          <p:cNvSpPr/>
          <p:nvPr/>
        </p:nvSpPr>
        <p:spPr>
          <a:xfrm>
            <a:off x="0" y="0"/>
            <a:ext cx="2143720" cy="2143720"/>
          </a:xfrm>
          <a:prstGeom prst="ellipse">
            <a:avLst/>
          </a:prstGeom>
          <a:gradFill rotWithShape="1">
            <a:gsLst>
              <a:gs pos="0">
                <a:srgbClr val="D4A843">
                  <a:alpha val="7000"/>
                </a:srgbClr>
              </a:gs>
              <a:gs pos="70000">
                <a:srgbClr val="000000">
                  <a:alpha val="0"/>
                </a:srgbClr>
              </a:gs>
            </a:gsLst>
            <a:path path="circle">
              <a:fillToRect l="50000" t="50000" r="50000" b="50000"/>
            </a:path>
          </a:gradFill>
          <a:ln/>
        </p:spPr>
        <p:txBody>
          <a:bodyPr wrap="square" rtlCol="0" anchor="t"/>
          <a:lstStyle/>
          <a:p>
            <a:pPr marL="0" indent="0">
              <a:buNone/>
            </a:pPr>
            <a:endParaRPr lang="en-US" dirty="0"/>
          </a:p>
        </p:txBody>
      </p:sp>
      <p:sp>
        <p:nvSpPr>
          <p:cNvPr id="5" name="Text 3"/>
          <p:cNvSpPr/>
          <p:nvPr/>
        </p:nvSpPr>
        <p:spPr>
          <a:xfrm>
            <a:off x="7286030" y="3285530"/>
            <a:ext cx="1857970" cy="1857970"/>
          </a:xfrm>
          <a:prstGeom prst="ellipse">
            <a:avLst/>
          </a:prstGeom>
          <a:gradFill rotWithShape="1">
            <a:gsLst>
              <a:gs pos="0">
                <a:srgbClr val="5082DC">
                  <a:alpha val="6000"/>
                </a:srgbClr>
              </a:gs>
              <a:gs pos="70000">
                <a:srgbClr val="000000">
                  <a:alpha val="0"/>
                </a:srgbClr>
              </a:gs>
            </a:gsLst>
            <a:path path="circle">
              <a:fillToRect l="50000" t="50000" r="50000" b="50000"/>
            </a:path>
          </a:gradFill>
          <a:ln/>
        </p:spPr>
        <p:txBody>
          <a:bodyPr wrap="square" rtlCol="0" anchor="t"/>
          <a:lstStyle/>
          <a:p>
            <a:pPr marL="0" indent="0">
              <a:buNone/>
            </a:pPr>
            <a:endParaRPr lang="en-US" dirty="0"/>
          </a:p>
        </p:txBody>
      </p:sp>
      <p:sp>
        <p:nvSpPr>
          <p:cNvPr id="6" name="Text 4"/>
          <p:cNvSpPr/>
          <p:nvPr/>
        </p:nvSpPr>
        <p:spPr>
          <a:xfrm>
            <a:off x="0" y="0"/>
            <a:ext cx="9144000" cy="29170"/>
          </a:xfrm>
          <a:prstGeom prst="rect">
            <a:avLst/>
          </a:prstGeom>
          <a:gradFill rotWithShape="1">
            <a:gsLst>
              <a:gs pos="0">
                <a:srgbClr val="D4A843"/>
              </a:gs>
              <a:gs pos="60000">
                <a:srgbClr val="D4A843">
                  <a:alpha val="30000"/>
                </a:srgbClr>
              </a:gs>
              <a:gs pos="100000">
                <a:srgbClr val="000000">
                  <a:alpha val="0"/>
                </a:srgbClr>
              </a:gs>
            </a:gsLst>
            <a:lin ang="0" scaled="1"/>
          </a:gradFill>
          <a:ln/>
        </p:spPr>
        <p:txBody>
          <a:bodyPr wrap="none" rtlCol="0" anchor="t"/>
          <a:lstStyle/>
          <a:p>
            <a:pPr marL="0" indent="0">
              <a:buNone/>
            </a:pPr>
            <a:endParaRPr lang="en-US" dirty="0"/>
          </a:p>
        </p:txBody>
      </p:sp>
      <p:sp>
        <p:nvSpPr>
          <p:cNvPr id="7" name="Text 5"/>
          <p:cNvSpPr/>
          <p:nvPr/>
        </p:nvSpPr>
        <p:spPr>
          <a:xfrm>
            <a:off x="342900" y="313134"/>
            <a:ext cx="1079939" cy="195411"/>
          </a:xfrm>
          <a:prstGeom prst="roundRect">
            <a:avLst>
              <a:gd name="adj" fmla="val 73440"/>
            </a:avLst>
          </a:prstGeom>
          <a:solidFill>
            <a:srgbClr val="D4A843">
              <a:alpha val="15000"/>
            </a:srgbClr>
          </a:solidFill>
          <a:ln w="9525">
            <a:solidFill>
              <a:srgbClr val="D4A843">
                <a:alpha val="35000"/>
              </a:srgbClr>
            </a:solidFill>
          </a:ln>
        </p:spPr>
        <p:txBody>
          <a:bodyPr wrap="none" lIns="183803" tIns="29210" rIns="100330" bIns="29210" rtlCol="0" anchor="ctr"/>
          <a:lstStyle/>
          <a:p>
            <a:pPr marL="0" indent="0" algn="l">
              <a:buNone/>
            </a:pPr>
            <a:r>
              <a:rPr lang="en-US" sz="620" b="1" kern="0" spc="50" dirty="0">
                <a:solidFill>
                  <a:srgbClr val="D4A843"/>
                </a:solidFill>
                <a:latin typeface="Calibri" pitchFamily="34" charset="0"/>
                <a:ea typeface="Calibri" pitchFamily="34" charset="-122"/>
                <a:cs typeface="Calibri" pitchFamily="34" charset="-120"/>
              </a:rPr>
              <a:t>CCLA RESPONSE</a:t>
            </a:r>
            <a:endParaRPr lang="en-US" sz="620" dirty="0"/>
          </a:p>
        </p:txBody>
      </p:sp>
      <p:pic>
        <p:nvPicPr>
          <p:cNvPr id="8"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385623" y="344546"/>
            <a:ext cx="132588" cy="132588"/>
          </a:xfrm>
          <a:prstGeom prst="rect">
            <a:avLst/>
          </a:prstGeom>
        </p:spPr>
      </p:pic>
      <p:sp>
        <p:nvSpPr>
          <p:cNvPr id="9" name="Text 6"/>
          <p:cNvSpPr/>
          <p:nvPr/>
        </p:nvSpPr>
        <p:spPr>
          <a:xfrm>
            <a:off x="1515963" y="296466"/>
            <a:ext cx="7590" cy="228600"/>
          </a:xfrm>
          <a:prstGeom prst="rect">
            <a:avLst/>
          </a:prstGeom>
          <a:solidFill>
            <a:srgbClr val="FFFFFF">
              <a:alpha val="12000"/>
            </a:srgbClr>
          </a:solidFill>
          <a:ln/>
        </p:spPr>
        <p:txBody>
          <a:bodyPr wrap="none" rtlCol="0" anchor="t"/>
          <a:lstStyle/>
          <a:p>
            <a:pPr marL="0" indent="0">
              <a:buNone/>
            </a:pPr>
            <a:endParaRPr lang="en-US" dirty="0"/>
          </a:p>
        </p:txBody>
      </p:sp>
      <p:sp>
        <p:nvSpPr>
          <p:cNvPr id="10" name="Text 7"/>
          <p:cNvSpPr/>
          <p:nvPr/>
        </p:nvSpPr>
        <p:spPr>
          <a:xfrm>
            <a:off x="1637854" y="200620"/>
            <a:ext cx="5294492" cy="441461"/>
          </a:xfrm>
          <a:prstGeom prst="rect">
            <a:avLst/>
          </a:prstGeom>
          <a:noFill/>
          <a:ln/>
        </p:spPr>
        <p:txBody>
          <a:bodyPr wrap="square" lIns="0" tIns="0" rIns="0" bIns="0" rtlCol="0" anchor="ctr"/>
          <a:lstStyle/>
          <a:p>
            <a:pPr marL="0" indent="0" algn="l">
              <a:lnSpc>
                <a:spcPts val="1824"/>
              </a:lnSpc>
              <a:buNone/>
            </a:pPr>
            <a:r>
              <a:rPr lang="en-US" sz="1520" dirty="0">
                <a:solidFill>
                  <a:srgbClr val="F0F0F0"/>
                </a:solidFill>
                <a:latin typeface="Constantia" pitchFamily="34" charset="0"/>
                <a:ea typeface="Constantia" pitchFamily="34" charset="-122"/>
                <a:cs typeface="Constantia" pitchFamily="34" charset="-120"/>
              </a:rPr>
              <a:t>Concern Following Royal Assent </a:t>
            </a:r>
            <a:r>
              <a:rPr lang="en-US" sz="1240" i="1" dirty="0">
                <a:solidFill>
                  <a:srgbClr val="D4A843"/>
                </a:solidFill>
                <a:latin typeface="Constantia" pitchFamily="34" charset="0"/>
                <a:ea typeface="Constantia" pitchFamily="34" charset="-122"/>
                <a:cs typeface="Constantia" pitchFamily="34" charset="-120"/>
              </a:rPr>
              <a:t> — Bill C-14, June 15, 2026</a:t>
            </a:r>
            <a:endParaRPr lang="en-US" sz="1520" dirty="0"/>
          </a:p>
        </p:txBody>
      </p:sp>
      <p:sp>
        <p:nvSpPr>
          <p:cNvPr id="11" name="Text 8"/>
          <p:cNvSpPr/>
          <p:nvPr/>
        </p:nvSpPr>
        <p:spPr>
          <a:xfrm>
            <a:off x="6757005" y="285899"/>
            <a:ext cx="2044095" cy="118021"/>
          </a:xfrm>
          <a:prstGeom prst="rect">
            <a:avLst/>
          </a:prstGeom>
          <a:noFill/>
          <a:ln/>
        </p:spPr>
        <p:txBody>
          <a:bodyPr wrap="none" lIns="0" tIns="0" rIns="0" bIns="0" rtlCol="0" anchor="t"/>
          <a:lstStyle/>
          <a:p>
            <a:pPr marL="0" indent="0" algn="r">
              <a:lnSpc>
                <a:spcPts val="930"/>
              </a:lnSpc>
              <a:buNone/>
            </a:pPr>
            <a:r>
              <a:rPr lang="en-US" sz="620" b="1" kern="0" spc="50" dirty="0">
                <a:solidFill>
                  <a:srgbClr val="D4A843"/>
                </a:solidFill>
                <a:latin typeface="Calibri" pitchFamily="34" charset="0"/>
                <a:ea typeface="Calibri" pitchFamily="34" charset="-122"/>
                <a:cs typeface="Calibri" pitchFamily="34" charset="-120"/>
              </a:rPr>
              <a:t>CANADIAN CIVIL LIBERTIES ASSOCIATION</a:t>
            </a:r>
            <a:endParaRPr lang="en-US" sz="620" dirty="0"/>
          </a:p>
        </p:txBody>
      </p:sp>
      <p:sp>
        <p:nvSpPr>
          <p:cNvPr id="12" name="Text 9"/>
          <p:cNvSpPr/>
          <p:nvPr/>
        </p:nvSpPr>
        <p:spPr>
          <a:xfrm>
            <a:off x="6757005" y="417761"/>
            <a:ext cx="2044095" cy="118021"/>
          </a:xfrm>
          <a:prstGeom prst="rect">
            <a:avLst/>
          </a:prstGeom>
          <a:noFill/>
          <a:ln/>
        </p:spPr>
        <p:txBody>
          <a:bodyPr wrap="none" lIns="0" tIns="0" rIns="0" bIns="0" rtlCol="0" anchor="t"/>
          <a:lstStyle/>
          <a:p>
            <a:pPr marL="0" indent="0" algn="r">
              <a:lnSpc>
                <a:spcPts val="930"/>
              </a:lnSpc>
              <a:buNone/>
            </a:pPr>
            <a:r>
              <a:rPr lang="en-US" sz="620" dirty="0">
                <a:solidFill>
                  <a:srgbClr val="8B9AB5"/>
                </a:solidFill>
                <a:latin typeface="Calibri" pitchFamily="34" charset="0"/>
                <a:ea typeface="Calibri" pitchFamily="34" charset="-122"/>
                <a:cs typeface="Calibri" pitchFamily="34" charset="-120"/>
              </a:rPr>
              <a:t>Post–Royal Assent Position Statement</a:t>
            </a:r>
            <a:endParaRPr lang="en-US" sz="620" dirty="0"/>
          </a:p>
        </p:txBody>
      </p:sp>
      <p:sp>
        <p:nvSpPr>
          <p:cNvPr id="13" name="Text 10"/>
          <p:cNvSpPr/>
          <p:nvPr/>
        </p:nvSpPr>
        <p:spPr>
          <a:xfrm>
            <a:off x="342900" y="749201"/>
            <a:ext cx="4178945" cy="1868239"/>
          </a:xfrm>
          <a:prstGeom prst="roundRect">
            <a:avLst>
              <a:gd name="adj" fmla="val 4623"/>
            </a:avLst>
          </a:prstGeom>
          <a:solidFill>
            <a:srgbClr val="252B3D"/>
          </a:solidFill>
          <a:ln w="9525">
            <a:solidFill>
              <a:srgbClr val="FFFFFF">
                <a:alpha val="6000"/>
              </a:srgbClr>
            </a:solidFill>
          </a:ln>
          <a:effectLst>
            <a:outerShdw blurRad="143510" dist="29210" dir="5400000" algn="bl" rotWithShape="0">
              <a:srgbClr val="000000">
                <a:alpha val="20000"/>
              </a:srgbClr>
            </a:outerShdw>
          </a:effectLst>
        </p:spPr>
        <p:txBody>
          <a:bodyPr wrap="square" rtlCol="0" anchor="t"/>
          <a:lstStyle/>
          <a:p>
            <a:pPr marL="0" indent="0">
              <a:buNone/>
            </a:pPr>
            <a:endParaRPr lang="en-US" dirty="0"/>
          </a:p>
        </p:txBody>
      </p:sp>
      <p:sp>
        <p:nvSpPr>
          <p:cNvPr id="14" name="Text 11"/>
          <p:cNvSpPr/>
          <p:nvPr/>
        </p:nvSpPr>
        <p:spPr>
          <a:xfrm>
            <a:off x="495895" y="886867"/>
            <a:ext cx="271760" cy="271760"/>
          </a:xfrm>
          <a:prstGeom prst="roundRect">
            <a:avLst>
              <a:gd name="adj" fmla="val 26170"/>
            </a:avLst>
          </a:prstGeom>
          <a:solidFill>
            <a:srgbClr val="DC3C3C">
              <a:alpha val="12000"/>
            </a:srgbClr>
          </a:solidFill>
          <a:ln/>
        </p:spPr>
        <p:txBody>
          <a:bodyPr wrap="none" rtlCol="0" anchor="t"/>
          <a:lstStyle/>
          <a:p>
            <a:pPr marL="0" indent="0">
              <a:buNone/>
            </a:pPr>
            <a:endParaRPr lang="en-US" dirty="0"/>
          </a:p>
        </p:txBody>
      </p:sp>
      <p:pic>
        <p:nvPicPr>
          <p:cNvPr id="15"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65407" y="956378"/>
            <a:ext cx="132588" cy="132588"/>
          </a:xfrm>
          <a:prstGeom prst="rect">
            <a:avLst/>
          </a:prstGeom>
        </p:spPr>
      </p:pic>
      <p:sp>
        <p:nvSpPr>
          <p:cNvPr id="16" name="Text 12"/>
          <p:cNvSpPr/>
          <p:nvPr/>
        </p:nvSpPr>
        <p:spPr>
          <a:xfrm>
            <a:off x="853976" y="886867"/>
            <a:ext cx="646081" cy="147638"/>
          </a:xfrm>
          <a:prstGeom prst="roundRect">
            <a:avLst>
              <a:gd name="adj" fmla="val 19785"/>
            </a:avLst>
          </a:prstGeom>
          <a:solidFill>
            <a:srgbClr val="DC3C3C">
              <a:alpha val="12000"/>
            </a:srgbClr>
          </a:solidFill>
          <a:ln w="9525">
            <a:solidFill>
              <a:srgbClr val="DC3C3C">
                <a:alpha val="35000"/>
              </a:srgbClr>
            </a:solidFill>
          </a:ln>
        </p:spPr>
        <p:txBody>
          <a:bodyPr wrap="none" lIns="57150" tIns="13970" rIns="57150" bIns="13970" rtlCol="0" anchor="t"/>
          <a:lstStyle/>
          <a:p>
            <a:pPr marL="0" indent="0" algn="l">
              <a:buNone/>
            </a:pPr>
            <a:r>
              <a:rPr lang="en-US" sz="530" b="1" kern="0" spc="53" dirty="0">
                <a:solidFill>
                  <a:srgbClr val="E07070"/>
                </a:solidFill>
                <a:latin typeface="Calibri" pitchFamily="34" charset="0"/>
                <a:ea typeface="Calibri" pitchFamily="34" charset="-122"/>
                <a:cs typeface="Calibri" pitchFamily="34" charset="-120"/>
              </a:rPr>
              <a:t>CONCERN #1</a:t>
            </a:r>
            <a:endParaRPr lang="en-US" sz="530" dirty="0"/>
          </a:p>
        </p:txBody>
      </p:sp>
      <p:sp>
        <p:nvSpPr>
          <p:cNvPr id="17" name="Text 13"/>
          <p:cNvSpPr/>
          <p:nvPr/>
        </p:nvSpPr>
        <p:spPr>
          <a:xfrm>
            <a:off x="853976" y="1069925"/>
            <a:ext cx="3866361" cy="137964"/>
          </a:xfrm>
          <a:prstGeom prst="rect">
            <a:avLst/>
          </a:prstGeom>
          <a:noFill/>
          <a:ln/>
        </p:spPr>
        <p:txBody>
          <a:bodyPr wrap="none" lIns="0" tIns="0" rIns="0" bIns="0" rtlCol="0" anchor="t"/>
          <a:lstStyle/>
          <a:p>
            <a:pPr marL="0" indent="0" algn="l">
              <a:lnSpc>
                <a:spcPts val="1088"/>
              </a:lnSpc>
              <a:buNone/>
            </a:pPr>
            <a:r>
              <a:rPr lang="en-US" sz="870" b="1" dirty="0">
                <a:solidFill>
                  <a:srgbClr val="F0F0F0"/>
                </a:solidFill>
                <a:latin typeface="Constantia" pitchFamily="34" charset="0"/>
                <a:ea typeface="Constantia" pitchFamily="34" charset="-122"/>
                <a:cs typeface="Constantia" pitchFamily="34" charset="-120"/>
              </a:rPr>
              <a:t>Increased Pretrial Detention</a:t>
            </a:r>
            <a:endParaRPr lang="en-US" sz="870" dirty="0"/>
          </a:p>
        </p:txBody>
      </p:sp>
      <p:sp>
        <p:nvSpPr>
          <p:cNvPr id="18" name="Text 14"/>
          <p:cNvSpPr/>
          <p:nvPr/>
        </p:nvSpPr>
        <p:spPr>
          <a:xfrm>
            <a:off x="853976" y="1257300"/>
            <a:ext cx="3585171" cy="628204"/>
          </a:xfrm>
          <a:prstGeom prst="rect">
            <a:avLst/>
          </a:prstGeom>
          <a:noFill/>
          <a:ln/>
        </p:spPr>
        <p:txBody>
          <a:bodyPr wrap="square" lIns="0" tIns="0" rIns="0" bIns="0" rtlCol="0" anchor="ctr"/>
          <a:lstStyle/>
          <a:p>
            <a:pPr marL="0" indent="0" algn="l">
              <a:lnSpc>
                <a:spcPts val="1178"/>
              </a:lnSpc>
              <a:buNone/>
            </a:pPr>
            <a:r>
              <a:rPr lang="en-US" sz="760" dirty="0">
                <a:solidFill>
                  <a:srgbClr val="8B9AB5"/>
                </a:solidFill>
                <a:latin typeface="Calibri" pitchFamily="34" charset="0"/>
                <a:ea typeface="Calibri" pitchFamily="34" charset="-122"/>
                <a:cs typeface="Calibri" pitchFamily="34" charset="-120"/>
              </a:rPr>
              <a:t>C-14 will drive up an </a:t>
            </a:r>
            <a:r>
              <a:rPr lang="en-US" sz="760" b="1" dirty="0">
                <a:solidFill>
                  <a:srgbClr val="F0F0F0"/>
                </a:solidFill>
                <a:latin typeface="Calibri" pitchFamily="34" charset="0"/>
                <a:ea typeface="Calibri" pitchFamily="34" charset="-122"/>
                <a:cs typeface="Calibri" pitchFamily="34" charset="-120"/>
              </a:rPr>
              <a:t>already crisis-level remand population.</a:t>
            </a:r>
            <a:r>
              <a:rPr lang="en-US" sz="760" dirty="0">
                <a:solidFill>
                  <a:srgbClr val="8B9AB5"/>
                </a:solidFill>
                <a:latin typeface="Calibri" pitchFamily="34" charset="0"/>
                <a:ea typeface="Calibri" pitchFamily="34" charset="-122"/>
                <a:cs typeface="Calibri" pitchFamily="34" charset="-120"/>
              </a:rPr>
              <a:t> Expanded reverse onus provisions place more accused persons behind bars before trial — compounding systemic overcrowding in provincial facilities and undermining the presumption of innocence.</a:t>
            </a:r>
            <a:endParaRPr lang="en-US" sz="760" dirty="0"/>
          </a:p>
        </p:txBody>
      </p:sp>
      <p:sp>
        <p:nvSpPr>
          <p:cNvPr id="19" name="Text 15"/>
          <p:cNvSpPr/>
          <p:nvPr/>
        </p:nvSpPr>
        <p:spPr>
          <a:xfrm>
            <a:off x="4622155" y="749201"/>
            <a:ext cx="4178945" cy="1868239"/>
          </a:xfrm>
          <a:prstGeom prst="roundRect">
            <a:avLst>
              <a:gd name="adj" fmla="val 4623"/>
            </a:avLst>
          </a:prstGeom>
          <a:solidFill>
            <a:srgbClr val="252B3D"/>
          </a:solidFill>
          <a:ln w="9525">
            <a:solidFill>
              <a:srgbClr val="FFFFFF">
                <a:alpha val="6000"/>
              </a:srgbClr>
            </a:solidFill>
          </a:ln>
          <a:effectLst>
            <a:outerShdw blurRad="143510" dist="29210" dir="5400000" algn="bl" rotWithShape="0">
              <a:srgbClr val="000000">
                <a:alpha val="20000"/>
              </a:srgbClr>
            </a:outerShdw>
          </a:effectLst>
        </p:spPr>
        <p:txBody>
          <a:bodyPr wrap="square" rtlCol="0" anchor="t"/>
          <a:lstStyle/>
          <a:p>
            <a:pPr marL="0" indent="0">
              <a:buNone/>
            </a:pPr>
            <a:endParaRPr lang="en-US" dirty="0"/>
          </a:p>
        </p:txBody>
      </p:sp>
      <p:sp>
        <p:nvSpPr>
          <p:cNvPr id="20" name="Text 16"/>
          <p:cNvSpPr/>
          <p:nvPr/>
        </p:nvSpPr>
        <p:spPr>
          <a:xfrm>
            <a:off x="4775150" y="886867"/>
            <a:ext cx="271760" cy="271760"/>
          </a:xfrm>
          <a:prstGeom prst="roundRect">
            <a:avLst>
              <a:gd name="adj" fmla="val 26170"/>
            </a:avLst>
          </a:prstGeom>
          <a:solidFill>
            <a:srgbClr val="D4A843">
              <a:alpha val="15000"/>
            </a:srgbClr>
          </a:solidFill>
          <a:ln/>
        </p:spPr>
        <p:txBody>
          <a:bodyPr wrap="none" rtlCol="0" anchor="t"/>
          <a:lstStyle/>
          <a:p>
            <a:pPr marL="0" indent="0">
              <a:buNone/>
            </a:pPr>
            <a:endParaRPr lang="en-US" dirty="0"/>
          </a:p>
        </p:txBody>
      </p:sp>
      <p:pic>
        <p:nvPicPr>
          <p:cNvPr id="21" name="Image 2"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4844662" y="956378"/>
            <a:ext cx="132588" cy="132588"/>
          </a:xfrm>
          <a:prstGeom prst="rect">
            <a:avLst/>
          </a:prstGeom>
        </p:spPr>
      </p:pic>
      <p:sp>
        <p:nvSpPr>
          <p:cNvPr id="22" name="Text 17"/>
          <p:cNvSpPr/>
          <p:nvPr/>
        </p:nvSpPr>
        <p:spPr>
          <a:xfrm>
            <a:off x="5133231" y="886867"/>
            <a:ext cx="646081" cy="147638"/>
          </a:xfrm>
          <a:prstGeom prst="roundRect">
            <a:avLst>
              <a:gd name="adj" fmla="val 19785"/>
            </a:avLst>
          </a:prstGeom>
          <a:solidFill>
            <a:srgbClr val="D4A843">
              <a:alpha val="15000"/>
            </a:srgbClr>
          </a:solidFill>
          <a:ln w="9525">
            <a:solidFill>
              <a:srgbClr val="D4A843">
                <a:alpha val="35000"/>
              </a:srgbClr>
            </a:solidFill>
          </a:ln>
        </p:spPr>
        <p:txBody>
          <a:bodyPr wrap="none" lIns="57150" tIns="13970" rIns="57150" bIns="13970" rtlCol="0" anchor="t"/>
          <a:lstStyle/>
          <a:p>
            <a:pPr marL="0" indent="0" algn="l">
              <a:buNone/>
            </a:pPr>
            <a:r>
              <a:rPr lang="en-US" sz="530" b="1" kern="0" spc="53" dirty="0">
                <a:solidFill>
                  <a:srgbClr val="D4A843"/>
                </a:solidFill>
                <a:latin typeface="Calibri" pitchFamily="34" charset="0"/>
                <a:ea typeface="Calibri" pitchFamily="34" charset="-122"/>
                <a:cs typeface="Calibri" pitchFamily="34" charset="-120"/>
              </a:rPr>
              <a:t>CONCERN #2</a:t>
            </a:r>
            <a:endParaRPr lang="en-US" sz="530" dirty="0"/>
          </a:p>
        </p:txBody>
      </p:sp>
      <p:sp>
        <p:nvSpPr>
          <p:cNvPr id="23" name="Text 18"/>
          <p:cNvSpPr/>
          <p:nvPr/>
        </p:nvSpPr>
        <p:spPr>
          <a:xfrm>
            <a:off x="5133231" y="1069925"/>
            <a:ext cx="3866361" cy="137964"/>
          </a:xfrm>
          <a:prstGeom prst="rect">
            <a:avLst/>
          </a:prstGeom>
          <a:noFill/>
          <a:ln/>
        </p:spPr>
        <p:txBody>
          <a:bodyPr wrap="none" lIns="0" tIns="0" rIns="0" bIns="0" rtlCol="0" anchor="t"/>
          <a:lstStyle/>
          <a:p>
            <a:pPr marL="0" indent="0" algn="l">
              <a:lnSpc>
                <a:spcPts val="1088"/>
              </a:lnSpc>
              <a:buNone/>
            </a:pPr>
            <a:r>
              <a:rPr lang="en-US" sz="870" b="1" dirty="0">
                <a:solidFill>
                  <a:srgbClr val="F0F0F0"/>
                </a:solidFill>
                <a:latin typeface="Constantia" pitchFamily="34" charset="0"/>
                <a:ea typeface="Constantia" pitchFamily="34" charset="-122"/>
                <a:cs typeface="Constantia" pitchFamily="34" charset="-120"/>
              </a:rPr>
              <a:t>Racial Disparity &amp; Systemic Bias</a:t>
            </a:r>
            <a:endParaRPr lang="en-US" sz="870" dirty="0"/>
          </a:p>
        </p:txBody>
      </p:sp>
      <p:sp>
        <p:nvSpPr>
          <p:cNvPr id="24" name="Text 19"/>
          <p:cNvSpPr/>
          <p:nvPr/>
        </p:nvSpPr>
        <p:spPr>
          <a:xfrm>
            <a:off x="5133231" y="1257300"/>
            <a:ext cx="3585171" cy="471153"/>
          </a:xfrm>
          <a:prstGeom prst="rect">
            <a:avLst/>
          </a:prstGeom>
          <a:noFill/>
          <a:ln/>
        </p:spPr>
        <p:txBody>
          <a:bodyPr wrap="square" lIns="0" tIns="0" rIns="0" bIns="0" rtlCol="0" anchor="ctr"/>
          <a:lstStyle/>
          <a:p>
            <a:pPr marL="0" indent="0" algn="l">
              <a:lnSpc>
                <a:spcPts val="1178"/>
              </a:lnSpc>
              <a:buNone/>
            </a:pPr>
            <a:r>
              <a:rPr lang="en-US" sz="760" dirty="0">
                <a:solidFill>
                  <a:srgbClr val="8B9AB5"/>
                </a:solidFill>
                <a:latin typeface="Calibri" pitchFamily="34" charset="0"/>
                <a:ea typeface="Calibri" pitchFamily="34" charset="-122"/>
                <a:cs typeface="Calibri" pitchFamily="34" charset="-120"/>
              </a:rPr>
              <a:t>The CCLA warns that </a:t>
            </a:r>
            <a:r>
              <a:rPr lang="en-US" sz="760" b="1" dirty="0">
                <a:solidFill>
                  <a:srgbClr val="F0F0F0"/>
                </a:solidFill>
                <a:latin typeface="Calibri" pitchFamily="34" charset="0"/>
                <a:ea typeface="Calibri" pitchFamily="34" charset="-122"/>
                <a:cs typeface="Calibri" pitchFamily="34" charset="-120"/>
              </a:rPr>
              <a:t>Indigenous, Black, and racialized Canadians</a:t>
            </a:r>
            <a:r>
              <a:rPr lang="en-US" sz="760" dirty="0">
                <a:solidFill>
                  <a:srgbClr val="8B9AB5"/>
                </a:solidFill>
                <a:latin typeface="Calibri" pitchFamily="34" charset="0"/>
                <a:ea typeface="Calibri" pitchFamily="34" charset="-122"/>
                <a:cs typeface="Calibri" pitchFamily="34" charset="-120"/>
              </a:rPr>
              <a:t> will bear a disproportionate burden of increased detention. Bail reform cannot be assessed in isolation — it must be evaluated rigorously through an </a:t>
            </a:r>
            <a:r>
              <a:rPr lang="en-US" sz="760" b="1" dirty="0">
                <a:solidFill>
                  <a:srgbClr val="F0F0F0"/>
                </a:solidFill>
                <a:latin typeface="Calibri" pitchFamily="34" charset="0"/>
                <a:ea typeface="Calibri" pitchFamily="34" charset="-122"/>
                <a:cs typeface="Calibri" pitchFamily="34" charset="-120"/>
              </a:rPr>
              <a:t>equity lens.</a:t>
            </a:r>
            <a:endParaRPr lang="en-US" sz="760" dirty="0"/>
          </a:p>
        </p:txBody>
      </p:sp>
      <p:sp>
        <p:nvSpPr>
          <p:cNvPr id="25" name="Text 20"/>
          <p:cNvSpPr/>
          <p:nvPr/>
        </p:nvSpPr>
        <p:spPr>
          <a:xfrm>
            <a:off x="342900" y="2717750"/>
            <a:ext cx="4178945" cy="1868239"/>
          </a:xfrm>
          <a:prstGeom prst="roundRect">
            <a:avLst>
              <a:gd name="adj" fmla="val 4623"/>
            </a:avLst>
          </a:prstGeom>
          <a:solidFill>
            <a:srgbClr val="252B3D"/>
          </a:solidFill>
          <a:ln w="9525">
            <a:solidFill>
              <a:srgbClr val="FFFFFF">
                <a:alpha val="6000"/>
              </a:srgbClr>
            </a:solidFill>
          </a:ln>
          <a:effectLst>
            <a:outerShdw blurRad="143510" dist="29210" dir="5400000" algn="bl" rotWithShape="0">
              <a:srgbClr val="000000">
                <a:alpha val="20000"/>
              </a:srgbClr>
            </a:outerShdw>
          </a:effectLst>
        </p:spPr>
        <p:txBody>
          <a:bodyPr wrap="square" rtlCol="0" anchor="t"/>
          <a:lstStyle/>
          <a:p>
            <a:pPr marL="0" indent="0">
              <a:buNone/>
            </a:pPr>
            <a:endParaRPr lang="en-US" dirty="0"/>
          </a:p>
        </p:txBody>
      </p:sp>
      <p:sp>
        <p:nvSpPr>
          <p:cNvPr id="26" name="Text 21"/>
          <p:cNvSpPr/>
          <p:nvPr/>
        </p:nvSpPr>
        <p:spPr>
          <a:xfrm>
            <a:off x="495895" y="2855416"/>
            <a:ext cx="271760" cy="271760"/>
          </a:xfrm>
          <a:prstGeom prst="roundRect">
            <a:avLst>
              <a:gd name="adj" fmla="val 26170"/>
            </a:avLst>
          </a:prstGeom>
          <a:solidFill>
            <a:srgbClr val="5082DC">
              <a:alpha val="12000"/>
            </a:srgbClr>
          </a:solidFill>
          <a:ln/>
        </p:spPr>
        <p:txBody>
          <a:bodyPr wrap="none" rtlCol="0" anchor="t"/>
          <a:lstStyle/>
          <a:p>
            <a:pPr marL="0" indent="0">
              <a:buNone/>
            </a:pPr>
            <a:endParaRPr lang="en-US" dirty="0"/>
          </a:p>
        </p:txBody>
      </p:sp>
      <p:pic>
        <p:nvPicPr>
          <p:cNvPr id="27" name="Image 3" descr="preencoded.png"/>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565407" y="2924928"/>
            <a:ext cx="132588" cy="132588"/>
          </a:xfrm>
          <a:prstGeom prst="rect">
            <a:avLst/>
          </a:prstGeom>
        </p:spPr>
      </p:pic>
      <p:sp>
        <p:nvSpPr>
          <p:cNvPr id="28" name="Text 22"/>
          <p:cNvSpPr/>
          <p:nvPr/>
        </p:nvSpPr>
        <p:spPr>
          <a:xfrm>
            <a:off x="853976" y="2855416"/>
            <a:ext cx="646081" cy="147638"/>
          </a:xfrm>
          <a:prstGeom prst="roundRect">
            <a:avLst>
              <a:gd name="adj" fmla="val 19785"/>
            </a:avLst>
          </a:prstGeom>
          <a:solidFill>
            <a:srgbClr val="5082DC">
              <a:alpha val="12000"/>
            </a:srgbClr>
          </a:solidFill>
          <a:ln w="9525">
            <a:solidFill>
              <a:srgbClr val="5082DC">
                <a:alpha val="35000"/>
              </a:srgbClr>
            </a:solidFill>
          </a:ln>
        </p:spPr>
        <p:txBody>
          <a:bodyPr wrap="none" lIns="57150" tIns="13970" rIns="57150" bIns="13970" rtlCol="0" anchor="t"/>
          <a:lstStyle/>
          <a:p>
            <a:pPr marL="0" indent="0" algn="l">
              <a:buNone/>
            </a:pPr>
            <a:r>
              <a:rPr lang="en-US" sz="530" b="1" kern="0" spc="53" dirty="0">
                <a:solidFill>
                  <a:srgbClr val="7AABEE"/>
                </a:solidFill>
                <a:latin typeface="Calibri" pitchFamily="34" charset="0"/>
                <a:ea typeface="Calibri" pitchFamily="34" charset="-122"/>
                <a:cs typeface="Calibri" pitchFamily="34" charset="-120"/>
              </a:rPr>
              <a:t>CONCERN #3</a:t>
            </a:r>
            <a:endParaRPr lang="en-US" sz="530" dirty="0"/>
          </a:p>
        </p:txBody>
      </p:sp>
      <p:sp>
        <p:nvSpPr>
          <p:cNvPr id="29" name="Text 23"/>
          <p:cNvSpPr/>
          <p:nvPr/>
        </p:nvSpPr>
        <p:spPr>
          <a:xfrm>
            <a:off x="853976" y="3038475"/>
            <a:ext cx="3866361" cy="137964"/>
          </a:xfrm>
          <a:prstGeom prst="rect">
            <a:avLst/>
          </a:prstGeom>
          <a:noFill/>
          <a:ln/>
        </p:spPr>
        <p:txBody>
          <a:bodyPr wrap="none" lIns="0" tIns="0" rIns="0" bIns="0" rtlCol="0" anchor="t"/>
          <a:lstStyle/>
          <a:p>
            <a:pPr marL="0" indent="0" algn="l">
              <a:lnSpc>
                <a:spcPts val="1088"/>
              </a:lnSpc>
              <a:buNone/>
            </a:pPr>
            <a:r>
              <a:rPr lang="en-US" sz="870" b="1" dirty="0">
                <a:solidFill>
                  <a:srgbClr val="F0F0F0"/>
                </a:solidFill>
                <a:latin typeface="Constantia" pitchFamily="34" charset="0"/>
                <a:ea typeface="Constantia" pitchFamily="34" charset="-122"/>
                <a:cs typeface="Constantia" pitchFamily="34" charset="-120"/>
              </a:rPr>
              <a:t>Charter Concerns Unresolved</a:t>
            </a:r>
            <a:endParaRPr lang="en-US" sz="870" dirty="0"/>
          </a:p>
        </p:txBody>
      </p:sp>
      <p:sp>
        <p:nvSpPr>
          <p:cNvPr id="30" name="Text 24"/>
          <p:cNvSpPr/>
          <p:nvPr/>
        </p:nvSpPr>
        <p:spPr>
          <a:xfrm>
            <a:off x="853976" y="3225850"/>
            <a:ext cx="3585171" cy="628204"/>
          </a:xfrm>
          <a:prstGeom prst="rect">
            <a:avLst/>
          </a:prstGeom>
          <a:noFill/>
          <a:ln/>
        </p:spPr>
        <p:txBody>
          <a:bodyPr wrap="square" lIns="0" tIns="0" rIns="0" bIns="0" rtlCol="0" anchor="ctr"/>
          <a:lstStyle/>
          <a:p>
            <a:pPr marL="0" indent="0" algn="l">
              <a:lnSpc>
                <a:spcPts val="1178"/>
              </a:lnSpc>
              <a:buNone/>
            </a:pPr>
            <a:r>
              <a:rPr lang="en-US" sz="760" dirty="0">
                <a:solidFill>
                  <a:srgbClr val="8B9AB5"/>
                </a:solidFill>
                <a:latin typeface="Calibri" pitchFamily="34" charset="0"/>
                <a:ea typeface="Calibri" pitchFamily="34" charset="-122"/>
                <a:cs typeface="Calibri" pitchFamily="34" charset="-120"/>
              </a:rPr>
              <a:t>Despite Senate scrutiny, the CCLA maintains that key provisions raise </a:t>
            </a:r>
            <a:r>
              <a:rPr lang="en-US" sz="760" b="1" dirty="0">
                <a:solidFill>
                  <a:srgbClr val="F0F0F0"/>
                </a:solidFill>
                <a:latin typeface="Calibri" pitchFamily="34" charset="0"/>
                <a:ea typeface="Calibri" pitchFamily="34" charset="-122"/>
                <a:cs typeface="Calibri" pitchFamily="34" charset="-120"/>
              </a:rPr>
              <a:t>unresolved ss. 7, 9, and 11(e) Charter issues.</a:t>
            </a:r>
            <a:r>
              <a:rPr lang="en-US" sz="760" dirty="0">
                <a:solidFill>
                  <a:srgbClr val="8B9AB5"/>
                </a:solidFill>
                <a:latin typeface="Calibri" pitchFamily="34" charset="0"/>
                <a:ea typeface="Calibri" pitchFamily="34" charset="-122"/>
                <a:cs typeface="Calibri" pitchFamily="34" charset="-120"/>
              </a:rPr>
              <a:t> These rights — to life &amp; liberty, freedom from arbitrary detention, and the right to reasonable bail — may face constitutional challenge in the courts.</a:t>
            </a:r>
            <a:endParaRPr lang="en-US" sz="760" dirty="0"/>
          </a:p>
        </p:txBody>
      </p:sp>
      <p:sp>
        <p:nvSpPr>
          <p:cNvPr id="31" name="Text 25"/>
          <p:cNvSpPr/>
          <p:nvPr/>
        </p:nvSpPr>
        <p:spPr>
          <a:xfrm>
            <a:off x="4622155" y="2717750"/>
            <a:ext cx="4178945" cy="1868239"/>
          </a:xfrm>
          <a:prstGeom prst="roundRect">
            <a:avLst>
              <a:gd name="adj" fmla="val 4623"/>
            </a:avLst>
          </a:prstGeom>
          <a:solidFill>
            <a:srgbClr val="252B3D"/>
          </a:solidFill>
          <a:ln w="9525">
            <a:solidFill>
              <a:srgbClr val="FFFFFF">
                <a:alpha val="6000"/>
              </a:srgbClr>
            </a:solidFill>
          </a:ln>
          <a:effectLst>
            <a:outerShdw blurRad="143510" dist="29210" dir="5400000" algn="bl" rotWithShape="0">
              <a:srgbClr val="000000">
                <a:alpha val="20000"/>
              </a:srgbClr>
            </a:outerShdw>
          </a:effectLst>
        </p:spPr>
        <p:txBody>
          <a:bodyPr wrap="square" rtlCol="0" anchor="t"/>
          <a:lstStyle/>
          <a:p>
            <a:pPr marL="0" indent="0">
              <a:buNone/>
            </a:pPr>
            <a:endParaRPr lang="en-US" dirty="0"/>
          </a:p>
        </p:txBody>
      </p:sp>
      <p:sp>
        <p:nvSpPr>
          <p:cNvPr id="32" name="Text 26"/>
          <p:cNvSpPr/>
          <p:nvPr/>
        </p:nvSpPr>
        <p:spPr>
          <a:xfrm>
            <a:off x="4775150" y="2855416"/>
            <a:ext cx="271760" cy="271760"/>
          </a:xfrm>
          <a:prstGeom prst="roundRect">
            <a:avLst>
              <a:gd name="adj" fmla="val 26170"/>
            </a:avLst>
          </a:prstGeom>
          <a:solidFill>
            <a:srgbClr val="34B478">
              <a:alpha val="12000"/>
            </a:srgbClr>
          </a:solidFill>
          <a:ln/>
        </p:spPr>
        <p:txBody>
          <a:bodyPr wrap="none" rtlCol="0" anchor="t"/>
          <a:lstStyle/>
          <a:p>
            <a:pPr marL="0" indent="0">
              <a:buNone/>
            </a:pPr>
            <a:endParaRPr lang="en-US" dirty="0"/>
          </a:p>
        </p:txBody>
      </p:sp>
      <p:pic>
        <p:nvPicPr>
          <p:cNvPr id="33" name="Image 4" descr="preencoded.png"/>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4844662" y="2924928"/>
            <a:ext cx="132588" cy="132588"/>
          </a:xfrm>
          <a:prstGeom prst="rect">
            <a:avLst/>
          </a:prstGeom>
        </p:spPr>
      </p:pic>
      <p:sp>
        <p:nvSpPr>
          <p:cNvPr id="34" name="Text 27"/>
          <p:cNvSpPr/>
          <p:nvPr/>
        </p:nvSpPr>
        <p:spPr>
          <a:xfrm>
            <a:off x="5133231" y="2855416"/>
            <a:ext cx="980051" cy="147638"/>
          </a:xfrm>
          <a:prstGeom prst="roundRect">
            <a:avLst>
              <a:gd name="adj" fmla="val 19785"/>
            </a:avLst>
          </a:prstGeom>
          <a:solidFill>
            <a:srgbClr val="34B478">
              <a:alpha val="12000"/>
            </a:srgbClr>
          </a:solidFill>
          <a:ln w="9525">
            <a:solidFill>
              <a:srgbClr val="34B478">
                <a:alpha val="35000"/>
              </a:srgbClr>
            </a:solidFill>
          </a:ln>
        </p:spPr>
        <p:txBody>
          <a:bodyPr wrap="none" lIns="57150" tIns="13970" rIns="57150" bIns="13970" rtlCol="0" anchor="t"/>
          <a:lstStyle/>
          <a:p>
            <a:pPr marL="0" indent="0" algn="l">
              <a:buNone/>
            </a:pPr>
            <a:r>
              <a:rPr lang="en-US" sz="530" b="1" kern="0" spc="53" dirty="0">
                <a:solidFill>
                  <a:srgbClr val="5ECFA0"/>
                </a:solidFill>
                <a:latin typeface="Calibri" pitchFamily="34" charset="0"/>
                <a:ea typeface="Calibri" pitchFamily="34" charset="-122"/>
                <a:cs typeface="Calibri" pitchFamily="34" charset="-120"/>
              </a:rPr>
              <a:t>CAUTIOUS WELCOME</a:t>
            </a:r>
            <a:endParaRPr lang="en-US" sz="530" dirty="0"/>
          </a:p>
        </p:txBody>
      </p:sp>
      <p:sp>
        <p:nvSpPr>
          <p:cNvPr id="35" name="Text 28"/>
          <p:cNvSpPr/>
          <p:nvPr/>
        </p:nvSpPr>
        <p:spPr>
          <a:xfrm>
            <a:off x="6233666" y="2896493"/>
            <a:ext cx="611788" cy="100905"/>
          </a:xfrm>
          <a:prstGeom prst="rect">
            <a:avLst/>
          </a:prstGeom>
          <a:noFill/>
          <a:ln/>
        </p:spPr>
        <p:txBody>
          <a:bodyPr wrap="none" lIns="0" tIns="0" rIns="0" bIns="0" rtlCol="0" anchor="ctr"/>
          <a:lstStyle/>
          <a:p>
            <a:pPr marL="0" indent="0" algn="l">
              <a:lnSpc>
                <a:spcPts val="795"/>
              </a:lnSpc>
              <a:buNone/>
            </a:pPr>
            <a:r>
              <a:rPr lang="en-US" sz="530" b="1" kern="0" spc="32" dirty="0">
                <a:solidFill>
                  <a:srgbClr val="5ECFA0">
                    <a:alpha val="80000"/>
                  </a:srgbClr>
                </a:solidFill>
                <a:latin typeface="Calibri" pitchFamily="34" charset="0"/>
                <a:ea typeface="Calibri" pitchFamily="34" charset="-122"/>
                <a:cs typeface="Calibri" pitchFamily="34" charset="-120"/>
              </a:rPr>
              <a:t>POSITIVE STEP</a:t>
            </a:r>
            <a:endParaRPr lang="en-US" sz="530" dirty="0"/>
          </a:p>
        </p:txBody>
      </p:sp>
      <p:pic>
        <p:nvPicPr>
          <p:cNvPr id="36" name="Image 5" descr="preencoded.png"/>
          <p:cNvPicPr>
            <a:picLocks noChangeAspect="1"/>
          </p:cNvPicPr>
          <p:nvPr/>
        </p:nvPicPr>
        <p:blipFill>
          <a:blip>
            <a:alphaModFix amt="80000"/>
            <a:extLst>
              <a:ext uri="{96DAC541-7B7A-43D3-8B79-37D633B846F1}">
                <asvg:svgBlip xmlns:asvg="http://schemas.microsoft.com/office/drawing/2016/SVG/main" r:embed="rId8"/>
              </a:ext>
            </a:extLst>
          </a:blip>
          <a:stretch>
            <a:fillRect/>
          </a:stretch>
        </p:blipFill>
        <p:spPr>
          <a:xfrm>
            <a:off x="6111561" y="2880652"/>
            <a:ext cx="132588" cy="132588"/>
          </a:xfrm>
          <a:prstGeom prst="rect">
            <a:avLst/>
          </a:prstGeom>
        </p:spPr>
      </p:pic>
      <p:sp>
        <p:nvSpPr>
          <p:cNvPr id="37" name="Text 29"/>
          <p:cNvSpPr/>
          <p:nvPr/>
        </p:nvSpPr>
        <p:spPr>
          <a:xfrm>
            <a:off x="5133231" y="3073896"/>
            <a:ext cx="3866361" cy="137964"/>
          </a:xfrm>
          <a:prstGeom prst="rect">
            <a:avLst/>
          </a:prstGeom>
          <a:noFill/>
          <a:ln/>
        </p:spPr>
        <p:txBody>
          <a:bodyPr wrap="none" lIns="0" tIns="0" rIns="0" bIns="0" rtlCol="0" anchor="t"/>
          <a:lstStyle/>
          <a:p>
            <a:pPr marL="0" indent="0" algn="l">
              <a:lnSpc>
                <a:spcPts val="1088"/>
              </a:lnSpc>
              <a:buNone/>
            </a:pPr>
            <a:r>
              <a:rPr lang="en-US" sz="870" b="1" dirty="0">
                <a:solidFill>
                  <a:srgbClr val="F0F0F0"/>
                </a:solidFill>
                <a:latin typeface="Constantia" pitchFamily="34" charset="0"/>
                <a:ea typeface="Constantia" pitchFamily="34" charset="-122"/>
                <a:cs typeface="Constantia" pitchFamily="34" charset="-120"/>
              </a:rPr>
              <a:t>National Bail Data Reporting</a:t>
            </a:r>
            <a:endParaRPr lang="en-US" sz="870" dirty="0"/>
          </a:p>
        </p:txBody>
      </p:sp>
      <p:sp>
        <p:nvSpPr>
          <p:cNvPr id="38" name="Text 30"/>
          <p:cNvSpPr/>
          <p:nvPr/>
        </p:nvSpPr>
        <p:spPr>
          <a:xfrm>
            <a:off x="5133231" y="3261271"/>
            <a:ext cx="3585171" cy="628204"/>
          </a:xfrm>
          <a:prstGeom prst="rect">
            <a:avLst/>
          </a:prstGeom>
          <a:noFill/>
          <a:ln/>
        </p:spPr>
        <p:txBody>
          <a:bodyPr wrap="square" lIns="0" tIns="0" rIns="0" bIns="0" rtlCol="0" anchor="ctr"/>
          <a:lstStyle/>
          <a:p>
            <a:pPr marL="0" indent="0" algn="l">
              <a:lnSpc>
                <a:spcPts val="1178"/>
              </a:lnSpc>
              <a:buNone/>
            </a:pPr>
            <a:r>
              <a:rPr lang="en-US" sz="760" dirty="0">
                <a:solidFill>
                  <a:srgbClr val="8B9AB5"/>
                </a:solidFill>
                <a:latin typeface="Calibri" pitchFamily="34" charset="0"/>
                <a:ea typeface="Calibri" pitchFamily="34" charset="-122"/>
                <a:cs typeface="Calibri" pitchFamily="34" charset="-120"/>
              </a:rPr>
              <a:t>The CCLA acknowledges the </a:t>
            </a:r>
            <a:r>
              <a:rPr lang="en-US" sz="760" b="1" dirty="0">
                <a:solidFill>
                  <a:srgbClr val="F0F0F0"/>
                </a:solidFill>
                <a:latin typeface="Calibri" pitchFamily="34" charset="0"/>
                <a:ea typeface="Calibri" pitchFamily="34" charset="-122"/>
                <a:cs typeface="Calibri" pitchFamily="34" charset="-120"/>
              </a:rPr>
              <a:t>annual disaggregated bail data reporting</a:t>
            </a:r>
            <a:r>
              <a:rPr lang="en-US" sz="760" dirty="0">
                <a:solidFill>
                  <a:srgbClr val="8B9AB5"/>
                </a:solidFill>
                <a:latin typeface="Calibri" pitchFamily="34" charset="0"/>
                <a:ea typeface="Calibri" pitchFamily="34" charset="-122"/>
                <a:cs typeface="Calibri" pitchFamily="34" charset="-120"/>
              </a:rPr>
              <a:t> requirement as a positive step toward transparency. Robust data collection enables evidence-based advocacy, holds the system accountable, and lays the groundwork for future reform.</a:t>
            </a:r>
            <a:endParaRPr lang="en-US" sz="760" dirty="0"/>
          </a:p>
        </p:txBody>
      </p:sp>
      <p:sp>
        <p:nvSpPr>
          <p:cNvPr id="39" name="Text 31"/>
          <p:cNvSpPr/>
          <p:nvPr/>
        </p:nvSpPr>
        <p:spPr>
          <a:xfrm>
            <a:off x="0" y="4680049"/>
            <a:ext cx="9144000" cy="463451"/>
          </a:xfrm>
          <a:prstGeom prst="rect">
            <a:avLst/>
          </a:prstGeom>
          <a:gradFill rotWithShape="1">
            <a:gsLst>
              <a:gs pos="0">
                <a:srgbClr val="D4A843">
                  <a:alpha val="10000"/>
                </a:srgbClr>
              </a:gs>
              <a:gs pos="50000">
                <a:srgbClr val="D4A843">
                  <a:alpha val="5000"/>
                </a:srgbClr>
              </a:gs>
              <a:gs pos="100000">
                <a:srgbClr val="000000">
                  <a:alpha val="0"/>
                </a:srgbClr>
              </a:gs>
            </a:gsLst>
            <a:lin ang="0" scaled="1"/>
          </a:gradFill>
          <a:ln/>
        </p:spPr>
        <p:txBody>
          <a:bodyPr wrap="square" rtlCol="0" anchor="t"/>
          <a:lstStyle/>
          <a:p>
            <a:pPr marL="0" indent="0">
              <a:buNone/>
            </a:pPr>
            <a:endParaRPr lang="en-US" dirty="0"/>
          </a:p>
        </p:txBody>
      </p:sp>
      <p:sp>
        <p:nvSpPr>
          <p:cNvPr id="40" name="Text 32"/>
          <p:cNvSpPr/>
          <p:nvPr/>
        </p:nvSpPr>
        <p:spPr>
          <a:xfrm>
            <a:off x="0" y="4680049"/>
            <a:ext cx="9144000" cy="9525"/>
          </a:xfrm>
          <a:prstGeom prst="rect">
            <a:avLst/>
          </a:prstGeom>
          <a:solidFill>
            <a:srgbClr val="D4A843">
              <a:alpha val="35000"/>
            </a:srgbClr>
          </a:solidFill>
          <a:ln/>
        </p:spPr>
        <p:txBody>
          <a:bodyPr wrap="none" rtlCol="0" anchor="t"/>
          <a:lstStyle/>
          <a:p>
            <a:pPr marL="0" indent="0">
              <a:buNone/>
            </a:pPr>
            <a:endParaRPr lang="en-US" dirty="0"/>
          </a:p>
        </p:txBody>
      </p:sp>
      <p:sp>
        <p:nvSpPr>
          <p:cNvPr id="41" name="Text 33"/>
          <p:cNvSpPr/>
          <p:nvPr/>
        </p:nvSpPr>
        <p:spPr>
          <a:xfrm>
            <a:off x="372070" y="4737497"/>
            <a:ext cx="146737" cy="314920"/>
          </a:xfrm>
          <a:prstGeom prst="rect">
            <a:avLst/>
          </a:prstGeom>
          <a:noFill/>
          <a:ln/>
        </p:spPr>
        <p:txBody>
          <a:bodyPr wrap="none" lIns="0" tIns="0" rIns="0" bIns="0" rtlCol="0" anchor="ctr"/>
          <a:lstStyle/>
          <a:p>
            <a:pPr marL="0" indent="0" algn="l">
              <a:lnSpc>
                <a:spcPts val="2480"/>
              </a:lnSpc>
              <a:buNone/>
            </a:pPr>
            <a:r>
              <a:rPr lang="en-US" sz="2480" dirty="0">
                <a:solidFill>
                  <a:srgbClr val="D4A843">
                    <a:alpha val="60000"/>
                  </a:srgbClr>
                </a:solidFill>
                <a:latin typeface="Constantia" pitchFamily="34" charset="0"/>
                <a:ea typeface="Constantia" pitchFamily="34" charset="-122"/>
                <a:cs typeface="Constantia" pitchFamily="34" charset="-120"/>
              </a:rPr>
              <a:t>“</a:t>
            </a:r>
            <a:endParaRPr lang="en-US" sz="2480" dirty="0"/>
          </a:p>
        </p:txBody>
      </p:sp>
      <p:sp>
        <p:nvSpPr>
          <p:cNvPr id="42" name="Text 34"/>
          <p:cNvSpPr/>
          <p:nvPr/>
        </p:nvSpPr>
        <p:spPr>
          <a:xfrm>
            <a:off x="612130" y="4775895"/>
            <a:ext cx="2991160" cy="295349"/>
          </a:xfrm>
          <a:prstGeom prst="rect">
            <a:avLst/>
          </a:prstGeom>
          <a:noFill/>
          <a:ln/>
        </p:spPr>
        <p:txBody>
          <a:bodyPr wrap="square" lIns="0" tIns="0" rIns="0" bIns="0" rtlCol="0" anchor="ctr"/>
          <a:lstStyle/>
          <a:p>
            <a:pPr marL="0" indent="0" algn="l">
              <a:lnSpc>
                <a:spcPts val="1102"/>
              </a:lnSpc>
              <a:buNone/>
            </a:pPr>
            <a:r>
              <a:rPr lang="en-US" sz="760" i="1" dirty="0">
                <a:solidFill>
                  <a:srgbClr val="F0F0F0">
                    <a:alpha val="88000"/>
                  </a:srgbClr>
                </a:solidFill>
                <a:latin typeface="Constantia" pitchFamily="34" charset="0"/>
                <a:ea typeface="Constantia" pitchFamily="34" charset="-122"/>
                <a:cs typeface="Constantia" pitchFamily="34" charset="-120"/>
              </a:rPr>
              <a:t>Canada does not have a bail crisis of release — it has a </a:t>
            </a:r>
            <a:r>
              <a:rPr lang="en-US" sz="760" b="1" i="1" dirty="0">
                <a:solidFill>
                  <a:srgbClr val="D4A843">
                    <a:alpha val="88000"/>
                  </a:srgbClr>
                </a:solidFill>
                <a:latin typeface="Constantia" pitchFamily="34" charset="0"/>
                <a:ea typeface="Constantia" pitchFamily="34" charset="-122"/>
                <a:cs typeface="Constantia" pitchFamily="34" charset="-120"/>
              </a:rPr>
              <a:t>crisis of detention.</a:t>
            </a:r>
            <a:r>
              <a:rPr lang="en-US" sz="760" i="1" dirty="0">
                <a:solidFill>
                  <a:srgbClr val="F0F0F0">
                    <a:alpha val="88000"/>
                  </a:srgbClr>
                </a:solidFill>
                <a:latin typeface="Constantia" pitchFamily="34" charset="0"/>
                <a:ea typeface="Constantia" pitchFamily="34" charset="-122"/>
                <a:cs typeface="Constantia" pitchFamily="34" charset="-120"/>
              </a:rPr>
              <a:t> </a:t>
            </a:r>
            <a:r>
              <a:rPr lang="en-US" sz="650" i="1" dirty="0">
                <a:solidFill>
                  <a:srgbClr val="8B9AB5">
                    <a:alpha val="88000"/>
                  </a:srgbClr>
                </a:solidFill>
                <a:latin typeface="Calibri" pitchFamily="34" charset="0"/>
                <a:ea typeface="Calibri" pitchFamily="34" charset="-122"/>
                <a:cs typeface="Calibri" pitchFamily="34" charset="-120"/>
              </a:rPr>
              <a:t>CCLA position, reaffirmed post–Royal Assent, June 2026</a:t>
            </a:r>
            <a:endParaRPr lang="en-US" sz="760" dirty="0"/>
          </a:p>
        </p:txBody>
      </p:sp>
      <p:sp>
        <p:nvSpPr>
          <p:cNvPr id="43" name="Text 35"/>
          <p:cNvSpPr/>
          <p:nvPr/>
        </p:nvSpPr>
        <p:spPr>
          <a:xfrm>
            <a:off x="352425" y="758726"/>
            <a:ext cx="21580" cy="1849193"/>
          </a:xfrm>
          <a:custGeom>
            <a:avLst/>
            <a:gdLst/>
            <a:ahLst/>
            <a:cxnLst/>
            <a:rect l="l" t="t" r="r" b="b"/>
            <a:pathLst>
              <a:path w="21580" h="1849193">
                <a:moveTo>
                  <a:pt x="0" y="86360"/>
                </a:moveTo>
                <a:lnTo>
                  <a:pt x="2698" y="64944"/>
                </a:lnTo>
                <a:lnTo>
                  <a:pt x="5395" y="56315"/>
                </a:lnTo>
                <a:lnTo>
                  <a:pt x="8093" y="49860"/>
                </a:lnTo>
                <a:lnTo>
                  <a:pt x="10790" y="44560"/>
                </a:lnTo>
                <a:lnTo>
                  <a:pt x="13488" y="40017"/>
                </a:lnTo>
                <a:lnTo>
                  <a:pt x="16185" y="36026"/>
                </a:lnTo>
                <a:lnTo>
                  <a:pt x="18883" y="32463"/>
                </a:lnTo>
                <a:lnTo>
                  <a:pt x="21580" y="29250"/>
                </a:lnTo>
                <a:lnTo>
                  <a:pt x="21580" y="1819943"/>
                </a:lnTo>
                <a:lnTo>
                  <a:pt x="18883" y="1816730"/>
                </a:lnTo>
                <a:lnTo>
                  <a:pt x="16185" y="1813167"/>
                </a:lnTo>
                <a:lnTo>
                  <a:pt x="13488" y="1809176"/>
                </a:lnTo>
                <a:lnTo>
                  <a:pt x="10790" y="1804633"/>
                </a:lnTo>
                <a:lnTo>
                  <a:pt x="8093" y="1799333"/>
                </a:lnTo>
                <a:lnTo>
                  <a:pt x="5395" y="1792878"/>
                </a:lnTo>
                <a:lnTo>
                  <a:pt x="2698" y="1784249"/>
                </a:lnTo>
                <a:lnTo>
                  <a:pt x="0" y="1762833"/>
                </a:lnTo>
                <a:close/>
              </a:path>
            </a:pathLst>
          </a:custGeom>
          <a:solidFill>
            <a:srgbClr val="E07070"/>
          </a:solidFill>
          <a:ln/>
        </p:spPr>
        <p:txBody>
          <a:bodyPr wrap="square" rtlCol="0" anchor="t"/>
          <a:lstStyle/>
          <a:p>
            <a:pPr marL="0" indent="0">
              <a:buNone/>
            </a:pPr>
            <a:endParaRPr lang="en-US" dirty="0"/>
          </a:p>
        </p:txBody>
      </p:sp>
      <p:sp>
        <p:nvSpPr>
          <p:cNvPr id="44" name="Text 36"/>
          <p:cNvSpPr/>
          <p:nvPr/>
        </p:nvSpPr>
        <p:spPr>
          <a:xfrm>
            <a:off x="4631680" y="758726"/>
            <a:ext cx="21580" cy="1849193"/>
          </a:xfrm>
          <a:custGeom>
            <a:avLst/>
            <a:gdLst/>
            <a:ahLst/>
            <a:cxnLst/>
            <a:rect l="l" t="t" r="r" b="b"/>
            <a:pathLst>
              <a:path w="21580" h="1849193">
                <a:moveTo>
                  <a:pt x="0" y="86360"/>
                </a:moveTo>
                <a:lnTo>
                  <a:pt x="2698" y="64944"/>
                </a:lnTo>
                <a:lnTo>
                  <a:pt x="5395" y="56315"/>
                </a:lnTo>
                <a:lnTo>
                  <a:pt x="8093" y="49860"/>
                </a:lnTo>
                <a:lnTo>
                  <a:pt x="10790" y="44560"/>
                </a:lnTo>
                <a:lnTo>
                  <a:pt x="13488" y="40017"/>
                </a:lnTo>
                <a:lnTo>
                  <a:pt x="16185" y="36026"/>
                </a:lnTo>
                <a:lnTo>
                  <a:pt x="18883" y="32463"/>
                </a:lnTo>
                <a:lnTo>
                  <a:pt x="21580" y="29250"/>
                </a:lnTo>
                <a:lnTo>
                  <a:pt x="21580" y="1819943"/>
                </a:lnTo>
                <a:lnTo>
                  <a:pt x="18883" y="1816730"/>
                </a:lnTo>
                <a:lnTo>
                  <a:pt x="16185" y="1813167"/>
                </a:lnTo>
                <a:lnTo>
                  <a:pt x="13488" y="1809176"/>
                </a:lnTo>
                <a:lnTo>
                  <a:pt x="10790" y="1804633"/>
                </a:lnTo>
                <a:lnTo>
                  <a:pt x="8093" y="1799333"/>
                </a:lnTo>
                <a:lnTo>
                  <a:pt x="5395" y="1792878"/>
                </a:lnTo>
                <a:lnTo>
                  <a:pt x="2698" y="1784249"/>
                </a:lnTo>
                <a:lnTo>
                  <a:pt x="0" y="1762833"/>
                </a:lnTo>
                <a:close/>
              </a:path>
            </a:pathLst>
          </a:custGeom>
          <a:solidFill>
            <a:srgbClr val="D4A843"/>
          </a:solidFill>
          <a:ln/>
        </p:spPr>
        <p:txBody>
          <a:bodyPr wrap="square" rtlCol="0" anchor="t"/>
          <a:lstStyle/>
          <a:p>
            <a:pPr marL="0" indent="0">
              <a:buNone/>
            </a:pPr>
            <a:endParaRPr lang="en-US" dirty="0"/>
          </a:p>
        </p:txBody>
      </p:sp>
      <p:sp>
        <p:nvSpPr>
          <p:cNvPr id="45" name="Text 37"/>
          <p:cNvSpPr/>
          <p:nvPr/>
        </p:nvSpPr>
        <p:spPr>
          <a:xfrm>
            <a:off x="352425" y="2727275"/>
            <a:ext cx="21580" cy="1849193"/>
          </a:xfrm>
          <a:custGeom>
            <a:avLst/>
            <a:gdLst/>
            <a:ahLst/>
            <a:cxnLst/>
            <a:rect l="l" t="t" r="r" b="b"/>
            <a:pathLst>
              <a:path w="21580" h="1849193">
                <a:moveTo>
                  <a:pt x="0" y="86360"/>
                </a:moveTo>
                <a:lnTo>
                  <a:pt x="2698" y="64944"/>
                </a:lnTo>
                <a:lnTo>
                  <a:pt x="5395" y="56315"/>
                </a:lnTo>
                <a:lnTo>
                  <a:pt x="8093" y="49860"/>
                </a:lnTo>
                <a:lnTo>
                  <a:pt x="10790" y="44560"/>
                </a:lnTo>
                <a:lnTo>
                  <a:pt x="13488" y="40017"/>
                </a:lnTo>
                <a:lnTo>
                  <a:pt x="16185" y="36026"/>
                </a:lnTo>
                <a:lnTo>
                  <a:pt x="18883" y="32463"/>
                </a:lnTo>
                <a:lnTo>
                  <a:pt x="21580" y="29250"/>
                </a:lnTo>
                <a:lnTo>
                  <a:pt x="21580" y="1819943"/>
                </a:lnTo>
                <a:lnTo>
                  <a:pt x="18883" y="1816730"/>
                </a:lnTo>
                <a:lnTo>
                  <a:pt x="16185" y="1813167"/>
                </a:lnTo>
                <a:lnTo>
                  <a:pt x="13488" y="1809176"/>
                </a:lnTo>
                <a:lnTo>
                  <a:pt x="10790" y="1804633"/>
                </a:lnTo>
                <a:lnTo>
                  <a:pt x="8093" y="1799333"/>
                </a:lnTo>
                <a:lnTo>
                  <a:pt x="5395" y="1792878"/>
                </a:lnTo>
                <a:lnTo>
                  <a:pt x="2698" y="1784249"/>
                </a:lnTo>
                <a:lnTo>
                  <a:pt x="0" y="1762833"/>
                </a:lnTo>
                <a:close/>
              </a:path>
            </a:pathLst>
          </a:custGeom>
          <a:solidFill>
            <a:srgbClr val="7AABEE"/>
          </a:solidFill>
          <a:ln/>
        </p:spPr>
        <p:txBody>
          <a:bodyPr wrap="square" rtlCol="0" anchor="t"/>
          <a:lstStyle/>
          <a:p>
            <a:pPr marL="0" indent="0">
              <a:buNone/>
            </a:pPr>
            <a:endParaRPr lang="en-US" dirty="0"/>
          </a:p>
        </p:txBody>
      </p:sp>
      <p:sp>
        <p:nvSpPr>
          <p:cNvPr id="46" name="Text 38"/>
          <p:cNvSpPr/>
          <p:nvPr/>
        </p:nvSpPr>
        <p:spPr>
          <a:xfrm>
            <a:off x="4631680" y="2727275"/>
            <a:ext cx="21580" cy="1849193"/>
          </a:xfrm>
          <a:custGeom>
            <a:avLst/>
            <a:gdLst/>
            <a:ahLst/>
            <a:cxnLst/>
            <a:rect l="l" t="t" r="r" b="b"/>
            <a:pathLst>
              <a:path w="21580" h="1849193">
                <a:moveTo>
                  <a:pt x="0" y="86360"/>
                </a:moveTo>
                <a:lnTo>
                  <a:pt x="2698" y="64944"/>
                </a:lnTo>
                <a:lnTo>
                  <a:pt x="5395" y="56315"/>
                </a:lnTo>
                <a:lnTo>
                  <a:pt x="8093" y="49860"/>
                </a:lnTo>
                <a:lnTo>
                  <a:pt x="10790" y="44560"/>
                </a:lnTo>
                <a:lnTo>
                  <a:pt x="13488" y="40017"/>
                </a:lnTo>
                <a:lnTo>
                  <a:pt x="16185" y="36026"/>
                </a:lnTo>
                <a:lnTo>
                  <a:pt x="18883" y="32463"/>
                </a:lnTo>
                <a:lnTo>
                  <a:pt x="21580" y="29250"/>
                </a:lnTo>
                <a:lnTo>
                  <a:pt x="21580" y="1819943"/>
                </a:lnTo>
                <a:lnTo>
                  <a:pt x="18883" y="1816730"/>
                </a:lnTo>
                <a:lnTo>
                  <a:pt x="16185" y="1813167"/>
                </a:lnTo>
                <a:lnTo>
                  <a:pt x="13488" y="1809176"/>
                </a:lnTo>
                <a:lnTo>
                  <a:pt x="10790" y="1804633"/>
                </a:lnTo>
                <a:lnTo>
                  <a:pt x="8093" y="1799333"/>
                </a:lnTo>
                <a:lnTo>
                  <a:pt x="5395" y="1792878"/>
                </a:lnTo>
                <a:lnTo>
                  <a:pt x="2698" y="1784249"/>
                </a:lnTo>
                <a:lnTo>
                  <a:pt x="0" y="1762833"/>
                </a:lnTo>
                <a:close/>
              </a:path>
            </a:pathLst>
          </a:custGeom>
          <a:solidFill>
            <a:srgbClr val="5ECFA0"/>
          </a:solidFill>
          <a:ln/>
        </p:spPr>
        <p:txBody>
          <a:bodyPr wrap="square" rtlCol="0" anchor="t"/>
          <a:lstStyle/>
          <a:p>
            <a:pPr marL="0" indent="0">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6">
    <p:bg>
      <p:bgPr>
        <a:solidFill>
          <a:schemeClr val="tx1"/>
        </a:solidFill>
        <a:effectLst/>
      </p:bgPr>
    </p:bg>
    <p:spTree>
      <p:nvGrpSpPr>
        <p:cNvPr id="1" name=""/>
        <p:cNvGrpSpPr/>
        <p:nvPr/>
      </p:nvGrpSpPr>
      <p:grpSpPr>
        <a:xfrm>
          <a:off x="0" y="0"/>
          <a:ext cx="0" cy="0"/>
          <a:chOff x="0" y="0"/>
          <a:chExt cx="0" cy="0"/>
        </a:xfrm>
      </p:grpSpPr>
      <p:sp>
        <p:nvSpPr>
          <p:cNvPr id="2" name="Text 0"/>
          <p:cNvSpPr/>
          <p:nvPr/>
        </p:nvSpPr>
        <p:spPr>
          <a:xfrm>
            <a:off x="6572250" y="0"/>
            <a:ext cx="2571750" cy="2286000"/>
          </a:xfrm>
          <a:prstGeom prst="ellipse">
            <a:avLst/>
          </a:prstGeom>
          <a:gradFill rotWithShape="1">
            <a:gsLst>
              <a:gs pos="0">
                <a:srgbClr val="D4A843">
                  <a:alpha val="7000"/>
                </a:srgbClr>
              </a:gs>
              <a:gs pos="70000">
                <a:srgbClr val="000000">
                  <a:alpha val="0"/>
                </a:srgbClr>
              </a:gs>
            </a:gsLst>
            <a:path path="circle">
              <a:fillToRect l="50000" t="50000" r="50000" b="50000"/>
            </a:path>
          </a:gradFill>
          <a:ln/>
        </p:spPr>
        <p:txBody>
          <a:bodyPr wrap="square" rtlCol="0" anchor="t"/>
          <a:lstStyle/>
          <a:p>
            <a:pPr marL="0" indent="0">
              <a:buNone/>
            </a:pPr>
            <a:endParaRPr lang="en-US" dirty="0"/>
          </a:p>
        </p:txBody>
      </p:sp>
      <p:sp>
        <p:nvSpPr>
          <p:cNvPr id="3" name="Text 1"/>
          <p:cNvSpPr/>
          <p:nvPr/>
        </p:nvSpPr>
        <p:spPr>
          <a:xfrm>
            <a:off x="0" y="3429000"/>
            <a:ext cx="2000250" cy="1714500"/>
          </a:xfrm>
          <a:prstGeom prst="ellipse">
            <a:avLst/>
          </a:prstGeom>
          <a:gradFill rotWithShape="1">
            <a:gsLst>
              <a:gs pos="0">
                <a:srgbClr val="E05A5A">
                  <a:alpha val="6000"/>
                </a:srgbClr>
              </a:gs>
              <a:gs pos="70000">
                <a:srgbClr val="000000">
                  <a:alpha val="0"/>
                </a:srgbClr>
              </a:gs>
            </a:gsLst>
            <a:path path="circle">
              <a:fillToRect l="50000" t="50000" r="50000" b="50000"/>
            </a:path>
          </a:gradFill>
          <a:ln/>
        </p:spPr>
        <p:txBody>
          <a:bodyPr wrap="square" rtlCol="0" anchor="t"/>
          <a:lstStyle/>
          <a:p>
            <a:pPr marL="0" indent="0">
              <a:buNone/>
            </a:pPr>
            <a:endParaRPr lang="en-US" dirty="0"/>
          </a:p>
        </p:txBody>
      </p:sp>
      <p:sp>
        <p:nvSpPr>
          <p:cNvPr id="4" name="Text 2"/>
          <p:cNvSpPr/>
          <p:nvPr/>
        </p:nvSpPr>
        <p:spPr>
          <a:xfrm>
            <a:off x="0" y="628650"/>
            <a:ext cx="9144000" cy="7590"/>
          </a:xfrm>
          <a:prstGeom prst="rect">
            <a:avLst/>
          </a:prstGeom>
          <a:solidFill>
            <a:srgbClr val="D4A843">
              <a:alpha val="4000"/>
            </a:srgbClr>
          </a:solidFill>
          <a:ln/>
        </p:spPr>
        <p:txBody>
          <a:bodyPr wrap="none" rtlCol="0" anchor="t"/>
          <a:lstStyle/>
          <a:p>
            <a:pPr marL="0" indent="0">
              <a:buNone/>
            </a:pPr>
            <a:endParaRPr lang="en-US" dirty="0"/>
          </a:p>
        </p:txBody>
      </p:sp>
      <p:sp>
        <p:nvSpPr>
          <p:cNvPr id="5" name="Text 3"/>
          <p:cNvSpPr/>
          <p:nvPr/>
        </p:nvSpPr>
        <p:spPr>
          <a:xfrm>
            <a:off x="429220" y="698153"/>
            <a:ext cx="8285559" cy="7590"/>
          </a:xfrm>
          <a:prstGeom prst="rect">
            <a:avLst/>
          </a:prstGeom>
          <a:gradFill rotWithShape="1">
            <a:gsLst>
              <a:gs pos="0">
                <a:srgbClr val="D4A843"/>
              </a:gs>
              <a:gs pos="50000">
                <a:srgbClr val="D4A843">
                  <a:alpha val="20000"/>
                </a:srgbClr>
              </a:gs>
              <a:gs pos="100000">
                <a:srgbClr val="000000">
                  <a:alpha val="0"/>
                </a:srgbClr>
              </a:gs>
            </a:gsLst>
            <a:lin ang="0" scaled="1"/>
          </a:gradFill>
          <a:ln/>
        </p:spPr>
        <p:txBody>
          <a:bodyPr wrap="none" rtlCol="0" anchor="t"/>
          <a:lstStyle/>
          <a:p>
            <a:pPr marL="0" indent="0">
              <a:buNone/>
            </a:pPr>
            <a:endParaRPr lang="en-US" dirty="0"/>
          </a:p>
        </p:txBody>
      </p:sp>
      <p:sp>
        <p:nvSpPr>
          <p:cNvPr id="6" name="Text 4"/>
          <p:cNvSpPr/>
          <p:nvPr/>
        </p:nvSpPr>
        <p:spPr>
          <a:xfrm>
            <a:off x="438745" y="829568"/>
            <a:ext cx="4059584" cy="21580"/>
          </a:xfrm>
          <a:custGeom>
            <a:avLst/>
            <a:gdLst/>
            <a:ahLst/>
            <a:cxnLst/>
            <a:rect l="l" t="t" r="r" b="b"/>
            <a:pathLst>
              <a:path w="4059584" h="21580">
                <a:moveTo>
                  <a:pt x="86360" y="0"/>
                </a:moveTo>
                <a:lnTo>
                  <a:pt x="3973224" y="0"/>
                </a:lnTo>
                <a:lnTo>
                  <a:pt x="3994639" y="2698"/>
                </a:lnTo>
                <a:lnTo>
                  <a:pt x="4003269" y="5395"/>
                </a:lnTo>
                <a:lnTo>
                  <a:pt x="4009724" y="8093"/>
                </a:lnTo>
                <a:lnTo>
                  <a:pt x="4015023" y="10790"/>
                </a:lnTo>
                <a:lnTo>
                  <a:pt x="4019566" y="13488"/>
                </a:lnTo>
                <a:lnTo>
                  <a:pt x="4023558" y="16185"/>
                </a:lnTo>
                <a:lnTo>
                  <a:pt x="4027120" y="18883"/>
                </a:lnTo>
                <a:lnTo>
                  <a:pt x="4030334" y="21580"/>
                </a:lnTo>
                <a:lnTo>
                  <a:pt x="29250" y="21580"/>
                </a:lnTo>
                <a:lnTo>
                  <a:pt x="32463" y="18883"/>
                </a:lnTo>
                <a:lnTo>
                  <a:pt x="36026" y="16185"/>
                </a:lnTo>
                <a:lnTo>
                  <a:pt x="40017" y="13488"/>
                </a:lnTo>
                <a:lnTo>
                  <a:pt x="44560" y="10790"/>
                </a:lnTo>
                <a:lnTo>
                  <a:pt x="49860" y="8093"/>
                </a:lnTo>
                <a:lnTo>
                  <a:pt x="56315" y="5395"/>
                </a:lnTo>
                <a:lnTo>
                  <a:pt x="64944" y="2698"/>
                </a:lnTo>
                <a:close/>
              </a:path>
            </a:pathLst>
          </a:custGeom>
          <a:solidFill>
            <a:srgbClr val="D4A843"/>
          </a:solidFill>
          <a:ln/>
        </p:spPr>
        <p:txBody>
          <a:bodyPr wrap="none" rtlCol="0" anchor="t"/>
          <a:lstStyle/>
          <a:p>
            <a:pPr marL="0" indent="0">
              <a:buNone/>
            </a:pPr>
            <a:endParaRPr lang="en-US" dirty="0"/>
          </a:p>
        </p:txBody>
      </p:sp>
      <p:sp>
        <p:nvSpPr>
          <p:cNvPr id="7" name="Text 5"/>
          <p:cNvSpPr/>
          <p:nvPr/>
        </p:nvSpPr>
        <p:spPr>
          <a:xfrm>
            <a:off x="4645521" y="829568"/>
            <a:ext cx="4059736" cy="21580"/>
          </a:xfrm>
          <a:custGeom>
            <a:avLst/>
            <a:gdLst/>
            <a:ahLst/>
            <a:cxnLst/>
            <a:rect l="l" t="t" r="r" b="b"/>
            <a:pathLst>
              <a:path w="4059736" h="21580">
                <a:moveTo>
                  <a:pt x="86360" y="0"/>
                </a:moveTo>
                <a:lnTo>
                  <a:pt x="3973376" y="0"/>
                </a:lnTo>
                <a:lnTo>
                  <a:pt x="3994792" y="2698"/>
                </a:lnTo>
                <a:lnTo>
                  <a:pt x="4003421" y="5395"/>
                </a:lnTo>
                <a:lnTo>
                  <a:pt x="4009876" y="8093"/>
                </a:lnTo>
                <a:lnTo>
                  <a:pt x="4015176" y="10790"/>
                </a:lnTo>
                <a:lnTo>
                  <a:pt x="4019719" y="13488"/>
                </a:lnTo>
                <a:lnTo>
                  <a:pt x="4023710" y="16185"/>
                </a:lnTo>
                <a:lnTo>
                  <a:pt x="4027273" y="18883"/>
                </a:lnTo>
                <a:lnTo>
                  <a:pt x="4030486" y="21580"/>
                </a:lnTo>
                <a:lnTo>
                  <a:pt x="29250" y="21580"/>
                </a:lnTo>
                <a:lnTo>
                  <a:pt x="32463" y="18883"/>
                </a:lnTo>
                <a:lnTo>
                  <a:pt x="36026" y="16185"/>
                </a:lnTo>
                <a:lnTo>
                  <a:pt x="40017" y="13488"/>
                </a:lnTo>
                <a:lnTo>
                  <a:pt x="44560" y="10790"/>
                </a:lnTo>
                <a:lnTo>
                  <a:pt x="49860" y="8093"/>
                </a:lnTo>
                <a:lnTo>
                  <a:pt x="56315" y="5395"/>
                </a:lnTo>
                <a:lnTo>
                  <a:pt x="64944" y="2698"/>
                </a:lnTo>
                <a:close/>
              </a:path>
            </a:pathLst>
          </a:custGeom>
          <a:solidFill>
            <a:srgbClr val="E05A5A"/>
          </a:solidFill>
          <a:ln/>
        </p:spPr>
        <p:txBody>
          <a:bodyPr wrap="none" rtlCol="0" anchor="t"/>
          <a:lstStyle/>
          <a:p>
            <a:pPr marL="0" indent="0">
              <a:buNone/>
            </a:pPr>
            <a:endParaRPr lang="en-US" dirty="0"/>
          </a:p>
        </p:txBody>
      </p:sp>
      <p:sp>
        <p:nvSpPr>
          <p:cNvPr id="8" name="Text 6"/>
          <p:cNvSpPr/>
          <p:nvPr/>
        </p:nvSpPr>
        <p:spPr>
          <a:xfrm>
            <a:off x="429220" y="248841"/>
            <a:ext cx="228600" cy="21580"/>
          </a:xfrm>
          <a:prstGeom prst="roundRect">
            <a:avLst>
              <a:gd name="adj" fmla="val 64736"/>
            </a:avLst>
          </a:prstGeom>
          <a:solidFill>
            <a:srgbClr val="D4A843"/>
          </a:solidFill>
          <a:ln/>
        </p:spPr>
        <p:txBody>
          <a:bodyPr wrap="none" rtlCol="0" anchor="t"/>
          <a:lstStyle/>
          <a:p>
            <a:pPr marL="0" indent="0">
              <a:buNone/>
            </a:pPr>
            <a:endParaRPr lang="en-US" dirty="0"/>
          </a:p>
        </p:txBody>
      </p:sp>
      <p:sp>
        <p:nvSpPr>
          <p:cNvPr id="9" name="Text 7"/>
          <p:cNvSpPr/>
          <p:nvPr/>
        </p:nvSpPr>
        <p:spPr>
          <a:xfrm>
            <a:off x="728811" y="200620"/>
            <a:ext cx="3330863" cy="118021"/>
          </a:xfrm>
          <a:prstGeom prst="rect">
            <a:avLst/>
          </a:prstGeom>
          <a:noFill/>
          <a:ln/>
        </p:spPr>
        <p:txBody>
          <a:bodyPr wrap="none" lIns="0" tIns="0" rIns="0" bIns="0" rtlCol="0" anchor="ctr"/>
          <a:lstStyle/>
          <a:p>
            <a:pPr marL="0" indent="0" algn="l">
              <a:lnSpc>
                <a:spcPts val="930"/>
              </a:lnSpc>
              <a:buNone/>
            </a:pPr>
            <a:r>
              <a:rPr lang="en-US" sz="620" b="1" dirty="0">
                <a:solidFill>
                  <a:srgbClr val="D4A843"/>
                </a:solidFill>
                <a:latin typeface="Calibri" pitchFamily="34" charset="0"/>
                <a:ea typeface="Calibri" pitchFamily="34" charset="-122"/>
                <a:cs typeface="Calibri" pitchFamily="34" charset="-120"/>
              </a:rPr>
              <a:t>ONTARIO LEGISLATURE · 44TH PARLIAMENT · 1ST SESSION</a:t>
            </a:r>
            <a:endParaRPr lang="en-US" sz="620" dirty="0"/>
          </a:p>
        </p:txBody>
      </p:sp>
      <p:sp>
        <p:nvSpPr>
          <p:cNvPr id="10" name="Text 8"/>
          <p:cNvSpPr/>
          <p:nvPr/>
        </p:nvSpPr>
        <p:spPr>
          <a:xfrm>
            <a:off x="429220" y="363885"/>
            <a:ext cx="5787322" cy="231725"/>
          </a:xfrm>
          <a:prstGeom prst="rect">
            <a:avLst/>
          </a:prstGeom>
          <a:noFill/>
          <a:ln/>
        </p:spPr>
        <p:txBody>
          <a:bodyPr wrap="none" lIns="0" tIns="0" rIns="0" bIns="0" rtlCol="0" anchor="ctr"/>
          <a:lstStyle/>
          <a:p>
            <a:pPr marL="0" indent="0" algn="l">
              <a:lnSpc>
                <a:spcPts val="1825"/>
              </a:lnSpc>
              <a:buNone/>
            </a:pPr>
            <a:r>
              <a:rPr lang="en-US" sz="1460" kern="0" spc="-15" dirty="0">
                <a:solidFill>
                  <a:srgbClr val="F0F0F0"/>
                </a:solidFill>
                <a:latin typeface="Constantia" pitchFamily="34" charset="0"/>
                <a:ea typeface="Constantia" pitchFamily="34" charset="-122"/>
                <a:cs typeface="Constantia" pitchFamily="34" charset="-120"/>
              </a:rPr>
              <a:t>Ontario Bill 75: </a:t>
            </a:r>
            <a:r>
              <a:rPr lang="en-US" sz="1460" b="1" kern="0" spc="-15" dirty="0">
                <a:solidFill>
                  <a:srgbClr val="D4A843"/>
                </a:solidFill>
                <a:latin typeface="Constantia" pitchFamily="34" charset="0"/>
                <a:ea typeface="Constantia" pitchFamily="34" charset="-122"/>
                <a:cs typeface="Constantia" pitchFamily="34" charset="-120"/>
              </a:rPr>
              <a:t>Provincial Overcriminalization</a:t>
            </a:r>
            <a:r>
              <a:rPr lang="en-US" sz="1460" kern="0" spc="-15" dirty="0">
                <a:solidFill>
                  <a:srgbClr val="F0F0F0"/>
                </a:solidFill>
                <a:latin typeface="Constantia" pitchFamily="34" charset="0"/>
                <a:ea typeface="Constantia" pitchFamily="34" charset="-122"/>
                <a:cs typeface="Constantia" pitchFamily="34" charset="-120"/>
              </a:rPr>
              <a:t> &amp; Constitutional Risk</a:t>
            </a:r>
            <a:endParaRPr lang="en-US" sz="1460" dirty="0"/>
          </a:p>
        </p:txBody>
      </p:sp>
      <p:sp>
        <p:nvSpPr>
          <p:cNvPr id="11" name="Text 9"/>
          <p:cNvSpPr/>
          <p:nvPr/>
        </p:nvSpPr>
        <p:spPr>
          <a:xfrm>
            <a:off x="6276909" y="375278"/>
            <a:ext cx="2165646" cy="206871"/>
          </a:xfrm>
          <a:prstGeom prst="roundRect">
            <a:avLst>
              <a:gd name="adj" fmla="val 69372"/>
            </a:avLst>
          </a:prstGeom>
          <a:solidFill>
            <a:srgbClr val="D4A843">
              <a:alpha val="15000"/>
            </a:srgbClr>
          </a:solidFill>
          <a:ln w="9525">
            <a:solidFill>
              <a:srgbClr val="D4A843">
                <a:alpha val="35000"/>
              </a:srgbClr>
            </a:solidFill>
          </a:ln>
        </p:spPr>
        <p:txBody>
          <a:bodyPr wrap="none" lIns="181838" tIns="29210" rIns="100330" bIns="29210" rtlCol="0" anchor="ctr"/>
          <a:lstStyle/>
          <a:p>
            <a:pPr marL="0" indent="0" algn="l">
              <a:buNone/>
            </a:pPr>
            <a:r>
              <a:rPr lang="en-US" sz="680" b="1" kern="0" spc="27" dirty="0">
                <a:solidFill>
                  <a:srgbClr val="D4A843"/>
                </a:solidFill>
                <a:latin typeface="Calibri" pitchFamily="34" charset="0"/>
                <a:ea typeface="Calibri" pitchFamily="34" charset="-122"/>
                <a:cs typeface="Calibri" pitchFamily="34" charset="-120"/>
              </a:rPr>
              <a:t>Keeping Criminals Behind Bars Act, 2025</a:t>
            </a:r>
            <a:endParaRPr lang="en-US" sz="680" dirty="0"/>
          </a:p>
        </p:txBody>
      </p:sp>
      <p:sp>
        <p:nvSpPr>
          <p:cNvPr id="13" name="Text 10"/>
          <p:cNvSpPr/>
          <p:nvPr/>
        </p:nvSpPr>
        <p:spPr>
          <a:xfrm>
            <a:off x="429220" y="820043"/>
            <a:ext cx="4078635" cy="3008709"/>
          </a:xfrm>
          <a:prstGeom prst="roundRect">
            <a:avLst>
              <a:gd name="adj" fmla="val 2870"/>
            </a:avLst>
          </a:prstGeom>
          <a:solidFill>
            <a:srgbClr val="252B3D"/>
          </a:solidFill>
          <a:ln w="9525">
            <a:solidFill>
              <a:srgbClr val="FFFFFF">
                <a:alpha val="6000"/>
              </a:srgbClr>
            </a:solidFill>
          </a:ln>
        </p:spPr>
        <p:txBody>
          <a:bodyPr wrap="square" rtlCol="0" anchor="t"/>
          <a:lstStyle/>
          <a:p>
            <a:pPr marL="0" indent="0">
              <a:buNone/>
            </a:pPr>
            <a:endParaRPr lang="en-US" dirty="0"/>
          </a:p>
        </p:txBody>
      </p:sp>
      <p:sp>
        <p:nvSpPr>
          <p:cNvPr id="14" name="Text 11"/>
          <p:cNvSpPr/>
          <p:nvPr/>
        </p:nvSpPr>
        <p:spPr>
          <a:xfrm>
            <a:off x="582216" y="972294"/>
            <a:ext cx="214610" cy="214610"/>
          </a:xfrm>
          <a:prstGeom prst="roundRect">
            <a:avLst>
              <a:gd name="adj" fmla="val 26630"/>
            </a:avLst>
          </a:prstGeom>
          <a:solidFill>
            <a:srgbClr val="D4A843">
              <a:alpha val="15000"/>
            </a:srgbClr>
          </a:solidFill>
          <a:ln/>
        </p:spPr>
        <p:txBody>
          <a:bodyPr wrap="none" rtlCol="0" anchor="t"/>
          <a:lstStyle/>
          <a:p>
            <a:pPr marL="0" indent="0">
              <a:buNone/>
            </a:pPr>
            <a:endParaRPr lang="en-US" dirty="0"/>
          </a:p>
        </p:txBody>
      </p:sp>
      <p:pic>
        <p:nvPicPr>
          <p:cNvPr id="15" name="Image 1"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23227" y="1013305"/>
            <a:ext cx="132588" cy="132588"/>
          </a:xfrm>
          <a:prstGeom prst="rect">
            <a:avLst/>
          </a:prstGeom>
        </p:spPr>
      </p:pic>
      <p:sp>
        <p:nvSpPr>
          <p:cNvPr id="16" name="Text 12"/>
          <p:cNvSpPr/>
          <p:nvPr/>
        </p:nvSpPr>
        <p:spPr>
          <a:xfrm>
            <a:off x="861566" y="957709"/>
            <a:ext cx="967532" cy="106710"/>
          </a:xfrm>
          <a:prstGeom prst="rect">
            <a:avLst/>
          </a:prstGeom>
          <a:noFill/>
          <a:ln/>
        </p:spPr>
        <p:txBody>
          <a:bodyPr wrap="none" lIns="0" tIns="0" rIns="0" bIns="0" rtlCol="0" anchor="t"/>
          <a:lstStyle/>
          <a:p>
            <a:pPr marL="0" indent="0" algn="l">
              <a:lnSpc>
                <a:spcPts val="840"/>
              </a:lnSpc>
              <a:buNone/>
            </a:pPr>
            <a:r>
              <a:rPr lang="en-US" sz="560" b="1" kern="0" spc="84" dirty="0">
                <a:solidFill>
                  <a:srgbClr val="8B9AB5"/>
                </a:solidFill>
                <a:latin typeface="Calibri" pitchFamily="34" charset="0"/>
                <a:ea typeface="Calibri" pitchFamily="34" charset="-122"/>
                <a:cs typeface="Calibri" pitchFamily="34" charset="-120"/>
              </a:rPr>
              <a:t>SECTION 1</a:t>
            </a:r>
            <a:endParaRPr lang="en-US" sz="560" dirty="0"/>
          </a:p>
        </p:txBody>
      </p:sp>
      <p:sp>
        <p:nvSpPr>
          <p:cNvPr id="17" name="Text 13"/>
          <p:cNvSpPr/>
          <p:nvPr/>
        </p:nvSpPr>
        <p:spPr>
          <a:xfrm>
            <a:off x="861566" y="1064419"/>
            <a:ext cx="967532" cy="137071"/>
          </a:xfrm>
          <a:prstGeom prst="rect">
            <a:avLst/>
          </a:prstGeom>
          <a:noFill/>
          <a:ln/>
        </p:spPr>
        <p:txBody>
          <a:bodyPr wrap="none" lIns="0" tIns="0" rIns="0" bIns="0" rtlCol="0" anchor="ctr"/>
          <a:lstStyle/>
          <a:p>
            <a:pPr marL="0" indent="0" algn="l">
              <a:lnSpc>
                <a:spcPts val="1080"/>
              </a:lnSpc>
              <a:buNone/>
            </a:pPr>
            <a:r>
              <a:rPr lang="en-US" sz="900" b="1" dirty="0">
                <a:solidFill>
                  <a:srgbClr val="D4A843"/>
                </a:solidFill>
                <a:latin typeface="Constantia" pitchFamily="34" charset="0"/>
                <a:ea typeface="Constantia" pitchFamily="34" charset="-122"/>
                <a:cs typeface="Constantia" pitchFamily="34" charset="-120"/>
              </a:rPr>
              <a:t>What Bill 75 Does</a:t>
            </a:r>
            <a:endParaRPr lang="en-US" sz="900" dirty="0"/>
          </a:p>
        </p:txBody>
      </p:sp>
      <p:sp>
        <p:nvSpPr>
          <p:cNvPr id="18" name="Text 14"/>
          <p:cNvSpPr/>
          <p:nvPr/>
        </p:nvSpPr>
        <p:spPr>
          <a:xfrm>
            <a:off x="582216" y="1287810"/>
            <a:ext cx="1172914" cy="174843"/>
          </a:xfrm>
          <a:prstGeom prst="roundRect">
            <a:avLst>
              <a:gd name="adj" fmla="val 16706"/>
            </a:avLst>
          </a:prstGeom>
          <a:solidFill>
            <a:srgbClr val="D4A843">
              <a:alpha val="12000"/>
            </a:srgbClr>
          </a:solidFill>
          <a:ln w="9525">
            <a:solidFill>
              <a:srgbClr val="D4A843">
                <a:alpha val="30000"/>
              </a:srgbClr>
            </a:solidFill>
          </a:ln>
        </p:spPr>
        <p:txBody>
          <a:bodyPr wrap="none" lIns="0" tIns="0" rIns="0" bIns="0" rtlCol="0" anchor="ctr"/>
          <a:lstStyle/>
          <a:p>
            <a:pPr marL="0" indent="0" algn="ctr">
              <a:buNone/>
            </a:pPr>
            <a:r>
              <a:rPr lang="en-US" sz="590" b="1" dirty="0">
                <a:solidFill>
                  <a:srgbClr val="E8C574"/>
                </a:solidFill>
                <a:latin typeface="Calibri" pitchFamily="34" charset="0"/>
                <a:ea typeface="Calibri" pitchFamily="34" charset="-122"/>
                <a:cs typeface="Calibri" pitchFamily="34" charset="-120"/>
              </a:rPr>
              <a:t>PROVINCIAL RESPONSE</a:t>
            </a:r>
            <a:endParaRPr lang="en-US" sz="590" dirty="0"/>
          </a:p>
        </p:txBody>
      </p:sp>
      <p:sp>
        <p:nvSpPr>
          <p:cNvPr id="19" name="Text 15"/>
          <p:cNvSpPr/>
          <p:nvPr/>
        </p:nvSpPr>
        <p:spPr>
          <a:xfrm>
            <a:off x="1812280" y="1287810"/>
            <a:ext cx="734318" cy="174843"/>
          </a:xfrm>
          <a:prstGeom prst="roundRect">
            <a:avLst>
              <a:gd name="adj" fmla="val 16706"/>
            </a:avLst>
          </a:prstGeom>
          <a:solidFill>
            <a:srgbClr val="D4A843">
              <a:alpha val="12000"/>
            </a:srgbClr>
          </a:solidFill>
          <a:ln w="9525">
            <a:solidFill>
              <a:srgbClr val="D4A843">
                <a:alpha val="30000"/>
              </a:srgbClr>
            </a:solidFill>
          </a:ln>
        </p:spPr>
        <p:txBody>
          <a:bodyPr wrap="none" lIns="0" tIns="0" rIns="0" bIns="0" rtlCol="0" anchor="ctr"/>
          <a:lstStyle/>
          <a:p>
            <a:pPr marL="0" indent="0" algn="ctr">
              <a:buNone/>
            </a:pPr>
            <a:r>
              <a:rPr lang="en-US" sz="590" b="1" dirty="0">
                <a:solidFill>
                  <a:srgbClr val="E8C574"/>
                </a:solidFill>
                <a:latin typeface="Calibri" pitchFamily="34" charset="0"/>
                <a:ea typeface="Calibri" pitchFamily="34" charset="-122"/>
                <a:cs typeface="Calibri" pitchFamily="34" charset="-120"/>
              </a:rPr>
              <a:t>BAIL REFORM</a:t>
            </a:r>
            <a:endParaRPr lang="en-US" sz="590" dirty="0"/>
          </a:p>
        </p:txBody>
      </p:sp>
      <p:sp>
        <p:nvSpPr>
          <p:cNvPr id="20" name="Text 16"/>
          <p:cNvSpPr/>
          <p:nvPr/>
        </p:nvSpPr>
        <p:spPr>
          <a:xfrm>
            <a:off x="2603748" y="1287810"/>
            <a:ext cx="697706" cy="174843"/>
          </a:xfrm>
          <a:prstGeom prst="roundRect">
            <a:avLst>
              <a:gd name="adj" fmla="val 16706"/>
            </a:avLst>
          </a:prstGeom>
          <a:solidFill>
            <a:srgbClr val="D4A843">
              <a:alpha val="12000"/>
            </a:srgbClr>
          </a:solidFill>
          <a:ln w="9525">
            <a:solidFill>
              <a:srgbClr val="D4A843">
                <a:alpha val="30000"/>
              </a:srgbClr>
            </a:solidFill>
          </a:ln>
        </p:spPr>
        <p:txBody>
          <a:bodyPr wrap="none" lIns="0" tIns="0" rIns="0" bIns="0" rtlCol="0" anchor="ctr"/>
          <a:lstStyle/>
          <a:p>
            <a:pPr marL="0" indent="0" algn="ctr">
              <a:buNone/>
            </a:pPr>
            <a:r>
              <a:rPr lang="en-US" sz="590" b="1" dirty="0">
                <a:solidFill>
                  <a:srgbClr val="E8C574"/>
                </a:solidFill>
                <a:latin typeface="Calibri" pitchFamily="34" charset="0"/>
                <a:ea typeface="Calibri" pitchFamily="34" charset="-122"/>
                <a:cs typeface="Calibri" pitchFamily="34" charset="-120"/>
              </a:rPr>
              <a:t>NOV 25, 2025</a:t>
            </a:r>
            <a:endParaRPr lang="en-US" sz="590" dirty="0"/>
          </a:p>
        </p:txBody>
      </p:sp>
      <p:sp>
        <p:nvSpPr>
          <p:cNvPr id="21" name="Text 17"/>
          <p:cNvSpPr/>
          <p:nvPr/>
        </p:nvSpPr>
        <p:spPr>
          <a:xfrm>
            <a:off x="696367" y="1517749"/>
            <a:ext cx="3731663" cy="305351"/>
          </a:xfrm>
          <a:prstGeom prst="rect">
            <a:avLst/>
          </a:prstGeom>
          <a:noFill/>
          <a:ln/>
        </p:spPr>
        <p:txBody>
          <a:bodyPr wrap="square" lIns="0" tIns="0" rIns="0" bIns="0" rtlCol="0" anchor="t"/>
          <a:lstStyle/>
          <a:p>
            <a:pPr marL="0" indent="0" algn="l">
              <a:lnSpc>
                <a:spcPts val="1145"/>
              </a:lnSpc>
              <a:buNone/>
            </a:pPr>
            <a:r>
              <a:rPr lang="en-US" sz="790" b="1" dirty="0">
                <a:solidFill>
                  <a:srgbClr val="F0F0F0"/>
                </a:solidFill>
                <a:latin typeface="Calibri" pitchFamily="34" charset="0"/>
                <a:ea typeface="Calibri" pitchFamily="34" charset="-122"/>
                <a:cs typeface="Calibri" pitchFamily="34" charset="-120"/>
              </a:rPr>
              <a:t>Legislative response</a:t>
            </a:r>
            <a:r>
              <a:rPr lang="en-US" sz="790" dirty="0">
                <a:solidFill>
                  <a:srgbClr val="F0F0F0"/>
                </a:solidFill>
                <a:latin typeface="Calibri" pitchFamily="34" charset="0"/>
                <a:ea typeface="Calibri" pitchFamily="34" charset="-122"/>
                <a:cs typeface="Calibri" pitchFamily="34" charset="-120"/>
              </a:rPr>
              <a:t> to bail &amp; public safety pressures — Ontario's direct intervention beyond the federal </a:t>
            </a:r>
            <a:r>
              <a:rPr lang="en-US" sz="790" i="1" dirty="0">
                <a:solidFill>
                  <a:srgbClr val="F0F0F0"/>
                </a:solidFill>
                <a:latin typeface="Calibri" pitchFamily="34" charset="0"/>
                <a:ea typeface="Calibri" pitchFamily="34" charset="-122"/>
                <a:cs typeface="Calibri" pitchFamily="34" charset="-120"/>
              </a:rPr>
              <a:t>Criminal Code</a:t>
            </a:r>
            <a:r>
              <a:rPr lang="en-US" sz="790" dirty="0">
                <a:solidFill>
                  <a:srgbClr val="F0F0F0"/>
                </a:solidFill>
                <a:latin typeface="Calibri" pitchFamily="34" charset="0"/>
                <a:ea typeface="Calibri" pitchFamily="34" charset="-122"/>
                <a:cs typeface="Calibri" pitchFamily="34" charset="-120"/>
              </a:rPr>
              <a:t> framework</a:t>
            </a:r>
            <a:endParaRPr lang="en-US" sz="790" dirty="0"/>
          </a:p>
        </p:txBody>
      </p:sp>
      <p:sp>
        <p:nvSpPr>
          <p:cNvPr id="22" name="Text 18"/>
          <p:cNvSpPr/>
          <p:nvPr/>
        </p:nvSpPr>
        <p:spPr>
          <a:xfrm>
            <a:off x="582216" y="1553170"/>
            <a:ext cx="49411" cy="49411"/>
          </a:xfrm>
          <a:prstGeom prst="ellipse">
            <a:avLst/>
          </a:prstGeom>
          <a:solidFill>
            <a:srgbClr val="D4A843"/>
          </a:solidFill>
          <a:ln/>
        </p:spPr>
        <p:txBody>
          <a:bodyPr wrap="none" rtlCol="0" anchor="t"/>
          <a:lstStyle/>
          <a:p>
            <a:pPr marL="0" indent="0">
              <a:buNone/>
            </a:pPr>
            <a:endParaRPr lang="en-US" dirty="0"/>
          </a:p>
        </p:txBody>
      </p:sp>
      <p:sp>
        <p:nvSpPr>
          <p:cNvPr id="23" name="Text 19"/>
          <p:cNvSpPr/>
          <p:nvPr/>
        </p:nvSpPr>
        <p:spPr>
          <a:xfrm>
            <a:off x="696367" y="1857970"/>
            <a:ext cx="3731663" cy="305351"/>
          </a:xfrm>
          <a:prstGeom prst="rect">
            <a:avLst/>
          </a:prstGeom>
          <a:noFill/>
          <a:ln/>
        </p:spPr>
        <p:txBody>
          <a:bodyPr wrap="square" lIns="0" tIns="0" rIns="0" bIns="0" rtlCol="0" anchor="t"/>
          <a:lstStyle/>
          <a:p>
            <a:pPr marL="0" indent="0" algn="l">
              <a:lnSpc>
                <a:spcPts val="1145"/>
              </a:lnSpc>
              <a:buNone/>
            </a:pPr>
            <a:r>
              <a:rPr lang="en-US" sz="790" b="1" dirty="0">
                <a:solidFill>
                  <a:srgbClr val="F0F0F0"/>
                </a:solidFill>
                <a:latin typeface="Calibri" pitchFamily="34" charset="0"/>
                <a:ea typeface="Calibri" pitchFamily="34" charset="-122"/>
                <a:cs typeface="Calibri" pitchFamily="34" charset="-120"/>
              </a:rPr>
              <a:t>Cash bail mandate</a:t>
            </a:r>
            <a:r>
              <a:rPr lang="en-US" sz="790" dirty="0">
                <a:solidFill>
                  <a:srgbClr val="F0F0F0"/>
                </a:solidFill>
                <a:latin typeface="Calibri" pitchFamily="34" charset="0"/>
                <a:ea typeface="Calibri" pitchFamily="34" charset="-122"/>
                <a:cs typeface="Calibri" pitchFamily="34" charset="-120"/>
              </a:rPr>
              <a:t> — requires accused persons and sureties to deposit the full cash amount ordered by the court as a condition of release</a:t>
            </a:r>
            <a:endParaRPr lang="en-US" sz="790" dirty="0"/>
          </a:p>
        </p:txBody>
      </p:sp>
      <p:sp>
        <p:nvSpPr>
          <p:cNvPr id="24" name="Text 20"/>
          <p:cNvSpPr/>
          <p:nvPr/>
        </p:nvSpPr>
        <p:spPr>
          <a:xfrm>
            <a:off x="582216" y="1893391"/>
            <a:ext cx="49411" cy="49411"/>
          </a:xfrm>
          <a:prstGeom prst="ellipse">
            <a:avLst/>
          </a:prstGeom>
          <a:solidFill>
            <a:srgbClr val="D4A843"/>
          </a:solidFill>
          <a:ln/>
        </p:spPr>
        <p:txBody>
          <a:bodyPr wrap="none" rtlCol="0" anchor="t"/>
          <a:lstStyle/>
          <a:p>
            <a:pPr marL="0" indent="0">
              <a:buNone/>
            </a:pPr>
            <a:endParaRPr lang="en-US" dirty="0"/>
          </a:p>
        </p:txBody>
      </p:sp>
      <p:sp>
        <p:nvSpPr>
          <p:cNvPr id="25" name="Text 21"/>
          <p:cNvSpPr/>
          <p:nvPr/>
        </p:nvSpPr>
        <p:spPr>
          <a:xfrm>
            <a:off x="696367" y="2198191"/>
            <a:ext cx="3731663" cy="305351"/>
          </a:xfrm>
          <a:prstGeom prst="rect">
            <a:avLst/>
          </a:prstGeom>
          <a:noFill/>
          <a:ln/>
        </p:spPr>
        <p:txBody>
          <a:bodyPr wrap="square" lIns="0" tIns="0" rIns="0" bIns="0" rtlCol="0" anchor="t"/>
          <a:lstStyle/>
          <a:p>
            <a:pPr marL="0" indent="0" algn="l">
              <a:lnSpc>
                <a:spcPts val="1145"/>
              </a:lnSpc>
              <a:buNone/>
            </a:pPr>
            <a:r>
              <a:rPr lang="en-US" sz="790" b="1" dirty="0">
                <a:solidFill>
                  <a:srgbClr val="F0F0F0"/>
                </a:solidFill>
                <a:latin typeface="Calibri" pitchFamily="34" charset="0"/>
                <a:ea typeface="Calibri" pitchFamily="34" charset="-122"/>
                <a:cs typeface="Calibri" pitchFamily="34" charset="-120"/>
              </a:rPr>
              <a:t>Targets repeat &amp; violent offenders</a:t>
            </a:r>
            <a:r>
              <a:rPr lang="en-US" sz="790" dirty="0">
                <a:solidFill>
                  <a:srgbClr val="F0F0F0"/>
                </a:solidFill>
                <a:latin typeface="Calibri" pitchFamily="34" charset="0"/>
                <a:ea typeface="Calibri" pitchFamily="34" charset="-122"/>
                <a:cs typeface="Calibri" pitchFamily="34" charset="-120"/>
              </a:rPr>
              <a:t> — enhanced digital tracking tools and tighter bail compliance for those accused of specified offences</a:t>
            </a:r>
            <a:endParaRPr lang="en-US" sz="790" dirty="0"/>
          </a:p>
        </p:txBody>
      </p:sp>
      <p:sp>
        <p:nvSpPr>
          <p:cNvPr id="26" name="Text 22"/>
          <p:cNvSpPr/>
          <p:nvPr/>
        </p:nvSpPr>
        <p:spPr>
          <a:xfrm>
            <a:off x="582216" y="2233613"/>
            <a:ext cx="49411" cy="49411"/>
          </a:xfrm>
          <a:prstGeom prst="ellipse">
            <a:avLst/>
          </a:prstGeom>
          <a:solidFill>
            <a:srgbClr val="D4A843"/>
          </a:solidFill>
          <a:ln/>
        </p:spPr>
        <p:txBody>
          <a:bodyPr wrap="none" rtlCol="0" anchor="t"/>
          <a:lstStyle/>
          <a:p>
            <a:pPr marL="0" indent="0">
              <a:buNone/>
            </a:pPr>
            <a:endParaRPr lang="en-US" dirty="0"/>
          </a:p>
        </p:txBody>
      </p:sp>
      <p:sp>
        <p:nvSpPr>
          <p:cNvPr id="27" name="Text 23"/>
          <p:cNvSpPr/>
          <p:nvPr/>
        </p:nvSpPr>
        <p:spPr>
          <a:xfrm>
            <a:off x="696367" y="2538413"/>
            <a:ext cx="3731663" cy="305351"/>
          </a:xfrm>
          <a:prstGeom prst="rect">
            <a:avLst/>
          </a:prstGeom>
          <a:noFill/>
          <a:ln/>
        </p:spPr>
        <p:txBody>
          <a:bodyPr wrap="square" lIns="0" tIns="0" rIns="0" bIns="0" rtlCol="0" anchor="t"/>
          <a:lstStyle/>
          <a:p>
            <a:pPr marL="0" indent="0" algn="l">
              <a:lnSpc>
                <a:spcPts val="1145"/>
              </a:lnSpc>
              <a:buNone/>
            </a:pPr>
            <a:r>
              <a:rPr lang="en-US" sz="790" b="1" dirty="0">
                <a:solidFill>
                  <a:srgbClr val="F0F0F0"/>
                </a:solidFill>
                <a:latin typeface="Calibri" pitchFamily="34" charset="0"/>
                <a:ea typeface="Calibri" pitchFamily="34" charset="-122"/>
                <a:cs typeface="Calibri" pitchFamily="34" charset="-120"/>
              </a:rPr>
              <a:t>Increased burden on accused</a:t>
            </a:r>
            <a:r>
              <a:rPr lang="en-US" sz="790" dirty="0">
                <a:solidFill>
                  <a:srgbClr val="F0F0F0"/>
                </a:solidFill>
                <a:latin typeface="Calibri" pitchFamily="34" charset="0"/>
                <a:ea typeface="Calibri" pitchFamily="34" charset="-122"/>
                <a:cs typeface="Calibri" pitchFamily="34" charset="-120"/>
              </a:rPr>
              <a:t> — places compliance-capacity onus on the individual, expanding pretrial detention risk for non-compliant persons</a:t>
            </a:r>
            <a:endParaRPr lang="en-US" sz="790" dirty="0"/>
          </a:p>
        </p:txBody>
      </p:sp>
      <p:sp>
        <p:nvSpPr>
          <p:cNvPr id="28" name="Text 24"/>
          <p:cNvSpPr/>
          <p:nvPr/>
        </p:nvSpPr>
        <p:spPr>
          <a:xfrm>
            <a:off x="582216" y="2573834"/>
            <a:ext cx="49411" cy="49411"/>
          </a:xfrm>
          <a:prstGeom prst="ellipse">
            <a:avLst/>
          </a:prstGeom>
          <a:solidFill>
            <a:srgbClr val="D4A843"/>
          </a:solidFill>
          <a:ln/>
        </p:spPr>
        <p:txBody>
          <a:bodyPr wrap="none" rtlCol="0" anchor="t"/>
          <a:lstStyle/>
          <a:p>
            <a:pPr marL="0" indent="0">
              <a:buNone/>
            </a:pPr>
            <a:endParaRPr lang="en-US" dirty="0"/>
          </a:p>
        </p:txBody>
      </p:sp>
      <p:sp>
        <p:nvSpPr>
          <p:cNvPr id="29" name="Text 25"/>
          <p:cNvSpPr/>
          <p:nvPr/>
        </p:nvSpPr>
        <p:spPr>
          <a:xfrm>
            <a:off x="696367" y="2878634"/>
            <a:ext cx="3731663" cy="305351"/>
          </a:xfrm>
          <a:prstGeom prst="rect">
            <a:avLst/>
          </a:prstGeom>
          <a:noFill/>
          <a:ln/>
        </p:spPr>
        <p:txBody>
          <a:bodyPr wrap="square" lIns="0" tIns="0" rIns="0" bIns="0" rtlCol="0" anchor="t"/>
          <a:lstStyle/>
          <a:p>
            <a:pPr marL="0" indent="0" algn="l">
              <a:lnSpc>
                <a:spcPts val="1145"/>
              </a:lnSpc>
              <a:buNone/>
            </a:pPr>
            <a:r>
              <a:rPr lang="en-US" sz="790" b="1" dirty="0">
                <a:solidFill>
                  <a:srgbClr val="F0F0F0"/>
                </a:solidFill>
                <a:latin typeface="Calibri" pitchFamily="34" charset="0"/>
                <a:ea typeface="Calibri" pitchFamily="34" charset="-122"/>
                <a:cs typeface="Calibri" pitchFamily="34" charset="-120"/>
              </a:rPr>
              <a:t>Correctional capacity expansion</a:t>
            </a:r>
            <a:r>
              <a:rPr lang="en-US" sz="790" dirty="0">
                <a:solidFill>
                  <a:srgbClr val="F0F0F0"/>
                </a:solidFill>
                <a:latin typeface="Calibri" pitchFamily="34" charset="0"/>
                <a:ea typeface="Calibri" pitchFamily="34" charset="-122"/>
                <a:cs typeface="Calibri" pitchFamily="34" charset="-120"/>
              </a:rPr>
              <a:t> — adds permanent beds, retrofits, and reopens former institutions to accommodate anticipated detention increases</a:t>
            </a:r>
            <a:endParaRPr lang="en-US" sz="790" dirty="0"/>
          </a:p>
        </p:txBody>
      </p:sp>
      <p:sp>
        <p:nvSpPr>
          <p:cNvPr id="30" name="Text 26"/>
          <p:cNvSpPr/>
          <p:nvPr/>
        </p:nvSpPr>
        <p:spPr>
          <a:xfrm>
            <a:off x="582216" y="2914055"/>
            <a:ext cx="49411" cy="49411"/>
          </a:xfrm>
          <a:prstGeom prst="ellipse">
            <a:avLst/>
          </a:prstGeom>
          <a:solidFill>
            <a:srgbClr val="D4A843"/>
          </a:solidFill>
          <a:ln/>
        </p:spPr>
        <p:txBody>
          <a:bodyPr wrap="none" rtlCol="0" anchor="t"/>
          <a:lstStyle/>
          <a:p>
            <a:pPr marL="0" indent="0">
              <a:buNone/>
            </a:pPr>
            <a:endParaRPr lang="en-US" dirty="0"/>
          </a:p>
        </p:txBody>
      </p:sp>
      <p:sp>
        <p:nvSpPr>
          <p:cNvPr id="31" name="Text 27"/>
          <p:cNvSpPr/>
          <p:nvPr/>
        </p:nvSpPr>
        <p:spPr>
          <a:xfrm>
            <a:off x="4635996" y="820043"/>
            <a:ext cx="4078784" cy="3008709"/>
          </a:xfrm>
          <a:prstGeom prst="roundRect">
            <a:avLst>
              <a:gd name="adj" fmla="val 2870"/>
            </a:avLst>
          </a:prstGeom>
          <a:solidFill>
            <a:srgbClr val="252B3D"/>
          </a:solidFill>
          <a:ln w="9525">
            <a:solidFill>
              <a:srgbClr val="FFFFFF">
                <a:alpha val="6000"/>
              </a:srgbClr>
            </a:solidFill>
          </a:ln>
        </p:spPr>
        <p:txBody>
          <a:bodyPr wrap="square" rtlCol="0" anchor="t"/>
          <a:lstStyle/>
          <a:p>
            <a:pPr marL="0" indent="0">
              <a:buNone/>
            </a:pPr>
            <a:endParaRPr lang="en-US" dirty="0"/>
          </a:p>
        </p:txBody>
      </p:sp>
      <p:sp>
        <p:nvSpPr>
          <p:cNvPr id="32" name="Text 28"/>
          <p:cNvSpPr/>
          <p:nvPr/>
        </p:nvSpPr>
        <p:spPr>
          <a:xfrm>
            <a:off x="4788991" y="972294"/>
            <a:ext cx="214610" cy="214610"/>
          </a:xfrm>
          <a:prstGeom prst="roundRect">
            <a:avLst>
              <a:gd name="adj" fmla="val 26630"/>
            </a:avLst>
          </a:prstGeom>
          <a:solidFill>
            <a:srgbClr val="E05A5A">
              <a:alpha val="12000"/>
            </a:srgbClr>
          </a:solidFill>
          <a:ln/>
        </p:spPr>
        <p:txBody>
          <a:bodyPr wrap="none" rtlCol="0" anchor="t"/>
          <a:lstStyle/>
          <a:p>
            <a:pPr marL="0" indent="0">
              <a:buNone/>
            </a:pPr>
            <a:endParaRPr lang="en-US" dirty="0"/>
          </a:p>
        </p:txBody>
      </p:sp>
      <p:pic>
        <p:nvPicPr>
          <p:cNvPr id="33" name="Image 2"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4830002" y="1013305"/>
            <a:ext cx="132588" cy="132588"/>
          </a:xfrm>
          <a:prstGeom prst="rect">
            <a:avLst/>
          </a:prstGeom>
        </p:spPr>
      </p:pic>
      <p:sp>
        <p:nvSpPr>
          <p:cNvPr id="34" name="Text 29"/>
          <p:cNvSpPr/>
          <p:nvPr/>
        </p:nvSpPr>
        <p:spPr>
          <a:xfrm>
            <a:off x="5068342" y="957709"/>
            <a:ext cx="1819811" cy="106710"/>
          </a:xfrm>
          <a:prstGeom prst="rect">
            <a:avLst/>
          </a:prstGeom>
          <a:noFill/>
          <a:ln/>
        </p:spPr>
        <p:txBody>
          <a:bodyPr wrap="none" lIns="0" tIns="0" rIns="0" bIns="0" rtlCol="0" anchor="t"/>
          <a:lstStyle/>
          <a:p>
            <a:pPr marL="0" indent="0" algn="l">
              <a:lnSpc>
                <a:spcPts val="840"/>
              </a:lnSpc>
              <a:buNone/>
            </a:pPr>
            <a:r>
              <a:rPr lang="en-US" sz="560" b="1" kern="0" spc="84" dirty="0">
                <a:solidFill>
                  <a:srgbClr val="8B9AB5"/>
                </a:solidFill>
                <a:latin typeface="Calibri" pitchFamily="34" charset="0"/>
                <a:ea typeface="Calibri" pitchFamily="34" charset="-122"/>
                <a:cs typeface="Calibri" pitchFamily="34" charset="-120"/>
              </a:rPr>
              <a:t>SECTION 2</a:t>
            </a:r>
            <a:endParaRPr lang="en-US" sz="560" dirty="0"/>
          </a:p>
        </p:txBody>
      </p:sp>
      <p:sp>
        <p:nvSpPr>
          <p:cNvPr id="35" name="Text 30"/>
          <p:cNvSpPr/>
          <p:nvPr/>
        </p:nvSpPr>
        <p:spPr>
          <a:xfrm>
            <a:off x="5068342" y="1064419"/>
            <a:ext cx="1819811" cy="137071"/>
          </a:xfrm>
          <a:prstGeom prst="rect">
            <a:avLst/>
          </a:prstGeom>
          <a:noFill/>
          <a:ln/>
        </p:spPr>
        <p:txBody>
          <a:bodyPr wrap="none" lIns="0" tIns="0" rIns="0" bIns="0" rtlCol="0" anchor="ctr"/>
          <a:lstStyle/>
          <a:p>
            <a:pPr marL="0" indent="0" algn="l">
              <a:lnSpc>
                <a:spcPts val="1080"/>
              </a:lnSpc>
              <a:buNone/>
            </a:pPr>
            <a:r>
              <a:rPr lang="en-US" sz="900" b="1" dirty="0">
                <a:solidFill>
                  <a:srgbClr val="E05A5A"/>
                </a:solidFill>
                <a:latin typeface="Constantia" pitchFamily="34" charset="0"/>
                <a:ea typeface="Constantia" pitchFamily="34" charset="-122"/>
                <a:cs typeface="Constantia" pitchFamily="34" charset="-120"/>
              </a:rPr>
              <a:t>Constitutional &amp; Rights Critiques</a:t>
            </a:r>
            <a:endParaRPr lang="en-US" sz="900" dirty="0"/>
          </a:p>
        </p:txBody>
      </p:sp>
      <p:sp>
        <p:nvSpPr>
          <p:cNvPr id="36" name="Text 31"/>
          <p:cNvSpPr/>
          <p:nvPr/>
        </p:nvSpPr>
        <p:spPr>
          <a:xfrm>
            <a:off x="4788991" y="1287810"/>
            <a:ext cx="1246733" cy="198254"/>
          </a:xfrm>
          <a:prstGeom prst="roundRect">
            <a:avLst>
              <a:gd name="adj" fmla="val 72387"/>
            </a:avLst>
          </a:prstGeom>
          <a:solidFill>
            <a:srgbClr val="E05A5A">
              <a:alpha val="15000"/>
            </a:srgbClr>
          </a:solidFill>
          <a:ln w="9525">
            <a:solidFill>
              <a:srgbClr val="E05A5A">
                <a:alpha val="35000"/>
              </a:srgbClr>
            </a:solidFill>
          </a:ln>
        </p:spPr>
        <p:txBody>
          <a:bodyPr wrap="none" lIns="0" tIns="0" rIns="0" bIns="0" rtlCol="0" anchor="ctr"/>
          <a:lstStyle/>
          <a:p>
            <a:pPr marL="0" indent="0" algn="ctr">
              <a:buNone/>
            </a:pPr>
            <a:r>
              <a:rPr lang="en-US" sz="620" b="1" dirty="0">
                <a:solidFill>
                  <a:srgbClr val="F5A0A0"/>
                </a:solidFill>
                <a:latin typeface="Calibri" pitchFamily="34" charset="0"/>
                <a:ea typeface="Calibri" pitchFamily="34" charset="-122"/>
                <a:cs typeface="Calibri" pitchFamily="34" charset="-120"/>
              </a:rPr>
              <a:t>Charter §7 — Life &amp; Liberty</a:t>
            </a:r>
            <a:endParaRPr lang="en-US" sz="620" dirty="0"/>
          </a:p>
        </p:txBody>
      </p:sp>
      <p:sp>
        <p:nvSpPr>
          <p:cNvPr id="37" name="Text 32"/>
          <p:cNvSpPr/>
          <p:nvPr/>
        </p:nvSpPr>
        <p:spPr>
          <a:xfrm>
            <a:off x="6078885" y="1287810"/>
            <a:ext cx="1473547" cy="198254"/>
          </a:xfrm>
          <a:prstGeom prst="roundRect">
            <a:avLst>
              <a:gd name="adj" fmla="val 72387"/>
            </a:avLst>
          </a:prstGeom>
          <a:solidFill>
            <a:srgbClr val="E05A5A">
              <a:alpha val="15000"/>
            </a:srgbClr>
          </a:solidFill>
          <a:ln w="9525">
            <a:solidFill>
              <a:srgbClr val="E05A5A">
                <a:alpha val="35000"/>
              </a:srgbClr>
            </a:solidFill>
          </a:ln>
        </p:spPr>
        <p:txBody>
          <a:bodyPr wrap="none" lIns="0" tIns="0" rIns="0" bIns="0" rtlCol="0" anchor="ctr"/>
          <a:lstStyle/>
          <a:p>
            <a:pPr marL="0" indent="0" algn="ctr">
              <a:buNone/>
            </a:pPr>
            <a:r>
              <a:rPr lang="en-US" sz="620" b="1" dirty="0">
                <a:solidFill>
                  <a:srgbClr val="F5A0A0"/>
                </a:solidFill>
                <a:latin typeface="Calibri" pitchFamily="34" charset="0"/>
                <a:ea typeface="Calibri" pitchFamily="34" charset="-122"/>
                <a:cs typeface="Calibri" pitchFamily="34" charset="-120"/>
              </a:rPr>
              <a:t>Charter §9 — Arbitrary Detention</a:t>
            </a:r>
            <a:endParaRPr lang="en-US" sz="620" dirty="0"/>
          </a:p>
        </p:txBody>
      </p:sp>
      <p:sp>
        <p:nvSpPr>
          <p:cNvPr id="38" name="Text 33"/>
          <p:cNvSpPr/>
          <p:nvPr/>
        </p:nvSpPr>
        <p:spPr>
          <a:xfrm>
            <a:off x="4788991" y="1511201"/>
            <a:ext cx="1293614" cy="198254"/>
          </a:xfrm>
          <a:prstGeom prst="roundRect">
            <a:avLst>
              <a:gd name="adj" fmla="val 72387"/>
            </a:avLst>
          </a:prstGeom>
          <a:solidFill>
            <a:srgbClr val="E05A5A">
              <a:alpha val="15000"/>
            </a:srgbClr>
          </a:solidFill>
          <a:ln w="9525">
            <a:solidFill>
              <a:srgbClr val="E05A5A">
                <a:alpha val="35000"/>
              </a:srgbClr>
            </a:solidFill>
          </a:ln>
        </p:spPr>
        <p:txBody>
          <a:bodyPr wrap="none" lIns="0" tIns="0" rIns="0" bIns="0" rtlCol="0" anchor="ctr"/>
          <a:lstStyle/>
          <a:p>
            <a:pPr marL="0" indent="0" algn="ctr">
              <a:buNone/>
            </a:pPr>
            <a:r>
              <a:rPr lang="en-US" sz="620" b="1" dirty="0">
                <a:solidFill>
                  <a:srgbClr val="F5A0A0"/>
                </a:solidFill>
                <a:latin typeface="Calibri" pitchFamily="34" charset="0"/>
                <a:ea typeface="Calibri" pitchFamily="34" charset="-122"/>
                <a:cs typeface="Calibri" pitchFamily="34" charset="-120"/>
              </a:rPr>
              <a:t>Charter §11(e) — Bail Rights</a:t>
            </a:r>
            <a:endParaRPr lang="en-US" sz="620" dirty="0"/>
          </a:p>
        </p:txBody>
      </p:sp>
      <p:sp>
        <p:nvSpPr>
          <p:cNvPr id="39" name="Text 34"/>
          <p:cNvSpPr/>
          <p:nvPr/>
        </p:nvSpPr>
        <p:spPr>
          <a:xfrm>
            <a:off x="6125766" y="1511201"/>
            <a:ext cx="966936" cy="198254"/>
          </a:xfrm>
          <a:prstGeom prst="roundRect">
            <a:avLst>
              <a:gd name="adj" fmla="val 14734"/>
            </a:avLst>
          </a:prstGeom>
          <a:solidFill>
            <a:srgbClr val="FFA500">
              <a:alpha val="10000"/>
            </a:srgbClr>
          </a:solidFill>
          <a:ln w="9525">
            <a:solidFill>
              <a:srgbClr val="FFA500">
                <a:alpha val="25000"/>
              </a:srgbClr>
            </a:solidFill>
          </a:ln>
        </p:spPr>
        <p:txBody>
          <a:bodyPr wrap="none" lIns="0" tIns="0" rIns="0" bIns="0" rtlCol="0" anchor="ctr"/>
          <a:lstStyle/>
          <a:p>
            <a:pPr marL="0" indent="0" algn="ctr">
              <a:buNone/>
            </a:pPr>
            <a:r>
              <a:rPr lang="en-US" sz="560" b="1" dirty="0">
                <a:solidFill>
                  <a:srgbClr val="FFCF77"/>
                </a:solidFill>
                <a:latin typeface="Calibri" pitchFamily="34" charset="0"/>
                <a:ea typeface="Calibri" pitchFamily="34" charset="-122"/>
                <a:cs typeface="Calibri" pitchFamily="34" charset="-120"/>
              </a:rPr>
              <a:t>⚖ REVIEW ONGOING</a:t>
            </a:r>
            <a:endParaRPr lang="en-US" sz="560" dirty="0"/>
          </a:p>
        </p:txBody>
      </p:sp>
      <p:sp>
        <p:nvSpPr>
          <p:cNvPr id="40" name="Text 35"/>
          <p:cNvSpPr/>
          <p:nvPr/>
        </p:nvSpPr>
        <p:spPr>
          <a:xfrm>
            <a:off x="4903143" y="1762423"/>
            <a:ext cx="3731815" cy="458026"/>
          </a:xfrm>
          <a:prstGeom prst="rect">
            <a:avLst/>
          </a:prstGeom>
          <a:noFill/>
          <a:ln/>
        </p:spPr>
        <p:txBody>
          <a:bodyPr wrap="square" lIns="0" tIns="0" rIns="0" bIns="0" rtlCol="0" anchor="t"/>
          <a:lstStyle/>
          <a:p>
            <a:pPr marL="0" indent="0" algn="l">
              <a:lnSpc>
                <a:spcPts val="1145"/>
              </a:lnSpc>
              <a:buNone/>
            </a:pPr>
            <a:r>
              <a:rPr lang="en-US" sz="790" b="1" dirty="0">
                <a:solidFill>
                  <a:srgbClr val="F0F0F0"/>
                </a:solidFill>
                <a:latin typeface="Calibri" pitchFamily="34" charset="0"/>
                <a:ea typeface="Calibri" pitchFamily="34" charset="-122"/>
                <a:cs typeface="Calibri" pitchFamily="34" charset="-120"/>
              </a:rPr>
              <a:t>Division of powers conflict</a:t>
            </a:r>
            <a:r>
              <a:rPr lang="en-US" sz="790" dirty="0">
                <a:solidFill>
                  <a:srgbClr val="F0F0F0"/>
                </a:solidFill>
                <a:latin typeface="Calibri" pitchFamily="34" charset="0"/>
                <a:ea typeface="Calibri" pitchFamily="34" charset="-122"/>
                <a:cs typeface="Calibri" pitchFamily="34" charset="-120"/>
              </a:rPr>
              <a:t> — bail falls under federal jurisdiction (s. 91(27), </a:t>
            </a:r>
            <a:r>
              <a:rPr lang="en-US" sz="790" i="1" dirty="0">
                <a:solidFill>
                  <a:srgbClr val="F0F0F0"/>
                </a:solidFill>
                <a:latin typeface="Calibri" pitchFamily="34" charset="0"/>
                <a:ea typeface="Calibri" pitchFamily="34" charset="-122"/>
                <a:cs typeface="Calibri" pitchFamily="34" charset="-120"/>
              </a:rPr>
              <a:t>Constitution Act 1867</a:t>
            </a:r>
            <a:r>
              <a:rPr lang="en-US" sz="790" dirty="0">
                <a:solidFill>
                  <a:srgbClr val="F0F0F0"/>
                </a:solidFill>
                <a:latin typeface="Calibri" pitchFamily="34" charset="0"/>
                <a:ea typeface="Calibri" pitchFamily="34" charset="-122"/>
                <a:cs typeface="Calibri" pitchFamily="34" charset="-120"/>
              </a:rPr>
              <a:t>); provinces cannot legislate bail procedure, per CCJA &amp; CLA submissions</a:t>
            </a:r>
            <a:endParaRPr lang="en-US" sz="790" dirty="0"/>
          </a:p>
        </p:txBody>
      </p:sp>
      <p:sp>
        <p:nvSpPr>
          <p:cNvPr id="41" name="Text 36"/>
          <p:cNvSpPr/>
          <p:nvPr/>
        </p:nvSpPr>
        <p:spPr>
          <a:xfrm>
            <a:off x="4788991" y="1797844"/>
            <a:ext cx="49411" cy="49411"/>
          </a:xfrm>
          <a:prstGeom prst="ellipse">
            <a:avLst/>
          </a:prstGeom>
          <a:solidFill>
            <a:srgbClr val="E05A5A"/>
          </a:solidFill>
          <a:ln/>
        </p:spPr>
        <p:txBody>
          <a:bodyPr wrap="none" rtlCol="0" anchor="t"/>
          <a:lstStyle/>
          <a:p>
            <a:pPr marL="0" indent="0">
              <a:buNone/>
            </a:pPr>
            <a:endParaRPr lang="en-US" dirty="0"/>
          </a:p>
        </p:txBody>
      </p:sp>
      <p:sp>
        <p:nvSpPr>
          <p:cNvPr id="42" name="Text 37"/>
          <p:cNvSpPr/>
          <p:nvPr/>
        </p:nvSpPr>
        <p:spPr>
          <a:xfrm>
            <a:off x="4903143" y="2248049"/>
            <a:ext cx="3731815" cy="458026"/>
          </a:xfrm>
          <a:prstGeom prst="rect">
            <a:avLst/>
          </a:prstGeom>
          <a:noFill/>
          <a:ln/>
        </p:spPr>
        <p:txBody>
          <a:bodyPr wrap="square" lIns="0" tIns="0" rIns="0" bIns="0" rtlCol="0" anchor="t"/>
          <a:lstStyle/>
          <a:p>
            <a:pPr marL="0" indent="0" algn="l">
              <a:lnSpc>
                <a:spcPts val="1145"/>
              </a:lnSpc>
              <a:buNone/>
            </a:pPr>
            <a:r>
              <a:rPr lang="en-US" sz="790" b="1" dirty="0">
                <a:solidFill>
                  <a:srgbClr val="F0F0F0"/>
                </a:solidFill>
                <a:latin typeface="Calibri" pitchFamily="34" charset="0"/>
                <a:ea typeface="Calibri" pitchFamily="34" charset="-122"/>
                <a:cs typeface="Calibri" pitchFamily="34" charset="-120"/>
              </a:rPr>
              <a:t>Unconstitutional pretrial detention risk</a:t>
            </a:r>
            <a:r>
              <a:rPr lang="en-US" sz="790" dirty="0">
                <a:solidFill>
                  <a:srgbClr val="F0F0F0"/>
                </a:solidFill>
                <a:latin typeface="Calibri" pitchFamily="34" charset="0"/>
                <a:ea typeface="Calibri" pitchFamily="34" charset="-122"/>
                <a:cs typeface="Calibri" pitchFamily="34" charset="-120"/>
              </a:rPr>
              <a:t> — cash bail mandate effectively jails those who cannot pay, contrary to Charter s. 11(e) right not to be denied reasonable bail</a:t>
            </a:r>
            <a:endParaRPr lang="en-US" sz="790" dirty="0"/>
          </a:p>
        </p:txBody>
      </p:sp>
      <p:sp>
        <p:nvSpPr>
          <p:cNvPr id="43" name="Text 38"/>
          <p:cNvSpPr/>
          <p:nvPr/>
        </p:nvSpPr>
        <p:spPr>
          <a:xfrm>
            <a:off x="4788991" y="2283470"/>
            <a:ext cx="49411" cy="49411"/>
          </a:xfrm>
          <a:prstGeom prst="ellipse">
            <a:avLst/>
          </a:prstGeom>
          <a:solidFill>
            <a:srgbClr val="E05A5A"/>
          </a:solidFill>
          <a:ln/>
        </p:spPr>
        <p:txBody>
          <a:bodyPr wrap="none" rtlCol="0" anchor="t"/>
          <a:lstStyle/>
          <a:p>
            <a:pPr marL="0" indent="0">
              <a:buNone/>
            </a:pPr>
            <a:endParaRPr lang="en-US" dirty="0"/>
          </a:p>
        </p:txBody>
      </p:sp>
      <p:sp>
        <p:nvSpPr>
          <p:cNvPr id="44" name="Text 39"/>
          <p:cNvSpPr/>
          <p:nvPr/>
        </p:nvSpPr>
        <p:spPr>
          <a:xfrm>
            <a:off x="4903143" y="2733675"/>
            <a:ext cx="3731815" cy="305351"/>
          </a:xfrm>
          <a:prstGeom prst="rect">
            <a:avLst/>
          </a:prstGeom>
          <a:noFill/>
          <a:ln/>
        </p:spPr>
        <p:txBody>
          <a:bodyPr wrap="square" lIns="0" tIns="0" rIns="0" bIns="0" rtlCol="0" anchor="t"/>
          <a:lstStyle/>
          <a:p>
            <a:pPr marL="0" indent="0" algn="l">
              <a:lnSpc>
                <a:spcPts val="1145"/>
              </a:lnSpc>
              <a:buNone/>
            </a:pPr>
            <a:r>
              <a:rPr lang="en-US" sz="790" b="1" dirty="0">
                <a:solidFill>
                  <a:srgbClr val="F0F0F0"/>
                </a:solidFill>
                <a:latin typeface="Calibri" pitchFamily="34" charset="0"/>
                <a:ea typeface="Calibri" pitchFamily="34" charset="-122"/>
                <a:cs typeface="Calibri" pitchFamily="34" charset="-120"/>
              </a:rPr>
              <a:t>Racial &amp; socioeconomic disparity</a:t>
            </a:r>
            <a:r>
              <a:rPr lang="en-US" sz="790" dirty="0">
                <a:solidFill>
                  <a:srgbClr val="F0F0F0"/>
                </a:solidFill>
                <a:latin typeface="Calibri" pitchFamily="34" charset="0"/>
                <a:ea typeface="Calibri" pitchFamily="34" charset="-122"/>
                <a:cs typeface="Calibri" pitchFamily="34" charset="-120"/>
              </a:rPr>
              <a:t> — critics flag disproportionate impact on working-class, Indigenous, and racialized individuals who lack cash reserves</a:t>
            </a:r>
            <a:endParaRPr lang="en-US" sz="790" dirty="0"/>
          </a:p>
        </p:txBody>
      </p:sp>
      <p:sp>
        <p:nvSpPr>
          <p:cNvPr id="45" name="Text 40"/>
          <p:cNvSpPr/>
          <p:nvPr/>
        </p:nvSpPr>
        <p:spPr>
          <a:xfrm>
            <a:off x="4788991" y="2769096"/>
            <a:ext cx="49411" cy="49411"/>
          </a:xfrm>
          <a:prstGeom prst="ellipse">
            <a:avLst/>
          </a:prstGeom>
          <a:solidFill>
            <a:srgbClr val="E05A5A"/>
          </a:solidFill>
          <a:ln/>
        </p:spPr>
        <p:txBody>
          <a:bodyPr wrap="none" rtlCol="0" anchor="t"/>
          <a:lstStyle/>
          <a:p>
            <a:pPr marL="0" indent="0">
              <a:buNone/>
            </a:pPr>
            <a:endParaRPr lang="en-US" dirty="0"/>
          </a:p>
        </p:txBody>
      </p:sp>
      <p:sp>
        <p:nvSpPr>
          <p:cNvPr id="46" name="Text 41"/>
          <p:cNvSpPr/>
          <p:nvPr/>
        </p:nvSpPr>
        <p:spPr>
          <a:xfrm>
            <a:off x="4903143" y="3073896"/>
            <a:ext cx="3731815" cy="305351"/>
          </a:xfrm>
          <a:prstGeom prst="rect">
            <a:avLst/>
          </a:prstGeom>
          <a:noFill/>
          <a:ln/>
        </p:spPr>
        <p:txBody>
          <a:bodyPr wrap="square" lIns="0" tIns="0" rIns="0" bIns="0" rtlCol="0" anchor="t"/>
          <a:lstStyle/>
          <a:p>
            <a:pPr marL="0" indent="0" algn="l">
              <a:lnSpc>
                <a:spcPts val="1145"/>
              </a:lnSpc>
              <a:buNone/>
            </a:pPr>
            <a:r>
              <a:rPr lang="en-US" sz="790" b="1" dirty="0">
                <a:solidFill>
                  <a:srgbClr val="F0F0F0"/>
                </a:solidFill>
                <a:latin typeface="Calibri" pitchFamily="34" charset="0"/>
                <a:ea typeface="Calibri" pitchFamily="34" charset="-122"/>
                <a:cs typeface="Calibri" pitchFamily="34" charset="-120"/>
              </a:rPr>
              <a:t>Redundancy of existing law</a:t>
            </a:r>
            <a:r>
              <a:rPr lang="en-US" sz="790" dirty="0">
                <a:solidFill>
                  <a:srgbClr val="F0F0F0"/>
                </a:solidFill>
                <a:latin typeface="Calibri" pitchFamily="34" charset="0"/>
                <a:ea typeface="Calibri" pitchFamily="34" charset="-122"/>
                <a:cs typeface="Calibri" pitchFamily="34" charset="-120"/>
              </a:rPr>
              <a:t> — justices of the peace already hold discretion to require cash bail under the </a:t>
            </a:r>
            <a:r>
              <a:rPr lang="en-US" sz="790" i="1" dirty="0">
                <a:solidFill>
                  <a:srgbClr val="F0F0F0"/>
                </a:solidFill>
                <a:latin typeface="Calibri" pitchFamily="34" charset="0"/>
                <a:ea typeface="Calibri" pitchFamily="34" charset="-122"/>
                <a:cs typeface="Calibri" pitchFamily="34" charset="-120"/>
              </a:rPr>
              <a:t>Criminal Code</a:t>
            </a:r>
            <a:r>
              <a:rPr lang="en-US" sz="790" dirty="0">
                <a:solidFill>
                  <a:srgbClr val="F0F0F0"/>
                </a:solidFill>
                <a:latin typeface="Calibri" pitchFamily="34" charset="0"/>
                <a:ea typeface="Calibri" pitchFamily="34" charset="-122"/>
                <a:cs typeface="Calibri" pitchFamily="34" charset="-120"/>
              </a:rPr>
              <a:t>; Bill 75 removes judicial flexibility</a:t>
            </a:r>
            <a:endParaRPr lang="en-US" sz="790" dirty="0"/>
          </a:p>
        </p:txBody>
      </p:sp>
      <p:sp>
        <p:nvSpPr>
          <p:cNvPr id="47" name="Text 42"/>
          <p:cNvSpPr/>
          <p:nvPr/>
        </p:nvSpPr>
        <p:spPr>
          <a:xfrm>
            <a:off x="4788991" y="3109317"/>
            <a:ext cx="49411" cy="49411"/>
          </a:xfrm>
          <a:prstGeom prst="ellipse">
            <a:avLst/>
          </a:prstGeom>
          <a:solidFill>
            <a:srgbClr val="E05A5A"/>
          </a:solidFill>
          <a:ln/>
        </p:spPr>
        <p:txBody>
          <a:bodyPr wrap="none" rtlCol="0" anchor="t"/>
          <a:lstStyle/>
          <a:p>
            <a:pPr marL="0" indent="0">
              <a:buNone/>
            </a:pPr>
            <a:endParaRPr lang="en-US" dirty="0"/>
          </a:p>
        </p:txBody>
      </p:sp>
      <p:sp>
        <p:nvSpPr>
          <p:cNvPr id="48" name="Text 43"/>
          <p:cNvSpPr/>
          <p:nvPr/>
        </p:nvSpPr>
        <p:spPr>
          <a:xfrm>
            <a:off x="4903143" y="3414117"/>
            <a:ext cx="3731815" cy="305351"/>
          </a:xfrm>
          <a:prstGeom prst="rect">
            <a:avLst/>
          </a:prstGeom>
          <a:noFill/>
          <a:ln/>
        </p:spPr>
        <p:txBody>
          <a:bodyPr wrap="square" lIns="0" tIns="0" rIns="0" bIns="0" rtlCol="0" anchor="t"/>
          <a:lstStyle/>
          <a:p>
            <a:pPr marL="0" indent="0" algn="l">
              <a:lnSpc>
                <a:spcPts val="1145"/>
              </a:lnSpc>
              <a:buNone/>
            </a:pPr>
            <a:r>
              <a:rPr lang="en-US" sz="790" b="1" dirty="0">
                <a:solidFill>
                  <a:srgbClr val="F0F0F0"/>
                </a:solidFill>
                <a:latin typeface="Calibri" pitchFamily="34" charset="0"/>
                <a:ea typeface="Calibri" pitchFamily="34" charset="-122"/>
                <a:cs typeface="Calibri" pitchFamily="34" charset="-120"/>
              </a:rPr>
              <a:t>CCLA, CCJA &amp; CLA challenge readiness</a:t>
            </a:r>
            <a:r>
              <a:rPr lang="en-US" sz="790" dirty="0">
                <a:solidFill>
                  <a:srgbClr val="F0F0F0"/>
                </a:solidFill>
                <a:latin typeface="Calibri" pitchFamily="34" charset="0"/>
                <a:ea typeface="Calibri" pitchFamily="34" charset="-122"/>
                <a:cs typeface="Calibri" pitchFamily="34" charset="-120"/>
              </a:rPr>
              <a:t> — civil liberties advocates and criminal law associations have called for constitutional challenge preparation</a:t>
            </a:r>
            <a:endParaRPr lang="en-US" sz="790" dirty="0"/>
          </a:p>
        </p:txBody>
      </p:sp>
      <p:sp>
        <p:nvSpPr>
          <p:cNvPr id="49" name="Text 44"/>
          <p:cNvSpPr/>
          <p:nvPr/>
        </p:nvSpPr>
        <p:spPr>
          <a:xfrm>
            <a:off x="4788991" y="3449538"/>
            <a:ext cx="49411" cy="49411"/>
          </a:xfrm>
          <a:prstGeom prst="ellipse">
            <a:avLst/>
          </a:prstGeom>
          <a:solidFill>
            <a:srgbClr val="E05A5A"/>
          </a:solidFill>
          <a:ln/>
        </p:spPr>
        <p:txBody>
          <a:bodyPr wrap="none" rtlCol="0" anchor="t"/>
          <a:lstStyle/>
          <a:p>
            <a:pPr marL="0" indent="0">
              <a:buNone/>
            </a:pPr>
            <a:endParaRPr lang="en-US" dirty="0"/>
          </a:p>
        </p:txBody>
      </p:sp>
      <p:sp>
        <p:nvSpPr>
          <p:cNvPr id="50" name="Text 45"/>
          <p:cNvSpPr/>
          <p:nvPr/>
        </p:nvSpPr>
        <p:spPr>
          <a:xfrm>
            <a:off x="0" y="4828580"/>
            <a:ext cx="9144000" cy="314920"/>
          </a:xfrm>
          <a:prstGeom prst="rect">
            <a:avLst/>
          </a:prstGeom>
          <a:solidFill>
            <a:srgbClr val="161B28"/>
          </a:solidFill>
          <a:ln/>
        </p:spPr>
        <p:txBody>
          <a:bodyPr wrap="square" rtlCol="0" anchor="t"/>
          <a:lstStyle/>
          <a:p>
            <a:pPr marL="0" indent="0">
              <a:buNone/>
            </a:pPr>
            <a:endParaRPr lang="en-US" dirty="0"/>
          </a:p>
        </p:txBody>
      </p:sp>
      <p:sp>
        <p:nvSpPr>
          <p:cNvPr id="51" name="Text 46"/>
          <p:cNvSpPr/>
          <p:nvPr/>
        </p:nvSpPr>
        <p:spPr>
          <a:xfrm>
            <a:off x="0" y="4828580"/>
            <a:ext cx="9144000" cy="9525"/>
          </a:xfrm>
          <a:prstGeom prst="rect">
            <a:avLst/>
          </a:prstGeom>
          <a:solidFill>
            <a:srgbClr val="D4A843">
              <a:alpha val="20000"/>
            </a:srgbClr>
          </a:solidFill>
          <a:ln/>
        </p:spPr>
        <p:txBody>
          <a:bodyPr wrap="none" rtlCol="0" anchor="t"/>
          <a:lstStyle/>
          <a:p>
            <a:pPr marL="0" indent="0">
              <a:buNone/>
            </a:pPr>
            <a:endParaRPr lang="en-US" dirty="0"/>
          </a:p>
        </p:txBody>
      </p:sp>
      <p:sp>
        <p:nvSpPr>
          <p:cNvPr id="52" name="Text 47"/>
          <p:cNvSpPr/>
          <p:nvPr/>
        </p:nvSpPr>
        <p:spPr>
          <a:xfrm>
            <a:off x="429220" y="4969222"/>
            <a:ext cx="43160" cy="43160"/>
          </a:xfrm>
          <a:prstGeom prst="ellipse">
            <a:avLst/>
          </a:prstGeom>
          <a:solidFill>
            <a:srgbClr val="D4A843"/>
          </a:solidFill>
          <a:ln/>
        </p:spPr>
        <p:txBody>
          <a:bodyPr wrap="none" rtlCol="0" anchor="t"/>
          <a:lstStyle/>
          <a:p>
            <a:pPr marL="0" indent="0">
              <a:buNone/>
            </a:pPr>
            <a:endParaRPr lang="en-US" dirty="0"/>
          </a:p>
        </p:txBody>
      </p:sp>
      <p:pic>
        <p:nvPicPr>
          <p:cNvPr id="53" name="Image 3"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511829" y="4924434"/>
            <a:ext cx="132588" cy="132588"/>
          </a:xfrm>
          <a:prstGeom prst="rect">
            <a:avLst/>
          </a:prstGeom>
        </p:spPr>
      </p:pic>
      <p:sp>
        <p:nvSpPr>
          <p:cNvPr id="54" name="Text 48"/>
          <p:cNvSpPr/>
          <p:nvPr/>
        </p:nvSpPr>
        <p:spPr>
          <a:xfrm>
            <a:off x="683865" y="4928890"/>
            <a:ext cx="8203064" cy="123825"/>
          </a:xfrm>
          <a:prstGeom prst="rect">
            <a:avLst/>
          </a:prstGeom>
          <a:noFill/>
          <a:ln/>
        </p:spPr>
        <p:txBody>
          <a:bodyPr wrap="none" lIns="0" tIns="0" rIns="0" bIns="0" rtlCol="0" anchor="ctr"/>
          <a:lstStyle/>
          <a:p>
            <a:pPr marL="0" indent="0" algn="l">
              <a:lnSpc>
                <a:spcPts val="975"/>
              </a:lnSpc>
              <a:buNone/>
            </a:pPr>
            <a:r>
              <a:rPr lang="en-US" sz="650" dirty="0">
                <a:solidFill>
                  <a:srgbClr val="8B9AB5"/>
                </a:solidFill>
                <a:latin typeface="Calibri" pitchFamily="34" charset="0"/>
                <a:ea typeface="Calibri" pitchFamily="34" charset="-122"/>
                <a:cs typeface="Calibri" pitchFamily="34" charset="-120"/>
              </a:rPr>
              <a:t>Ontario Bill 75 introduced November 25, 2025 — constitutional review ongoing as of June 2026  ·  Source: Ontario Newsroom, CCJA Legislative Brief, Criminal Lawyers' Association Submissions</a:t>
            </a:r>
            <a:endParaRPr lang="en-US" sz="6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0">
    <p:bg>
      <p:bgPr>
        <a:solidFill>
          <a:schemeClr val="tx1"/>
        </a:solidFill>
        <a:effectLst/>
      </p:bgPr>
    </p:bg>
    <p:spTree>
      <p:nvGrpSpPr>
        <p:cNvPr id="1" name=""/>
        <p:cNvGrpSpPr/>
        <p:nvPr/>
      </p:nvGrpSpPr>
      <p:grpSpPr>
        <a:xfrm>
          <a:off x="0" y="0"/>
          <a:ext cx="0" cy="0"/>
          <a:chOff x="0" y="0"/>
          <a:chExt cx="0" cy="0"/>
        </a:xfrm>
      </p:grpSpPr>
      <p:sp>
        <p:nvSpPr>
          <p:cNvPr id="2" name="Text 0"/>
          <p:cNvSpPr/>
          <p:nvPr/>
        </p:nvSpPr>
        <p:spPr>
          <a:xfrm>
            <a:off x="0" y="0"/>
            <a:ext cx="9144000" cy="29170"/>
          </a:xfrm>
          <a:prstGeom prst="rect">
            <a:avLst/>
          </a:prstGeom>
          <a:gradFill rotWithShape="1">
            <a:gsLst>
              <a:gs pos="0">
                <a:srgbClr val="D4A843"/>
              </a:gs>
              <a:gs pos="100000">
                <a:srgbClr val="000000">
                  <a:alpha val="0"/>
                </a:srgbClr>
              </a:gs>
            </a:gsLst>
            <a:lin ang="0" scaled="1"/>
          </a:gradFill>
          <a:ln/>
        </p:spPr>
        <p:txBody>
          <a:bodyPr wrap="none" rtlCol="0" anchor="t"/>
          <a:lstStyle/>
          <a:p>
            <a:pPr marL="0" indent="0">
              <a:buNone/>
            </a:pPr>
            <a:endParaRPr lang="en-US" dirty="0"/>
          </a:p>
        </p:txBody>
      </p:sp>
      <p:sp>
        <p:nvSpPr>
          <p:cNvPr id="3" name="Text 1"/>
          <p:cNvSpPr/>
          <p:nvPr/>
        </p:nvSpPr>
        <p:spPr>
          <a:xfrm>
            <a:off x="7857530" y="3857030"/>
            <a:ext cx="1286470" cy="1286470"/>
          </a:xfrm>
          <a:prstGeom prst="rect">
            <a:avLst/>
          </a:prstGeom>
          <a:gradFill rotWithShape="1">
            <a:gsLst>
              <a:gs pos="0">
                <a:srgbClr val="D4A843">
                  <a:alpha val="6000"/>
                </a:srgbClr>
              </a:gs>
              <a:gs pos="70000">
                <a:srgbClr val="000000">
                  <a:alpha val="0"/>
                </a:srgbClr>
              </a:gs>
            </a:gsLst>
            <a:path path="circle">
              <a:fillToRect r="100000" b="100000"/>
            </a:path>
          </a:gradFill>
          <a:ln/>
        </p:spPr>
        <p:txBody>
          <a:bodyPr wrap="square" rtlCol="0" anchor="t"/>
          <a:lstStyle/>
          <a:p>
            <a:pPr marL="0" indent="0">
              <a:buNone/>
            </a:pPr>
            <a:endParaRPr lang="en-US" dirty="0"/>
          </a:p>
        </p:txBody>
      </p:sp>
      <p:sp>
        <p:nvSpPr>
          <p:cNvPr id="4" name="Text 2"/>
          <p:cNvSpPr/>
          <p:nvPr/>
        </p:nvSpPr>
        <p:spPr>
          <a:xfrm>
            <a:off x="400050" y="314920"/>
            <a:ext cx="8927973" cy="278904"/>
          </a:xfrm>
          <a:prstGeom prst="rect">
            <a:avLst/>
          </a:prstGeom>
          <a:noFill/>
          <a:ln/>
        </p:spPr>
        <p:txBody>
          <a:bodyPr wrap="none" lIns="0" tIns="0" rIns="0" bIns="0" rtlCol="0" anchor="t"/>
          <a:lstStyle/>
          <a:p>
            <a:pPr marL="0" indent="0" algn="l">
              <a:lnSpc>
                <a:spcPts val="2197"/>
              </a:lnSpc>
              <a:spcAft>
                <a:spcPts val="230"/>
              </a:spcAft>
              <a:buNone/>
            </a:pPr>
            <a:r>
              <a:rPr lang="en-US" sz="1910" b="1" dirty="0">
                <a:solidFill>
                  <a:srgbClr val="F0F0F0"/>
                </a:solidFill>
                <a:latin typeface="Constantia" pitchFamily="34" charset="0"/>
                <a:ea typeface="Constantia" pitchFamily="34" charset="-122"/>
                <a:cs typeface="Constantia" pitchFamily="34" charset="-120"/>
              </a:rPr>
              <a:t>Keeping Criminals Behind Bars Act — A Critique</a:t>
            </a:r>
            <a:endParaRPr lang="en-US" sz="1910" dirty="0"/>
          </a:p>
        </p:txBody>
      </p:sp>
      <p:sp>
        <p:nvSpPr>
          <p:cNvPr id="5" name="Text 3"/>
          <p:cNvSpPr/>
          <p:nvPr/>
        </p:nvSpPr>
        <p:spPr>
          <a:xfrm>
            <a:off x="400050" y="622995"/>
            <a:ext cx="9178290" cy="159990"/>
          </a:xfrm>
          <a:prstGeom prst="rect">
            <a:avLst/>
          </a:prstGeom>
          <a:noFill/>
          <a:ln/>
        </p:spPr>
        <p:txBody>
          <a:bodyPr wrap="none" lIns="0" tIns="0" rIns="0" bIns="0" rtlCol="0" anchor="t"/>
          <a:lstStyle/>
          <a:p>
            <a:pPr marL="0" indent="0" algn="l">
              <a:lnSpc>
                <a:spcPts val="1260"/>
              </a:lnSpc>
              <a:buNone/>
            </a:pPr>
            <a:r>
              <a:rPr lang="en-US" sz="840" b="1" kern="0" spc="30" dirty="0">
                <a:solidFill>
                  <a:srgbClr val="D4A843"/>
                </a:solidFill>
                <a:latin typeface="Calibri" pitchFamily="34" charset="0"/>
                <a:ea typeface="Calibri" pitchFamily="34" charset="-122"/>
                <a:cs typeface="Calibri" pitchFamily="34" charset="-120"/>
              </a:rPr>
              <a:t>ONTARIO BILL 75 · CASH BAIL MANDATE</a:t>
            </a:r>
            <a:endParaRPr lang="en-US" sz="840" dirty="0"/>
          </a:p>
        </p:txBody>
      </p:sp>
      <p:sp>
        <p:nvSpPr>
          <p:cNvPr id="6" name="Text 4"/>
          <p:cNvSpPr/>
          <p:nvPr/>
        </p:nvSpPr>
        <p:spPr>
          <a:xfrm>
            <a:off x="400050" y="926455"/>
            <a:ext cx="8343900" cy="478482"/>
          </a:xfrm>
          <a:prstGeom prst="roundRect">
            <a:avLst>
              <a:gd name="adj" fmla="val 14864"/>
            </a:avLst>
          </a:prstGeom>
          <a:solidFill>
            <a:srgbClr val="252B3D"/>
          </a:solidFill>
          <a:ln/>
        </p:spPr>
        <p:txBody>
          <a:bodyPr wrap="square" rtlCol="0" anchor="t"/>
          <a:lstStyle/>
          <a:p>
            <a:pPr marL="0" indent="0">
              <a:buNone/>
            </a:pPr>
            <a:endParaRPr lang="en-US" dirty="0"/>
          </a:p>
        </p:txBody>
      </p:sp>
      <p:sp>
        <p:nvSpPr>
          <p:cNvPr id="7" name="Text 5"/>
          <p:cNvSpPr/>
          <p:nvPr/>
        </p:nvSpPr>
        <p:spPr>
          <a:xfrm>
            <a:off x="400050" y="926455"/>
            <a:ext cx="19050" cy="478482"/>
          </a:xfrm>
          <a:custGeom>
            <a:avLst/>
            <a:gdLst/>
            <a:ahLst/>
            <a:cxnLst/>
            <a:rect l="l" t="t" r="r" b="b"/>
            <a:pathLst>
              <a:path w="19050" h="478482">
                <a:moveTo>
                  <a:pt x="0" y="71120"/>
                </a:moveTo>
                <a:lnTo>
                  <a:pt x="2381" y="52871"/>
                </a:lnTo>
                <a:lnTo>
                  <a:pt x="4763" y="45532"/>
                </a:lnTo>
                <a:lnTo>
                  <a:pt x="7144" y="40054"/>
                </a:lnTo>
                <a:lnTo>
                  <a:pt x="9525" y="35566"/>
                </a:lnTo>
                <a:lnTo>
                  <a:pt x="11906" y="31727"/>
                </a:lnTo>
                <a:lnTo>
                  <a:pt x="14288" y="28363"/>
                </a:lnTo>
                <a:lnTo>
                  <a:pt x="16669" y="25369"/>
                </a:lnTo>
                <a:lnTo>
                  <a:pt x="19050" y="22677"/>
                </a:lnTo>
                <a:lnTo>
                  <a:pt x="19050" y="455806"/>
                </a:lnTo>
                <a:lnTo>
                  <a:pt x="16669" y="453113"/>
                </a:lnTo>
                <a:lnTo>
                  <a:pt x="14288" y="450119"/>
                </a:lnTo>
                <a:lnTo>
                  <a:pt x="11906" y="446755"/>
                </a:lnTo>
                <a:lnTo>
                  <a:pt x="9525" y="442917"/>
                </a:lnTo>
                <a:lnTo>
                  <a:pt x="7144" y="438428"/>
                </a:lnTo>
                <a:lnTo>
                  <a:pt x="4763" y="432950"/>
                </a:lnTo>
                <a:lnTo>
                  <a:pt x="2381" y="425612"/>
                </a:lnTo>
                <a:lnTo>
                  <a:pt x="0" y="407362"/>
                </a:lnTo>
                <a:close/>
              </a:path>
            </a:pathLst>
          </a:custGeom>
          <a:solidFill>
            <a:srgbClr val="D4A843"/>
          </a:solidFill>
          <a:ln/>
        </p:spPr>
        <p:txBody>
          <a:bodyPr wrap="square" rtlCol="0" anchor="t"/>
          <a:lstStyle/>
          <a:p>
            <a:pPr marL="0" indent="0">
              <a:buNone/>
            </a:pPr>
            <a:endParaRPr lang="en-US" dirty="0"/>
          </a:p>
        </p:txBody>
      </p:sp>
      <p:sp>
        <p:nvSpPr>
          <p:cNvPr id="8" name="Text 6"/>
          <p:cNvSpPr/>
          <p:nvPr/>
        </p:nvSpPr>
        <p:spPr>
          <a:xfrm>
            <a:off x="547241" y="1026616"/>
            <a:ext cx="285750" cy="285750"/>
          </a:xfrm>
          <a:prstGeom prst="roundRect">
            <a:avLst>
              <a:gd name="adj" fmla="val 20000"/>
            </a:avLst>
          </a:prstGeom>
          <a:solidFill>
            <a:srgbClr val="D4A843">
              <a:alpha val="12000"/>
            </a:srgbClr>
          </a:solidFill>
          <a:ln/>
        </p:spPr>
        <p:txBody>
          <a:bodyPr wrap="square" rtlCol="0" anchor="t"/>
          <a:lstStyle/>
          <a:p>
            <a:pPr marL="0" indent="0">
              <a:buNone/>
            </a:pPr>
            <a:endParaRPr lang="en-US" dirty="0"/>
          </a:p>
        </p:txBody>
      </p:sp>
      <p:pic>
        <p:nvPicPr>
          <p:cNvPr id="9"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11386" y="1090761"/>
            <a:ext cx="157460" cy="157460"/>
          </a:xfrm>
          <a:prstGeom prst="rect">
            <a:avLst/>
          </a:prstGeom>
        </p:spPr>
      </p:pic>
      <p:sp>
        <p:nvSpPr>
          <p:cNvPr id="10" name="Text 7"/>
          <p:cNvSpPr/>
          <p:nvPr/>
        </p:nvSpPr>
        <p:spPr>
          <a:xfrm>
            <a:off x="947291" y="1019026"/>
            <a:ext cx="7288247" cy="165646"/>
          </a:xfrm>
          <a:prstGeom prst="rect">
            <a:avLst/>
          </a:prstGeom>
          <a:noFill/>
          <a:ln/>
        </p:spPr>
        <p:txBody>
          <a:bodyPr wrap="none" lIns="0" tIns="0" rIns="0" bIns="0" rtlCol="0" anchor="ctr"/>
          <a:lstStyle/>
          <a:p>
            <a:pPr marL="0" indent="0" algn="l">
              <a:lnSpc>
                <a:spcPts val="1305"/>
              </a:lnSpc>
              <a:buNone/>
            </a:pPr>
            <a:r>
              <a:rPr lang="en-US" sz="900" b="1" dirty="0">
                <a:solidFill>
                  <a:srgbClr val="D4A843"/>
                </a:solidFill>
                <a:latin typeface="Calibri" pitchFamily="34" charset="0"/>
                <a:ea typeface="Calibri" pitchFamily="34" charset="-122"/>
                <a:cs typeface="Calibri" pitchFamily="34" charset="-120"/>
              </a:rPr>
              <a:t>Full upfront cash deposit required</a:t>
            </a:r>
            <a:r>
              <a:rPr lang="en-US" sz="900" dirty="0">
                <a:solidFill>
                  <a:srgbClr val="F0F0F0"/>
                </a:solidFill>
                <a:latin typeface="Calibri" pitchFamily="34" charset="0"/>
                <a:ea typeface="Calibri" pitchFamily="34" charset="-122"/>
                <a:cs typeface="Calibri" pitchFamily="34" charset="-120"/>
              </a:rPr>
              <a:t> — not 10%, the full amount. Fundamentally changes bail from promise-to-pay to pay-to-leave.</a:t>
            </a:r>
            <a:endParaRPr lang="en-US" sz="900" dirty="0"/>
          </a:p>
        </p:txBody>
      </p:sp>
      <p:sp>
        <p:nvSpPr>
          <p:cNvPr id="11" name="Text 8"/>
          <p:cNvSpPr/>
          <p:nvPr/>
        </p:nvSpPr>
        <p:spPr>
          <a:xfrm>
            <a:off x="400050" y="1483668"/>
            <a:ext cx="8343900" cy="478482"/>
          </a:xfrm>
          <a:prstGeom prst="roundRect">
            <a:avLst>
              <a:gd name="adj" fmla="val 14864"/>
            </a:avLst>
          </a:prstGeom>
          <a:solidFill>
            <a:srgbClr val="252B3D"/>
          </a:solidFill>
          <a:ln/>
        </p:spPr>
        <p:txBody>
          <a:bodyPr wrap="square" rtlCol="0" anchor="t"/>
          <a:lstStyle/>
          <a:p>
            <a:pPr marL="0" indent="0">
              <a:buNone/>
            </a:pPr>
            <a:endParaRPr lang="en-US" dirty="0"/>
          </a:p>
        </p:txBody>
      </p:sp>
      <p:sp>
        <p:nvSpPr>
          <p:cNvPr id="12" name="Text 9"/>
          <p:cNvSpPr/>
          <p:nvPr/>
        </p:nvSpPr>
        <p:spPr>
          <a:xfrm>
            <a:off x="400050" y="1483668"/>
            <a:ext cx="19050" cy="478482"/>
          </a:xfrm>
          <a:custGeom>
            <a:avLst/>
            <a:gdLst/>
            <a:ahLst/>
            <a:cxnLst/>
            <a:rect l="l" t="t" r="r" b="b"/>
            <a:pathLst>
              <a:path w="19050" h="478482">
                <a:moveTo>
                  <a:pt x="0" y="71120"/>
                </a:moveTo>
                <a:lnTo>
                  <a:pt x="2381" y="52871"/>
                </a:lnTo>
                <a:lnTo>
                  <a:pt x="4763" y="45532"/>
                </a:lnTo>
                <a:lnTo>
                  <a:pt x="7144" y="40054"/>
                </a:lnTo>
                <a:lnTo>
                  <a:pt x="9525" y="35566"/>
                </a:lnTo>
                <a:lnTo>
                  <a:pt x="11906" y="31727"/>
                </a:lnTo>
                <a:lnTo>
                  <a:pt x="14288" y="28363"/>
                </a:lnTo>
                <a:lnTo>
                  <a:pt x="16669" y="25369"/>
                </a:lnTo>
                <a:lnTo>
                  <a:pt x="19050" y="22677"/>
                </a:lnTo>
                <a:lnTo>
                  <a:pt x="19050" y="455806"/>
                </a:lnTo>
                <a:lnTo>
                  <a:pt x="16669" y="453113"/>
                </a:lnTo>
                <a:lnTo>
                  <a:pt x="14288" y="450119"/>
                </a:lnTo>
                <a:lnTo>
                  <a:pt x="11906" y="446755"/>
                </a:lnTo>
                <a:lnTo>
                  <a:pt x="9525" y="442917"/>
                </a:lnTo>
                <a:lnTo>
                  <a:pt x="7144" y="438428"/>
                </a:lnTo>
                <a:lnTo>
                  <a:pt x="4763" y="432950"/>
                </a:lnTo>
                <a:lnTo>
                  <a:pt x="2381" y="425612"/>
                </a:lnTo>
                <a:lnTo>
                  <a:pt x="0" y="407362"/>
                </a:lnTo>
                <a:close/>
              </a:path>
            </a:pathLst>
          </a:custGeom>
          <a:solidFill>
            <a:srgbClr val="D4A843"/>
          </a:solidFill>
          <a:ln/>
        </p:spPr>
        <p:txBody>
          <a:bodyPr wrap="square" rtlCol="0" anchor="t"/>
          <a:lstStyle/>
          <a:p>
            <a:pPr marL="0" indent="0">
              <a:buNone/>
            </a:pPr>
            <a:endParaRPr lang="en-US" dirty="0"/>
          </a:p>
        </p:txBody>
      </p:sp>
      <p:sp>
        <p:nvSpPr>
          <p:cNvPr id="13" name="Text 10"/>
          <p:cNvSpPr/>
          <p:nvPr/>
        </p:nvSpPr>
        <p:spPr>
          <a:xfrm>
            <a:off x="547241" y="1583829"/>
            <a:ext cx="285750" cy="285750"/>
          </a:xfrm>
          <a:prstGeom prst="roundRect">
            <a:avLst>
              <a:gd name="adj" fmla="val 20000"/>
            </a:avLst>
          </a:prstGeom>
          <a:solidFill>
            <a:srgbClr val="D4A843">
              <a:alpha val="12000"/>
            </a:srgbClr>
          </a:solidFill>
          <a:ln/>
        </p:spPr>
        <p:txBody>
          <a:bodyPr wrap="square" rtlCol="0" anchor="t"/>
          <a:lstStyle/>
          <a:p>
            <a:pPr marL="0" indent="0">
              <a:buNone/>
            </a:pPr>
            <a:endParaRPr lang="en-US" dirty="0"/>
          </a:p>
        </p:txBody>
      </p:sp>
      <p:pic>
        <p:nvPicPr>
          <p:cNvPr id="14"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11386" y="1647974"/>
            <a:ext cx="157460" cy="157460"/>
          </a:xfrm>
          <a:prstGeom prst="rect">
            <a:avLst/>
          </a:prstGeom>
        </p:spPr>
      </p:pic>
      <p:sp>
        <p:nvSpPr>
          <p:cNvPr id="15" name="Text 11"/>
          <p:cNvSpPr/>
          <p:nvPr/>
        </p:nvSpPr>
        <p:spPr>
          <a:xfrm>
            <a:off x="947291" y="1576239"/>
            <a:ext cx="8401973" cy="165646"/>
          </a:xfrm>
          <a:prstGeom prst="rect">
            <a:avLst/>
          </a:prstGeom>
          <a:noFill/>
          <a:ln/>
        </p:spPr>
        <p:txBody>
          <a:bodyPr wrap="none" lIns="0" tIns="0" rIns="0" bIns="0" rtlCol="0" anchor="ctr"/>
          <a:lstStyle/>
          <a:p>
            <a:pPr marL="0" indent="0" algn="l">
              <a:lnSpc>
                <a:spcPts val="1305"/>
              </a:lnSpc>
              <a:buNone/>
            </a:pPr>
            <a:r>
              <a:rPr lang="en-US" sz="900" b="1" i="1" dirty="0">
                <a:solidFill>
                  <a:srgbClr val="D4A843"/>
                </a:solidFill>
                <a:latin typeface="Calibri" pitchFamily="34" charset="0"/>
                <a:ea typeface="Calibri" pitchFamily="34" charset="-122"/>
                <a:cs typeface="Calibri" pitchFamily="34" charset="-120"/>
              </a:rPr>
              <a:t>R v. Antic</a:t>
            </a:r>
            <a:r>
              <a:rPr lang="en-US" sz="900" b="1" dirty="0">
                <a:solidFill>
                  <a:srgbClr val="D4A843"/>
                </a:solidFill>
                <a:latin typeface="Calibri" pitchFamily="34" charset="0"/>
                <a:ea typeface="Calibri" pitchFamily="34" charset="-122"/>
                <a:cs typeface="Calibri" pitchFamily="34" charset="-120"/>
              </a:rPr>
              <a:t> (SCC 2017):</a:t>
            </a:r>
            <a:r>
              <a:rPr lang="en-US" sz="900" dirty="0">
                <a:solidFill>
                  <a:srgbClr val="F0F0F0"/>
                </a:solidFill>
                <a:latin typeface="Calibri" pitchFamily="34" charset="0"/>
                <a:ea typeface="Calibri" pitchFamily="34" charset="-122"/>
                <a:cs typeface="Calibri" pitchFamily="34" charset="-120"/>
              </a:rPr>
              <a:t> Cash bail only for exceptional circumstances. Bill 75 mandates it in every case — directly contradicts Supreme Court guidance.</a:t>
            </a:r>
            <a:endParaRPr lang="en-US" sz="900" dirty="0"/>
          </a:p>
        </p:txBody>
      </p:sp>
      <p:sp>
        <p:nvSpPr>
          <p:cNvPr id="16" name="Text 12"/>
          <p:cNvSpPr/>
          <p:nvPr/>
        </p:nvSpPr>
        <p:spPr>
          <a:xfrm>
            <a:off x="400050" y="2040880"/>
            <a:ext cx="8343900" cy="516434"/>
          </a:xfrm>
          <a:prstGeom prst="roundRect">
            <a:avLst>
              <a:gd name="adj" fmla="val 13771"/>
            </a:avLst>
          </a:prstGeom>
          <a:solidFill>
            <a:srgbClr val="252B3D"/>
          </a:solidFill>
          <a:ln/>
        </p:spPr>
        <p:txBody>
          <a:bodyPr wrap="square" rtlCol="0" anchor="t"/>
          <a:lstStyle/>
          <a:p>
            <a:pPr marL="0" indent="0">
              <a:buNone/>
            </a:pPr>
            <a:endParaRPr lang="en-US" dirty="0"/>
          </a:p>
        </p:txBody>
      </p:sp>
      <p:sp>
        <p:nvSpPr>
          <p:cNvPr id="17" name="Text 13"/>
          <p:cNvSpPr/>
          <p:nvPr/>
        </p:nvSpPr>
        <p:spPr>
          <a:xfrm>
            <a:off x="400050" y="2040880"/>
            <a:ext cx="19050" cy="516434"/>
          </a:xfrm>
          <a:custGeom>
            <a:avLst/>
            <a:gdLst/>
            <a:ahLst/>
            <a:cxnLst/>
            <a:rect l="l" t="t" r="r" b="b"/>
            <a:pathLst>
              <a:path w="19050" h="516434">
                <a:moveTo>
                  <a:pt x="0" y="71120"/>
                </a:moveTo>
                <a:lnTo>
                  <a:pt x="2381" y="52871"/>
                </a:lnTo>
                <a:lnTo>
                  <a:pt x="4763" y="45532"/>
                </a:lnTo>
                <a:lnTo>
                  <a:pt x="7144" y="40054"/>
                </a:lnTo>
                <a:lnTo>
                  <a:pt x="9525" y="35566"/>
                </a:lnTo>
                <a:lnTo>
                  <a:pt x="11906" y="31727"/>
                </a:lnTo>
                <a:lnTo>
                  <a:pt x="14288" y="28363"/>
                </a:lnTo>
                <a:lnTo>
                  <a:pt x="16669" y="25369"/>
                </a:lnTo>
                <a:lnTo>
                  <a:pt x="19050" y="22677"/>
                </a:lnTo>
                <a:lnTo>
                  <a:pt x="19050" y="493757"/>
                </a:lnTo>
                <a:lnTo>
                  <a:pt x="16669" y="491064"/>
                </a:lnTo>
                <a:lnTo>
                  <a:pt x="14288" y="488070"/>
                </a:lnTo>
                <a:lnTo>
                  <a:pt x="11906" y="484706"/>
                </a:lnTo>
                <a:lnTo>
                  <a:pt x="9525" y="480868"/>
                </a:lnTo>
                <a:lnTo>
                  <a:pt x="7144" y="476380"/>
                </a:lnTo>
                <a:lnTo>
                  <a:pt x="4763" y="470901"/>
                </a:lnTo>
                <a:lnTo>
                  <a:pt x="2381" y="463563"/>
                </a:lnTo>
                <a:lnTo>
                  <a:pt x="0" y="445314"/>
                </a:lnTo>
                <a:close/>
              </a:path>
            </a:pathLst>
          </a:custGeom>
          <a:solidFill>
            <a:srgbClr val="D4A843"/>
          </a:solidFill>
          <a:ln/>
        </p:spPr>
        <p:txBody>
          <a:bodyPr wrap="square" rtlCol="0" anchor="t"/>
          <a:lstStyle/>
          <a:p>
            <a:pPr marL="0" indent="0">
              <a:buNone/>
            </a:pPr>
            <a:endParaRPr lang="en-US" dirty="0"/>
          </a:p>
        </p:txBody>
      </p:sp>
      <p:sp>
        <p:nvSpPr>
          <p:cNvPr id="18" name="Text 14"/>
          <p:cNvSpPr/>
          <p:nvPr/>
        </p:nvSpPr>
        <p:spPr>
          <a:xfrm>
            <a:off x="547241" y="2141041"/>
            <a:ext cx="285750" cy="285750"/>
          </a:xfrm>
          <a:prstGeom prst="roundRect">
            <a:avLst>
              <a:gd name="adj" fmla="val 20000"/>
            </a:avLst>
          </a:prstGeom>
          <a:solidFill>
            <a:srgbClr val="D4A843">
              <a:alpha val="12000"/>
            </a:srgbClr>
          </a:solidFill>
          <a:ln/>
        </p:spPr>
        <p:txBody>
          <a:bodyPr wrap="square" rtlCol="0" anchor="t"/>
          <a:lstStyle/>
          <a:p>
            <a:pPr marL="0" indent="0">
              <a:buNone/>
            </a:pPr>
            <a:endParaRPr lang="en-US" dirty="0"/>
          </a:p>
        </p:txBody>
      </p:sp>
      <p:pic>
        <p:nvPicPr>
          <p:cNvPr id="19" name="Image 2"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11386" y="2205186"/>
            <a:ext cx="157460" cy="157460"/>
          </a:xfrm>
          <a:prstGeom prst="rect">
            <a:avLst/>
          </a:prstGeom>
        </p:spPr>
      </p:pic>
      <p:sp>
        <p:nvSpPr>
          <p:cNvPr id="20" name="Text 15"/>
          <p:cNvSpPr/>
          <p:nvPr/>
        </p:nvSpPr>
        <p:spPr>
          <a:xfrm>
            <a:off x="947291" y="2133451"/>
            <a:ext cx="7821888" cy="347856"/>
          </a:xfrm>
          <a:prstGeom prst="rect">
            <a:avLst/>
          </a:prstGeom>
          <a:noFill/>
          <a:ln/>
        </p:spPr>
        <p:txBody>
          <a:bodyPr wrap="square" lIns="0" tIns="0" rIns="0" bIns="0" rtlCol="0" anchor="ctr"/>
          <a:lstStyle/>
          <a:p>
            <a:pPr marL="0" indent="0" algn="l">
              <a:lnSpc>
                <a:spcPts val="1305"/>
              </a:lnSpc>
              <a:buNone/>
            </a:pPr>
            <a:r>
              <a:rPr lang="en-US" sz="900" b="1" dirty="0">
                <a:solidFill>
                  <a:srgbClr val="D4A843"/>
                </a:solidFill>
                <a:latin typeface="Calibri" pitchFamily="34" charset="0"/>
                <a:ea typeface="Calibri" pitchFamily="34" charset="-122"/>
                <a:cs typeface="Calibri" pitchFamily="34" charset="-120"/>
              </a:rPr>
              <a:t>Senator Kim Pate calls it "atrocious":</a:t>
            </a:r>
            <a:r>
              <a:rPr lang="en-US" sz="900" dirty="0">
                <a:solidFill>
                  <a:srgbClr val="F0F0F0"/>
                </a:solidFill>
                <a:latin typeface="Calibri" pitchFamily="34" charset="0"/>
                <a:ea typeface="Calibri" pitchFamily="34" charset="-122"/>
                <a:cs typeface="Calibri" pitchFamily="34" charset="-120"/>
              </a:rPr>
              <a:t> creates a tiered system that privileges those with resources. Most impacted: homeless, women escaping violence, economically deprived.</a:t>
            </a:r>
            <a:endParaRPr lang="en-US" sz="900" dirty="0"/>
          </a:p>
        </p:txBody>
      </p:sp>
      <p:sp>
        <p:nvSpPr>
          <p:cNvPr id="21" name="Text 16"/>
          <p:cNvSpPr/>
          <p:nvPr/>
        </p:nvSpPr>
        <p:spPr>
          <a:xfrm>
            <a:off x="400050" y="2636044"/>
            <a:ext cx="8343900" cy="478482"/>
          </a:xfrm>
          <a:prstGeom prst="roundRect">
            <a:avLst>
              <a:gd name="adj" fmla="val 14864"/>
            </a:avLst>
          </a:prstGeom>
          <a:solidFill>
            <a:srgbClr val="252B3D"/>
          </a:solidFill>
          <a:ln/>
        </p:spPr>
        <p:txBody>
          <a:bodyPr wrap="square" rtlCol="0" anchor="t"/>
          <a:lstStyle/>
          <a:p>
            <a:pPr marL="0" indent="0">
              <a:buNone/>
            </a:pPr>
            <a:endParaRPr lang="en-US" dirty="0"/>
          </a:p>
        </p:txBody>
      </p:sp>
      <p:sp>
        <p:nvSpPr>
          <p:cNvPr id="22" name="Text 17"/>
          <p:cNvSpPr/>
          <p:nvPr/>
        </p:nvSpPr>
        <p:spPr>
          <a:xfrm>
            <a:off x="400050" y="2636044"/>
            <a:ext cx="19050" cy="478482"/>
          </a:xfrm>
          <a:custGeom>
            <a:avLst/>
            <a:gdLst/>
            <a:ahLst/>
            <a:cxnLst/>
            <a:rect l="l" t="t" r="r" b="b"/>
            <a:pathLst>
              <a:path w="19050" h="478482">
                <a:moveTo>
                  <a:pt x="0" y="71120"/>
                </a:moveTo>
                <a:lnTo>
                  <a:pt x="2381" y="52871"/>
                </a:lnTo>
                <a:lnTo>
                  <a:pt x="4763" y="45532"/>
                </a:lnTo>
                <a:lnTo>
                  <a:pt x="7144" y="40054"/>
                </a:lnTo>
                <a:lnTo>
                  <a:pt x="9525" y="35566"/>
                </a:lnTo>
                <a:lnTo>
                  <a:pt x="11906" y="31727"/>
                </a:lnTo>
                <a:lnTo>
                  <a:pt x="14288" y="28363"/>
                </a:lnTo>
                <a:lnTo>
                  <a:pt x="16669" y="25369"/>
                </a:lnTo>
                <a:lnTo>
                  <a:pt x="19050" y="22677"/>
                </a:lnTo>
                <a:lnTo>
                  <a:pt x="19050" y="455806"/>
                </a:lnTo>
                <a:lnTo>
                  <a:pt x="16669" y="453113"/>
                </a:lnTo>
                <a:lnTo>
                  <a:pt x="14288" y="450119"/>
                </a:lnTo>
                <a:lnTo>
                  <a:pt x="11906" y="446755"/>
                </a:lnTo>
                <a:lnTo>
                  <a:pt x="9525" y="442917"/>
                </a:lnTo>
                <a:lnTo>
                  <a:pt x="7144" y="438428"/>
                </a:lnTo>
                <a:lnTo>
                  <a:pt x="4763" y="432950"/>
                </a:lnTo>
                <a:lnTo>
                  <a:pt x="2381" y="425612"/>
                </a:lnTo>
                <a:lnTo>
                  <a:pt x="0" y="407362"/>
                </a:lnTo>
                <a:close/>
              </a:path>
            </a:pathLst>
          </a:custGeom>
          <a:solidFill>
            <a:srgbClr val="D4A843"/>
          </a:solidFill>
          <a:ln/>
        </p:spPr>
        <p:txBody>
          <a:bodyPr wrap="square" rtlCol="0" anchor="t"/>
          <a:lstStyle/>
          <a:p>
            <a:pPr marL="0" indent="0">
              <a:buNone/>
            </a:pPr>
            <a:endParaRPr lang="en-US" dirty="0"/>
          </a:p>
        </p:txBody>
      </p:sp>
      <p:sp>
        <p:nvSpPr>
          <p:cNvPr id="23" name="Text 18"/>
          <p:cNvSpPr/>
          <p:nvPr/>
        </p:nvSpPr>
        <p:spPr>
          <a:xfrm>
            <a:off x="547241" y="2736205"/>
            <a:ext cx="285750" cy="285750"/>
          </a:xfrm>
          <a:prstGeom prst="roundRect">
            <a:avLst>
              <a:gd name="adj" fmla="val 20000"/>
            </a:avLst>
          </a:prstGeom>
          <a:solidFill>
            <a:srgbClr val="D4A843">
              <a:alpha val="12000"/>
            </a:srgbClr>
          </a:solidFill>
          <a:ln/>
        </p:spPr>
        <p:txBody>
          <a:bodyPr wrap="square" rtlCol="0" anchor="t"/>
          <a:lstStyle/>
          <a:p>
            <a:pPr marL="0" indent="0">
              <a:buNone/>
            </a:pPr>
            <a:endParaRPr lang="en-US" dirty="0"/>
          </a:p>
        </p:txBody>
      </p:sp>
      <p:pic>
        <p:nvPicPr>
          <p:cNvPr id="24" name="Image 3" descr="preencoded.png"/>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611386" y="2800350"/>
            <a:ext cx="157460" cy="157460"/>
          </a:xfrm>
          <a:prstGeom prst="rect">
            <a:avLst/>
          </a:prstGeom>
        </p:spPr>
      </p:pic>
      <p:sp>
        <p:nvSpPr>
          <p:cNvPr id="25" name="Text 19"/>
          <p:cNvSpPr/>
          <p:nvPr/>
        </p:nvSpPr>
        <p:spPr>
          <a:xfrm>
            <a:off x="947291" y="2728615"/>
            <a:ext cx="7729612" cy="165646"/>
          </a:xfrm>
          <a:prstGeom prst="rect">
            <a:avLst/>
          </a:prstGeom>
          <a:noFill/>
          <a:ln/>
        </p:spPr>
        <p:txBody>
          <a:bodyPr wrap="none" lIns="0" tIns="0" rIns="0" bIns="0" rtlCol="0" anchor="ctr"/>
          <a:lstStyle/>
          <a:p>
            <a:pPr marL="0" indent="0" algn="l">
              <a:lnSpc>
                <a:spcPts val="1305"/>
              </a:lnSpc>
              <a:buNone/>
            </a:pPr>
            <a:r>
              <a:rPr lang="en-US" sz="900" b="1" dirty="0">
                <a:solidFill>
                  <a:srgbClr val="D4A843"/>
                </a:solidFill>
                <a:latin typeface="Calibri" pitchFamily="34" charset="0"/>
                <a:ea typeface="Calibri" pitchFamily="34" charset="-122"/>
                <a:cs typeface="Calibri" pitchFamily="34" charset="-120"/>
              </a:rPr>
              <a:t>OBA warns</a:t>
            </a:r>
            <a:r>
              <a:rPr lang="en-US" sz="900" dirty="0">
                <a:solidFill>
                  <a:srgbClr val="F0F0F0"/>
                </a:solidFill>
                <a:latin typeface="Calibri" pitchFamily="34" charset="0"/>
                <a:ea typeface="Calibri" pitchFamily="34" charset="-122"/>
                <a:cs typeface="Calibri" pitchFamily="34" charset="-120"/>
              </a:rPr>
              <a:t> it will increase remand population, worsen overcrowding, and undermine court efficiency — the opposite of stated policy goals.</a:t>
            </a:r>
            <a:endParaRPr lang="en-US" sz="900" dirty="0"/>
          </a:p>
        </p:txBody>
      </p:sp>
      <p:sp>
        <p:nvSpPr>
          <p:cNvPr id="26" name="Text 20"/>
          <p:cNvSpPr/>
          <p:nvPr/>
        </p:nvSpPr>
        <p:spPr>
          <a:xfrm>
            <a:off x="400050" y="3193256"/>
            <a:ext cx="8343900" cy="478482"/>
          </a:xfrm>
          <a:prstGeom prst="roundRect">
            <a:avLst>
              <a:gd name="adj" fmla="val 14864"/>
            </a:avLst>
          </a:prstGeom>
          <a:solidFill>
            <a:srgbClr val="252B3D"/>
          </a:solidFill>
          <a:ln/>
        </p:spPr>
        <p:txBody>
          <a:bodyPr wrap="square" rtlCol="0" anchor="t"/>
          <a:lstStyle/>
          <a:p>
            <a:pPr marL="0" indent="0">
              <a:buNone/>
            </a:pPr>
            <a:endParaRPr lang="en-US" dirty="0"/>
          </a:p>
        </p:txBody>
      </p:sp>
      <p:sp>
        <p:nvSpPr>
          <p:cNvPr id="27" name="Text 21"/>
          <p:cNvSpPr/>
          <p:nvPr/>
        </p:nvSpPr>
        <p:spPr>
          <a:xfrm>
            <a:off x="400050" y="3193256"/>
            <a:ext cx="19050" cy="478482"/>
          </a:xfrm>
          <a:custGeom>
            <a:avLst/>
            <a:gdLst/>
            <a:ahLst/>
            <a:cxnLst/>
            <a:rect l="l" t="t" r="r" b="b"/>
            <a:pathLst>
              <a:path w="19050" h="478482">
                <a:moveTo>
                  <a:pt x="0" y="71120"/>
                </a:moveTo>
                <a:lnTo>
                  <a:pt x="2381" y="52871"/>
                </a:lnTo>
                <a:lnTo>
                  <a:pt x="4763" y="45532"/>
                </a:lnTo>
                <a:lnTo>
                  <a:pt x="7144" y="40054"/>
                </a:lnTo>
                <a:lnTo>
                  <a:pt x="9525" y="35566"/>
                </a:lnTo>
                <a:lnTo>
                  <a:pt x="11906" y="31727"/>
                </a:lnTo>
                <a:lnTo>
                  <a:pt x="14288" y="28363"/>
                </a:lnTo>
                <a:lnTo>
                  <a:pt x="16669" y="25369"/>
                </a:lnTo>
                <a:lnTo>
                  <a:pt x="19050" y="22677"/>
                </a:lnTo>
                <a:lnTo>
                  <a:pt x="19050" y="455806"/>
                </a:lnTo>
                <a:lnTo>
                  <a:pt x="16669" y="453113"/>
                </a:lnTo>
                <a:lnTo>
                  <a:pt x="14288" y="450119"/>
                </a:lnTo>
                <a:lnTo>
                  <a:pt x="11906" y="446755"/>
                </a:lnTo>
                <a:lnTo>
                  <a:pt x="9525" y="442917"/>
                </a:lnTo>
                <a:lnTo>
                  <a:pt x="7144" y="438428"/>
                </a:lnTo>
                <a:lnTo>
                  <a:pt x="4763" y="432950"/>
                </a:lnTo>
                <a:lnTo>
                  <a:pt x="2381" y="425612"/>
                </a:lnTo>
                <a:lnTo>
                  <a:pt x="0" y="407362"/>
                </a:lnTo>
                <a:close/>
              </a:path>
            </a:pathLst>
          </a:custGeom>
          <a:solidFill>
            <a:srgbClr val="D4A843"/>
          </a:solidFill>
          <a:ln/>
        </p:spPr>
        <p:txBody>
          <a:bodyPr wrap="square" rtlCol="0" anchor="t"/>
          <a:lstStyle/>
          <a:p>
            <a:pPr marL="0" indent="0">
              <a:buNone/>
            </a:pPr>
            <a:endParaRPr lang="en-US" dirty="0"/>
          </a:p>
        </p:txBody>
      </p:sp>
      <p:sp>
        <p:nvSpPr>
          <p:cNvPr id="28" name="Text 22"/>
          <p:cNvSpPr/>
          <p:nvPr/>
        </p:nvSpPr>
        <p:spPr>
          <a:xfrm>
            <a:off x="547241" y="3293418"/>
            <a:ext cx="285750" cy="285750"/>
          </a:xfrm>
          <a:prstGeom prst="roundRect">
            <a:avLst>
              <a:gd name="adj" fmla="val 20000"/>
            </a:avLst>
          </a:prstGeom>
          <a:solidFill>
            <a:srgbClr val="D4A843">
              <a:alpha val="12000"/>
            </a:srgbClr>
          </a:solidFill>
          <a:ln/>
        </p:spPr>
        <p:txBody>
          <a:bodyPr wrap="square" rtlCol="0" anchor="t"/>
          <a:lstStyle/>
          <a:p>
            <a:pPr marL="0" indent="0">
              <a:buNone/>
            </a:pPr>
            <a:endParaRPr lang="en-US" dirty="0"/>
          </a:p>
        </p:txBody>
      </p:sp>
      <p:pic>
        <p:nvPicPr>
          <p:cNvPr id="29" name="Image 4" descr="preencoded.png"/>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611386" y="3357563"/>
            <a:ext cx="157460" cy="157460"/>
          </a:xfrm>
          <a:prstGeom prst="rect">
            <a:avLst/>
          </a:prstGeom>
        </p:spPr>
      </p:pic>
      <p:sp>
        <p:nvSpPr>
          <p:cNvPr id="30" name="Text 23"/>
          <p:cNvSpPr/>
          <p:nvPr/>
        </p:nvSpPr>
        <p:spPr>
          <a:xfrm>
            <a:off x="947291" y="3285827"/>
            <a:ext cx="7642681" cy="165646"/>
          </a:xfrm>
          <a:prstGeom prst="rect">
            <a:avLst/>
          </a:prstGeom>
          <a:noFill/>
          <a:ln/>
        </p:spPr>
        <p:txBody>
          <a:bodyPr wrap="none" lIns="0" tIns="0" rIns="0" bIns="0" rtlCol="0" anchor="ctr"/>
          <a:lstStyle/>
          <a:p>
            <a:pPr marL="0" indent="0" algn="l">
              <a:lnSpc>
                <a:spcPts val="1305"/>
              </a:lnSpc>
              <a:buNone/>
            </a:pPr>
            <a:r>
              <a:rPr lang="en-US" sz="900" b="1" dirty="0">
                <a:solidFill>
                  <a:srgbClr val="D4A843"/>
                </a:solidFill>
                <a:latin typeface="Calibri" pitchFamily="34" charset="0"/>
                <a:ea typeface="Calibri" pitchFamily="34" charset="-122"/>
                <a:cs typeface="Calibri" pitchFamily="34" charset="-120"/>
              </a:rPr>
              <a:t>Cash bail systems in the U.S. widely abandoned</a:t>
            </a:r>
            <a:r>
              <a:rPr lang="en-US" sz="900" dirty="0">
                <a:solidFill>
                  <a:srgbClr val="F0F0F0"/>
                </a:solidFill>
                <a:latin typeface="Calibri" pitchFamily="34" charset="0"/>
                <a:ea typeface="Calibri" pitchFamily="34" charset="-122"/>
                <a:cs typeface="Calibri" pitchFamily="34" charset="-120"/>
              </a:rPr>
              <a:t> due to documented failures. No evidence it improves bail compliance or public safety.</a:t>
            </a:r>
            <a:endParaRPr lang="en-US" sz="900" dirty="0"/>
          </a:p>
        </p:txBody>
      </p:sp>
      <p:sp>
        <p:nvSpPr>
          <p:cNvPr id="31" name="Text 24"/>
          <p:cNvSpPr/>
          <p:nvPr/>
        </p:nvSpPr>
        <p:spPr>
          <a:xfrm>
            <a:off x="428625" y="3975440"/>
            <a:ext cx="8343900" cy="716185"/>
          </a:xfrm>
          <a:prstGeom prst="roundRect">
            <a:avLst>
              <a:gd name="adj" fmla="val 9930"/>
            </a:avLst>
          </a:prstGeom>
          <a:gradFill rotWithShape="1">
            <a:gsLst>
              <a:gs pos="0">
                <a:srgbClr val="D4A843">
                  <a:alpha val="10000"/>
                </a:srgbClr>
              </a:gs>
              <a:gs pos="100000">
                <a:srgbClr val="252B3D">
                  <a:alpha val="95000"/>
                </a:srgbClr>
              </a:gs>
            </a:gsLst>
            <a:lin ang="2700000" scaled="1"/>
          </a:gradFill>
          <a:ln/>
        </p:spPr>
        <p:txBody>
          <a:bodyPr wrap="square" lIns="157480" tIns="100330" rIns="157480" bIns="100330" rtlCol="0" anchor="t"/>
          <a:lstStyle/>
          <a:p>
            <a:pPr marL="0" indent="0" algn="l">
              <a:buNone/>
            </a:pPr>
            <a:r>
              <a:rPr lang="en-US" sz="2030" dirty="0">
                <a:solidFill>
                  <a:srgbClr val="D4A843"/>
                </a:solidFill>
                <a:latin typeface="Constantia" pitchFamily="34" charset="0"/>
                <a:ea typeface="Constantia" pitchFamily="34" charset="-122"/>
                <a:cs typeface="Constantia" pitchFamily="34" charset="-120"/>
              </a:rPr>
              <a:t>"</a:t>
            </a:r>
            <a:endParaRPr lang="en-US" sz="2030" dirty="0"/>
          </a:p>
          <a:p>
            <a:pPr marL="0" indent="0" algn="l">
              <a:buNone/>
            </a:pPr>
            <a:r>
              <a:rPr lang="en-US" sz="820" i="1" dirty="0">
                <a:solidFill>
                  <a:srgbClr val="D0D6E2"/>
                </a:solidFill>
                <a:latin typeface="Calibri" pitchFamily="34" charset="0"/>
                <a:ea typeface="Calibri" pitchFamily="34" charset="-122"/>
                <a:cs typeface="Calibri" pitchFamily="34" charset="-120"/>
              </a:rPr>
              <a:t>People in Canada deserve to be safe, but they do not need to be made afraid first. Governments need to stick to the facts when proposing new ways to deny people their Charter rights.</a:t>
            </a:r>
            <a:endParaRPr lang="en-US" sz="2030" dirty="0"/>
          </a:p>
          <a:p>
            <a:pPr marL="0" indent="0" algn="l">
              <a:buNone/>
            </a:pPr>
            <a:endParaRPr lang="en-US" sz="2030" dirty="0"/>
          </a:p>
          <a:p>
            <a:pPr marL="0" indent="0" algn="l">
              <a:buNone/>
            </a:pPr>
            <a:r>
              <a:rPr lang="en-US" sz="730" b="1" dirty="0">
                <a:solidFill>
                  <a:srgbClr val="D4A843"/>
                </a:solidFill>
                <a:latin typeface="Calibri" pitchFamily="34" charset="0"/>
                <a:ea typeface="Calibri" pitchFamily="34" charset="-122"/>
                <a:cs typeface="Calibri" pitchFamily="34" charset="-120"/>
              </a:rPr>
              <a:t>— Howard Sapers, CCLA Executive Director</a:t>
            </a:r>
            <a:endParaRPr lang="en-US" sz="2030" dirty="0"/>
          </a:p>
        </p:txBody>
      </p:sp>
      <p:sp>
        <p:nvSpPr>
          <p:cNvPr id="32" name="Text 25"/>
          <p:cNvSpPr/>
          <p:nvPr/>
        </p:nvSpPr>
        <p:spPr>
          <a:xfrm>
            <a:off x="400050" y="4219575"/>
            <a:ext cx="28575" cy="695325"/>
          </a:xfrm>
          <a:custGeom>
            <a:avLst/>
            <a:gdLst/>
            <a:ahLst/>
            <a:cxnLst/>
            <a:rect l="l" t="t" r="r" b="b"/>
            <a:pathLst>
              <a:path w="28575" h="695325">
                <a:moveTo>
                  <a:pt x="0" y="71120"/>
                </a:moveTo>
                <a:lnTo>
                  <a:pt x="3572" y="48865"/>
                </a:lnTo>
                <a:lnTo>
                  <a:pt x="7144" y="40054"/>
                </a:lnTo>
                <a:lnTo>
                  <a:pt x="10716" y="33579"/>
                </a:lnTo>
                <a:lnTo>
                  <a:pt x="14288" y="28363"/>
                </a:lnTo>
                <a:lnTo>
                  <a:pt x="17859" y="23989"/>
                </a:lnTo>
                <a:lnTo>
                  <a:pt x="21431" y="20237"/>
                </a:lnTo>
                <a:lnTo>
                  <a:pt x="25003" y="16979"/>
                </a:lnTo>
                <a:lnTo>
                  <a:pt x="28575" y="14129"/>
                </a:lnTo>
                <a:lnTo>
                  <a:pt x="28575" y="681196"/>
                </a:lnTo>
                <a:lnTo>
                  <a:pt x="25003" y="678346"/>
                </a:lnTo>
                <a:lnTo>
                  <a:pt x="21431" y="675088"/>
                </a:lnTo>
                <a:lnTo>
                  <a:pt x="17859" y="671336"/>
                </a:lnTo>
                <a:lnTo>
                  <a:pt x="14288" y="666962"/>
                </a:lnTo>
                <a:lnTo>
                  <a:pt x="10716" y="661746"/>
                </a:lnTo>
                <a:lnTo>
                  <a:pt x="7144" y="655271"/>
                </a:lnTo>
                <a:lnTo>
                  <a:pt x="3572" y="646460"/>
                </a:lnTo>
                <a:lnTo>
                  <a:pt x="0" y="624205"/>
                </a:lnTo>
                <a:close/>
              </a:path>
            </a:pathLst>
          </a:custGeom>
          <a:solidFill>
            <a:srgbClr val="D4A843"/>
          </a:solidFill>
          <a:ln/>
        </p:spPr>
        <p:txBody>
          <a:bodyPr wrap="square" rtlCol="0" anchor="t"/>
          <a:lstStyle/>
          <a:p>
            <a:pPr marL="0" indent="0">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1">
    <p:bg>
      <p:bgPr>
        <a:solidFill>
          <a:schemeClr val="tx1"/>
        </a:solidFill>
        <a:effectLst/>
      </p:bgPr>
    </p:bg>
    <p:spTree>
      <p:nvGrpSpPr>
        <p:cNvPr id="1" name=""/>
        <p:cNvGrpSpPr/>
        <p:nvPr/>
      </p:nvGrpSpPr>
      <p:grpSpPr>
        <a:xfrm>
          <a:off x="0" y="0"/>
          <a:ext cx="0" cy="0"/>
          <a:chOff x="0" y="0"/>
          <a:chExt cx="0" cy="0"/>
        </a:xfrm>
      </p:grpSpPr>
      <p:sp>
        <p:nvSpPr>
          <p:cNvPr id="2" name="Text 0"/>
          <p:cNvSpPr/>
          <p:nvPr/>
        </p:nvSpPr>
        <p:spPr>
          <a:xfrm>
            <a:off x="466725" y="1281113"/>
            <a:ext cx="1887884" cy="21580"/>
          </a:xfrm>
          <a:custGeom>
            <a:avLst/>
            <a:gdLst/>
            <a:ahLst/>
            <a:cxnLst/>
            <a:rect l="l" t="t" r="r" b="b"/>
            <a:pathLst>
              <a:path w="1887884" h="21580">
                <a:moveTo>
                  <a:pt x="86360" y="0"/>
                </a:moveTo>
                <a:lnTo>
                  <a:pt x="1801524" y="0"/>
                </a:lnTo>
                <a:lnTo>
                  <a:pt x="1801524" y="0"/>
                </a:lnTo>
                <a:lnTo>
                  <a:pt x="1818372" y="1659"/>
                </a:lnTo>
                <a:lnTo>
                  <a:pt x="1834572" y="6574"/>
                </a:lnTo>
                <a:lnTo>
                  <a:pt x="1849503" y="14554"/>
                </a:lnTo>
                <a:lnTo>
                  <a:pt x="1862589" y="21580"/>
                </a:lnTo>
                <a:lnTo>
                  <a:pt x="1873329" y="21580"/>
                </a:lnTo>
                <a:lnTo>
                  <a:pt x="1881310" y="21580"/>
                </a:lnTo>
                <a:lnTo>
                  <a:pt x="1886224" y="21580"/>
                </a:lnTo>
                <a:lnTo>
                  <a:pt x="1887884" y="21580"/>
                </a:lnTo>
                <a:lnTo>
                  <a:pt x="1887884" y="21580"/>
                </a:lnTo>
                <a:lnTo>
                  <a:pt x="0" y="21580"/>
                </a:lnTo>
                <a:lnTo>
                  <a:pt x="0" y="86360"/>
                </a:lnTo>
                <a:lnTo>
                  <a:pt x="86360" y="0"/>
                </a:lnTo>
                <a:lnTo>
                  <a:pt x="69512" y="1659"/>
                </a:lnTo>
                <a:lnTo>
                  <a:pt x="53311" y="6574"/>
                </a:lnTo>
                <a:lnTo>
                  <a:pt x="38381" y="14554"/>
                </a:lnTo>
                <a:lnTo>
                  <a:pt x="25294" y="21580"/>
                </a:lnTo>
                <a:lnTo>
                  <a:pt x="14554" y="21580"/>
                </a:lnTo>
                <a:lnTo>
                  <a:pt x="6574" y="21580"/>
                </a:lnTo>
                <a:lnTo>
                  <a:pt x="1659" y="21580"/>
                </a:lnTo>
                <a:lnTo>
                  <a:pt x="0" y="21580"/>
                </a:lnTo>
                <a:close/>
              </a:path>
            </a:pathLst>
          </a:custGeom>
          <a:gradFill rotWithShape="1">
            <a:gsLst>
              <a:gs pos="0">
                <a:srgbClr val="D4A843"/>
              </a:gs>
              <a:gs pos="100000">
                <a:srgbClr val="D4A843">
                  <a:alpha val="30000"/>
                </a:srgbClr>
              </a:gs>
            </a:gsLst>
            <a:lin ang="0" scaled="1"/>
          </a:gradFill>
          <a:ln/>
        </p:spPr>
        <p:txBody>
          <a:bodyPr wrap="none" rtlCol="0" anchor="t"/>
          <a:lstStyle/>
          <a:p>
            <a:pPr marL="0" indent="0">
              <a:buNone/>
            </a:pPr>
            <a:endParaRPr lang="en-US" dirty="0"/>
          </a:p>
        </p:txBody>
      </p:sp>
      <p:sp>
        <p:nvSpPr>
          <p:cNvPr id="3" name="Text 1"/>
          <p:cNvSpPr/>
          <p:nvPr/>
        </p:nvSpPr>
        <p:spPr>
          <a:xfrm>
            <a:off x="2574280" y="1281113"/>
            <a:ext cx="1887884" cy="21580"/>
          </a:xfrm>
          <a:custGeom>
            <a:avLst/>
            <a:gdLst/>
            <a:ahLst/>
            <a:cxnLst/>
            <a:rect l="l" t="t" r="r" b="b"/>
            <a:pathLst>
              <a:path w="1887884" h="21580">
                <a:moveTo>
                  <a:pt x="86360" y="0"/>
                </a:moveTo>
                <a:lnTo>
                  <a:pt x="1801524" y="0"/>
                </a:lnTo>
                <a:lnTo>
                  <a:pt x="1801524" y="0"/>
                </a:lnTo>
                <a:lnTo>
                  <a:pt x="1818372" y="1659"/>
                </a:lnTo>
                <a:lnTo>
                  <a:pt x="1834572" y="6574"/>
                </a:lnTo>
                <a:lnTo>
                  <a:pt x="1849503" y="14554"/>
                </a:lnTo>
                <a:lnTo>
                  <a:pt x="1862589" y="21580"/>
                </a:lnTo>
                <a:lnTo>
                  <a:pt x="1873329" y="21580"/>
                </a:lnTo>
                <a:lnTo>
                  <a:pt x="1881310" y="21580"/>
                </a:lnTo>
                <a:lnTo>
                  <a:pt x="1886224" y="21580"/>
                </a:lnTo>
                <a:lnTo>
                  <a:pt x="1887884" y="21580"/>
                </a:lnTo>
                <a:lnTo>
                  <a:pt x="1887884" y="21580"/>
                </a:lnTo>
                <a:lnTo>
                  <a:pt x="0" y="21580"/>
                </a:lnTo>
                <a:lnTo>
                  <a:pt x="0" y="86360"/>
                </a:lnTo>
                <a:lnTo>
                  <a:pt x="86360" y="0"/>
                </a:lnTo>
                <a:lnTo>
                  <a:pt x="69512" y="1659"/>
                </a:lnTo>
                <a:lnTo>
                  <a:pt x="53311" y="6574"/>
                </a:lnTo>
                <a:lnTo>
                  <a:pt x="38381" y="14554"/>
                </a:lnTo>
                <a:lnTo>
                  <a:pt x="25294" y="21580"/>
                </a:lnTo>
                <a:lnTo>
                  <a:pt x="14554" y="21580"/>
                </a:lnTo>
                <a:lnTo>
                  <a:pt x="6574" y="21580"/>
                </a:lnTo>
                <a:lnTo>
                  <a:pt x="1659" y="21580"/>
                </a:lnTo>
                <a:lnTo>
                  <a:pt x="0" y="21580"/>
                </a:lnTo>
                <a:close/>
              </a:path>
            </a:pathLst>
          </a:custGeom>
          <a:gradFill rotWithShape="1">
            <a:gsLst>
              <a:gs pos="0">
                <a:srgbClr val="D4A843"/>
              </a:gs>
              <a:gs pos="100000">
                <a:srgbClr val="D4A843">
                  <a:alpha val="30000"/>
                </a:srgbClr>
              </a:gs>
            </a:gsLst>
            <a:lin ang="0" scaled="1"/>
          </a:gradFill>
          <a:ln/>
        </p:spPr>
        <p:txBody>
          <a:bodyPr wrap="none" rtlCol="0" anchor="t"/>
          <a:lstStyle/>
          <a:p>
            <a:pPr marL="0" indent="0">
              <a:buNone/>
            </a:pPr>
            <a:endParaRPr lang="en-US" dirty="0"/>
          </a:p>
        </p:txBody>
      </p:sp>
      <p:sp>
        <p:nvSpPr>
          <p:cNvPr id="4" name="Text 2"/>
          <p:cNvSpPr/>
          <p:nvPr/>
        </p:nvSpPr>
        <p:spPr>
          <a:xfrm>
            <a:off x="4681835" y="1281113"/>
            <a:ext cx="1887884" cy="21580"/>
          </a:xfrm>
          <a:custGeom>
            <a:avLst/>
            <a:gdLst/>
            <a:ahLst/>
            <a:cxnLst/>
            <a:rect l="l" t="t" r="r" b="b"/>
            <a:pathLst>
              <a:path w="1887884" h="21580">
                <a:moveTo>
                  <a:pt x="86360" y="0"/>
                </a:moveTo>
                <a:lnTo>
                  <a:pt x="1801524" y="0"/>
                </a:lnTo>
                <a:lnTo>
                  <a:pt x="1801524" y="0"/>
                </a:lnTo>
                <a:lnTo>
                  <a:pt x="1818372" y="1659"/>
                </a:lnTo>
                <a:lnTo>
                  <a:pt x="1834572" y="6574"/>
                </a:lnTo>
                <a:lnTo>
                  <a:pt x="1849503" y="14554"/>
                </a:lnTo>
                <a:lnTo>
                  <a:pt x="1862589" y="21580"/>
                </a:lnTo>
                <a:lnTo>
                  <a:pt x="1873329" y="21580"/>
                </a:lnTo>
                <a:lnTo>
                  <a:pt x="1881310" y="21580"/>
                </a:lnTo>
                <a:lnTo>
                  <a:pt x="1886224" y="21580"/>
                </a:lnTo>
                <a:lnTo>
                  <a:pt x="1887884" y="21580"/>
                </a:lnTo>
                <a:lnTo>
                  <a:pt x="1887884" y="21580"/>
                </a:lnTo>
                <a:lnTo>
                  <a:pt x="0" y="21580"/>
                </a:lnTo>
                <a:lnTo>
                  <a:pt x="0" y="86360"/>
                </a:lnTo>
                <a:lnTo>
                  <a:pt x="86360" y="0"/>
                </a:lnTo>
                <a:lnTo>
                  <a:pt x="69512" y="1659"/>
                </a:lnTo>
                <a:lnTo>
                  <a:pt x="53311" y="6574"/>
                </a:lnTo>
                <a:lnTo>
                  <a:pt x="38381" y="14554"/>
                </a:lnTo>
                <a:lnTo>
                  <a:pt x="25294" y="21580"/>
                </a:lnTo>
                <a:lnTo>
                  <a:pt x="14554" y="21580"/>
                </a:lnTo>
                <a:lnTo>
                  <a:pt x="6574" y="21580"/>
                </a:lnTo>
                <a:lnTo>
                  <a:pt x="1659" y="21580"/>
                </a:lnTo>
                <a:lnTo>
                  <a:pt x="0" y="21580"/>
                </a:lnTo>
                <a:close/>
              </a:path>
            </a:pathLst>
          </a:custGeom>
          <a:gradFill rotWithShape="1">
            <a:gsLst>
              <a:gs pos="0">
                <a:srgbClr val="D4A843"/>
              </a:gs>
              <a:gs pos="100000">
                <a:srgbClr val="D4A843">
                  <a:alpha val="30000"/>
                </a:srgbClr>
              </a:gs>
            </a:gsLst>
            <a:lin ang="0" scaled="1"/>
          </a:gradFill>
          <a:ln/>
        </p:spPr>
        <p:txBody>
          <a:bodyPr wrap="none" rtlCol="0" anchor="t"/>
          <a:lstStyle/>
          <a:p>
            <a:pPr marL="0" indent="0">
              <a:buNone/>
            </a:pPr>
            <a:endParaRPr lang="en-US" dirty="0"/>
          </a:p>
        </p:txBody>
      </p:sp>
      <p:sp>
        <p:nvSpPr>
          <p:cNvPr id="5" name="Text 3"/>
          <p:cNvSpPr/>
          <p:nvPr/>
        </p:nvSpPr>
        <p:spPr>
          <a:xfrm>
            <a:off x="6789390" y="1281113"/>
            <a:ext cx="1887884" cy="21580"/>
          </a:xfrm>
          <a:custGeom>
            <a:avLst/>
            <a:gdLst/>
            <a:ahLst/>
            <a:cxnLst/>
            <a:rect l="l" t="t" r="r" b="b"/>
            <a:pathLst>
              <a:path w="1887884" h="21580">
                <a:moveTo>
                  <a:pt x="86360" y="0"/>
                </a:moveTo>
                <a:lnTo>
                  <a:pt x="1801524" y="0"/>
                </a:lnTo>
                <a:lnTo>
                  <a:pt x="1801524" y="0"/>
                </a:lnTo>
                <a:lnTo>
                  <a:pt x="1818372" y="1659"/>
                </a:lnTo>
                <a:lnTo>
                  <a:pt x="1834572" y="6574"/>
                </a:lnTo>
                <a:lnTo>
                  <a:pt x="1849503" y="14554"/>
                </a:lnTo>
                <a:lnTo>
                  <a:pt x="1862589" y="21580"/>
                </a:lnTo>
                <a:lnTo>
                  <a:pt x="1873329" y="21580"/>
                </a:lnTo>
                <a:lnTo>
                  <a:pt x="1881310" y="21580"/>
                </a:lnTo>
                <a:lnTo>
                  <a:pt x="1886224" y="21580"/>
                </a:lnTo>
                <a:lnTo>
                  <a:pt x="1887884" y="21580"/>
                </a:lnTo>
                <a:lnTo>
                  <a:pt x="1887884" y="21580"/>
                </a:lnTo>
                <a:lnTo>
                  <a:pt x="0" y="21580"/>
                </a:lnTo>
                <a:lnTo>
                  <a:pt x="0" y="86360"/>
                </a:lnTo>
                <a:lnTo>
                  <a:pt x="86360" y="0"/>
                </a:lnTo>
                <a:lnTo>
                  <a:pt x="69512" y="1659"/>
                </a:lnTo>
                <a:lnTo>
                  <a:pt x="53311" y="6574"/>
                </a:lnTo>
                <a:lnTo>
                  <a:pt x="38381" y="14554"/>
                </a:lnTo>
                <a:lnTo>
                  <a:pt x="25294" y="21580"/>
                </a:lnTo>
                <a:lnTo>
                  <a:pt x="14554" y="21580"/>
                </a:lnTo>
                <a:lnTo>
                  <a:pt x="6574" y="21580"/>
                </a:lnTo>
                <a:lnTo>
                  <a:pt x="1659" y="21580"/>
                </a:lnTo>
                <a:lnTo>
                  <a:pt x="0" y="21580"/>
                </a:lnTo>
                <a:close/>
              </a:path>
            </a:pathLst>
          </a:custGeom>
          <a:gradFill rotWithShape="1">
            <a:gsLst>
              <a:gs pos="0">
                <a:srgbClr val="D4A843"/>
              </a:gs>
              <a:gs pos="100000">
                <a:srgbClr val="D4A843">
                  <a:alpha val="30000"/>
                </a:srgbClr>
              </a:gs>
            </a:gsLst>
            <a:lin ang="0" scaled="1"/>
          </a:gradFill>
          <a:ln/>
        </p:spPr>
        <p:txBody>
          <a:bodyPr wrap="none" rtlCol="0" anchor="t"/>
          <a:lstStyle/>
          <a:p>
            <a:pPr marL="0" indent="0">
              <a:buNone/>
            </a:pPr>
            <a:endParaRPr lang="en-US" dirty="0"/>
          </a:p>
        </p:txBody>
      </p:sp>
      <p:sp>
        <p:nvSpPr>
          <p:cNvPr id="6" name="Text 4"/>
          <p:cNvSpPr/>
          <p:nvPr/>
        </p:nvSpPr>
        <p:spPr>
          <a:xfrm>
            <a:off x="2071392" y="571500"/>
            <a:ext cx="5001216" cy="4572000"/>
          </a:xfrm>
          <a:prstGeom prst="rect">
            <a:avLst/>
          </a:prstGeom>
          <a:gradFill rotWithShape="1">
            <a:gsLst>
              <a:gs pos="0">
                <a:srgbClr val="D4A843">
                  <a:alpha val="4000"/>
                </a:srgbClr>
              </a:gs>
              <a:gs pos="70000">
                <a:srgbClr val="000000">
                  <a:alpha val="0"/>
                </a:srgbClr>
              </a:gs>
            </a:gsLst>
            <a:path path="circle">
              <a:fillToRect l="50000" t="50000" r="50000" b="50000"/>
            </a:path>
          </a:gradFill>
          <a:ln/>
        </p:spPr>
        <p:txBody>
          <a:bodyPr wrap="square" rtlCol="0" anchor="t"/>
          <a:lstStyle/>
          <a:p>
            <a:pPr marL="0" indent="0">
              <a:buNone/>
            </a:pPr>
            <a:endParaRPr lang="en-US" dirty="0"/>
          </a:p>
        </p:txBody>
      </p:sp>
      <p:sp>
        <p:nvSpPr>
          <p:cNvPr id="7" name="Text 5"/>
          <p:cNvSpPr/>
          <p:nvPr/>
        </p:nvSpPr>
        <p:spPr>
          <a:xfrm>
            <a:off x="2364135" y="2862709"/>
            <a:ext cx="285750" cy="13841"/>
          </a:xfrm>
          <a:prstGeom prst="rect">
            <a:avLst/>
          </a:prstGeom>
          <a:gradFill rotWithShape="1">
            <a:gsLst>
              <a:gs pos="0">
                <a:srgbClr val="D4A843"/>
              </a:gs>
              <a:gs pos="100000">
                <a:srgbClr val="D4A843">
                  <a:alpha val="20000"/>
                </a:srgbClr>
              </a:gs>
            </a:gsLst>
            <a:lin ang="0" scaled="1"/>
          </a:gradFill>
          <a:ln/>
        </p:spPr>
        <p:txBody>
          <a:bodyPr wrap="none" rtlCol="0" anchor="t"/>
          <a:lstStyle/>
          <a:p>
            <a:pPr marL="0" indent="0">
              <a:buNone/>
            </a:pPr>
            <a:endParaRPr lang="en-US" dirty="0"/>
          </a:p>
        </p:txBody>
      </p:sp>
      <p:sp>
        <p:nvSpPr>
          <p:cNvPr id="8" name="Text 6"/>
          <p:cNvSpPr/>
          <p:nvPr/>
        </p:nvSpPr>
        <p:spPr>
          <a:xfrm>
            <a:off x="4471690" y="2862709"/>
            <a:ext cx="285750" cy="13841"/>
          </a:xfrm>
          <a:prstGeom prst="rect">
            <a:avLst/>
          </a:prstGeom>
          <a:gradFill rotWithShape="1">
            <a:gsLst>
              <a:gs pos="0">
                <a:srgbClr val="D4A843"/>
              </a:gs>
              <a:gs pos="100000">
                <a:srgbClr val="D4A843">
                  <a:alpha val="20000"/>
                </a:srgbClr>
              </a:gs>
            </a:gsLst>
            <a:lin ang="0" scaled="1"/>
          </a:gradFill>
          <a:ln/>
        </p:spPr>
        <p:txBody>
          <a:bodyPr wrap="none" rtlCol="0" anchor="t"/>
          <a:lstStyle/>
          <a:p>
            <a:pPr marL="0" indent="0">
              <a:buNone/>
            </a:pPr>
            <a:endParaRPr lang="en-US" dirty="0"/>
          </a:p>
        </p:txBody>
      </p:sp>
      <p:sp>
        <p:nvSpPr>
          <p:cNvPr id="9" name="Text 7"/>
          <p:cNvSpPr/>
          <p:nvPr/>
        </p:nvSpPr>
        <p:spPr>
          <a:xfrm>
            <a:off x="6579245" y="2862709"/>
            <a:ext cx="285750" cy="13841"/>
          </a:xfrm>
          <a:prstGeom prst="rect">
            <a:avLst/>
          </a:prstGeom>
          <a:gradFill rotWithShape="1">
            <a:gsLst>
              <a:gs pos="0">
                <a:srgbClr val="D4A843"/>
              </a:gs>
              <a:gs pos="100000">
                <a:srgbClr val="D4A843">
                  <a:alpha val="20000"/>
                </a:srgbClr>
              </a:gs>
            </a:gsLst>
            <a:lin ang="0" scaled="1"/>
          </a:gradFill>
          <a:ln/>
        </p:spPr>
        <p:txBody>
          <a:bodyPr wrap="none" rtlCol="0" anchor="t"/>
          <a:lstStyle/>
          <a:p>
            <a:pPr marL="0" indent="0">
              <a:buNone/>
            </a:pPr>
            <a:endParaRPr lang="en-US" dirty="0"/>
          </a:p>
        </p:txBody>
      </p:sp>
      <p:sp>
        <p:nvSpPr>
          <p:cNvPr id="10" name="Text 8"/>
          <p:cNvSpPr/>
          <p:nvPr/>
        </p:nvSpPr>
        <p:spPr>
          <a:xfrm>
            <a:off x="2592735" y="2833499"/>
            <a:ext cx="57150" cy="57150"/>
          </a:xfrm>
          <a:prstGeom prst="rect">
            <a:avLst/>
          </a:prstGeom>
          <a:noFill/>
          <a:ln/>
        </p:spPr>
        <p:txBody>
          <a:bodyPr wrap="none" rtlCol="0" anchor="t"/>
          <a:lstStyle/>
          <a:p>
            <a:pPr marL="0" indent="0">
              <a:buNone/>
            </a:pPr>
            <a:endParaRPr lang="en-US" dirty="0"/>
          </a:p>
        </p:txBody>
      </p:sp>
      <p:sp>
        <p:nvSpPr>
          <p:cNvPr id="11" name="Text 9"/>
          <p:cNvSpPr/>
          <p:nvPr/>
        </p:nvSpPr>
        <p:spPr>
          <a:xfrm>
            <a:off x="4700290" y="2833499"/>
            <a:ext cx="57150" cy="57150"/>
          </a:xfrm>
          <a:prstGeom prst="rect">
            <a:avLst/>
          </a:prstGeom>
          <a:noFill/>
          <a:ln/>
        </p:spPr>
        <p:txBody>
          <a:bodyPr wrap="none" rtlCol="0" anchor="t"/>
          <a:lstStyle/>
          <a:p>
            <a:pPr marL="0" indent="0">
              <a:buNone/>
            </a:pPr>
            <a:endParaRPr lang="en-US" dirty="0"/>
          </a:p>
        </p:txBody>
      </p:sp>
      <p:sp>
        <p:nvSpPr>
          <p:cNvPr id="12" name="Text 10"/>
          <p:cNvSpPr/>
          <p:nvPr/>
        </p:nvSpPr>
        <p:spPr>
          <a:xfrm>
            <a:off x="6807845" y="2833499"/>
            <a:ext cx="57150" cy="57150"/>
          </a:xfrm>
          <a:prstGeom prst="rect">
            <a:avLst/>
          </a:prstGeom>
          <a:noFill/>
          <a:ln/>
        </p:spPr>
        <p:txBody>
          <a:bodyPr wrap="none" rtlCol="0" anchor="t"/>
          <a:lstStyle/>
          <a:p>
            <a:pPr marL="0" indent="0">
              <a:buNone/>
            </a:pPr>
            <a:endParaRPr lang="en-US" dirty="0"/>
          </a:p>
        </p:txBody>
      </p:sp>
      <p:sp>
        <p:nvSpPr>
          <p:cNvPr id="13" name="Text 11"/>
          <p:cNvSpPr/>
          <p:nvPr/>
        </p:nvSpPr>
        <p:spPr>
          <a:xfrm>
            <a:off x="457200" y="378023"/>
            <a:ext cx="314920" cy="314920"/>
          </a:xfrm>
          <a:prstGeom prst="roundRect">
            <a:avLst>
              <a:gd name="adj" fmla="val 22584"/>
            </a:avLst>
          </a:prstGeom>
          <a:solidFill>
            <a:srgbClr val="D4A843">
              <a:alpha val="12000"/>
            </a:srgbClr>
          </a:solidFill>
          <a:ln/>
        </p:spPr>
        <p:txBody>
          <a:bodyPr wrap="square" rtlCol="0" anchor="t"/>
          <a:lstStyle/>
          <a:p>
            <a:pPr marL="0" indent="0">
              <a:buNone/>
            </a:pPr>
            <a:endParaRPr lang="en-US" dirty="0"/>
          </a:p>
        </p:txBody>
      </p:sp>
      <p:pic>
        <p:nvPicPr>
          <p:cNvPr id="14"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45157" y="465981"/>
            <a:ext cx="139005" cy="139005"/>
          </a:xfrm>
          <a:prstGeom prst="rect">
            <a:avLst/>
          </a:prstGeom>
        </p:spPr>
      </p:pic>
      <p:sp>
        <p:nvSpPr>
          <p:cNvPr id="15" name="Text 12"/>
          <p:cNvSpPr/>
          <p:nvPr/>
        </p:nvSpPr>
        <p:spPr>
          <a:xfrm>
            <a:off x="872430" y="342900"/>
            <a:ext cx="3058958" cy="298847"/>
          </a:xfrm>
          <a:prstGeom prst="rect">
            <a:avLst/>
          </a:prstGeom>
          <a:noFill/>
          <a:ln/>
        </p:spPr>
        <p:txBody>
          <a:bodyPr wrap="none" lIns="0" tIns="0" rIns="0" bIns="0" rtlCol="0" anchor="ctr"/>
          <a:lstStyle/>
          <a:p>
            <a:pPr marL="0" indent="0" algn="l">
              <a:lnSpc>
                <a:spcPts val="2354"/>
              </a:lnSpc>
              <a:buNone/>
            </a:pPr>
            <a:r>
              <a:rPr lang="en-US" sz="2140" b="1" kern="0" spc="-30" dirty="0">
                <a:solidFill>
                  <a:srgbClr val="F0F0F0"/>
                </a:solidFill>
                <a:latin typeface="Constantia" pitchFamily="34" charset="0"/>
                <a:ea typeface="Constantia" pitchFamily="34" charset="-122"/>
                <a:cs typeface="Constantia" pitchFamily="34" charset="-120"/>
              </a:rPr>
              <a:t>The Implementation Gap</a:t>
            </a:r>
            <a:endParaRPr lang="en-US" sz="2140" dirty="0"/>
          </a:p>
        </p:txBody>
      </p:sp>
      <p:sp>
        <p:nvSpPr>
          <p:cNvPr id="16" name="Text 13"/>
          <p:cNvSpPr/>
          <p:nvPr/>
        </p:nvSpPr>
        <p:spPr>
          <a:xfrm>
            <a:off x="872430" y="698897"/>
            <a:ext cx="400050" cy="29170"/>
          </a:xfrm>
          <a:prstGeom prst="roundRect">
            <a:avLst>
              <a:gd name="adj" fmla="val 47892"/>
            </a:avLst>
          </a:prstGeom>
          <a:solidFill>
            <a:srgbClr val="D4A843"/>
          </a:solidFill>
          <a:ln/>
        </p:spPr>
        <p:txBody>
          <a:bodyPr wrap="none" rtlCol="0" anchor="t"/>
          <a:lstStyle/>
          <a:p>
            <a:pPr marL="0" indent="0">
              <a:buNone/>
            </a:pPr>
            <a:endParaRPr lang="en-US" dirty="0"/>
          </a:p>
        </p:txBody>
      </p:sp>
      <p:sp>
        <p:nvSpPr>
          <p:cNvPr id="17" name="Text 14"/>
          <p:cNvSpPr/>
          <p:nvPr/>
        </p:nvSpPr>
        <p:spPr>
          <a:xfrm>
            <a:off x="457200" y="785217"/>
            <a:ext cx="5829300" cy="360045"/>
          </a:xfrm>
          <a:prstGeom prst="rect">
            <a:avLst/>
          </a:prstGeom>
          <a:noFill/>
          <a:ln/>
        </p:spPr>
        <p:txBody>
          <a:bodyPr wrap="square" lIns="0" tIns="0" rIns="0" bIns="0" rtlCol="0" anchor="t"/>
          <a:lstStyle/>
          <a:p>
            <a:pPr marL="0" indent="0" algn="l">
              <a:lnSpc>
                <a:spcPts val="1350"/>
              </a:lnSpc>
              <a:spcBef>
                <a:spcPts val="450"/>
              </a:spcBef>
              <a:buNone/>
            </a:pPr>
            <a:r>
              <a:rPr lang="en-US" sz="900" dirty="0">
                <a:solidFill>
                  <a:srgbClr val="8B9AB5"/>
                </a:solidFill>
                <a:latin typeface="Calibri" pitchFamily="34" charset="0"/>
                <a:ea typeface="Calibri" pitchFamily="34" charset="-122"/>
                <a:cs typeface="Calibri" pitchFamily="34" charset="-120"/>
              </a:rPr>
              <a:t>Bail legislation consistently fails at the implementation stage — enacted without data, consultation, or supporting infrastructure.</a:t>
            </a:r>
            <a:endParaRPr lang="en-US" sz="900" dirty="0"/>
          </a:p>
        </p:txBody>
      </p:sp>
      <p:sp>
        <p:nvSpPr>
          <p:cNvPr id="18" name="Text 15"/>
          <p:cNvSpPr/>
          <p:nvPr/>
        </p:nvSpPr>
        <p:spPr>
          <a:xfrm>
            <a:off x="457200" y="1271588"/>
            <a:ext cx="1906935" cy="3182243"/>
          </a:xfrm>
          <a:prstGeom prst="roundRect">
            <a:avLst>
              <a:gd name="adj" fmla="val 4529"/>
            </a:avLst>
          </a:prstGeom>
          <a:solidFill>
            <a:srgbClr val="252B3D"/>
          </a:solidFill>
          <a:ln w="9525">
            <a:solidFill>
              <a:srgbClr val="D4A843">
                <a:alpha val="12000"/>
              </a:srgbClr>
            </a:solidFill>
          </a:ln>
        </p:spPr>
        <p:txBody>
          <a:bodyPr wrap="square" rtlCol="0" anchor="t"/>
          <a:lstStyle/>
          <a:p>
            <a:pPr marL="0" indent="0">
              <a:buNone/>
            </a:pPr>
            <a:endParaRPr lang="en-US" dirty="0"/>
          </a:p>
        </p:txBody>
      </p:sp>
      <p:sp>
        <p:nvSpPr>
          <p:cNvPr id="19" name="Text 16"/>
          <p:cNvSpPr/>
          <p:nvPr/>
        </p:nvSpPr>
        <p:spPr>
          <a:xfrm>
            <a:off x="624185" y="1452563"/>
            <a:ext cx="257770" cy="283547"/>
          </a:xfrm>
          <a:prstGeom prst="ellipse">
            <a:avLst/>
          </a:prstGeom>
          <a:gradFill rotWithShape="1">
            <a:gsLst>
              <a:gs pos="0">
                <a:srgbClr val="D4A843"/>
              </a:gs>
              <a:gs pos="100000">
                <a:srgbClr val="B8912E"/>
              </a:gs>
            </a:gsLst>
            <a:lin ang="2700000" scaled="1"/>
          </a:gradFill>
          <a:ln/>
          <a:effectLst>
            <a:outerShdw blurRad="86360" dist="13970" dir="5400000" algn="bl" rotWithShape="0">
              <a:srgbClr val="D4A843">
                <a:alpha val="35000"/>
              </a:srgbClr>
            </a:outerShdw>
          </a:effectLst>
        </p:spPr>
        <p:txBody>
          <a:bodyPr wrap="none" lIns="0" tIns="0" rIns="0" bIns="0" rtlCol="0" anchor="ctr"/>
          <a:lstStyle/>
          <a:p>
            <a:pPr marL="0" indent="0" algn="ctr">
              <a:buNone/>
            </a:pPr>
            <a:r>
              <a:rPr lang="en-US" sz="1010" b="1" dirty="0">
                <a:solidFill>
                  <a:srgbClr val="1A1F2E"/>
                </a:solidFill>
                <a:latin typeface="Constantia" pitchFamily="34" charset="0"/>
                <a:ea typeface="Constantia" pitchFamily="34" charset="-122"/>
                <a:cs typeface="Constantia" pitchFamily="34" charset="-120"/>
              </a:rPr>
              <a:t>1</a:t>
            </a:r>
            <a:endParaRPr lang="en-US" sz="1010" dirty="0"/>
          </a:p>
        </p:txBody>
      </p:sp>
      <p:pic>
        <p:nvPicPr>
          <p:cNvPr id="20" name="Image 1" descr="preencoded.png"/>
          <p:cNvPicPr>
            <a:picLocks noChangeAspect="1"/>
          </p:cNvPicPr>
          <p:nvPr/>
        </p:nvPicPr>
        <p:blipFill>
          <a:blip>
            <a:alphaModFix amt="70000"/>
            <a:extLst>
              <a:ext uri="{96DAC541-7B7A-43D3-8B79-37D633B846F1}">
                <asvg:svgBlip xmlns:asvg="http://schemas.microsoft.com/office/drawing/2016/SVG/main" r:embed="rId4"/>
              </a:ext>
            </a:extLst>
          </a:blip>
          <a:stretch>
            <a:fillRect/>
          </a:stretch>
        </p:blipFill>
        <p:spPr>
          <a:xfrm>
            <a:off x="1016282" y="1515154"/>
            <a:ext cx="132588" cy="132588"/>
          </a:xfrm>
          <a:prstGeom prst="rect">
            <a:avLst/>
          </a:prstGeom>
        </p:spPr>
      </p:pic>
      <p:sp>
        <p:nvSpPr>
          <p:cNvPr id="21" name="Text 17"/>
          <p:cNvSpPr/>
          <p:nvPr/>
        </p:nvSpPr>
        <p:spPr>
          <a:xfrm>
            <a:off x="624185" y="1796653"/>
            <a:ext cx="1730261" cy="146149"/>
          </a:xfrm>
          <a:prstGeom prst="rect">
            <a:avLst/>
          </a:prstGeom>
          <a:noFill/>
          <a:ln/>
        </p:spPr>
        <p:txBody>
          <a:bodyPr wrap="none" lIns="0" tIns="0" rIns="0" bIns="0" rtlCol="0" anchor="t"/>
          <a:lstStyle/>
          <a:p>
            <a:pPr marL="0" indent="0" algn="l">
              <a:lnSpc>
                <a:spcPts val="1152"/>
              </a:lnSpc>
              <a:buNone/>
            </a:pPr>
            <a:r>
              <a:rPr lang="en-US" sz="960" b="1" dirty="0">
                <a:solidFill>
                  <a:srgbClr val="D4A843"/>
                </a:solidFill>
                <a:latin typeface="Constantia" pitchFamily="34" charset="0"/>
                <a:ea typeface="Constantia" pitchFamily="34" charset="-122"/>
                <a:cs typeface="Constantia" pitchFamily="34" charset="-120"/>
              </a:rPr>
              <a:t>No National Data</a:t>
            </a:r>
            <a:endParaRPr lang="en-US" sz="960" dirty="0"/>
          </a:p>
        </p:txBody>
      </p:sp>
      <p:sp>
        <p:nvSpPr>
          <p:cNvPr id="22" name="Text 18"/>
          <p:cNvSpPr/>
          <p:nvPr/>
        </p:nvSpPr>
        <p:spPr>
          <a:xfrm>
            <a:off x="624185" y="2013793"/>
            <a:ext cx="1604424" cy="2386705"/>
          </a:xfrm>
          <a:prstGeom prst="rect">
            <a:avLst/>
          </a:prstGeom>
          <a:noFill/>
          <a:ln/>
        </p:spPr>
        <p:txBody>
          <a:bodyPr wrap="square" lIns="0" tIns="0" rIns="0" bIns="0" rtlCol="0" anchor="t"/>
          <a:lstStyle/>
          <a:p>
            <a:pPr marL="0" indent="0" algn="l">
              <a:lnSpc>
                <a:spcPts val="1271"/>
              </a:lnSpc>
              <a:spcBef>
                <a:spcPts val="560"/>
              </a:spcBef>
              <a:buNone/>
            </a:pPr>
            <a:r>
              <a:rPr lang="en-US" sz="820" dirty="0">
                <a:solidFill>
                  <a:srgbClr val="8B9AB5"/>
                </a:solidFill>
                <a:latin typeface="Calibri" pitchFamily="34" charset="0"/>
                <a:ea typeface="Calibri" pitchFamily="34" charset="-122"/>
                <a:cs typeface="Calibri" pitchFamily="34" charset="-120"/>
              </a:rPr>
              <a:t>Despite three successive Ministers of Justice recognizing the need for standardized bail data, no federal effort to collect it. </a:t>
            </a:r>
            <a:r>
              <a:rPr lang="en-US" sz="820" i="1" dirty="0">
                <a:solidFill>
                  <a:srgbClr val="D4A843"/>
                </a:solidFill>
                <a:latin typeface="Calibri" pitchFamily="34" charset="0"/>
                <a:ea typeface="Calibri" pitchFamily="34" charset="-122"/>
                <a:cs typeface="Calibri" pitchFamily="34" charset="-120"/>
              </a:rPr>
              <a:t>"How can we evaluate something we do not measure?"</a:t>
            </a:r>
            <a:r>
              <a:rPr lang="en-US" sz="820" dirty="0">
                <a:solidFill>
                  <a:srgbClr val="8B9AB5"/>
                </a:solidFill>
                <a:latin typeface="Calibri" pitchFamily="34" charset="0"/>
                <a:ea typeface="Calibri" pitchFamily="34" charset="-122"/>
                <a:cs typeface="Calibri" pitchFamily="34" charset="-120"/>
              </a:rPr>
              <a:t> — CCLA</a:t>
            </a:r>
            <a:endParaRPr lang="en-US" sz="820" dirty="0"/>
          </a:p>
        </p:txBody>
      </p:sp>
      <p:sp>
        <p:nvSpPr>
          <p:cNvPr id="23" name="Text 19"/>
          <p:cNvSpPr/>
          <p:nvPr/>
        </p:nvSpPr>
        <p:spPr>
          <a:xfrm>
            <a:off x="2564755" y="1271588"/>
            <a:ext cx="1906935" cy="3182243"/>
          </a:xfrm>
          <a:prstGeom prst="roundRect">
            <a:avLst>
              <a:gd name="adj" fmla="val 4529"/>
            </a:avLst>
          </a:prstGeom>
          <a:solidFill>
            <a:srgbClr val="252B3D"/>
          </a:solidFill>
          <a:ln w="9525">
            <a:solidFill>
              <a:srgbClr val="D4A843">
                <a:alpha val="12000"/>
              </a:srgbClr>
            </a:solidFill>
          </a:ln>
        </p:spPr>
        <p:txBody>
          <a:bodyPr wrap="square" rtlCol="0" anchor="t"/>
          <a:lstStyle/>
          <a:p>
            <a:pPr marL="0" indent="0">
              <a:buNone/>
            </a:pPr>
            <a:endParaRPr lang="en-US" dirty="0"/>
          </a:p>
        </p:txBody>
      </p:sp>
      <p:sp>
        <p:nvSpPr>
          <p:cNvPr id="24" name="Text 20"/>
          <p:cNvSpPr/>
          <p:nvPr/>
        </p:nvSpPr>
        <p:spPr>
          <a:xfrm>
            <a:off x="2731740" y="1452563"/>
            <a:ext cx="257770" cy="283547"/>
          </a:xfrm>
          <a:prstGeom prst="ellipse">
            <a:avLst/>
          </a:prstGeom>
          <a:gradFill rotWithShape="1">
            <a:gsLst>
              <a:gs pos="0">
                <a:srgbClr val="D4A843"/>
              </a:gs>
              <a:gs pos="100000">
                <a:srgbClr val="B8912E"/>
              </a:gs>
            </a:gsLst>
            <a:lin ang="2700000" scaled="1"/>
          </a:gradFill>
          <a:ln/>
          <a:effectLst>
            <a:outerShdw blurRad="86360" dist="13970" dir="5400000" algn="bl" rotWithShape="0">
              <a:srgbClr val="D4A843">
                <a:alpha val="35000"/>
              </a:srgbClr>
            </a:outerShdw>
          </a:effectLst>
        </p:spPr>
        <p:txBody>
          <a:bodyPr wrap="none" lIns="0" tIns="0" rIns="0" bIns="0" rtlCol="0" anchor="ctr"/>
          <a:lstStyle/>
          <a:p>
            <a:pPr marL="0" indent="0" algn="ctr">
              <a:buNone/>
            </a:pPr>
            <a:r>
              <a:rPr lang="en-US" sz="1010" b="1" dirty="0">
                <a:solidFill>
                  <a:srgbClr val="1A1F2E"/>
                </a:solidFill>
                <a:latin typeface="Constantia" pitchFamily="34" charset="0"/>
                <a:ea typeface="Constantia" pitchFamily="34" charset="-122"/>
                <a:cs typeface="Constantia" pitchFamily="34" charset="-120"/>
              </a:rPr>
              <a:t>2</a:t>
            </a:r>
            <a:endParaRPr lang="en-US" sz="1010" dirty="0"/>
          </a:p>
        </p:txBody>
      </p:sp>
      <p:pic>
        <p:nvPicPr>
          <p:cNvPr id="25" name="Image 2" descr="preencoded.png"/>
          <p:cNvPicPr>
            <a:picLocks noChangeAspect="1"/>
          </p:cNvPicPr>
          <p:nvPr/>
        </p:nvPicPr>
        <p:blipFill>
          <a:blip>
            <a:alphaModFix amt="70000"/>
            <a:extLst>
              <a:ext uri="{96DAC541-7B7A-43D3-8B79-37D633B846F1}">
                <asvg:svgBlip xmlns:asvg="http://schemas.microsoft.com/office/drawing/2016/SVG/main" r:embed="rId5"/>
              </a:ext>
            </a:extLst>
          </a:blip>
          <a:stretch>
            <a:fillRect/>
          </a:stretch>
        </p:blipFill>
        <p:spPr>
          <a:xfrm>
            <a:off x="3123837" y="1515154"/>
            <a:ext cx="132588" cy="132588"/>
          </a:xfrm>
          <a:prstGeom prst="rect">
            <a:avLst/>
          </a:prstGeom>
        </p:spPr>
      </p:pic>
      <p:sp>
        <p:nvSpPr>
          <p:cNvPr id="26" name="Text 21"/>
          <p:cNvSpPr/>
          <p:nvPr/>
        </p:nvSpPr>
        <p:spPr>
          <a:xfrm>
            <a:off x="2731740" y="1796653"/>
            <a:ext cx="1730261" cy="146149"/>
          </a:xfrm>
          <a:prstGeom prst="rect">
            <a:avLst/>
          </a:prstGeom>
          <a:noFill/>
          <a:ln/>
        </p:spPr>
        <p:txBody>
          <a:bodyPr wrap="none" lIns="0" tIns="0" rIns="0" bIns="0" rtlCol="0" anchor="t"/>
          <a:lstStyle/>
          <a:p>
            <a:pPr marL="0" indent="0" algn="l">
              <a:lnSpc>
                <a:spcPts val="1152"/>
              </a:lnSpc>
              <a:buNone/>
            </a:pPr>
            <a:r>
              <a:rPr lang="en-US" sz="960" b="1" dirty="0">
                <a:solidFill>
                  <a:srgbClr val="D4A843"/>
                </a:solidFill>
                <a:latin typeface="Constantia" pitchFamily="34" charset="0"/>
                <a:ea typeface="Constantia" pitchFamily="34" charset="-122"/>
                <a:cs typeface="Constantia" pitchFamily="34" charset="-120"/>
              </a:rPr>
              <a:t>Inadequate Consultation</a:t>
            </a:r>
            <a:endParaRPr lang="en-US" sz="960" dirty="0"/>
          </a:p>
        </p:txBody>
      </p:sp>
      <p:sp>
        <p:nvSpPr>
          <p:cNvPr id="27" name="Text 22"/>
          <p:cNvSpPr/>
          <p:nvPr/>
        </p:nvSpPr>
        <p:spPr>
          <a:xfrm>
            <a:off x="2731740" y="2013793"/>
            <a:ext cx="1604424" cy="2386705"/>
          </a:xfrm>
          <a:prstGeom prst="rect">
            <a:avLst/>
          </a:prstGeom>
          <a:noFill/>
          <a:ln/>
        </p:spPr>
        <p:txBody>
          <a:bodyPr wrap="square" lIns="0" tIns="0" rIns="0" bIns="0" rtlCol="0" anchor="t"/>
          <a:lstStyle/>
          <a:p>
            <a:pPr marL="0" indent="0" algn="l">
              <a:lnSpc>
                <a:spcPts val="1271"/>
              </a:lnSpc>
              <a:spcBef>
                <a:spcPts val="560"/>
              </a:spcBef>
              <a:buNone/>
            </a:pPr>
            <a:r>
              <a:rPr lang="en-US" sz="820" dirty="0">
                <a:solidFill>
                  <a:srgbClr val="8B9AB5"/>
                </a:solidFill>
                <a:latin typeface="Calibri" pitchFamily="34" charset="0"/>
                <a:ea typeface="Calibri" pitchFamily="34" charset="-122"/>
                <a:cs typeface="Calibri" pitchFamily="34" charset="-120"/>
              </a:rPr>
              <a:t>Bill C-48 passed without House committee study (2023). Bill C-14 House study was markedly brief — excluded legal organizations and affected communities from testimony.</a:t>
            </a:r>
            <a:endParaRPr lang="en-US" sz="820" dirty="0"/>
          </a:p>
        </p:txBody>
      </p:sp>
      <p:sp>
        <p:nvSpPr>
          <p:cNvPr id="28" name="Text 23"/>
          <p:cNvSpPr/>
          <p:nvPr/>
        </p:nvSpPr>
        <p:spPr>
          <a:xfrm>
            <a:off x="4672310" y="1271588"/>
            <a:ext cx="1906935" cy="3182243"/>
          </a:xfrm>
          <a:prstGeom prst="roundRect">
            <a:avLst>
              <a:gd name="adj" fmla="val 4529"/>
            </a:avLst>
          </a:prstGeom>
          <a:solidFill>
            <a:srgbClr val="252B3D"/>
          </a:solidFill>
          <a:ln w="9525">
            <a:solidFill>
              <a:srgbClr val="D4A843">
                <a:alpha val="12000"/>
              </a:srgbClr>
            </a:solidFill>
          </a:ln>
        </p:spPr>
        <p:txBody>
          <a:bodyPr wrap="square" rtlCol="0" anchor="t"/>
          <a:lstStyle/>
          <a:p>
            <a:pPr marL="0" indent="0">
              <a:buNone/>
            </a:pPr>
            <a:endParaRPr lang="en-US" dirty="0"/>
          </a:p>
        </p:txBody>
      </p:sp>
      <p:sp>
        <p:nvSpPr>
          <p:cNvPr id="29" name="Text 24"/>
          <p:cNvSpPr/>
          <p:nvPr/>
        </p:nvSpPr>
        <p:spPr>
          <a:xfrm>
            <a:off x="4839295" y="1452563"/>
            <a:ext cx="257770" cy="283547"/>
          </a:xfrm>
          <a:prstGeom prst="ellipse">
            <a:avLst/>
          </a:prstGeom>
          <a:gradFill rotWithShape="1">
            <a:gsLst>
              <a:gs pos="0">
                <a:srgbClr val="D4A843"/>
              </a:gs>
              <a:gs pos="100000">
                <a:srgbClr val="B8912E"/>
              </a:gs>
            </a:gsLst>
            <a:lin ang="2700000" scaled="1"/>
          </a:gradFill>
          <a:ln/>
          <a:effectLst>
            <a:outerShdw blurRad="86360" dist="13970" dir="5400000" algn="bl" rotWithShape="0">
              <a:srgbClr val="D4A843">
                <a:alpha val="35000"/>
              </a:srgbClr>
            </a:outerShdw>
          </a:effectLst>
        </p:spPr>
        <p:txBody>
          <a:bodyPr wrap="none" lIns="0" tIns="0" rIns="0" bIns="0" rtlCol="0" anchor="ctr"/>
          <a:lstStyle/>
          <a:p>
            <a:pPr marL="0" indent="0" algn="ctr">
              <a:buNone/>
            </a:pPr>
            <a:r>
              <a:rPr lang="en-US" sz="1010" b="1" dirty="0">
                <a:solidFill>
                  <a:srgbClr val="1A1F2E"/>
                </a:solidFill>
                <a:latin typeface="Constantia" pitchFamily="34" charset="0"/>
                <a:ea typeface="Constantia" pitchFamily="34" charset="-122"/>
                <a:cs typeface="Constantia" pitchFamily="34" charset="-120"/>
              </a:rPr>
              <a:t>3</a:t>
            </a:r>
            <a:endParaRPr lang="en-US" sz="1010" dirty="0"/>
          </a:p>
        </p:txBody>
      </p:sp>
      <p:pic>
        <p:nvPicPr>
          <p:cNvPr id="30" name="Image 3" descr="preencoded.png"/>
          <p:cNvPicPr>
            <a:picLocks noChangeAspect="1"/>
          </p:cNvPicPr>
          <p:nvPr/>
        </p:nvPicPr>
        <p:blipFill>
          <a:blip>
            <a:alphaModFix amt="70000"/>
            <a:extLst>
              <a:ext uri="{96DAC541-7B7A-43D3-8B79-37D633B846F1}">
                <asvg:svgBlip xmlns:asvg="http://schemas.microsoft.com/office/drawing/2016/SVG/main" r:embed="rId6"/>
              </a:ext>
            </a:extLst>
          </a:blip>
          <a:stretch>
            <a:fillRect/>
          </a:stretch>
        </p:blipFill>
        <p:spPr>
          <a:xfrm>
            <a:off x="5231392" y="1515154"/>
            <a:ext cx="132588" cy="132588"/>
          </a:xfrm>
          <a:prstGeom prst="rect">
            <a:avLst/>
          </a:prstGeom>
        </p:spPr>
      </p:pic>
      <p:sp>
        <p:nvSpPr>
          <p:cNvPr id="31" name="Text 25"/>
          <p:cNvSpPr/>
          <p:nvPr/>
        </p:nvSpPr>
        <p:spPr>
          <a:xfrm>
            <a:off x="4839295" y="1796653"/>
            <a:ext cx="1730261" cy="146149"/>
          </a:xfrm>
          <a:prstGeom prst="rect">
            <a:avLst/>
          </a:prstGeom>
          <a:noFill/>
          <a:ln/>
        </p:spPr>
        <p:txBody>
          <a:bodyPr wrap="none" lIns="0" tIns="0" rIns="0" bIns="0" rtlCol="0" anchor="t"/>
          <a:lstStyle/>
          <a:p>
            <a:pPr marL="0" indent="0" algn="l">
              <a:lnSpc>
                <a:spcPts val="1152"/>
              </a:lnSpc>
              <a:buNone/>
            </a:pPr>
            <a:r>
              <a:rPr lang="en-US" sz="960" b="1" dirty="0">
                <a:solidFill>
                  <a:srgbClr val="D4A843"/>
                </a:solidFill>
                <a:latin typeface="Constantia" pitchFamily="34" charset="0"/>
                <a:ea typeface="Constantia" pitchFamily="34" charset="-122"/>
                <a:cs typeface="Constantia" pitchFamily="34" charset="-120"/>
              </a:rPr>
              <a:t>Ignoring Existing Evidence</a:t>
            </a:r>
            <a:endParaRPr lang="en-US" sz="960" dirty="0"/>
          </a:p>
        </p:txBody>
      </p:sp>
      <p:sp>
        <p:nvSpPr>
          <p:cNvPr id="32" name="Text 26"/>
          <p:cNvSpPr/>
          <p:nvPr/>
        </p:nvSpPr>
        <p:spPr>
          <a:xfrm>
            <a:off x="4839295" y="2013793"/>
            <a:ext cx="1604424" cy="2386705"/>
          </a:xfrm>
          <a:prstGeom prst="rect">
            <a:avLst/>
          </a:prstGeom>
          <a:noFill/>
          <a:ln/>
        </p:spPr>
        <p:txBody>
          <a:bodyPr wrap="square" lIns="0" tIns="0" rIns="0" bIns="0" rtlCol="0" anchor="t"/>
          <a:lstStyle/>
          <a:p>
            <a:pPr marL="0" indent="0" algn="l">
              <a:lnSpc>
                <a:spcPts val="1271"/>
              </a:lnSpc>
              <a:spcBef>
                <a:spcPts val="560"/>
              </a:spcBef>
              <a:buNone/>
            </a:pPr>
            <a:r>
              <a:rPr lang="en-US" sz="820" dirty="0">
                <a:solidFill>
                  <a:srgbClr val="8B9AB5"/>
                </a:solidFill>
                <a:latin typeface="Calibri" pitchFamily="34" charset="0"/>
                <a:ea typeface="Calibri" pitchFamily="34" charset="-122"/>
                <a:cs typeface="Calibri" pitchFamily="34" charset="-120"/>
              </a:rPr>
              <a:t>CCLA 2024 Bail Report documented a worsening crisis. Most bail court cases adjourned because courts run out of time. Culture of bail court decision-making remains unchanged.</a:t>
            </a:r>
            <a:endParaRPr lang="en-US" sz="820" dirty="0"/>
          </a:p>
        </p:txBody>
      </p:sp>
      <p:sp>
        <p:nvSpPr>
          <p:cNvPr id="33" name="Text 27"/>
          <p:cNvSpPr/>
          <p:nvPr/>
        </p:nvSpPr>
        <p:spPr>
          <a:xfrm>
            <a:off x="6779865" y="1271588"/>
            <a:ext cx="1906935" cy="3182243"/>
          </a:xfrm>
          <a:prstGeom prst="roundRect">
            <a:avLst>
              <a:gd name="adj" fmla="val 4529"/>
            </a:avLst>
          </a:prstGeom>
          <a:solidFill>
            <a:srgbClr val="252B3D"/>
          </a:solidFill>
          <a:ln w="9525">
            <a:solidFill>
              <a:srgbClr val="D4A843">
                <a:alpha val="12000"/>
              </a:srgbClr>
            </a:solidFill>
          </a:ln>
        </p:spPr>
        <p:txBody>
          <a:bodyPr wrap="square" rtlCol="0" anchor="t"/>
          <a:lstStyle/>
          <a:p>
            <a:pPr marL="0" indent="0">
              <a:buNone/>
            </a:pPr>
            <a:endParaRPr lang="en-US" dirty="0"/>
          </a:p>
        </p:txBody>
      </p:sp>
      <p:sp>
        <p:nvSpPr>
          <p:cNvPr id="34" name="Text 28"/>
          <p:cNvSpPr/>
          <p:nvPr/>
        </p:nvSpPr>
        <p:spPr>
          <a:xfrm>
            <a:off x="6946850" y="1452563"/>
            <a:ext cx="257770" cy="283547"/>
          </a:xfrm>
          <a:prstGeom prst="ellipse">
            <a:avLst/>
          </a:prstGeom>
          <a:gradFill rotWithShape="1">
            <a:gsLst>
              <a:gs pos="0">
                <a:srgbClr val="D4A843"/>
              </a:gs>
              <a:gs pos="100000">
                <a:srgbClr val="B8912E"/>
              </a:gs>
            </a:gsLst>
            <a:lin ang="2700000" scaled="1"/>
          </a:gradFill>
          <a:ln/>
          <a:effectLst>
            <a:outerShdw blurRad="86360" dist="13970" dir="5400000" algn="bl" rotWithShape="0">
              <a:srgbClr val="D4A843">
                <a:alpha val="35000"/>
              </a:srgbClr>
            </a:outerShdw>
          </a:effectLst>
        </p:spPr>
        <p:txBody>
          <a:bodyPr wrap="none" lIns="0" tIns="0" rIns="0" bIns="0" rtlCol="0" anchor="ctr"/>
          <a:lstStyle/>
          <a:p>
            <a:pPr marL="0" indent="0" algn="ctr">
              <a:buNone/>
            </a:pPr>
            <a:r>
              <a:rPr lang="en-US" sz="1010" b="1" dirty="0">
                <a:solidFill>
                  <a:srgbClr val="1A1F2E"/>
                </a:solidFill>
                <a:latin typeface="Constantia" pitchFamily="34" charset="0"/>
                <a:ea typeface="Constantia" pitchFamily="34" charset="-122"/>
                <a:cs typeface="Constantia" pitchFamily="34" charset="-120"/>
              </a:rPr>
              <a:t>4</a:t>
            </a:r>
            <a:endParaRPr lang="en-US" sz="1010" dirty="0"/>
          </a:p>
        </p:txBody>
      </p:sp>
      <p:pic>
        <p:nvPicPr>
          <p:cNvPr id="35" name="Image 4" descr="preencoded.png"/>
          <p:cNvPicPr>
            <a:picLocks noChangeAspect="1"/>
          </p:cNvPicPr>
          <p:nvPr/>
        </p:nvPicPr>
        <p:blipFill>
          <a:blip>
            <a:alphaModFix amt="70000"/>
            <a:extLst>
              <a:ext uri="{96DAC541-7B7A-43D3-8B79-37D633B846F1}">
                <asvg:svgBlip xmlns:asvg="http://schemas.microsoft.com/office/drawing/2016/SVG/main" r:embed="rId7"/>
              </a:ext>
            </a:extLst>
          </a:blip>
          <a:stretch>
            <a:fillRect/>
          </a:stretch>
        </p:blipFill>
        <p:spPr>
          <a:xfrm>
            <a:off x="7338947" y="1515154"/>
            <a:ext cx="132588" cy="132588"/>
          </a:xfrm>
          <a:prstGeom prst="rect">
            <a:avLst/>
          </a:prstGeom>
        </p:spPr>
      </p:pic>
      <p:sp>
        <p:nvSpPr>
          <p:cNvPr id="36" name="Text 29"/>
          <p:cNvSpPr/>
          <p:nvPr/>
        </p:nvSpPr>
        <p:spPr>
          <a:xfrm>
            <a:off x="6946850" y="1796653"/>
            <a:ext cx="1730261" cy="146149"/>
          </a:xfrm>
          <a:prstGeom prst="rect">
            <a:avLst/>
          </a:prstGeom>
          <a:noFill/>
          <a:ln/>
        </p:spPr>
        <p:txBody>
          <a:bodyPr wrap="none" lIns="0" tIns="0" rIns="0" bIns="0" rtlCol="0" anchor="t"/>
          <a:lstStyle/>
          <a:p>
            <a:pPr marL="0" indent="0" algn="l">
              <a:lnSpc>
                <a:spcPts val="1152"/>
              </a:lnSpc>
              <a:buNone/>
            </a:pPr>
            <a:r>
              <a:rPr lang="en-US" sz="960" b="1" dirty="0">
                <a:solidFill>
                  <a:srgbClr val="D4A843"/>
                </a:solidFill>
                <a:latin typeface="Constantia" pitchFamily="34" charset="0"/>
                <a:ea typeface="Constantia" pitchFamily="34" charset="-122"/>
                <a:cs typeface="Constantia" pitchFamily="34" charset="-120"/>
              </a:rPr>
              <a:t>Top-Down Without Supports</a:t>
            </a:r>
            <a:endParaRPr lang="en-US" sz="960" dirty="0"/>
          </a:p>
        </p:txBody>
      </p:sp>
      <p:sp>
        <p:nvSpPr>
          <p:cNvPr id="37" name="Text 30"/>
          <p:cNvSpPr/>
          <p:nvPr/>
        </p:nvSpPr>
        <p:spPr>
          <a:xfrm>
            <a:off x="6946850" y="2013793"/>
            <a:ext cx="1604424" cy="2386705"/>
          </a:xfrm>
          <a:prstGeom prst="rect">
            <a:avLst/>
          </a:prstGeom>
          <a:noFill/>
          <a:ln/>
        </p:spPr>
        <p:txBody>
          <a:bodyPr wrap="square" lIns="0" tIns="0" rIns="0" bIns="0" rtlCol="0" anchor="t"/>
          <a:lstStyle/>
          <a:p>
            <a:pPr marL="0" indent="0" algn="l">
              <a:lnSpc>
                <a:spcPts val="1271"/>
              </a:lnSpc>
              <a:spcBef>
                <a:spcPts val="560"/>
              </a:spcBef>
              <a:buNone/>
            </a:pPr>
            <a:r>
              <a:rPr lang="en-US" sz="820" dirty="0">
                <a:solidFill>
                  <a:srgbClr val="8B9AB5"/>
                </a:solidFill>
                <a:latin typeface="Calibri" pitchFamily="34" charset="0"/>
                <a:ea typeface="Calibri" pitchFamily="34" charset="-122"/>
                <a:cs typeface="Calibri" pitchFamily="34" charset="-120"/>
              </a:rPr>
              <a:t>Legislation passed without corresponding investment in legal aid, community supervision, mental health supports, housing, or court capacity. Implementation science shows policy without infrastructure fails.</a:t>
            </a:r>
            <a:endParaRPr lang="en-US" sz="820" dirty="0"/>
          </a:p>
        </p:txBody>
      </p:sp>
      <p:sp>
        <p:nvSpPr>
          <p:cNvPr id="38" name="Text 31"/>
          <p:cNvSpPr/>
          <p:nvPr/>
        </p:nvSpPr>
        <p:spPr>
          <a:xfrm>
            <a:off x="457200" y="4570065"/>
            <a:ext cx="29170" cy="285750"/>
          </a:xfrm>
          <a:prstGeom prst="roundRect">
            <a:avLst>
              <a:gd name="adj" fmla="val 47892"/>
            </a:avLst>
          </a:prstGeom>
          <a:solidFill>
            <a:srgbClr val="D4A843"/>
          </a:solidFill>
          <a:ln/>
        </p:spPr>
        <p:txBody>
          <a:bodyPr wrap="square" rtlCol="0" anchor="t"/>
          <a:lstStyle/>
          <a:p>
            <a:pPr marL="0" indent="0">
              <a:buNone/>
            </a:pPr>
            <a:endParaRPr lang="en-US" dirty="0"/>
          </a:p>
        </p:txBody>
      </p:sp>
      <p:sp>
        <p:nvSpPr>
          <p:cNvPr id="39" name="Text 32"/>
          <p:cNvSpPr/>
          <p:nvPr/>
        </p:nvSpPr>
        <p:spPr>
          <a:xfrm>
            <a:off x="600670" y="4568130"/>
            <a:ext cx="6668173" cy="304101"/>
          </a:xfrm>
          <a:prstGeom prst="rect">
            <a:avLst/>
          </a:prstGeom>
          <a:noFill/>
          <a:ln/>
        </p:spPr>
        <p:txBody>
          <a:bodyPr wrap="square" lIns="0" tIns="0" rIns="0" bIns="0" rtlCol="0" anchor="ctr"/>
          <a:lstStyle/>
          <a:p>
            <a:pPr marL="0" indent="0" algn="l">
              <a:lnSpc>
                <a:spcPts val="1140"/>
              </a:lnSpc>
              <a:buNone/>
            </a:pPr>
            <a:r>
              <a:rPr lang="en-US" sz="760" b="1" dirty="0">
                <a:solidFill>
                  <a:srgbClr val="F0F0F0"/>
                </a:solidFill>
                <a:latin typeface="Calibri" pitchFamily="34" charset="0"/>
                <a:ea typeface="Calibri" pitchFamily="34" charset="-122"/>
                <a:cs typeface="Calibri" pitchFamily="34" charset="-120"/>
              </a:rPr>
              <a:t>Pattern:</a:t>
            </a:r>
            <a:r>
              <a:rPr lang="en-US" sz="760" dirty="0">
                <a:solidFill>
                  <a:srgbClr val="8B9AB5"/>
                </a:solidFill>
                <a:latin typeface="Calibri" pitchFamily="34" charset="0"/>
                <a:ea typeface="Calibri" pitchFamily="34" charset="-122"/>
                <a:cs typeface="Calibri" pitchFamily="34" charset="-120"/>
              </a:rPr>
              <a:t> Legislation is drafted in response to public fear, passed without adequate study, and implemented without the infrastructure required to achieve its stated goals — creating new harms while failing to address existing ones.</a:t>
            </a:r>
            <a:endParaRPr lang="en-US" sz="760" dirty="0"/>
          </a:p>
        </p:txBody>
      </p:sp>
      <p:sp>
        <p:nvSpPr>
          <p:cNvPr id="40" name="Text 33"/>
          <p:cNvSpPr/>
          <p:nvPr/>
        </p:nvSpPr>
        <p:spPr>
          <a:xfrm>
            <a:off x="7252395" y="4595515"/>
            <a:ext cx="1434405" cy="234851"/>
          </a:xfrm>
          <a:prstGeom prst="roundRect">
            <a:avLst>
              <a:gd name="adj" fmla="val 18386"/>
            </a:avLst>
          </a:prstGeom>
          <a:solidFill>
            <a:srgbClr val="D4A843">
              <a:alpha val="8000"/>
            </a:srgbClr>
          </a:solidFill>
          <a:ln w="9525">
            <a:solidFill>
              <a:srgbClr val="D4A843">
                <a:alpha val="20000"/>
              </a:srgbClr>
            </a:solidFill>
          </a:ln>
        </p:spPr>
        <p:txBody>
          <a:bodyPr wrap="none" rtlCol="0" anchor="t"/>
          <a:lstStyle/>
          <a:p>
            <a:pPr marL="0" indent="0">
              <a:buNone/>
            </a:pPr>
            <a:endParaRPr lang="en-US" dirty="0"/>
          </a:p>
        </p:txBody>
      </p:sp>
      <p:pic>
        <p:nvPicPr>
          <p:cNvPr id="41" name="Image 5" descr="preencoded.png"/>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7333515" y="4646572"/>
            <a:ext cx="132588" cy="132588"/>
          </a:xfrm>
          <a:prstGeom prst="rect">
            <a:avLst/>
          </a:prstGeom>
        </p:spPr>
      </p:pic>
      <p:sp>
        <p:nvSpPr>
          <p:cNvPr id="42" name="Text 34"/>
          <p:cNvSpPr/>
          <p:nvPr/>
        </p:nvSpPr>
        <p:spPr>
          <a:xfrm>
            <a:off x="7480548" y="4648200"/>
            <a:ext cx="1206058" cy="129480"/>
          </a:xfrm>
          <a:prstGeom prst="rect">
            <a:avLst/>
          </a:prstGeom>
          <a:noFill/>
          <a:ln/>
        </p:spPr>
        <p:txBody>
          <a:bodyPr wrap="none" lIns="0" tIns="0" rIns="0" bIns="0" rtlCol="0" anchor="ctr"/>
          <a:lstStyle/>
          <a:p>
            <a:pPr marL="0" indent="0" algn="l">
              <a:lnSpc>
                <a:spcPts val="1020"/>
              </a:lnSpc>
              <a:buNone/>
            </a:pPr>
            <a:r>
              <a:rPr lang="en-US" sz="680" b="1" dirty="0">
                <a:solidFill>
                  <a:srgbClr val="D4A843"/>
                </a:solidFill>
                <a:latin typeface="Calibri" pitchFamily="34" charset="0"/>
                <a:ea typeface="Calibri" pitchFamily="34" charset="-122"/>
                <a:cs typeface="Calibri" pitchFamily="34" charset="-120"/>
              </a:rPr>
              <a:t>Sources: CCLA, CLA, OBA</a:t>
            </a:r>
            <a:endParaRPr lang="en-US" sz="68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3">
    <p:bg>
      <p:bgPr>
        <a:solidFill>
          <a:schemeClr val="tx1"/>
        </a:solidFill>
        <a:effectLst/>
      </p:bgPr>
    </p:bg>
    <p:spTree>
      <p:nvGrpSpPr>
        <p:cNvPr id="1" name=""/>
        <p:cNvGrpSpPr/>
        <p:nvPr/>
      </p:nvGrpSpPr>
      <p:grpSpPr>
        <a:xfrm>
          <a:off x="0" y="0"/>
          <a:ext cx="0" cy="0"/>
          <a:chOff x="0" y="0"/>
          <a:chExt cx="0" cy="0"/>
        </a:xfrm>
      </p:grpSpPr>
      <p:sp>
        <p:nvSpPr>
          <p:cNvPr id="2" name="Text 0"/>
          <p:cNvSpPr/>
          <p:nvPr/>
        </p:nvSpPr>
        <p:spPr>
          <a:xfrm>
            <a:off x="8328720" y="342900"/>
            <a:ext cx="57150" cy="57150"/>
          </a:xfrm>
          <a:prstGeom prst="ellipse">
            <a:avLst/>
          </a:prstGeom>
          <a:solidFill>
            <a:srgbClr val="D4A843">
              <a:alpha val="15000"/>
            </a:srgbClr>
          </a:solidFill>
          <a:ln/>
        </p:spPr>
        <p:txBody>
          <a:bodyPr wrap="none" rtlCol="0" anchor="t"/>
          <a:lstStyle/>
          <a:p>
            <a:pPr marL="0" indent="0">
              <a:buNone/>
            </a:pPr>
            <a:endParaRPr lang="en-US" dirty="0"/>
          </a:p>
        </p:txBody>
      </p:sp>
      <p:sp>
        <p:nvSpPr>
          <p:cNvPr id="3" name="Text 1"/>
          <p:cNvSpPr/>
          <p:nvPr/>
        </p:nvSpPr>
        <p:spPr>
          <a:xfrm>
            <a:off x="8429030" y="342900"/>
            <a:ext cx="57150" cy="57150"/>
          </a:xfrm>
          <a:prstGeom prst="ellipse">
            <a:avLst/>
          </a:prstGeom>
          <a:solidFill>
            <a:srgbClr val="D4A843">
              <a:alpha val="15000"/>
            </a:srgbClr>
          </a:solidFill>
          <a:ln/>
        </p:spPr>
        <p:txBody>
          <a:bodyPr wrap="none" rtlCol="0" anchor="t"/>
          <a:lstStyle/>
          <a:p>
            <a:pPr marL="0" indent="0">
              <a:buNone/>
            </a:pPr>
            <a:endParaRPr lang="en-US" dirty="0"/>
          </a:p>
        </p:txBody>
      </p:sp>
      <p:sp>
        <p:nvSpPr>
          <p:cNvPr id="4" name="Text 2"/>
          <p:cNvSpPr/>
          <p:nvPr/>
        </p:nvSpPr>
        <p:spPr>
          <a:xfrm>
            <a:off x="8529340" y="342900"/>
            <a:ext cx="57150" cy="57150"/>
          </a:xfrm>
          <a:prstGeom prst="ellipse">
            <a:avLst/>
          </a:prstGeom>
          <a:solidFill>
            <a:srgbClr val="D4A843">
              <a:alpha val="15000"/>
            </a:srgbClr>
          </a:solidFill>
          <a:ln/>
        </p:spPr>
        <p:txBody>
          <a:bodyPr wrap="none" rtlCol="0" anchor="t"/>
          <a:lstStyle/>
          <a:p>
            <a:pPr marL="0" indent="0">
              <a:buNone/>
            </a:pPr>
            <a:endParaRPr lang="en-US" dirty="0"/>
          </a:p>
        </p:txBody>
      </p:sp>
      <p:sp>
        <p:nvSpPr>
          <p:cNvPr id="5" name="Text 3"/>
          <p:cNvSpPr/>
          <p:nvPr/>
        </p:nvSpPr>
        <p:spPr>
          <a:xfrm>
            <a:off x="8629650" y="342900"/>
            <a:ext cx="57150" cy="57150"/>
          </a:xfrm>
          <a:prstGeom prst="ellipse">
            <a:avLst/>
          </a:prstGeom>
          <a:solidFill>
            <a:srgbClr val="D4A843">
              <a:alpha val="15000"/>
            </a:srgbClr>
          </a:solidFill>
          <a:ln/>
        </p:spPr>
        <p:txBody>
          <a:bodyPr wrap="none" rtlCol="0" anchor="t"/>
          <a:lstStyle/>
          <a:p>
            <a:pPr marL="0" indent="0">
              <a:buNone/>
            </a:pPr>
            <a:endParaRPr lang="en-US" dirty="0"/>
          </a:p>
        </p:txBody>
      </p:sp>
      <p:sp>
        <p:nvSpPr>
          <p:cNvPr id="6" name="Text 4"/>
          <p:cNvSpPr/>
          <p:nvPr/>
        </p:nvSpPr>
        <p:spPr>
          <a:xfrm>
            <a:off x="8328720" y="443210"/>
            <a:ext cx="57150" cy="57150"/>
          </a:xfrm>
          <a:prstGeom prst="ellipse">
            <a:avLst/>
          </a:prstGeom>
          <a:solidFill>
            <a:srgbClr val="D4A843">
              <a:alpha val="15000"/>
            </a:srgbClr>
          </a:solidFill>
          <a:ln/>
        </p:spPr>
        <p:txBody>
          <a:bodyPr wrap="none" rtlCol="0" anchor="t"/>
          <a:lstStyle/>
          <a:p>
            <a:pPr marL="0" indent="0">
              <a:buNone/>
            </a:pPr>
            <a:endParaRPr lang="en-US" dirty="0"/>
          </a:p>
        </p:txBody>
      </p:sp>
      <p:sp>
        <p:nvSpPr>
          <p:cNvPr id="7" name="Text 5"/>
          <p:cNvSpPr/>
          <p:nvPr/>
        </p:nvSpPr>
        <p:spPr>
          <a:xfrm>
            <a:off x="8429030" y="443210"/>
            <a:ext cx="57150" cy="57150"/>
          </a:xfrm>
          <a:prstGeom prst="ellipse">
            <a:avLst/>
          </a:prstGeom>
          <a:solidFill>
            <a:srgbClr val="D4A843">
              <a:alpha val="15000"/>
            </a:srgbClr>
          </a:solidFill>
          <a:ln/>
        </p:spPr>
        <p:txBody>
          <a:bodyPr wrap="none" rtlCol="0" anchor="t"/>
          <a:lstStyle/>
          <a:p>
            <a:pPr marL="0" indent="0">
              <a:buNone/>
            </a:pPr>
            <a:endParaRPr lang="en-US" dirty="0"/>
          </a:p>
        </p:txBody>
      </p:sp>
      <p:sp>
        <p:nvSpPr>
          <p:cNvPr id="8" name="Text 6"/>
          <p:cNvSpPr/>
          <p:nvPr/>
        </p:nvSpPr>
        <p:spPr>
          <a:xfrm>
            <a:off x="8529340" y="443210"/>
            <a:ext cx="57150" cy="57150"/>
          </a:xfrm>
          <a:prstGeom prst="ellipse">
            <a:avLst/>
          </a:prstGeom>
          <a:solidFill>
            <a:srgbClr val="D4A843">
              <a:alpha val="15000"/>
            </a:srgbClr>
          </a:solidFill>
          <a:ln/>
        </p:spPr>
        <p:txBody>
          <a:bodyPr wrap="none" rtlCol="0" anchor="t"/>
          <a:lstStyle/>
          <a:p>
            <a:pPr marL="0" indent="0">
              <a:buNone/>
            </a:pPr>
            <a:endParaRPr lang="en-US" dirty="0"/>
          </a:p>
        </p:txBody>
      </p:sp>
      <p:sp>
        <p:nvSpPr>
          <p:cNvPr id="9" name="Text 7"/>
          <p:cNvSpPr/>
          <p:nvPr/>
        </p:nvSpPr>
        <p:spPr>
          <a:xfrm>
            <a:off x="8629650" y="443210"/>
            <a:ext cx="57150" cy="57150"/>
          </a:xfrm>
          <a:prstGeom prst="ellipse">
            <a:avLst/>
          </a:prstGeom>
          <a:solidFill>
            <a:srgbClr val="D4A843">
              <a:alpha val="15000"/>
            </a:srgbClr>
          </a:solidFill>
          <a:ln/>
        </p:spPr>
        <p:txBody>
          <a:bodyPr wrap="none" rtlCol="0" anchor="t"/>
          <a:lstStyle/>
          <a:p>
            <a:pPr marL="0" indent="0">
              <a:buNone/>
            </a:pPr>
            <a:endParaRPr lang="en-US" dirty="0"/>
          </a:p>
        </p:txBody>
      </p:sp>
      <p:sp>
        <p:nvSpPr>
          <p:cNvPr id="10" name="Text 8"/>
          <p:cNvSpPr/>
          <p:nvPr/>
        </p:nvSpPr>
        <p:spPr>
          <a:xfrm>
            <a:off x="8328720" y="543520"/>
            <a:ext cx="57150" cy="57150"/>
          </a:xfrm>
          <a:prstGeom prst="ellipse">
            <a:avLst/>
          </a:prstGeom>
          <a:solidFill>
            <a:srgbClr val="D4A843">
              <a:alpha val="15000"/>
            </a:srgbClr>
          </a:solidFill>
          <a:ln/>
        </p:spPr>
        <p:txBody>
          <a:bodyPr wrap="none" rtlCol="0" anchor="t"/>
          <a:lstStyle/>
          <a:p>
            <a:pPr marL="0" indent="0">
              <a:buNone/>
            </a:pPr>
            <a:endParaRPr lang="en-US" dirty="0"/>
          </a:p>
        </p:txBody>
      </p:sp>
      <p:sp>
        <p:nvSpPr>
          <p:cNvPr id="11" name="Text 9"/>
          <p:cNvSpPr/>
          <p:nvPr/>
        </p:nvSpPr>
        <p:spPr>
          <a:xfrm>
            <a:off x="8429030" y="543520"/>
            <a:ext cx="57150" cy="57150"/>
          </a:xfrm>
          <a:prstGeom prst="ellipse">
            <a:avLst/>
          </a:prstGeom>
          <a:solidFill>
            <a:srgbClr val="D4A843">
              <a:alpha val="15000"/>
            </a:srgbClr>
          </a:solidFill>
          <a:ln/>
        </p:spPr>
        <p:txBody>
          <a:bodyPr wrap="none" rtlCol="0" anchor="t"/>
          <a:lstStyle/>
          <a:p>
            <a:pPr marL="0" indent="0">
              <a:buNone/>
            </a:pPr>
            <a:endParaRPr lang="en-US" dirty="0"/>
          </a:p>
        </p:txBody>
      </p:sp>
      <p:sp>
        <p:nvSpPr>
          <p:cNvPr id="12" name="Text 10"/>
          <p:cNvSpPr/>
          <p:nvPr/>
        </p:nvSpPr>
        <p:spPr>
          <a:xfrm>
            <a:off x="8529340" y="543520"/>
            <a:ext cx="57150" cy="57150"/>
          </a:xfrm>
          <a:prstGeom prst="ellipse">
            <a:avLst/>
          </a:prstGeom>
          <a:solidFill>
            <a:srgbClr val="D4A843">
              <a:alpha val="15000"/>
            </a:srgbClr>
          </a:solidFill>
          <a:ln/>
        </p:spPr>
        <p:txBody>
          <a:bodyPr wrap="none" rtlCol="0" anchor="t"/>
          <a:lstStyle/>
          <a:p>
            <a:pPr marL="0" indent="0">
              <a:buNone/>
            </a:pPr>
            <a:endParaRPr lang="en-US" dirty="0"/>
          </a:p>
        </p:txBody>
      </p:sp>
      <p:sp>
        <p:nvSpPr>
          <p:cNvPr id="13" name="Text 11"/>
          <p:cNvSpPr/>
          <p:nvPr/>
        </p:nvSpPr>
        <p:spPr>
          <a:xfrm>
            <a:off x="8629650" y="543520"/>
            <a:ext cx="57150" cy="57150"/>
          </a:xfrm>
          <a:prstGeom prst="ellipse">
            <a:avLst/>
          </a:prstGeom>
          <a:solidFill>
            <a:srgbClr val="D4A843">
              <a:alpha val="15000"/>
            </a:srgbClr>
          </a:solidFill>
          <a:ln/>
        </p:spPr>
        <p:txBody>
          <a:bodyPr wrap="none" rtlCol="0" anchor="t"/>
          <a:lstStyle/>
          <a:p>
            <a:pPr marL="0" indent="0">
              <a:buNone/>
            </a:pPr>
            <a:endParaRPr lang="en-US" dirty="0"/>
          </a:p>
        </p:txBody>
      </p:sp>
      <p:sp>
        <p:nvSpPr>
          <p:cNvPr id="14" name="Text 12"/>
          <p:cNvSpPr/>
          <p:nvPr/>
        </p:nvSpPr>
        <p:spPr>
          <a:xfrm>
            <a:off x="457200" y="342900"/>
            <a:ext cx="342900" cy="342900"/>
          </a:xfrm>
          <a:prstGeom prst="roundRect">
            <a:avLst>
              <a:gd name="adj" fmla="val 25185"/>
            </a:avLst>
          </a:prstGeom>
          <a:gradFill rotWithShape="1">
            <a:gsLst>
              <a:gs pos="0">
                <a:srgbClr val="D4A843"/>
              </a:gs>
              <a:gs pos="100000">
                <a:srgbClr val="B8912E"/>
              </a:gs>
            </a:gsLst>
            <a:lin ang="2700000" scaled="1"/>
          </a:gradFill>
          <a:ln/>
        </p:spPr>
        <p:txBody>
          <a:bodyPr wrap="square" rtlCol="0" anchor="t"/>
          <a:lstStyle/>
          <a:p>
            <a:pPr marL="0" indent="0">
              <a:buNone/>
            </a:pPr>
            <a:endParaRPr lang="en-US" dirty="0"/>
          </a:p>
        </p:txBody>
      </p:sp>
      <p:pic>
        <p:nvPicPr>
          <p:cNvPr id="15"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59147" y="444847"/>
            <a:ext cx="139005" cy="139005"/>
          </a:xfrm>
          <a:prstGeom prst="rect">
            <a:avLst/>
          </a:prstGeom>
        </p:spPr>
      </p:pic>
      <p:sp>
        <p:nvSpPr>
          <p:cNvPr id="16" name="Text 13"/>
          <p:cNvSpPr/>
          <p:nvPr/>
        </p:nvSpPr>
        <p:spPr>
          <a:xfrm>
            <a:off x="914400" y="358080"/>
            <a:ext cx="3636703" cy="312390"/>
          </a:xfrm>
          <a:prstGeom prst="rect">
            <a:avLst/>
          </a:prstGeom>
          <a:noFill/>
          <a:ln/>
        </p:spPr>
        <p:txBody>
          <a:bodyPr wrap="none" lIns="0" tIns="0" rIns="0" bIns="0" rtlCol="0" anchor="ctr"/>
          <a:lstStyle/>
          <a:p>
            <a:pPr marL="0" indent="0" algn="l">
              <a:lnSpc>
                <a:spcPts val="2461"/>
              </a:lnSpc>
              <a:buNone/>
            </a:pPr>
            <a:r>
              <a:rPr lang="en-US" sz="2140" b="1" kern="0" spc="-30" dirty="0">
                <a:solidFill>
                  <a:srgbClr val="F0F0F0"/>
                </a:solidFill>
                <a:latin typeface="Constantia" pitchFamily="34" charset="0"/>
                <a:ea typeface="Constantia" pitchFamily="34" charset="-122"/>
                <a:cs typeface="Constantia" pitchFamily="34" charset="-120"/>
              </a:rPr>
              <a:t>What Should Be Done Instead</a:t>
            </a:r>
            <a:endParaRPr lang="en-US" sz="2140" dirty="0"/>
          </a:p>
        </p:txBody>
      </p:sp>
      <p:sp>
        <p:nvSpPr>
          <p:cNvPr id="17" name="Text 14"/>
          <p:cNvSpPr/>
          <p:nvPr/>
        </p:nvSpPr>
        <p:spPr>
          <a:xfrm>
            <a:off x="457200" y="914400"/>
            <a:ext cx="4014490" cy="1297930"/>
          </a:xfrm>
          <a:prstGeom prst="roundRect">
            <a:avLst>
              <a:gd name="adj" fmla="val 6654"/>
            </a:avLst>
          </a:prstGeom>
          <a:solidFill>
            <a:srgbClr val="252B3D"/>
          </a:solidFill>
          <a:ln/>
        </p:spPr>
        <p:txBody>
          <a:bodyPr wrap="square" rtlCol="0" anchor="t"/>
          <a:lstStyle/>
          <a:p>
            <a:pPr marL="0" indent="0">
              <a:buNone/>
            </a:pPr>
            <a:endParaRPr lang="en-US" dirty="0"/>
          </a:p>
        </p:txBody>
      </p:sp>
      <p:sp>
        <p:nvSpPr>
          <p:cNvPr id="18" name="Text 15"/>
          <p:cNvSpPr/>
          <p:nvPr/>
        </p:nvSpPr>
        <p:spPr>
          <a:xfrm>
            <a:off x="457200" y="914400"/>
            <a:ext cx="19050" cy="1297930"/>
          </a:xfrm>
          <a:custGeom>
            <a:avLst/>
            <a:gdLst/>
            <a:ahLst/>
            <a:cxnLst/>
            <a:rect l="l" t="t" r="r" b="b"/>
            <a:pathLst>
              <a:path w="19050" h="1297930">
                <a:moveTo>
                  <a:pt x="0" y="86360"/>
                </a:moveTo>
                <a:lnTo>
                  <a:pt x="2381" y="66220"/>
                </a:lnTo>
                <a:lnTo>
                  <a:pt x="4763" y="58078"/>
                </a:lnTo>
                <a:lnTo>
                  <a:pt x="7144" y="51968"/>
                </a:lnTo>
                <a:lnTo>
                  <a:pt x="9525" y="46934"/>
                </a:lnTo>
                <a:lnTo>
                  <a:pt x="11906" y="42603"/>
                </a:lnTo>
                <a:lnTo>
                  <a:pt x="14288" y="38783"/>
                </a:lnTo>
                <a:lnTo>
                  <a:pt x="16669" y="35358"/>
                </a:lnTo>
                <a:lnTo>
                  <a:pt x="19050" y="32254"/>
                </a:lnTo>
                <a:lnTo>
                  <a:pt x="19050" y="1265676"/>
                </a:lnTo>
                <a:lnTo>
                  <a:pt x="16669" y="1262572"/>
                </a:lnTo>
                <a:lnTo>
                  <a:pt x="14288" y="1259147"/>
                </a:lnTo>
                <a:lnTo>
                  <a:pt x="11906" y="1255327"/>
                </a:lnTo>
                <a:lnTo>
                  <a:pt x="9525" y="1250996"/>
                </a:lnTo>
                <a:lnTo>
                  <a:pt x="7144" y="1245962"/>
                </a:lnTo>
                <a:lnTo>
                  <a:pt x="4763" y="1239853"/>
                </a:lnTo>
                <a:lnTo>
                  <a:pt x="2381" y="1231710"/>
                </a:lnTo>
                <a:lnTo>
                  <a:pt x="0" y="1211570"/>
                </a:lnTo>
                <a:close/>
              </a:path>
            </a:pathLst>
          </a:custGeom>
          <a:solidFill>
            <a:srgbClr val="D4A843"/>
          </a:solidFill>
          <a:ln/>
        </p:spPr>
        <p:txBody>
          <a:bodyPr wrap="square" rtlCol="0" anchor="t"/>
          <a:lstStyle/>
          <a:p>
            <a:pPr marL="0" indent="0">
              <a:buNone/>
            </a:pPr>
            <a:endParaRPr lang="en-US" dirty="0"/>
          </a:p>
        </p:txBody>
      </p:sp>
      <p:sp>
        <p:nvSpPr>
          <p:cNvPr id="19" name="Text 16"/>
          <p:cNvSpPr/>
          <p:nvPr/>
        </p:nvSpPr>
        <p:spPr>
          <a:xfrm>
            <a:off x="619720" y="1056382"/>
            <a:ext cx="285750" cy="285750"/>
          </a:xfrm>
          <a:prstGeom prst="roundRect">
            <a:avLst>
              <a:gd name="adj" fmla="val 24889"/>
            </a:avLst>
          </a:prstGeom>
          <a:solidFill>
            <a:srgbClr val="D4A843">
              <a:alpha val="12000"/>
            </a:srgbClr>
          </a:solidFill>
          <a:ln/>
        </p:spPr>
        <p:txBody>
          <a:bodyPr wrap="square" rtlCol="0" anchor="t"/>
          <a:lstStyle/>
          <a:p>
            <a:pPr marL="0" indent="0">
              <a:buNone/>
            </a:pPr>
            <a:endParaRPr lang="en-US" dirty="0"/>
          </a:p>
        </p:txBody>
      </p:sp>
      <p:pic>
        <p:nvPicPr>
          <p:cNvPr id="20"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83865" y="1120527"/>
            <a:ext cx="157460" cy="157460"/>
          </a:xfrm>
          <a:prstGeom prst="rect">
            <a:avLst/>
          </a:prstGeom>
        </p:spPr>
      </p:pic>
      <p:sp>
        <p:nvSpPr>
          <p:cNvPr id="21" name="Text 17"/>
          <p:cNvSpPr/>
          <p:nvPr/>
        </p:nvSpPr>
        <p:spPr>
          <a:xfrm>
            <a:off x="1019770" y="1042541"/>
            <a:ext cx="3639294" cy="152251"/>
          </a:xfrm>
          <a:prstGeom prst="rect">
            <a:avLst/>
          </a:prstGeom>
          <a:noFill/>
          <a:ln/>
        </p:spPr>
        <p:txBody>
          <a:bodyPr wrap="none" lIns="0" tIns="0" rIns="0" bIns="0" rtlCol="0" anchor="t"/>
          <a:lstStyle/>
          <a:p>
            <a:pPr marL="0" indent="0" algn="l">
              <a:lnSpc>
                <a:spcPts val="1200"/>
              </a:lnSpc>
              <a:spcAft>
                <a:spcPts val="280"/>
              </a:spcAft>
              <a:buNone/>
            </a:pPr>
            <a:r>
              <a:rPr lang="en-US" sz="960" b="1" dirty="0">
                <a:solidFill>
                  <a:srgbClr val="D4A843"/>
                </a:solidFill>
                <a:latin typeface="Constantia" pitchFamily="34" charset="0"/>
                <a:ea typeface="Constantia" pitchFamily="34" charset="-122"/>
                <a:cs typeface="Constantia" pitchFamily="34" charset="-120"/>
              </a:rPr>
              <a:t>Collect National Bail Data</a:t>
            </a:r>
            <a:endParaRPr lang="en-US" sz="960" dirty="0"/>
          </a:p>
        </p:txBody>
      </p:sp>
      <p:sp>
        <p:nvSpPr>
          <p:cNvPr id="22" name="Text 18"/>
          <p:cNvSpPr/>
          <p:nvPr/>
        </p:nvSpPr>
        <p:spPr>
          <a:xfrm>
            <a:off x="1019770" y="1230213"/>
            <a:ext cx="3374618" cy="317227"/>
          </a:xfrm>
          <a:prstGeom prst="rect">
            <a:avLst/>
          </a:prstGeom>
          <a:noFill/>
          <a:ln/>
        </p:spPr>
        <p:txBody>
          <a:bodyPr wrap="square" lIns="0" tIns="0" rIns="0" bIns="0" rtlCol="0" anchor="t"/>
          <a:lstStyle/>
          <a:p>
            <a:pPr marL="0" indent="0" algn="l">
              <a:lnSpc>
                <a:spcPts val="1189"/>
              </a:lnSpc>
              <a:buNone/>
            </a:pPr>
            <a:r>
              <a:rPr lang="en-US" sz="820" dirty="0">
                <a:solidFill>
                  <a:srgbClr val="8B9AB5"/>
                </a:solidFill>
                <a:latin typeface="Calibri" pitchFamily="34" charset="0"/>
                <a:ea typeface="Calibri" pitchFamily="34" charset="-122"/>
                <a:cs typeface="Calibri" pitchFamily="34" charset="-120"/>
              </a:rPr>
              <a:t>Standardized data collection across jurisdictions to actually measure outcomes and inform evidence-based policy (CCLA).</a:t>
            </a:r>
            <a:endParaRPr lang="en-US" sz="820" dirty="0"/>
          </a:p>
        </p:txBody>
      </p:sp>
      <p:sp>
        <p:nvSpPr>
          <p:cNvPr id="23" name="Text 19"/>
          <p:cNvSpPr/>
          <p:nvPr/>
        </p:nvSpPr>
        <p:spPr>
          <a:xfrm>
            <a:off x="4672310" y="914400"/>
            <a:ext cx="4014490" cy="1297930"/>
          </a:xfrm>
          <a:prstGeom prst="roundRect">
            <a:avLst>
              <a:gd name="adj" fmla="val 6654"/>
            </a:avLst>
          </a:prstGeom>
          <a:solidFill>
            <a:srgbClr val="252B3D"/>
          </a:solidFill>
          <a:ln/>
        </p:spPr>
        <p:txBody>
          <a:bodyPr wrap="square" rtlCol="0" anchor="t"/>
          <a:lstStyle/>
          <a:p>
            <a:pPr marL="0" indent="0">
              <a:buNone/>
            </a:pPr>
            <a:endParaRPr lang="en-US" dirty="0"/>
          </a:p>
        </p:txBody>
      </p:sp>
      <p:sp>
        <p:nvSpPr>
          <p:cNvPr id="24" name="Text 20"/>
          <p:cNvSpPr/>
          <p:nvPr/>
        </p:nvSpPr>
        <p:spPr>
          <a:xfrm>
            <a:off x="4672310" y="914400"/>
            <a:ext cx="19050" cy="1297930"/>
          </a:xfrm>
          <a:custGeom>
            <a:avLst/>
            <a:gdLst/>
            <a:ahLst/>
            <a:cxnLst/>
            <a:rect l="l" t="t" r="r" b="b"/>
            <a:pathLst>
              <a:path w="19050" h="1297930">
                <a:moveTo>
                  <a:pt x="0" y="86360"/>
                </a:moveTo>
                <a:lnTo>
                  <a:pt x="2381" y="66220"/>
                </a:lnTo>
                <a:lnTo>
                  <a:pt x="4763" y="58078"/>
                </a:lnTo>
                <a:lnTo>
                  <a:pt x="7144" y="51968"/>
                </a:lnTo>
                <a:lnTo>
                  <a:pt x="9525" y="46934"/>
                </a:lnTo>
                <a:lnTo>
                  <a:pt x="11906" y="42603"/>
                </a:lnTo>
                <a:lnTo>
                  <a:pt x="14288" y="38783"/>
                </a:lnTo>
                <a:lnTo>
                  <a:pt x="16669" y="35358"/>
                </a:lnTo>
                <a:lnTo>
                  <a:pt x="19050" y="32254"/>
                </a:lnTo>
                <a:lnTo>
                  <a:pt x="19050" y="1265676"/>
                </a:lnTo>
                <a:lnTo>
                  <a:pt x="16669" y="1262572"/>
                </a:lnTo>
                <a:lnTo>
                  <a:pt x="14288" y="1259147"/>
                </a:lnTo>
                <a:lnTo>
                  <a:pt x="11906" y="1255327"/>
                </a:lnTo>
                <a:lnTo>
                  <a:pt x="9525" y="1250996"/>
                </a:lnTo>
                <a:lnTo>
                  <a:pt x="7144" y="1245962"/>
                </a:lnTo>
                <a:lnTo>
                  <a:pt x="4763" y="1239853"/>
                </a:lnTo>
                <a:lnTo>
                  <a:pt x="2381" y="1231710"/>
                </a:lnTo>
                <a:lnTo>
                  <a:pt x="0" y="1211570"/>
                </a:lnTo>
                <a:close/>
              </a:path>
            </a:pathLst>
          </a:custGeom>
          <a:solidFill>
            <a:srgbClr val="D4A843"/>
          </a:solidFill>
          <a:ln/>
        </p:spPr>
        <p:txBody>
          <a:bodyPr wrap="square" rtlCol="0" anchor="t"/>
          <a:lstStyle/>
          <a:p>
            <a:pPr marL="0" indent="0">
              <a:buNone/>
            </a:pPr>
            <a:endParaRPr lang="en-US" dirty="0"/>
          </a:p>
        </p:txBody>
      </p:sp>
      <p:sp>
        <p:nvSpPr>
          <p:cNvPr id="25" name="Text 21"/>
          <p:cNvSpPr/>
          <p:nvPr/>
        </p:nvSpPr>
        <p:spPr>
          <a:xfrm>
            <a:off x="4834830" y="1056382"/>
            <a:ext cx="285750" cy="285750"/>
          </a:xfrm>
          <a:prstGeom prst="roundRect">
            <a:avLst>
              <a:gd name="adj" fmla="val 24889"/>
            </a:avLst>
          </a:prstGeom>
          <a:solidFill>
            <a:srgbClr val="D4A843">
              <a:alpha val="12000"/>
            </a:srgbClr>
          </a:solidFill>
          <a:ln/>
        </p:spPr>
        <p:txBody>
          <a:bodyPr wrap="square" rtlCol="0" anchor="t"/>
          <a:lstStyle/>
          <a:p>
            <a:pPr marL="0" indent="0">
              <a:buNone/>
            </a:pPr>
            <a:endParaRPr lang="en-US" dirty="0"/>
          </a:p>
        </p:txBody>
      </p:sp>
      <p:pic>
        <p:nvPicPr>
          <p:cNvPr id="26" name="Image 2"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4898975" y="1120527"/>
            <a:ext cx="157460" cy="157460"/>
          </a:xfrm>
          <a:prstGeom prst="rect">
            <a:avLst/>
          </a:prstGeom>
        </p:spPr>
      </p:pic>
      <p:sp>
        <p:nvSpPr>
          <p:cNvPr id="27" name="Text 22"/>
          <p:cNvSpPr/>
          <p:nvPr/>
        </p:nvSpPr>
        <p:spPr>
          <a:xfrm>
            <a:off x="5234880" y="1042541"/>
            <a:ext cx="3639294" cy="152251"/>
          </a:xfrm>
          <a:prstGeom prst="rect">
            <a:avLst/>
          </a:prstGeom>
          <a:noFill/>
          <a:ln/>
        </p:spPr>
        <p:txBody>
          <a:bodyPr wrap="none" lIns="0" tIns="0" rIns="0" bIns="0" rtlCol="0" anchor="t"/>
          <a:lstStyle/>
          <a:p>
            <a:pPr marL="0" indent="0" algn="l">
              <a:lnSpc>
                <a:spcPts val="1200"/>
              </a:lnSpc>
              <a:spcAft>
                <a:spcPts val="280"/>
              </a:spcAft>
              <a:buNone/>
            </a:pPr>
            <a:r>
              <a:rPr lang="en-US" sz="960" b="1" dirty="0">
                <a:solidFill>
                  <a:srgbClr val="D4A843"/>
                </a:solidFill>
                <a:latin typeface="Constantia" pitchFamily="34" charset="0"/>
                <a:ea typeface="Constantia" pitchFamily="34" charset="-122"/>
                <a:cs typeface="Constantia" pitchFamily="34" charset="-120"/>
              </a:rPr>
              <a:t>Invest in Bail Court Capacity</a:t>
            </a:r>
            <a:endParaRPr lang="en-US" sz="960" dirty="0"/>
          </a:p>
        </p:txBody>
      </p:sp>
      <p:sp>
        <p:nvSpPr>
          <p:cNvPr id="28" name="Text 23"/>
          <p:cNvSpPr/>
          <p:nvPr/>
        </p:nvSpPr>
        <p:spPr>
          <a:xfrm>
            <a:off x="5234880" y="1230213"/>
            <a:ext cx="3374618" cy="475841"/>
          </a:xfrm>
          <a:prstGeom prst="rect">
            <a:avLst/>
          </a:prstGeom>
          <a:noFill/>
          <a:ln/>
        </p:spPr>
        <p:txBody>
          <a:bodyPr wrap="square" lIns="0" tIns="0" rIns="0" bIns="0" rtlCol="0" anchor="t"/>
          <a:lstStyle/>
          <a:p>
            <a:pPr marL="0" indent="0" algn="l">
              <a:lnSpc>
                <a:spcPts val="1189"/>
              </a:lnSpc>
              <a:buNone/>
            </a:pPr>
            <a:r>
              <a:rPr lang="en-US" sz="820" dirty="0">
                <a:solidFill>
                  <a:srgbClr val="8B9AB5"/>
                </a:solidFill>
                <a:latin typeface="Calibri" pitchFamily="34" charset="0"/>
                <a:ea typeface="Calibri" pitchFamily="34" charset="-122"/>
                <a:cs typeface="Calibri" pitchFamily="34" charset="-120"/>
              </a:rPr>
              <a:t>Extend court hours, ensure all matters heard to completion daily, reduce adjournments that keep people detained (CCLA 2024 Report, Nicole Myers).</a:t>
            </a:r>
            <a:endParaRPr lang="en-US" sz="820" dirty="0"/>
          </a:p>
        </p:txBody>
      </p:sp>
      <p:sp>
        <p:nvSpPr>
          <p:cNvPr id="29" name="Text 24"/>
          <p:cNvSpPr/>
          <p:nvPr/>
        </p:nvSpPr>
        <p:spPr>
          <a:xfrm>
            <a:off x="457200" y="2326630"/>
            <a:ext cx="4014490" cy="1146870"/>
          </a:xfrm>
          <a:prstGeom prst="roundRect">
            <a:avLst>
              <a:gd name="adj" fmla="val 7530"/>
            </a:avLst>
          </a:prstGeom>
          <a:solidFill>
            <a:srgbClr val="252B3D"/>
          </a:solidFill>
          <a:ln/>
        </p:spPr>
        <p:txBody>
          <a:bodyPr wrap="square" rtlCol="0" anchor="t"/>
          <a:lstStyle/>
          <a:p>
            <a:pPr marL="0" indent="0">
              <a:buNone/>
            </a:pPr>
            <a:endParaRPr lang="en-US" dirty="0"/>
          </a:p>
        </p:txBody>
      </p:sp>
      <p:sp>
        <p:nvSpPr>
          <p:cNvPr id="30" name="Text 25"/>
          <p:cNvSpPr/>
          <p:nvPr/>
        </p:nvSpPr>
        <p:spPr>
          <a:xfrm>
            <a:off x="457200" y="2326630"/>
            <a:ext cx="19050" cy="1146870"/>
          </a:xfrm>
          <a:custGeom>
            <a:avLst/>
            <a:gdLst/>
            <a:ahLst/>
            <a:cxnLst/>
            <a:rect l="l" t="t" r="r" b="b"/>
            <a:pathLst>
              <a:path w="19050" h="1146870">
                <a:moveTo>
                  <a:pt x="0" y="86360"/>
                </a:moveTo>
                <a:lnTo>
                  <a:pt x="2381" y="66220"/>
                </a:lnTo>
                <a:lnTo>
                  <a:pt x="4763" y="58078"/>
                </a:lnTo>
                <a:lnTo>
                  <a:pt x="7144" y="51968"/>
                </a:lnTo>
                <a:lnTo>
                  <a:pt x="9525" y="46934"/>
                </a:lnTo>
                <a:lnTo>
                  <a:pt x="11906" y="42603"/>
                </a:lnTo>
                <a:lnTo>
                  <a:pt x="14288" y="38783"/>
                </a:lnTo>
                <a:lnTo>
                  <a:pt x="16669" y="35358"/>
                </a:lnTo>
                <a:lnTo>
                  <a:pt x="19050" y="32254"/>
                </a:lnTo>
                <a:lnTo>
                  <a:pt x="19050" y="1114615"/>
                </a:lnTo>
                <a:lnTo>
                  <a:pt x="16669" y="1111511"/>
                </a:lnTo>
                <a:lnTo>
                  <a:pt x="14288" y="1108087"/>
                </a:lnTo>
                <a:lnTo>
                  <a:pt x="11906" y="1104267"/>
                </a:lnTo>
                <a:lnTo>
                  <a:pt x="9525" y="1099936"/>
                </a:lnTo>
                <a:lnTo>
                  <a:pt x="7144" y="1094902"/>
                </a:lnTo>
                <a:lnTo>
                  <a:pt x="4763" y="1088792"/>
                </a:lnTo>
                <a:lnTo>
                  <a:pt x="2381" y="1080649"/>
                </a:lnTo>
                <a:lnTo>
                  <a:pt x="0" y="1060509"/>
                </a:lnTo>
                <a:close/>
              </a:path>
            </a:pathLst>
          </a:custGeom>
          <a:solidFill>
            <a:srgbClr val="D4A843"/>
          </a:solidFill>
          <a:ln/>
        </p:spPr>
        <p:txBody>
          <a:bodyPr wrap="square" rtlCol="0" anchor="t"/>
          <a:lstStyle/>
          <a:p>
            <a:pPr marL="0" indent="0">
              <a:buNone/>
            </a:pPr>
            <a:endParaRPr lang="en-US" dirty="0"/>
          </a:p>
        </p:txBody>
      </p:sp>
      <p:sp>
        <p:nvSpPr>
          <p:cNvPr id="31" name="Text 26"/>
          <p:cNvSpPr/>
          <p:nvPr/>
        </p:nvSpPr>
        <p:spPr>
          <a:xfrm>
            <a:off x="619720" y="2468612"/>
            <a:ext cx="285750" cy="285750"/>
          </a:xfrm>
          <a:prstGeom prst="roundRect">
            <a:avLst>
              <a:gd name="adj" fmla="val 24889"/>
            </a:avLst>
          </a:prstGeom>
          <a:solidFill>
            <a:srgbClr val="D4A843">
              <a:alpha val="12000"/>
            </a:srgbClr>
          </a:solidFill>
          <a:ln/>
        </p:spPr>
        <p:txBody>
          <a:bodyPr wrap="square" rtlCol="0" anchor="t"/>
          <a:lstStyle/>
          <a:p>
            <a:pPr marL="0" indent="0">
              <a:buNone/>
            </a:pPr>
            <a:endParaRPr lang="en-US" dirty="0"/>
          </a:p>
        </p:txBody>
      </p:sp>
      <p:pic>
        <p:nvPicPr>
          <p:cNvPr id="32" name="Image 3" descr="preencoded.png"/>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683865" y="2532757"/>
            <a:ext cx="157460" cy="157460"/>
          </a:xfrm>
          <a:prstGeom prst="rect">
            <a:avLst/>
          </a:prstGeom>
        </p:spPr>
      </p:pic>
      <p:sp>
        <p:nvSpPr>
          <p:cNvPr id="33" name="Text 27"/>
          <p:cNvSpPr/>
          <p:nvPr/>
        </p:nvSpPr>
        <p:spPr>
          <a:xfrm>
            <a:off x="1019770" y="2454771"/>
            <a:ext cx="3639294" cy="152251"/>
          </a:xfrm>
          <a:prstGeom prst="rect">
            <a:avLst/>
          </a:prstGeom>
          <a:noFill/>
          <a:ln/>
        </p:spPr>
        <p:txBody>
          <a:bodyPr wrap="none" lIns="0" tIns="0" rIns="0" bIns="0" rtlCol="0" anchor="t"/>
          <a:lstStyle/>
          <a:p>
            <a:pPr marL="0" indent="0" algn="l">
              <a:lnSpc>
                <a:spcPts val="1200"/>
              </a:lnSpc>
              <a:spcAft>
                <a:spcPts val="280"/>
              </a:spcAft>
              <a:buNone/>
            </a:pPr>
            <a:r>
              <a:rPr lang="en-US" sz="960" b="1" dirty="0">
                <a:solidFill>
                  <a:srgbClr val="D4A843"/>
                </a:solidFill>
                <a:latin typeface="Constantia" pitchFamily="34" charset="0"/>
                <a:ea typeface="Constantia" pitchFamily="34" charset="-122"/>
                <a:cs typeface="Constantia" pitchFamily="34" charset="-120"/>
              </a:rPr>
              <a:t>Fund Community Supervision</a:t>
            </a:r>
            <a:endParaRPr lang="en-US" sz="960" dirty="0"/>
          </a:p>
        </p:txBody>
      </p:sp>
      <p:sp>
        <p:nvSpPr>
          <p:cNvPr id="34" name="Text 28"/>
          <p:cNvSpPr/>
          <p:nvPr/>
        </p:nvSpPr>
        <p:spPr>
          <a:xfrm>
            <a:off x="1019770" y="2642443"/>
            <a:ext cx="3374618" cy="317227"/>
          </a:xfrm>
          <a:prstGeom prst="rect">
            <a:avLst/>
          </a:prstGeom>
          <a:noFill/>
          <a:ln/>
        </p:spPr>
        <p:txBody>
          <a:bodyPr wrap="square" lIns="0" tIns="0" rIns="0" bIns="0" rtlCol="0" anchor="t"/>
          <a:lstStyle/>
          <a:p>
            <a:pPr marL="0" indent="0" algn="l">
              <a:lnSpc>
                <a:spcPts val="1189"/>
              </a:lnSpc>
              <a:buNone/>
            </a:pPr>
            <a:r>
              <a:rPr lang="en-US" sz="820" dirty="0">
                <a:solidFill>
                  <a:srgbClr val="8B9AB5"/>
                </a:solidFill>
                <a:latin typeface="Calibri" pitchFamily="34" charset="0"/>
                <a:ea typeface="Calibri" pitchFamily="34" charset="-122"/>
                <a:cs typeface="Calibri" pitchFamily="34" charset="-120"/>
              </a:rPr>
              <a:t>Bail supervision programs, supportive housing, mental health and addictions services as alternatives to detention.</a:t>
            </a:r>
            <a:endParaRPr lang="en-US" sz="820" dirty="0"/>
          </a:p>
        </p:txBody>
      </p:sp>
      <p:sp>
        <p:nvSpPr>
          <p:cNvPr id="35" name="Text 29"/>
          <p:cNvSpPr/>
          <p:nvPr/>
        </p:nvSpPr>
        <p:spPr>
          <a:xfrm>
            <a:off x="4672310" y="2326630"/>
            <a:ext cx="4014490" cy="1146870"/>
          </a:xfrm>
          <a:prstGeom prst="roundRect">
            <a:avLst>
              <a:gd name="adj" fmla="val 7530"/>
            </a:avLst>
          </a:prstGeom>
          <a:solidFill>
            <a:srgbClr val="252B3D"/>
          </a:solidFill>
          <a:ln/>
        </p:spPr>
        <p:txBody>
          <a:bodyPr wrap="square" rtlCol="0" anchor="t"/>
          <a:lstStyle/>
          <a:p>
            <a:pPr marL="0" indent="0">
              <a:buNone/>
            </a:pPr>
            <a:endParaRPr lang="en-US" dirty="0"/>
          </a:p>
        </p:txBody>
      </p:sp>
      <p:sp>
        <p:nvSpPr>
          <p:cNvPr id="36" name="Text 30"/>
          <p:cNvSpPr/>
          <p:nvPr/>
        </p:nvSpPr>
        <p:spPr>
          <a:xfrm>
            <a:off x="4672310" y="2326630"/>
            <a:ext cx="19050" cy="1146870"/>
          </a:xfrm>
          <a:custGeom>
            <a:avLst/>
            <a:gdLst/>
            <a:ahLst/>
            <a:cxnLst/>
            <a:rect l="l" t="t" r="r" b="b"/>
            <a:pathLst>
              <a:path w="19050" h="1146870">
                <a:moveTo>
                  <a:pt x="0" y="86360"/>
                </a:moveTo>
                <a:lnTo>
                  <a:pt x="2381" y="66220"/>
                </a:lnTo>
                <a:lnTo>
                  <a:pt x="4763" y="58078"/>
                </a:lnTo>
                <a:lnTo>
                  <a:pt x="7144" y="51968"/>
                </a:lnTo>
                <a:lnTo>
                  <a:pt x="9525" y="46934"/>
                </a:lnTo>
                <a:lnTo>
                  <a:pt x="11906" y="42603"/>
                </a:lnTo>
                <a:lnTo>
                  <a:pt x="14288" y="38783"/>
                </a:lnTo>
                <a:lnTo>
                  <a:pt x="16669" y="35358"/>
                </a:lnTo>
                <a:lnTo>
                  <a:pt x="19050" y="32254"/>
                </a:lnTo>
                <a:lnTo>
                  <a:pt x="19050" y="1114615"/>
                </a:lnTo>
                <a:lnTo>
                  <a:pt x="16669" y="1111511"/>
                </a:lnTo>
                <a:lnTo>
                  <a:pt x="14288" y="1108087"/>
                </a:lnTo>
                <a:lnTo>
                  <a:pt x="11906" y="1104267"/>
                </a:lnTo>
                <a:lnTo>
                  <a:pt x="9525" y="1099936"/>
                </a:lnTo>
                <a:lnTo>
                  <a:pt x="7144" y="1094902"/>
                </a:lnTo>
                <a:lnTo>
                  <a:pt x="4763" y="1088792"/>
                </a:lnTo>
                <a:lnTo>
                  <a:pt x="2381" y="1080649"/>
                </a:lnTo>
                <a:lnTo>
                  <a:pt x="0" y="1060509"/>
                </a:lnTo>
                <a:close/>
              </a:path>
            </a:pathLst>
          </a:custGeom>
          <a:solidFill>
            <a:srgbClr val="D4A843"/>
          </a:solidFill>
          <a:ln/>
        </p:spPr>
        <p:txBody>
          <a:bodyPr wrap="square" rtlCol="0" anchor="t"/>
          <a:lstStyle/>
          <a:p>
            <a:pPr marL="0" indent="0">
              <a:buNone/>
            </a:pPr>
            <a:endParaRPr lang="en-US" dirty="0"/>
          </a:p>
        </p:txBody>
      </p:sp>
      <p:sp>
        <p:nvSpPr>
          <p:cNvPr id="37" name="Text 31"/>
          <p:cNvSpPr/>
          <p:nvPr/>
        </p:nvSpPr>
        <p:spPr>
          <a:xfrm>
            <a:off x="4834830" y="2468612"/>
            <a:ext cx="285750" cy="285750"/>
          </a:xfrm>
          <a:prstGeom prst="roundRect">
            <a:avLst>
              <a:gd name="adj" fmla="val 24889"/>
            </a:avLst>
          </a:prstGeom>
          <a:solidFill>
            <a:srgbClr val="D4A843">
              <a:alpha val="12000"/>
            </a:srgbClr>
          </a:solidFill>
          <a:ln/>
        </p:spPr>
        <p:txBody>
          <a:bodyPr wrap="square" rtlCol="0" anchor="t"/>
          <a:lstStyle/>
          <a:p>
            <a:pPr marL="0" indent="0">
              <a:buNone/>
            </a:pPr>
            <a:endParaRPr lang="en-US" dirty="0"/>
          </a:p>
        </p:txBody>
      </p:sp>
      <p:pic>
        <p:nvPicPr>
          <p:cNvPr id="38" name="Image 4" descr="preencoded.png"/>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4898975" y="2532757"/>
            <a:ext cx="157460" cy="157460"/>
          </a:xfrm>
          <a:prstGeom prst="rect">
            <a:avLst/>
          </a:prstGeom>
        </p:spPr>
      </p:pic>
      <p:sp>
        <p:nvSpPr>
          <p:cNvPr id="39" name="Text 32"/>
          <p:cNvSpPr/>
          <p:nvPr/>
        </p:nvSpPr>
        <p:spPr>
          <a:xfrm>
            <a:off x="5234880" y="2454771"/>
            <a:ext cx="3639294" cy="152251"/>
          </a:xfrm>
          <a:prstGeom prst="rect">
            <a:avLst/>
          </a:prstGeom>
          <a:noFill/>
          <a:ln/>
        </p:spPr>
        <p:txBody>
          <a:bodyPr wrap="none" lIns="0" tIns="0" rIns="0" bIns="0" rtlCol="0" anchor="t"/>
          <a:lstStyle/>
          <a:p>
            <a:pPr marL="0" indent="0" algn="l">
              <a:lnSpc>
                <a:spcPts val="1200"/>
              </a:lnSpc>
              <a:spcAft>
                <a:spcPts val="280"/>
              </a:spcAft>
              <a:buNone/>
            </a:pPr>
            <a:r>
              <a:rPr lang="en-US" sz="960" b="1" dirty="0">
                <a:solidFill>
                  <a:srgbClr val="D4A843"/>
                </a:solidFill>
                <a:latin typeface="Constantia" pitchFamily="34" charset="0"/>
                <a:ea typeface="Constantia" pitchFamily="34" charset="-122"/>
                <a:cs typeface="Constantia" pitchFamily="34" charset="-120"/>
              </a:rPr>
              <a:t>Preserve Judicial Discretion</a:t>
            </a:r>
            <a:endParaRPr lang="en-US" sz="960" dirty="0"/>
          </a:p>
        </p:txBody>
      </p:sp>
      <p:sp>
        <p:nvSpPr>
          <p:cNvPr id="40" name="Text 33"/>
          <p:cNvSpPr/>
          <p:nvPr/>
        </p:nvSpPr>
        <p:spPr>
          <a:xfrm>
            <a:off x="5234880" y="2642443"/>
            <a:ext cx="3374618" cy="317227"/>
          </a:xfrm>
          <a:prstGeom prst="rect">
            <a:avLst/>
          </a:prstGeom>
          <a:noFill/>
          <a:ln/>
        </p:spPr>
        <p:txBody>
          <a:bodyPr wrap="square" lIns="0" tIns="0" rIns="0" bIns="0" rtlCol="0" anchor="t"/>
          <a:lstStyle/>
          <a:p>
            <a:pPr marL="0" indent="0" algn="l">
              <a:lnSpc>
                <a:spcPts val="1189"/>
              </a:lnSpc>
              <a:buNone/>
            </a:pPr>
            <a:r>
              <a:rPr lang="en-US" sz="820" dirty="0">
                <a:solidFill>
                  <a:srgbClr val="8B9AB5"/>
                </a:solidFill>
                <a:latin typeface="Calibri" pitchFamily="34" charset="0"/>
                <a:ea typeface="Calibri" pitchFamily="34" charset="-122"/>
                <a:cs typeface="Calibri" pitchFamily="34" charset="-120"/>
              </a:rPr>
              <a:t>Maintain the principle of restraint in all bail hearings including reverse onus; allow judges to fashion appropriate conditions (CLA).</a:t>
            </a:r>
            <a:endParaRPr lang="en-US" sz="820" dirty="0"/>
          </a:p>
        </p:txBody>
      </p:sp>
      <p:sp>
        <p:nvSpPr>
          <p:cNvPr id="41" name="Text 34"/>
          <p:cNvSpPr/>
          <p:nvPr/>
        </p:nvSpPr>
        <p:spPr>
          <a:xfrm>
            <a:off x="457200" y="3587800"/>
            <a:ext cx="4014490" cy="1297930"/>
          </a:xfrm>
          <a:prstGeom prst="roundRect">
            <a:avLst>
              <a:gd name="adj" fmla="val 6654"/>
            </a:avLst>
          </a:prstGeom>
          <a:solidFill>
            <a:srgbClr val="252B3D"/>
          </a:solidFill>
          <a:ln/>
        </p:spPr>
        <p:txBody>
          <a:bodyPr wrap="square" rtlCol="0" anchor="t"/>
          <a:lstStyle/>
          <a:p>
            <a:pPr marL="0" indent="0">
              <a:buNone/>
            </a:pPr>
            <a:endParaRPr lang="en-US" dirty="0"/>
          </a:p>
        </p:txBody>
      </p:sp>
      <p:sp>
        <p:nvSpPr>
          <p:cNvPr id="42" name="Text 35"/>
          <p:cNvSpPr/>
          <p:nvPr/>
        </p:nvSpPr>
        <p:spPr>
          <a:xfrm>
            <a:off x="457200" y="3587800"/>
            <a:ext cx="19050" cy="1297930"/>
          </a:xfrm>
          <a:custGeom>
            <a:avLst/>
            <a:gdLst/>
            <a:ahLst/>
            <a:cxnLst/>
            <a:rect l="l" t="t" r="r" b="b"/>
            <a:pathLst>
              <a:path w="19050" h="1297930">
                <a:moveTo>
                  <a:pt x="0" y="86360"/>
                </a:moveTo>
                <a:lnTo>
                  <a:pt x="2381" y="66220"/>
                </a:lnTo>
                <a:lnTo>
                  <a:pt x="4763" y="58078"/>
                </a:lnTo>
                <a:lnTo>
                  <a:pt x="7144" y="51968"/>
                </a:lnTo>
                <a:lnTo>
                  <a:pt x="9525" y="46934"/>
                </a:lnTo>
                <a:lnTo>
                  <a:pt x="11906" y="42603"/>
                </a:lnTo>
                <a:lnTo>
                  <a:pt x="14288" y="38783"/>
                </a:lnTo>
                <a:lnTo>
                  <a:pt x="16669" y="35358"/>
                </a:lnTo>
                <a:lnTo>
                  <a:pt x="19050" y="32254"/>
                </a:lnTo>
                <a:lnTo>
                  <a:pt x="19050" y="1265676"/>
                </a:lnTo>
                <a:lnTo>
                  <a:pt x="16669" y="1262572"/>
                </a:lnTo>
                <a:lnTo>
                  <a:pt x="14288" y="1259147"/>
                </a:lnTo>
                <a:lnTo>
                  <a:pt x="11906" y="1255327"/>
                </a:lnTo>
                <a:lnTo>
                  <a:pt x="9525" y="1250996"/>
                </a:lnTo>
                <a:lnTo>
                  <a:pt x="7144" y="1245962"/>
                </a:lnTo>
                <a:lnTo>
                  <a:pt x="4763" y="1239853"/>
                </a:lnTo>
                <a:lnTo>
                  <a:pt x="2381" y="1231710"/>
                </a:lnTo>
                <a:lnTo>
                  <a:pt x="0" y="1211570"/>
                </a:lnTo>
                <a:close/>
              </a:path>
            </a:pathLst>
          </a:custGeom>
          <a:solidFill>
            <a:srgbClr val="D4A843"/>
          </a:solidFill>
          <a:ln/>
        </p:spPr>
        <p:txBody>
          <a:bodyPr wrap="square" rtlCol="0" anchor="t"/>
          <a:lstStyle/>
          <a:p>
            <a:pPr marL="0" indent="0">
              <a:buNone/>
            </a:pPr>
            <a:endParaRPr lang="en-US" dirty="0"/>
          </a:p>
        </p:txBody>
      </p:sp>
      <p:sp>
        <p:nvSpPr>
          <p:cNvPr id="43" name="Text 36"/>
          <p:cNvSpPr/>
          <p:nvPr/>
        </p:nvSpPr>
        <p:spPr>
          <a:xfrm>
            <a:off x="619720" y="3729782"/>
            <a:ext cx="285750" cy="285750"/>
          </a:xfrm>
          <a:prstGeom prst="roundRect">
            <a:avLst>
              <a:gd name="adj" fmla="val 24889"/>
            </a:avLst>
          </a:prstGeom>
          <a:solidFill>
            <a:srgbClr val="D4A843">
              <a:alpha val="12000"/>
            </a:srgbClr>
          </a:solidFill>
          <a:ln/>
        </p:spPr>
        <p:txBody>
          <a:bodyPr wrap="square" rtlCol="0" anchor="t"/>
          <a:lstStyle/>
          <a:p>
            <a:pPr marL="0" indent="0">
              <a:buNone/>
            </a:pPr>
            <a:endParaRPr lang="en-US" dirty="0"/>
          </a:p>
        </p:txBody>
      </p:sp>
      <p:pic>
        <p:nvPicPr>
          <p:cNvPr id="44" name="Image 5" descr="preencoded.png"/>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683865" y="3793927"/>
            <a:ext cx="157460" cy="157460"/>
          </a:xfrm>
          <a:prstGeom prst="rect">
            <a:avLst/>
          </a:prstGeom>
        </p:spPr>
      </p:pic>
      <p:sp>
        <p:nvSpPr>
          <p:cNvPr id="45" name="Text 37"/>
          <p:cNvSpPr/>
          <p:nvPr/>
        </p:nvSpPr>
        <p:spPr>
          <a:xfrm>
            <a:off x="1019770" y="3715941"/>
            <a:ext cx="3639294" cy="152251"/>
          </a:xfrm>
          <a:prstGeom prst="rect">
            <a:avLst/>
          </a:prstGeom>
          <a:noFill/>
          <a:ln/>
        </p:spPr>
        <p:txBody>
          <a:bodyPr wrap="none" lIns="0" tIns="0" rIns="0" bIns="0" rtlCol="0" anchor="t"/>
          <a:lstStyle/>
          <a:p>
            <a:pPr marL="0" indent="0" algn="l">
              <a:lnSpc>
                <a:spcPts val="1200"/>
              </a:lnSpc>
              <a:spcAft>
                <a:spcPts val="280"/>
              </a:spcAft>
              <a:buNone/>
            </a:pPr>
            <a:r>
              <a:rPr lang="en-US" sz="960" b="1" dirty="0">
                <a:solidFill>
                  <a:srgbClr val="D4A843"/>
                </a:solidFill>
                <a:latin typeface="Constantia" pitchFamily="34" charset="0"/>
                <a:ea typeface="Constantia" pitchFamily="34" charset="-122"/>
                <a:cs typeface="Constantia" pitchFamily="34" charset="-120"/>
              </a:rPr>
              <a:t>Meaningful Parliamentary Study</a:t>
            </a:r>
            <a:endParaRPr lang="en-US" sz="960" dirty="0"/>
          </a:p>
        </p:txBody>
      </p:sp>
      <p:sp>
        <p:nvSpPr>
          <p:cNvPr id="46" name="Text 38"/>
          <p:cNvSpPr/>
          <p:nvPr/>
        </p:nvSpPr>
        <p:spPr>
          <a:xfrm>
            <a:off x="1019770" y="3903613"/>
            <a:ext cx="3374618" cy="475841"/>
          </a:xfrm>
          <a:prstGeom prst="rect">
            <a:avLst/>
          </a:prstGeom>
          <a:noFill/>
          <a:ln/>
        </p:spPr>
        <p:txBody>
          <a:bodyPr wrap="square" lIns="0" tIns="0" rIns="0" bIns="0" rtlCol="0" anchor="t"/>
          <a:lstStyle/>
          <a:p>
            <a:pPr marL="0" indent="0" algn="l">
              <a:lnSpc>
                <a:spcPts val="1189"/>
              </a:lnSpc>
              <a:buNone/>
            </a:pPr>
            <a:r>
              <a:rPr lang="en-US" sz="820" dirty="0">
                <a:solidFill>
                  <a:srgbClr val="8B9AB5"/>
                </a:solidFill>
                <a:latin typeface="Calibri" pitchFamily="34" charset="0"/>
                <a:ea typeface="Calibri" pitchFamily="34" charset="-122"/>
                <a:cs typeface="Calibri" pitchFamily="34" charset="-120"/>
              </a:rPr>
              <a:t>Full committee hearings with testimony from legal organizations, Indigenous, Black, and racialized community organizations before passing bail legislation.</a:t>
            </a:r>
            <a:endParaRPr lang="en-US" sz="820" dirty="0"/>
          </a:p>
        </p:txBody>
      </p:sp>
      <p:sp>
        <p:nvSpPr>
          <p:cNvPr id="47" name="Text 39"/>
          <p:cNvSpPr/>
          <p:nvPr/>
        </p:nvSpPr>
        <p:spPr>
          <a:xfrm>
            <a:off x="4672310" y="3587800"/>
            <a:ext cx="4014490" cy="1297930"/>
          </a:xfrm>
          <a:prstGeom prst="roundRect">
            <a:avLst>
              <a:gd name="adj" fmla="val 6654"/>
            </a:avLst>
          </a:prstGeom>
          <a:solidFill>
            <a:srgbClr val="252B3D"/>
          </a:solidFill>
          <a:ln/>
        </p:spPr>
        <p:txBody>
          <a:bodyPr wrap="square" rtlCol="0" anchor="t"/>
          <a:lstStyle/>
          <a:p>
            <a:pPr marL="0" indent="0">
              <a:buNone/>
            </a:pPr>
            <a:endParaRPr lang="en-US" dirty="0"/>
          </a:p>
        </p:txBody>
      </p:sp>
      <p:sp>
        <p:nvSpPr>
          <p:cNvPr id="48" name="Text 40"/>
          <p:cNvSpPr/>
          <p:nvPr/>
        </p:nvSpPr>
        <p:spPr>
          <a:xfrm>
            <a:off x="4672310" y="3587800"/>
            <a:ext cx="19050" cy="1297930"/>
          </a:xfrm>
          <a:custGeom>
            <a:avLst/>
            <a:gdLst/>
            <a:ahLst/>
            <a:cxnLst/>
            <a:rect l="l" t="t" r="r" b="b"/>
            <a:pathLst>
              <a:path w="19050" h="1297930">
                <a:moveTo>
                  <a:pt x="0" y="86360"/>
                </a:moveTo>
                <a:lnTo>
                  <a:pt x="2381" y="66220"/>
                </a:lnTo>
                <a:lnTo>
                  <a:pt x="4763" y="58078"/>
                </a:lnTo>
                <a:lnTo>
                  <a:pt x="7144" y="51968"/>
                </a:lnTo>
                <a:lnTo>
                  <a:pt x="9525" y="46934"/>
                </a:lnTo>
                <a:lnTo>
                  <a:pt x="11906" y="42603"/>
                </a:lnTo>
                <a:lnTo>
                  <a:pt x="14288" y="38783"/>
                </a:lnTo>
                <a:lnTo>
                  <a:pt x="16669" y="35358"/>
                </a:lnTo>
                <a:lnTo>
                  <a:pt x="19050" y="32254"/>
                </a:lnTo>
                <a:lnTo>
                  <a:pt x="19050" y="1265676"/>
                </a:lnTo>
                <a:lnTo>
                  <a:pt x="16669" y="1262572"/>
                </a:lnTo>
                <a:lnTo>
                  <a:pt x="14288" y="1259147"/>
                </a:lnTo>
                <a:lnTo>
                  <a:pt x="11906" y="1255327"/>
                </a:lnTo>
                <a:lnTo>
                  <a:pt x="9525" y="1250996"/>
                </a:lnTo>
                <a:lnTo>
                  <a:pt x="7144" y="1245962"/>
                </a:lnTo>
                <a:lnTo>
                  <a:pt x="4763" y="1239853"/>
                </a:lnTo>
                <a:lnTo>
                  <a:pt x="2381" y="1231710"/>
                </a:lnTo>
                <a:lnTo>
                  <a:pt x="0" y="1211570"/>
                </a:lnTo>
                <a:close/>
              </a:path>
            </a:pathLst>
          </a:custGeom>
          <a:solidFill>
            <a:srgbClr val="D4A843"/>
          </a:solidFill>
          <a:ln/>
        </p:spPr>
        <p:txBody>
          <a:bodyPr wrap="square" rtlCol="0" anchor="t"/>
          <a:lstStyle/>
          <a:p>
            <a:pPr marL="0" indent="0">
              <a:buNone/>
            </a:pPr>
            <a:endParaRPr lang="en-US" dirty="0"/>
          </a:p>
        </p:txBody>
      </p:sp>
      <p:sp>
        <p:nvSpPr>
          <p:cNvPr id="49" name="Text 41"/>
          <p:cNvSpPr/>
          <p:nvPr/>
        </p:nvSpPr>
        <p:spPr>
          <a:xfrm>
            <a:off x="4834830" y="3729782"/>
            <a:ext cx="285750" cy="285750"/>
          </a:xfrm>
          <a:prstGeom prst="roundRect">
            <a:avLst>
              <a:gd name="adj" fmla="val 24889"/>
            </a:avLst>
          </a:prstGeom>
          <a:solidFill>
            <a:srgbClr val="D4A843">
              <a:alpha val="12000"/>
            </a:srgbClr>
          </a:solidFill>
          <a:ln/>
        </p:spPr>
        <p:txBody>
          <a:bodyPr wrap="square" rtlCol="0" anchor="t"/>
          <a:lstStyle/>
          <a:p>
            <a:pPr marL="0" indent="0">
              <a:buNone/>
            </a:pPr>
            <a:endParaRPr lang="en-US" dirty="0"/>
          </a:p>
        </p:txBody>
      </p:sp>
      <p:pic>
        <p:nvPicPr>
          <p:cNvPr id="50" name="Image 6" descr="preencoded.png"/>
          <p:cNvPicPr>
            <a:picLocks noChangeAspect="1"/>
          </p:cNvPicPr>
          <p:nvPr/>
        </p:nvPicPr>
        <p:blipFill>
          <a:blip>
            <a:extLst>
              <a:ext uri="{96DAC541-7B7A-43D3-8B79-37D633B846F1}">
                <asvg:svgBlip xmlns:asvg="http://schemas.microsoft.com/office/drawing/2016/SVG/main" r:embed="rId9"/>
              </a:ext>
            </a:extLst>
          </a:blip>
          <a:stretch>
            <a:fillRect/>
          </a:stretch>
        </p:blipFill>
        <p:spPr>
          <a:xfrm>
            <a:off x="4898975" y="3793927"/>
            <a:ext cx="157460" cy="157460"/>
          </a:xfrm>
          <a:prstGeom prst="rect">
            <a:avLst/>
          </a:prstGeom>
        </p:spPr>
      </p:pic>
      <p:sp>
        <p:nvSpPr>
          <p:cNvPr id="51" name="Text 42"/>
          <p:cNvSpPr/>
          <p:nvPr/>
        </p:nvSpPr>
        <p:spPr>
          <a:xfrm>
            <a:off x="5234880" y="3715941"/>
            <a:ext cx="3639294" cy="152251"/>
          </a:xfrm>
          <a:prstGeom prst="rect">
            <a:avLst/>
          </a:prstGeom>
          <a:noFill/>
          <a:ln/>
        </p:spPr>
        <p:txBody>
          <a:bodyPr wrap="none" lIns="0" tIns="0" rIns="0" bIns="0" rtlCol="0" anchor="t"/>
          <a:lstStyle/>
          <a:p>
            <a:pPr marL="0" indent="0" algn="l">
              <a:lnSpc>
                <a:spcPts val="1200"/>
              </a:lnSpc>
              <a:spcAft>
                <a:spcPts val="280"/>
              </a:spcAft>
              <a:buNone/>
            </a:pPr>
            <a:r>
              <a:rPr lang="en-US" sz="960" b="1" dirty="0">
                <a:solidFill>
                  <a:srgbClr val="D4A843"/>
                </a:solidFill>
                <a:latin typeface="Constantia" pitchFamily="34" charset="0"/>
                <a:ea typeface="Constantia" pitchFamily="34" charset="-122"/>
                <a:cs typeface="Constantia" pitchFamily="34" charset="-120"/>
              </a:rPr>
              <a:t>Constitutional Compliance</a:t>
            </a:r>
            <a:endParaRPr lang="en-US" sz="960" dirty="0"/>
          </a:p>
        </p:txBody>
      </p:sp>
      <p:sp>
        <p:nvSpPr>
          <p:cNvPr id="52" name="Text 43"/>
          <p:cNvSpPr/>
          <p:nvPr/>
        </p:nvSpPr>
        <p:spPr>
          <a:xfrm>
            <a:off x="5234880" y="3903613"/>
            <a:ext cx="3374618" cy="317227"/>
          </a:xfrm>
          <a:prstGeom prst="rect">
            <a:avLst/>
          </a:prstGeom>
          <a:noFill/>
          <a:ln/>
        </p:spPr>
        <p:txBody>
          <a:bodyPr wrap="square" lIns="0" tIns="0" rIns="0" bIns="0" rtlCol="0" anchor="t"/>
          <a:lstStyle/>
          <a:p>
            <a:pPr marL="0" indent="0" algn="l">
              <a:lnSpc>
                <a:spcPts val="1189"/>
              </a:lnSpc>
              <a:buNone/>
            </a:pPr>
            <a:r>
              <a:rPr lang="en-US" sz="820" dirty="0">
                <a:solidFill>
                  <a:srgbClr val="8B9AB5"/>
                </a:solidFill>
                <a:latin typeface="Calibri" pitchFamily="34" charset="0"/>
                <a:ea typeface="Calibri" pitchFamily="34" charset="-122"/>
                <a:cs typeface="Calibri" pitchFamily="34" charset="-120"/>
              </a:rPr>
              <a:t>Ensure all reforms comply with ss. 7, 9, 11(d), and 11(e) of the Charter. Abandon cash bail proposals that contradict SCC precedent.</a:t>
            </a:r>
            <a:endParaRPr lang="en-US" sz="820" dirty="0"/>
          </a:p>
        </p:txBody>
      </p:sp>
      <p:sp>
        <p:nvSpPr>
          <p:cNvPr id="53" name="Text 44"/>
          <p:cNvSpPr/>
          <p:nvPr/>
        </p:nvSpPr>
        <p:spPr>
          <a:xfrm>
            <a:off x="0" y="5114330"/>
            <a:ext cx="9144000" cy="29170"/>
          </a:xfrm>
          <a:prstGeom prst="rect">
            <a:avLst/>
          </a:prstGeom>
          <a:gradFill rotWithShape="1">
            <a:gsLst>
              <a:gs pos="0">
                <a:srgbClr val="D4A843"/>
              </a:gs>
              <a:gs pos="100000">
                <a:srgbClr val="000000">
                  <a:alpha val="0"/>
                </a:srgbClr>
              </a:gs>
            </a:gsLst>
            <a:lin ang="0" scaled="1"/>
          </a:gradFill>
          <a:ln/>
        </p:spPr>
        <p:txBody>
          <a:bodyPr wrap="none" rtlCol="0" anchor="t"/>
          <a:lstStyle/>
          <a:p>
            <a:pPr marL="0" indent="0">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5">
    <p:bg>
      <p:bgPr>
        <a:solidFill>
          <a:schemeClr val="tx1"/>
        </a:solidFill>
        <a:effectLst/>
      </p:bgPr>
    </p:bg>
    <p:spTree>
      <p:nvGrpSpPr>
        <p:cNvPr id="1" name=""/>
        <p:cNvGrpSpPr/>
        <p:nvPr/>
      </p:nvGrpSpPr>
      <p:grpSpPr>
        <a:xfrm>
          <a:off x="0" y="0"/>
          <a:ext cx="0" cy="0"/>
          <a:chOff x="0" y="0"/>
          <a:chExt cx="0" cy="0"/>
        </a:xfrm>
      </p:grpSpPr>
      <p:sp>
        <p:nvSpPr>
          <p:cNvPr id="2" name="Text 0"/>
          <p:cNvSpPr/>
          <p:nvPr/>
        </p:nvSpPr>
        <p:spPr>
          <a:xfrm>
            <a:off x="4143375" y="0"/>
            <a:ext cx="857250" cy="29170"/>
          </a:xfrm>
          <a:prstGeom prst="rect">
            <a:avLst/>
          </a:prstGeom>
          <a:solidFill>
            <a:srgbClr val="D4A843"/>
          </a:solidFill>
          <a:ln/>
        </p:spPr>
        <p:txBody>
          <a:bodyPr wrap="none" rtlCol="0" anchor="t"/>
          <a:lstStyle/>
          <a:p>
            <a:pPr marL="0" indent="0">
              <a:buNone/>
            </a:pPr>
            <a:endParaRPr lang="en-US" dirty="0"/>
          </a:p>
        </p:txBody>
      </p:sp>
      <p:sp>
        <p:nvSpPr>
          <p:cNvPr id="3" name="Text 1"/>
          <p:cNvSpPr/>
          <p:nvPr/>
        </p:nvSpPr>
        <p:spPr>
          <a:xfrm>
            <a:off x="228600" y="4714280"/>
            <a:ext cx="9525" cy="200620"/>
          </a:xfrm>
          <a:prstGeom prst="rect">
            <a:avLst/>
          </a:prstGeom>
          <a:solidFill>
            <a:srgbClr val="D4A843"/>
          </a:solidFill>
          <a:ln/>
        </p:spPr>
        <p:txBody>
          <a:bodyPr wrap="none" rtlCol="0" anchor="t"/>
          <a:lstStyle/>
          <a:p>
            <a:pPr marL="0" indent="0">
              <a:buNone/>
            </a:pPr>
            <a:endParaRPr lang="en-US" dirty="0"/>
          </a:p>
        </p:txBody>
      </p:sp>
      <p:sp>
        <p:nvSpPr>
          <p:cNvPr id="4" name="Text 2"/>
          <p:cNvSpPr/>
          <p:nvPr/>
        </p:nvSpPr>
        <p:spPr>
          <a:xfrm>
            <a:off x="8905875" y="4714280"/>
            <a:ext cx="9525" cy="200620"/>
          </a:xfrm>
          <a:prstGeom prst="rect">
            <a:avLst/>
          </a:prstGeom>
          <a:solidFill>
            <a:srgbClr val="D4A843"/>
          </a:solidFill>
          <a:ln/>
        </p:spPr>
        <p:txBody>
          <a:bodyPr wrap="none" rtlCol="0" anchor="t"/>
          <a:lstStyle/>
          <a:p>
            <a:pPr marL="0" indent="0">
              <a:buNone/>
            </a:pPr>
            <a:endParaRPr lang="en-US" dirty="0"/>
          </a:p>
        </p:txBody>
      </p:sp>
      <p:sp>
        <p:nvSpPr>
          <p:cNvPr id="5" name="Text 3"/>
          <p:cNvSpPr/>
          <p:nvPr/>
        </p:nvSpPr>
        <p:spPr>
          <a:xfrm>
            <a:off x="342900" y="2571750"/>
            <a:ext cx="571500" cy="7590"/>
          </a:xfrm>
          <a:prstGeom prst="rect">
            <a:avLst/>
          </a:prstGeom>
          <a:gradFill rotWithShape="1">
            <a:gsLst>
              <a:gs pos="0">
                <a:srgbClr val="000000">
                  <a:alpha val="0"/>
                </a:srgbClr>
              </a:gs>
              <a:gs pos="50000">
                <a:srgbClr val="D4A843">
                  <a:alpha val="30000"/>
                </a:srgbClr>
              </a:gs>
              <a:gs pos="100000">
                <a:srgbClr val="000000">
                  <a:alpha val="0"/>
                </a:srgbClr>
              </a:gs>
            </a:gsLst>
            <a:lin ang="0" scaled="1"/>
          </a:gradFill>
          <a:ln/>
        </p:spPr>
        <p:txBody>
          <a:bodyPr wrap="none" rtlCol="0" anchor="t"/>
          <a:lstStyle/>
          <a:p>
            <a:pPr marL="0" indent="0">
              <a:buNone/>
            </a:pPr>
            <a:endParaRPr lang="en-US" dirty="0"/>
          </a:p>
        </p:txBody>
      </p:sp>
      <p:sp>
        <p:nvSpPr>
          <p:cNvPr id="6" name="Text 4"/>
          <p:cNvSpPr/>
          <p:nvPr/>
        </p:nvSpPr>
        <p:spPr>
          <a:xfrm>
            <a:off x="8229600" y="2571750"/>
            <a:ext cx="571500" cy="7590"/>
          </a:xfrm>
          <a:prstGeom prst="rect">
            <a:avLst/>
          </a:prstGeom>
          <a:gradFill rotWithShape="1">
            <a:gsLst>
              <a:gs pos="0">
                <a:srgbClr val="000000">
                  <a:alpha val="0"/>
                </a:srgbClr>
              </a:gs>
              <a:gs pos="50000">
                <a:srgbClr val="D4A843">
                  <a:alpha val="30000"/>
                </a:srgbClr>
              </a:gs>
              <a:gs pos="100000">
                <a:srgbClr val="000000">
                  <a:alpha val="0"/>
                </a:srgbClr>
              </a:gs>
            </a:gsLst>
            <a:lin ang="0" scaled="1"/>
          </a:gradFill>
          <a:ln/>
        </p:spPr>
        <p:txBody>
          <a:bodyPr wrap="none" rtlCol="0" anchor="t"/>
          <a:lstStyle/>
          <a:p>
            <a:pPr marL="0" indent="0">
              <a:buNone/>
            </a:pPr>
            <a:endParaRPr lang="en-US" dirty="0"/>
          </a:p>
        </p:txBody>
      </p:sp>
      <p:sp>
        <p:nvSpPr>
          <p:cNvPr id="7" name="Text 5"/>
          <p:cNvSpPr/>
          <p:nvPr/>
        </p:nvSpPr>
        <p:spPr>
          <a:xfrm>
            <a:off x="2071390" y="882551"/>
            <a:ext cx="5001220" cy="2143720"/>
          </a:xfrm>
          <a:prstGeom prst="rect">
            <a:avLst/>
          </a:prstGeom>
          <a:gradFill rotWithShape="1">
            <a:gsLst>
              <a:gs pos="0">
                <a:srgbClr val="D4A843">
                  <a:alpha val="8000"/>
                </a:srgbClr>
              </a:gs>
              <a:gs pos="70000">
                <a:srgbClr val="000000">
                  <a:alpha val="0"/>
                </a:srgbClr>
              </a:gs>
            </a:gsLst>
            <a:path path="circle">
              <a:fillToRect l="50000" t="50000" r="50000" b="50000"/>
            </a:path>
          </a:gradFill>
          <a:ln/>
        </p:spPr>
        <p:txBody>
          <a:bodyPr wrap="square" rtlCol="0" anchor="t"/>
          <a:lstStyle/>
          <a:p>
            <a:pPr marL="0" indent="0">
              <a:buNone/>
            </a:pPr>
            <a:endParaRPr lang="en-US" dirty="0"/>
          </a:p>
        </p:txBody>
      </p:sp>
      <p:pic>
        <p:nvPicPr>
          <p:cNvPr id="8" name="Image 0" descr="preencoded.png"/>
          <p:cNvPicPr>
            <a:picLocks noChangeAspect="1"/>
          </p:cNvPicPr>
          <p:nvPr/>
        </p:nvPicPr>
        <p:blipFill>
          <a:blip>
            <a:alphaModFix amt="35000"/>
            <a:extLst>
              <a:ext uri="{96DAC541-7B7A-43D3-8B79-37D633B846F1}">
                <asvg:svgBlip xmlns:asvg="http://schemas.microsoft.com/office/drawing/2016/SVG/main" r:embed="rId3"/>
              </a:ext>
            </a:extLst>
          </a:blip>
          <a:stretch>
            <a:fillRect/>
          </a:stretch>
        </p:blipFill>
        <p:spPr>
          <a:xfrm>
            <a:off x="4464844" y="868114"/>
            <a:ext cx="214313" cy="214313"/>
          </a:xfrm>
          <a:prstGeom prst="rect">
            <a:avLst/>
          </a:prstGeom>
        </p:spPr>
      </p:pic>
      <p:sp>
        <p:nvSpPr>
          <p:cNvPr id="9" name="Text 6"/>
          <p:cNvSpPr/>
          <p:nvPr/>
        </p:nvSpPr>
        <p:spPr>
          <a:xfrm>
            <a:off x="1676022" y="1253877"/>
            <a:ext cx="5791956" cy="872453"/>
          </a:xfrm>
          <a:prstGeom prst="rect">
            <a:avLst/>
          </a:prstGeom>
          <a:noFill/>
          <a:ln/>
        </p:spPr>
        <p:txBody>
          <a:bodyPr wrap="square" lIns="0" tIns="0" rIns="0" bIns="0" rtlCol="0" anchor="t"/>
          <a:lstStyle/>
          <a:p>
            <a:pPr marL="0" indent="0" algn="ctr">
              <a:lnSpc>
                <a:spcPts val="2832"/>
              </a:lnSpc>
              <a:spcAft>
                <a:spcPts val="2030"/>
              </a:spcAft>
              <a:buNone/>
            </a:pPr>
            <a:r>
              <a:rPr lang="en-US" sz="2360" dirty="0">
                <a:solidFill>
                  <a:srgbClr val="D4A843"/>
                </a:solidFill>
                <a:latin typeface="Constantia" pitchFamily="34" charset="0"/>
                <a:ea typeface="Constantia" pitchFamily="34" charset="-122"/>
                <a:cs typeface="Constantia" pitchFamily="34" charset="-120"/>
              </a:rPr>
              <a:t>Canada does not have a bail crisis of release. </a:t>
            </a:r>
            <a:r>
              <a:rPr lang="en-US" sz="2810" b="1" kern="0" spc="30" dirty="0">
                <a:solidFill>
                  <a:srgbClr val="D4A843"/>
                </a:solidFill>
                <a:latin typeface="Constantia" pitchFamily="34" charset="0"/>
                <a:ea typeface="Constantia" pitchFamily="34" charset="-122"/>
                <a:cs typeface="Constantia" pitchFamily="34" charset="-120"/>
              </a:rPr>
              <a:t>It has a crisis of detention.</a:t>
            </a:r>
            <a:endParaRPr lang="en-US" sz="2360" dirty="0"/>
          </a:p>
        </p:txBody>
      </p:sp>
      <p:sp>
        <p:nvSpPr>
          <p:cNvPr id="10" name="Text 7"/>
          <p:cNvSpPr/>
          <p:nvPr/>
        </p:nvSpPr>
        <p:spPr>
          <a:xfrm>
            <a:off x="4343400" y="2342555"/>
            <a:ext cx="457200" cy="13841"/>
          </a:xfrm>
          <a:prstGeom prst="rect">
            <a:avLst/>
          </a:prstGeom>
          <a:solidFill>
            <a:srgbClr val="D4A843">
              <a:alpha val="60000"/>
            </a:srgbClr>
          </a:solidFill>
          <a:ln/>
        </p:spPr>
        <p:txBody>
          <a:bodyPr wrap="none" rtlCol="0" anchor="t"/>
          <a:lstStyle/>
          <a:p>
            <a:pPr marL="0" indent="0">
              <a:buNone/>
            </a:pPr>
            <a:endParaRPr lang="en-US" dirty="0"/>
          </a:p>
        </p:txBody>
      </p:sp>
      <p:sp>
        <p:nvSpPr>
          <p:cNvPr id="11" name="Text 8"/>
          <p:cNvSpPr/>
          <p:nvPr/>
        </p:nvSpPr>
        <p:spPr>
          <a:xfrm>
            <a:off x="1438448" y="2584996"/>
            <a:ext cx="6267105" cy="888861"/>
          </a:xfrm>
          <a:prstGeom prst="rect">
            <a:avLst/>
          </a:prstGeom>
          <a:noFill/>
          <a:ln/>
        </p:spPr>
        <p:txBody>
          <a:bodyPr wrap="square" lIns="0" tIns="0" rIns="0" bIns="0" rtlCol="0" anchor="t"/>
          <a:lstStyle/>
          <a:p>
            <a:pPr marL="0" indent="0" algn="ctr">
              <a:lnSpc>
                <a:spcPts val="1667"/>
              </a:lnSpc>
              <a:spcAft>
                <a:spcPts val="2250"/>
              </a:spcAft>
              <a:buNone/>
            </a:pPr>
            <a:r>
              <a:rPr lang="en-US" sz="1010" dirty="0">
                <a:solidFill>
                  <a:srgbClr val="F0F0F0">
                    <a:alpha val="92000"/>
                  </a:srgbClr>
                </a:solidFill>
                <a:latin typeface="Calibri" pitchFamily="34" charset="0"/>
                <a:ea typeface="Calibri" pitchFamily="34" charset="-122"/>
                <a:cs typeface="Calibri" pitchFamily="34" charset="-120"/>
              </a:rPr>
              <a:t>The evidence is clear: expanding reverse onuses, introducing cash bail, and eroding the principle of restraint will not make communities safer. These measures will deepen the incarceration of legally innocent people — disproportionately Indigenous, Black, and marginalized Canadians — while ignoring the systemic failures that drive both crime and overcrowding. It is time to separate fear from fact.</a:t>
            </a:r>
            <a:endParaRPr lang="en-US" sz="1010" dirty="0"/>
          </a:p>
        </p:txBody>
      </p:sp>
      <p:sp>
        <p:nvSpPr>
          <p:cNvPr id="12" name="Text 9"/>
          <p:cNvSpPr/>
          <p:nvPr/>
        </p:nvSpPr>
        <p:spPr>
          <a:xfrm>
            <a:off x="437979" y="3717280"/>
            <a:ext cx="3133918" cy="215205"/>
          </a:xfrm>
          <a:prstGeom prst="rect">
            <a:avLst/>
          </a:prstGeom>
          <a:noFill/>
          <a:ln/>
        </p:spPr>
        <p:txBody>
          <a:bodyPr wrap="none" lIns="0" tIns="0" rIns="0" bIns="0" rtlCol="0" anchor="ctr"/>
          <a:lstStyle/>
          <a:p>
            <a:pPr marL="0" indent="0" algn="ctr">
              <a:lnSpc>
                <a:spcPts val="1695"/>
              </a:lnSpc>
              <a:buNone/>
            </a:pPr>
            <a:r>
              <a:rPr lang="en-US" sz="1130" b="1" dirty="0">
                <a:solidFill>
                  <a:srgbClr val="D4A843"/>
                </a:solidFill>
                <a:latin typeface="Constantia" pitchFamily="34" charset="0"/>
                <a:ea typeface="Constantia" pitchFamily="34" charset="-122"/>
                <a:cs typeface="Constantia" pitchFamily="34" charset="-120"/>
              </a:rPr>
              <a:t>DEMAND EVIDENCE-BASED REFORM</a:t>
            </a:r>
            <a:endParaRPr lang="en-US" sz="1130" dirty="0"/>
          </a:p>
        </p:txBody>
      </p:sp>
      <p:sp>
        <p:nvSpPr>
          <p:cNvPr id="13" name="Text 10"/>
          <p:cNvSpPr/>
          <p:nvPr/>
        </p:nvSpPr>
        <p:spPr>
          <a:xfrm>
            <a:off x="3515767" y="3803303"/>
            <a:ext cx="43160" cy="43160"/>
          </a:xfrm>
          <a:prstGeom prst="ellipse">
            <a:avLst/>
          </a:prstGeom>
          <a:solidFill>
            <a:srgbClr val="D4A843"/>
          </a:solidFill>
          <a:ln/>
        </p:spPr>
        <p:txBody>
          <a:bodyPr wrap="none" rtlCol="0" anchor="t"/>
          <a:lstStyle/>
          <a:p>
            <a:pPr marL="0" indent="0">
              <a:buNone/>
            </a:pPr>
            <a:endParaRPr lang="en-US" dirty="0"/>
          </a:p>
        </p:txBody>
      </p:sp>
      <p:sp>
        <p:nvSpPr>
          <p:cNvPr id="14" name="Text 11"/>
          <p:cNvSpPr/>
          <p:nvPr/>
        </p:nvSpPr>
        <p:spPr>
          <a:xfrm>
            <a:off x="3535308" y="3717280"/>
            <a:ext cx="2418665" cy="215205"/>
          </a:xfrm>
          <a:prstGeom prst="rect">
            <a:avLst/>
          </a:prstGeom>
          <a:noFill/>
          <a:ln/>
        </p:spPr>
        <p:txBody>
          <a:bodyPr wrap="none" lIns="0" tIns="0" rIns="0" bIns="0" rtlCol="0" anchor="ctr"/>
          <a:lstStyle/>
          <a:p>
            <a:pPr marL="0" indent="0" algn="ctr">
              <a:lnSpc>
                <a:spcPts val="1695"/>
              </a:lnSpc>
              <a:buNone/>
            </a:pPr>
            <a:r>
              <a:rPr lang="en-US" sz="1130" b="1" dirty="0">
                <a:solidFill>
                  <a:srgbClr val="D4A843"/>
                </a:solidFill>
                <a:latin typeface="Constantia" pitchFamily="34" charset="0"/>
                <a:ea typeface="Constantia" pitchFamily="34" charset="-122"/>
                <a:cs typeface="Constantia" pitchFamily="34" charset="-120"/>
              </a:rPr>
              <a:t>PROTECT CHARTER RIGHTS</a:t>
            </a:r>
            <a:endParaRPr lang="en-US" sz="1130" dirty="0"/>
          </a:p>
        </p:txBody>
      </p:sp>
      <p:sp>
        <p:nvSpPr>
          <p:cNvPr id="15" name="Text 12"/>
          <p:cNvSpPr/>
          <p:nvPr/>
        </p:nvSpPr>
        <p:spPr>
          <a:xfrm>
            <a:off x="5930354" y="3803303"/>
            <a:ext cx="43160" cy="43160"/>
          </a:xfrm>
          <a:prstGeom prst="ellipse">
            <a:avLst/>
          </a:prstGeom>
          <a:solidFill>
            <a:srgbClr val="D4A843"/>
          </a:solidFill>
          <a:ln/>
        </p:spPr>
        <p:txBody>
          <a:bodyPr wrap="none" rtlCol="0" anchor="t"/>
          <a:lstStyle/>
          <a:p>
            <a:pPr marL="0" indent="0">
              <a:buNone/>
            </a:pPr>
            <a:endParaRPr lang="en-US" dirty="0"/>
          </a:p>
        </p:txBody>
      </p:sp>
      <p:sp>
        <p:nvSpPr>
          <p:cNvPr id="16" name="Text 13"/>
          <p:cNvSpPr/>
          <p:nvPr/>
        </p:nvSpPr>
        <p:spPr>
          <a:xfrm>
            <a:off x="5934655" y="3717280"/>
            <a:ext cx="2753945" cy="215205"/>
          </a:xfrm>
          <a:prstGeom prst="rect">
            <a:avLst/>
          </a:prstGeom>
          <a:noFill/>
          <a:ln/>
        </p:spPr>
        <p:txBody>
          <a:bodyPr wrap="none" lIns="0" tIns="0" rIns="0" bIns="0" rtlCol="0" anchor="ctr"/>
          <a:lstStyle/>
          <a:p>
            <a:pPr marL="0" indent="0" algn="ctr">
              <a:lnSpc>
                <a:spcPts val="1695"/>
              </a:lnSpc>
              <a:buNone/>
            </a:pPr>
            <a:r>
              <a:rPr lang="en-US" sz="1130" b="1" dirty="0">
                <a:solidFill>
                  <a:srgbClr val="D4A843"/>
                </a:solidFill>
                <a:latin typeface="Constantia" pitchFamily="34" charset="0"/>
                <a:ea typeface="Constantia" pitchFamily="34" charset="-122"/>
                <a:cs typeface="Constantia" pitchFamily="34" charset="-120"/>
              </a:rPr>
              <a:t>INVEST IN COMMUNITY SAFETY</a:t>
            </a:r>
            <a:endParaRPr lang="en-US" sz="1130" dirty="0"/>
          </a:p>
        </p:txBody>
      </p:sp>
      <p:sp>
        <p:nvSpPr>
          <p:cNvPr id="17" name="Text 14"/>
          <p:cNvSpPr/>
          <p:nvPr/>
        </p:nvSpPr>
        <p:spPr>
          <a:xfrm>
            <a:off x="2240280" y="4607719"/>
            <a:ext cx="4663440" cy="291911"/>
          </a:xfrm>
          <a:prstGeom prst="rect">
            <a:avLst/>
          </a:prstGeom>
          <a:noFill/>
          <a:ln/>
        </p:spPr>
        <p:txBody>
          <a:bodyPr wrap="square" lIns="0" tIns="0" rIns="0" bIns="0" rtlCol="0" anchor="t"/>
          <a:lstStyle/>
          <a:p>
            <a:pPr marL="0" indent="0" algn="ctr">
              <a:lnSpc>
                <a:spcPts val="1095"/>
              </a:lnSpc>
              <a:buNone/>
            </a:pPr>
            <a:endParaRPr lang="en-US" sz="73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chemeClr val="tx1"/>
        </a:solidFill>
        <a:effectLst/>
      </p:bgPr>
    </p:bg>
    <p:spTree>
      <p:nvGrpSpPr>
        <p:cNvPr id="1" name=""/>
        <p:cNvGrpSpPr/>
        <p:nvPr/>
      </p:nvGrpSpPr>
      <p:grpSpPr>
        <a:xfrm>
          <a:off x="0" y="0"/>
          <a:ext cx="0" cy="0"/>
          <a:chOff x="0" y="0"/>
          <a:chExt cx="0" cy="0"/>
        </a:xfrm>
      </p:grpSpPr>
      <p:sp>
        <p:nvSpPr>
          <p:cNvPr id="2" name="Text 0"/>
          <p:cNvSpPr/>
          <p:nvPr/>
        </p:nvSpPr>
        <p:spPr>
          <a:xfrm>
            <a:off x="457200" y="521643"/>
            <a:ext cx="342900" cy="29170"/>
          </a:xfrm>
          <a:prstGeom prst="roundRect">
            <a:avLst>
              <a:gd name="adj" fmla="val 47892"/>
            </a:avLst>
          </a:prstGeom>
          <a:solidFill>
            <a:srgbClr val="D4A843"/>
          </a:solidFill>
          <a:ln/>
        </p:spPr>
        <p:txBody>
          <a:bodyPr wrap="none" rtlCol="0" anchor="t"/>
          <a:lstStyle/>
          <a:p>
            <a:pPr marL="0" indent="0">
              <a:buNone/>
            </a:pPr>
            <a:endParaRPr lang="en-US" dirty="0"/>
          </a:p>
        </p:txBody>
      </p:sp>
      <p:sp>
        <p:nvSpPr>
          <p:cNvPr id="3" name="Text 1"/>
          <p:cNvSpPr/>
          <p:nvPr/>
        </p:nvSpPr>
        <p:spPr>
          <a:xfrm>
            <a:off x="914400" y="342900"/>
            <a:ext cx="4081318" cy="386655"/>
          </a:xfrm>
          <a:prstGeom prst="rect">
            <a:avLst/>
          </a:prstGeom>
          <a:noFill/>
          <a:ln/>
        </p:spPr>
        <p:txBody>
          <a:bodyPr wrap="none" lIns="0" tIns="0" rIns="0" bIns="0" rtlCol="0" anchor="ctr"/>
          <a:lstStyle/>
          <a:p>
            <a:pPr marL="0" indent="0" algn="l">
              <a:lnSpc>
                <a:spcPts val="3045"/>
              </a:lnSpc>
              <a:buNone/>
            </a:pPr>
            <a:r>
              <a:rPr lang="en-US" sz="2030" b="1" kern="0" spc="-30" dirty="0">
                <a:solidFill>
                  <a:srgbClr val="F0F0F0"/>
                </a:solidFill>
                <a:latin typeface="Constantia" pitchFamily="34" charset="0"/>
                <a:ea typeface="Constantia" pitchFamily="34" charset="-122"/>
                <a:cs typeface="Constantia" pitchFamily="34" charset="-120"/>
              </a:rPr>
              <a:t>Canada's Pre-Trial Detention Crisis</a:t>
            </a:r>
            <a:endParaRPr lang="en-US" sz="2030" dirty="0"/>
          </a:p>
        </p:txBody>
      </p:sp>
      <p:sp>
        <p:nvSpPr>
          <p:cNvPr id="4" name="Text 2"/>
          <p:cNvSpPr/>
          <p:nvPr/>
        </p:nvSpPr>
        <p:spPr>
          <a:xfrm>
            <a:off x="914400" y="786705"/>
            <a:ext cx="8549640" cy="182761"/>
          </a:xfrm>
          <a:prstGeom prst="rect">
            <a:avLst/>
          </a:prstGeom>
          <a:noFill/>
          <a:ln/>
        </p:spPr>
        <p:txBody>
          <a:bodyPr wrap="none" lIns="0" tIns="0" rIns="0" bIns="0" rtlCol="0" anchor="t"/>
          <a:lstStyle/>
          <a:p>
            <a:pPr marL="0" indent="0" algn="l">
              <a:lnSpc>
                <a:spcPts val="1440"/>
              </a:lnSpc>
              <a:spcBef>
                <a:spcPts val="340"/>
              </a:spcBef>
              <a:buNone/>
            </a:pPr>
            <a:r>
              <a:rPr lang="en-US" sz="960" dirty="0">
                <a:solidFill>
                  <a:srgbClr val="8B9AB5"/>
                </a:solidFill>
                <a:latin typeface="Calibri" pitchFamily="34" charset="0"/>
                <a:ea typeface="Calibri" pitchFamily="34" charset="-122"/>
                <a:cs typeface="Calibri" pitchFamily="34" charset="-120"/>
              </a:rPr>
              <a:t>Key indicators framing the scale of the bail crisis</a:t>
            </a:r>
            <a:endParaRPr lang="en-US" sz="960" dirty="0"/>
          </a:p>
        </p:txBody>
      </p:sp>
      <p:sp>
        <p:nvSpPr>
          <p:cNvPr id="5" name="Text 3"/>
          <p:cNvSpPr/>
          <p:nvPr/>
        </p:nvSpPr>
        <p:spPr>
          <a:xfrm>
            <a:off x="457200" y="1227237"/>
            <a:ext cx="4029075" cy="1492746"/>
          </a:xfrm>
          <a:prstGeom prst="roundRect">
            <a:avLst>
              <a:gd name="adj" fmla="val 7657"/>
            </a:avLst>
          </a:prstGeom>
          <a:solidFill>
            <a:srgbClr val="252B3D"/>
          </a:solidFill>
          <a:ln/>
        </p:spPr>
        <p:txBody>
          <a:bodyPr wrap="square" rtlCol="0" anchor="t"/>
          <a:lstStyle/>
          <a:p>
            <a:pPr marL="0" indent="0">
              <a:buNone/>
            </a:pPr>
            <a:endParaRPr lang="en-US" dirty="0"/>
          </a:p>
        </p:txBody>
      </p:sp>
      <p:pic>
        <p:nvPicPr>
          <p:cNvPr id="6" name="Image 0" descr="preencoded.png"/>
          <p:cNvPicPr>
            <a:picLocks noChangeAspect="1"/>
          </p:cNvPicPr>
          <p:nvPr/>
        </p:nvPicPr>
        <p:blipFill>
          <a:blip>
            <a:alphaModFix amt="15000"/>
            <a:extLst>
              <a:ext uri="{96DAC541-7B7A-43D3-8B79-37D633B846F1}">
                <asvg:svgBlip xmlns:asvg="http://schemas.microsoft.com/office/drawing/2016/SVG/main" r:embed="rId3"/>
              </a:ext>
            </a:extLst>
          </a:blip>
          <a:stretch>
            <a:fillRect/>
          </a:stretch>
        </p:blipFill>
        <p:spPr>
          <a:xfrm>
            <a:off x="4085630" y="1341537"/>
            <a:ext cx="257175" cy="257175"/>
          </a:xfrm>
          <a:prstGeom prst="rect">
            <a:avLst/>
          </a:prstGeom>
        </p:spPr>
      </p:pic>
      <p:sp>
        <p:nvSpPr>
          <p:cNvPr id="7" name="Text 4"/>
          <p:cNvSpPr/>
          <p:nvPr/>
        </p:nvSpPr>
        <p:spPr>
          <a:xfrm>
            <a:off x="685800" y="1568797"/>
            <a:ext cx="3750469" cy="457200"/>
          </a:xfrm>
          <a:prstGeom prst="rect">
            <a:avLst/>
          </a:prstGeom>
          <a:noFill/>
          <a:ln/>
        </p:spPr>
        <p:txBody>
          <a:bodyPr wrap="none" lIns="0" tIns="0" rIns="0" bIns="0" rtlCol="0" anchor="t"/>
          <a:lstStyle/>
          <a:p>
            <a:pPr marL="0" indent="0" algn="l">
              <a:lnSpc>
                <a:spcPts val="3600"/>
              </a:lnSpc>
              <a:buNone/>
            </a:pPr>
            <a:r>
              <a:rPr lang="en-US" sz="3600" b="1" kern="0" spc="-60" dirty="0">
                <a:solidFill>
                  <a:srgbClr val="D4A843"/>
                </a:solidFill>
                <a:latin typeface="Constantia" pitchFamily="34" charset="0"/>
                <a:ea typeface="Constantia" pitchFamily="34" charset="-122"/>
                <a:cs typeface="Constantia" pitchFamily="34" charset="-120"/>
              </a:rPr>
              <a:t>76%</a:t>
            </a:r>
            <a:endParaRPr lang="en-US" sz="3600" dirty="0"/>
          </a:p>
        </p:txBody>
      </p:sp>
      <p:sp>
        <p:nvSpPr>
          <p:cNvPr id="8" name="Text 5"/>
          <p:cNvSpPr/>
          <p:nvPr/>
        </p:nvSpPr>
        <p:spPr>
          <a:xfrm>
            <a:off x="685800" y="2112318"/>
            <a:ext cx="3643313" cy="324728"/>
          </a:xfrm>
          <a:prstGeom prst="rect">
            <a:avLst/>
          </a:prstGeom>
          <a:noFill/>
          <a:ln/>
        </p:spPr>
        <p:txBody>
          <a:bodyPr wrap="square" lIns="0" tIns="0" rIns="0" bIns="0" rtlCol="0" anchor="t"/>
          <a:lstStyle/>
          <a:p>
            <a:pPr marL="0" indent="0" algn="l">
              <a:lnSpc>
                <a:spcPts val="1218"/>
              </a:lnSpc>
              <a:buNone/>
            </a:pPr>
            <a:r>
              <a:rPr lang="en-US" sz="840" dirty="0">
                <a:solidFill>
                  <a:srgbClr val="8B9AB5"/>
                </a:solidFill>
                <a:latin typeface="Calibri" pitchFamily="34" charset="0"/>
                <a:ea typeface="Calibri" pitchFamily="34" charset="-122"/>
                <a:cs typeface="Calibri" pitchFamily="34" charset="-120"/>
              </a:rPr>
              <a:t>of people in provincial/territorial jails are denied bail — a number that has tripled in 50 years </a:t>
            </a:r>
            <a:r>
              <a:rPr lang="en-US" sz="840" b="1" dirty="0">
                <a:solidFill>
                  <a:srgbClr val="D4A843"/>
                </a:solidFill>
                <a:latin typeface="Calibri" pitchFamily="34" charset="0"/>
                <a:ea typeface="Calibri" pitchFamily="34" charset="-122"/>
                <a:cs typeface="Calibri" pitchFamily="34" charset="-120"/>
              </a:rPr>
              <a:t>(CCLA, 2025)</a:t>
            </a:r>
            <a:endParaRPr lang="en-US" sz="840" dirty="0"/>
          </a:p>
        </p:txBody>
      </p:sp>
      <p:sp>
        <p:nvSpPr>
          <p:cNvPr id="9" name="Text 6"/>
          <p:cNvSpPr/>
          <p:nvPr/>
        </p:nvSpPr>
        <p:spPr>
          <a:xfrm>
            <a:off x="4657725" y="1227237"/>
            <a:ext cx="4029075" cy="1492746"/>
          </a:xfrm>
          <a:prstGeom prst="roundRect">
            <a:avLst>
              <a:gd name="adj" fmla="val 7657"/>
            </a:avLst>
          </a:prstGeom>
          <a:solidFill>
            <a:srgbClr val="252B3D"/>
          </a:solidFill>
          <a:ln/>
        </p:spPr>
        <p:txBody>
          <a:bodyPr wrap="square" rtlCol="0" anchor="t"/>
          <a:lstStyle/>
          <a:p>
            <a:pPr marL="0" indent="0">
              <a:buNone/>
            </a:pPr>
            <a:endParaRPr lang="en-US" dirty="0"/>
          </a:p>
        </p:txBody>
      </p:sp>
      <p:pic>
        <p:nvPicPr>
          <p:cNvPr id="10" name="Image 1" descr="preencoded.png"/>
          <p:cNvPicPr>
            <a:picLocks noChangeAspect="1"/>
          </p:cNvPicPr>
          <p:nvPr/>
        </p:nvPicPr>
        <p:blipFill>
          <a:blip>
            <a:alphaModFix amt="15000"/>
            <a:extLst>
              <a:ext uri="{96DAC541-7B7A-43D3-8B79-37D633B846F1}">
                <asvg:svgBlip xmlns:asvg="http://schemas.microsoft.com/office/drawing/2016/SVG/main" r:embed="rId4"/>
              </a:ext>
            </a:extLst>
          </a:blip>
          <a:stretch>
            <a:fillRect/>
          </a:stretch>
        </p:blipFill>
        <p:spPr>
          <a:xfrm>
            <a:off x="8286155" y="1341537"/>
            <a:ext cx="257175" cy="257175"/>
          </a:xfrm>
          <a:prstGeom prst="rect">
            <a:avLst/>
          </a:prstGeom>
        </p:spPr>
      </p:pic>
      <p:sp>
        <p:nvSpPr>
          <p:cNvPr id="11" name="Text 7"/>
          <p:cNvSpPr/>
          <p:nvPr/>
        </p:nvSpPr>
        <p:spPr>
          <a:xfrm>
            <a:off x="4886325" y="1568797"/>
            <a:ext cx="3750469" cy="457200"/>
          </a:xfrm>
          <a:prstGeom prst="rect">
            <a:avLst/>
          </a:prstGeom>
          <a:noFill/>
          <a:ln/>
        </p:spPr>
        <p:txBody>
          <a:bodyPr wrap="none" lIns="0" tIns="0" rIns="0" bIns="0" rtlCol="0" anchor="t"/>
          <a:lstStyle/>
          <a:p>
            <a:pPr marL="0" indent="0" algn="l">
              <a:lnSpc>
                <a:spcPts val="3600"/>
              </a:lnSpc>
              <a:buNone/>
            </a:pPr>
            <a:r>
              <a:rPr lang="en-US" sz="3600" b="1" kern="0" spc="-60" dirty="0">
                <a:solidFill>
                  <a:srgbClr val="D4A843"/>
                </a:solidFill>
                <a:latin typeface="Constantia" pitchFamily="34" charset="0"/>
                <a:ea typeface="Constantia" pitchFamily="34" charset="-122"/>
                <a:cs typeface="Constantia" pitchFamily="34" charset="-120"/>
              </a:rPr>
              <a:t>82%</a:t>
            </a:r>
            <a:endParaRPr lang="en-US" sz="3600" dirty="0"/>
          </a:p>
        </p:txBody>
      </p:sp>
      <p:sp>
        <p:nvSpPr>
          <p:cNvPr id="12" name="Text 8"/>
          <p:cNvSpPr/>
          <p:nvPr/>
        </p:nvSpPr>
        <p:spPr>
          <a:xfrm>
            <a:off x="4886325" y="2112318"/>
            <a:ext cx="3643313" cy="324728"/>
          </a:xfrm>
          <a:prstGeom prst="rect">
            <a:avLst/>
          </a:prstGeom>
          <a:noFill/>
          <a:ln/>
        </p:spPr>
        <p:txBody>
          <a:bodyPr wrap="square" lIns="0" tIns="0" rIns="0" bIns="0" rtlCol="0" anchor="t"/>
          <a:lstStyle/>
          <a:p>
            <a:pPr marL="0" indent="0" algn="l">
              <a:lnSpc>
                <a:spcPts val="1218"/>
              </a:lnSpc>
              <a:buNone/>
            </a:pPr>
            <a:r>
              <a:rPr lang="en-US" sz="840" dirty="0">
                <a:solidFill>
                  <a:srgbClr val="8B9AB5"/>
                </a:solidFill>
                <a:latin typeface="Calibri" pitchFamily="34" charset="0"/>
                <a:ea typeface="Calibri" pitchFamily="34" charset="-122"/>
                <a:cs typeface="Calibri" pitchFamily="34" charset="-120"/>
              </a:rPr>
              <a:t>of Ontario prisoners on remand in 2024, up from 74% in 2019 </a:t>
            </a:r>
            <a:r>
              <a:rPr lang="en-US" sz="840" b="1" dirty="0">
                <a:solidFill>
                  <a:srgbClr val="D4A843"/>
                </a:solidFill>
                <a:latin typeface="Calibri" pitchFamily="34" charset="0"/>
                <a:ea typeface="Calibri" pitchFamily="34" charset="-122"/>
                <a:cs typeface="Calibri" pitchFamily="34" charset="-120"/>
              </a:rPr>
              <a:t>(CBC analysis)</a:t>
            </a:r>
            <a:endParaRPr lang="en-US" sz="840" dirty="0"/>
          </a:p>
        </p:txBody>
      </p:sp>
      <p:sp>
        <p:nvSpPr>
          <p:cNvPr id="13" name="Text 9"/>
          <p:cNvSpPr/>
          <p:nvPr/>
        </p:nvSpPr>
        <p:spPr>
          <a:xfrm>
            <a:off x="457200" y="2891433"/>
            <a:ext cx="4029075" cy="1492895"/>
          </a:xfrm>
          <a:prstGeom prst="roundRect">
            <a:avLst>
              <a:gd name="adj" fmla="val 7656"/>
            </a:avLst>
          </a:prstGeom>
          <a:solidFill>
            <a:srgbClr val="252B3D"/>
          </a:solidFill>
          <a:ln/>
        </p:spPr>
        <p:txBody>
          <a:bodyPr wrap="square" rtlCol="0" anchor="t"/>
          <a:lstStyle/>
          <a:p>
            <a:pPr marL="0" indent="0">
              <a:buNone/>
            </a:pPr>
            <a:endParaRPr lang="en-US" dirty="0"/>
          </a:p>
        </p:txBody>
      </p:sp>
      <p:pic>
        <p:nvPicPr>
          <p:cNvPr id="14" name="Image 2" descr="preencoded.png"/>
          <p:cNvPicPr>
            <a:picLocks noChangeAspect="1"/>
          </p:cNvPicPr>
          <p:nvPr/>
        </p:nvPicPr>
        <p:blipFill>
          <a:blip>
            <a:alphaModFix amt="15000"/>
            <a:extLst>
              <a:ext uri="{96DAC541-7B7A-43D3-8B79-37D633B846F1}">
                <asvg:svgBlip xmlns:asvg="http://schemas.microsoft.com/office/drawing/2016/SVG/main" r:embed="rId5"/>
              </a:ext>
            </a:extLst>
          </a:blip>
          <a:stretch>
            <a:fillRect/>
          </a:stretch>
        </p:blipFill>
        <p:spPr>
          <a:xfrm>
            <a:off x="4085630" y="3005733"/>
            <a:ext cx="257175" cy="257175"/>
          </a:xfrm>
          <a:prstGeom prst="rect">
            <a:avLst/>
          </a:prstGeom>
        </p:spPr>
      </p:pic>
      <p:sp>
        <p:nvSpPr>
          <p:cNvPr id="15" name="Text 10"/>
          <p:cNvSpPr/>
          <p:nvPr/>
        </p:nvSpPr>
        <p:spPr>
          <a:xfrm>
            <a:off x="685800" y="3232993"/>
            <a:ext cx="3750469" cy="457200"/>
          </a:xfrm>
          <a:prstGeom prst="rect">
            <a:avLst/>
          </a:prstGeom>
          <a:noFill/>
          <a:ln/>
        </p:spPr>
        <p:txBody>
          <a:bodyPr wrap="none" lIns="0" tIns="0" rIns="0" bIns="0" rtlCol="0" anchor="t"/>
          <a:lstStyle/>
          <a:p>
            <a:pPr marL="0" indent="0" algn="l">
              <a:lnSpc>
                <a:spcPts val="3600"/>
              </a:lnSpc>
              <a:buNone/>
            </a:pPr>
            <a:r>
              <a:rPr lang="en-US" sz="3600" b="1" kern="0" spc="-60" dirty="0">
                <a:solidFill>
                  <a:srgbClr val="D4A843"/>
                </a:solidFill>
                <a:latin typeface="Constantia" pitchFamily="34" charset="0"/>
                <a:ea typeface="Constantia" pitchFamily="34" charset="-122"/>
                <a:cs typeface="Constantia" pitchFamily="34" charset="-120"/>
              </a:rPr>
              <a:t>51%</a:t>
            </a:r>
            <a:endParaRPr lang="en-US" sz="3600" dirty="0"/>
          </a:p>
        </p:txBody>
      </p:sp>
      <p:sp>
        <p:nvSpPr>
          <p:cNvPr id="16" name="Text 11"/>
          <p:cNvSpPr/>
          <p:nvPr/>
        </p:nvSpPr>
        <p:spPr>
          <a:xfrm>
            <a:off x="685800" y="3776514"/>
            <a:ext cx="3643313" cy="324728"/>
          </a:xfrm>
          <a:prstGeom prst="rect">
            <a:avLst/>
          </a:prstGeom>
          <a:noFill/>
          <a:ln/>
        </p:spPr>
        <p:txBody>
          <a:bodyPr wrap="square" lIns="0" tIns="0" rIns="0" bIns="0" rtlCol="0" anchor="t"/>
          <a:lstStyle/>
          <a:p>
            <a:pPr marL="0" indent="0" algn="l">
              <a:lnSpc>
                <a:spcPts val="1218"/>
              </a:lnSpc>
              <a:buNone/>
            </a:pPr>
            <a:r>
              <a:rPr lang="en-US" sz="840" dirty="0">
                <a:solidFill>
                  <a:srgbClr val="8B9AB5"/>
                </a:solidFill>
                <a:latin typeface="Calibri" pitchFamily="34" charset="0"/>
                <a:ea typeface="Calibri" pitchFamily="34" charset="-122"/>
                <a:cs typeface="Calibri" pitchFamily="34" charset="-120"/>
              </a:rPr>
              <a:t>of all criminal cases end with charges withdrawn or accused not found guilty </a:t>
            </a:r>
            <a:r>
              <a:rPr lang="en-US" sz="840" b="1" dirty="0">
                <a:solidFill>
                  <a:srgbClr val="D4A843"/>
                </a:solidFill>
                <a:latin typeface="Calibri" pitchFamily="34" charset="0"/>
                <a:ea typeface="Calibri" pitchFamily="34" charset="-122"/>
                <a:cs typeface="Calibri" pitchFamily="34" charset="-120"/>
              </a:rPr>
              <a:t>(CCLA 2024 Bail Report)</a:t>
            </a:r>
            <a:endParaRPr lang="en-US" sz="840" dirty="0"/>
          </a:p>
        </p:txBody>
      </p:sp>
      <p:sp>
        <p:nvSpPr>
          <p:cNvPr id="17" name="Text 12"/>
          <p:cNvSpPr/>
          <p:nvPr/>
        </p:nvSpPr>
        <p:spPr>
          <a:xfrm>
            <a:off x="4657725" y="2891433"/>
            <a:ext cx="4029075" cy="1492895"/>
          </a:xfrm>
          <a:prstGeom prst="roundRect">
            <a:avLst>
              <a:gd name="adj" fmla="val 7656"/>
            </a:avLst>
          </a:prstGeom>
          <a:solidFill>
            <a:srgbClr val="252B3D"/>
          </a:solidFill>
          <a:ln/>
        </p:spPr>
        <p:txBody>
          <a:bodyPr wrap="square" rtlCol="0" anchor="t"/>
          <a:lstStyle/>
          <a:p>
            <a:pPr marL="0" indent="0">
              <a:buNone/>
            </a:pPr>
            <a:endParaRPr lang="en-US" dirty="0"/>
          </a:p>
        </p:txBody>
      </p:sp>
      <p:pic>
        <p:nvPicPr>
          <p:cNvPr id="18" name="Image 3" descr="preencoded.png"/>
          <p:cNvPicPr>
            <a:picLocks noChangeAspect="1"/>
          </p:cNvPicPr>
          <p:nvPr/>
        </p:nvPicPr>
        <p:blipFill>
          <a:blip>
            <a:alphaModFix amt="15000"/>
            <a:extLst>
              <a:ext uri="{96DAC541-7B7A-43D3-8B79-37D633B846F1}">
                <asvg:svgBlip xmlns:asvg="http://schemas.microsoft.com/office/drawing/2016/SVG/main" r:embed="rId6"/>
              </a:ext>
            </a:extLst>
          </a:blip>
          <a:stretch>
            <a:fillRect/>
          </a:stretch>
        </p:blipFill>
        <p:spPr>
          <a:xfrm>
            <a:off x="8286155" y="3005733"/>
            <a:ext cx="257175" cy="257175"/>
          </a:xfrm>
          <a:prstGeom prst="rect">
            <a:avLst/>
          </a:prstGeom>
        </p:spPr>
      </p:pic>
      <p:sp>
        <p:nvSpPr>
          <p:cNvPr id="19" name="Text 13"/>
          <p:cNvSpPr/>
          <p:nvPr/>
        </p:nvSpPr>
        <p:spPr>
          <a:xfrm>
            <a:off x="4886325" y="3261568"/>
            <a:ext cx="3750469" cy="400050"/>
          </a:xfrm>
          <a:prstGeom prst="rect">
            <a:avLst/>
          </a:prstGeom>
          <a:noFill/>
          <a:ln/>
        </p:spPr>
        <p:txBody>
          <a:bodyPr wrap="none" lIns="0" tIns="0" rIns="0" bIns="0" rtlCol="0" anchor="t"/>
          <a:lstStyle/>
          <a:p>
            <a:pPr marL="0" indent="0" algn="l">
              <a:lnSpc>
                <a:spcPts val="3150"/>
              </a:lnSpc>
              <a:buNone/>
            </a:pPr>
            <a:r>
              <a:rPr lang="en-US" sz="3150" b="1" kern="0" spc="-60" dirty="0">
                <a:solidFill>
                  <a:srgbClr val="D4A843"/>
                </a:solidFill>
                <a:latin typeface="Constantia" pitchFamily="34" charset="0"/>
                <a:ea typeface="Constantia" pitchFamily="34" charset="-122"/>
                <a:cs typeface="Constantia" pitchFamily="34" charset="-120"/>
              </a:rPr>
              <a:t>10,800</a:t>
            </a:r>
            <a:endParaRPr lang="en-US" sz="3150" dirty="0"/>
          </a:p>
        </p:txBody>
      </p:sp>
      <p:sp>
        <p:nvSpPr>
          <p:cNvPr id="20" name="Text 14"/>
          <p:cNvSpPr/>
          <p:nvPr/>
        </p:nvSpPr>
        <p:spPr>
          <a:xfrm>
            <a:off x="4886325" y="3747939"/>
            <a:ext cx="3643313" cy="324728"/>
          </a:xfrm>
          <a:prstGeom prst="rect">
            <a:avLst/>
          </a:prstGeom>
          <a:noFill/>
          <a:ln/>
        </p:spPr>
        <p:txBody>
          <a:bodyPr wrap="square" lIns="0" tIns="0" rIns="0" bIns="0" rtlCol="0" anchor="ctr"/>
          <a:lstStyle/>
          <a:p>
            <a:pPr marL="0" indent="0" algn="l">
              <a:lnSpc>
                <a:spcPts val="1218"/>
              </a:lnSpc>
              <a:buNone/>
            </a:pPr>
            <a:r>
              <a:rPr lang="en-US" sz="840" dirty="0">
                <a:solidFill>
                  <a:srgbClr val="8B9AB5"/>
                </a:solidFill>
                <a:latin typeface="Calibri" pitchFamily="34" charset="0"/>
                <a:ea typeface="Calibri" pitchFamily="34" charset="-122"/>
                <a:cs typeface="Calibri" pitchFamily="34" charset="-120"/>
              </a:rPr>
              <a:t>average Ontario inmates in 2025 vs. 8,500 bed capacity — </a:t>
            </a:r>
            <a:r>
              <a:rPr lang="en-US" sz="840" b="1" dirty="0">
                <a:solidFill>
                  <a:srgbClr val="E87C6C"/>
                </a:solidFill>
                <a:latin typeface="Calibri" pitchFamily="34" charset="0"/>
                <a:ea typeface="Calibri" pitchFamily="34" charset="-122"/>
                <a:cs typeface="Calibri" pitchFamily="34" charset="-120"/>
              </a:rPr>
              <a:t>127% overcrowding</a:t>
            </a:r>
            <a:r>
              <a:rPr lang="en-US" sz="840" dirty="0">
                <a:solidFill>
                  <a:srgbClr val="8B9AB5"/>
                </a:solidFill>
                <a:latin typeface="Calibri" pitchFamily="34" charset="0"/>
                <a:ea typeface="Calibri" pitchFamily="34" charset="-122"/>
                <a:cs typeface="Calibri" pitchFamily="34" charset="-120"/>
              </a:rPr>
              <a:t> </a:t>
            </a:r>
            <a:r>
              <a:rPr lang="en-US" sz="840" b="1" dirty="0">
                <a:solidFill>
                  <a:srgbClr val="D4A843"/>
                </a:solidFill>
                <a:latin typeface="Calibri" pitchFamily="34" charset="0"/>
                <a:ea typeface="Calibri" pitchFamily="34" charset="-122"/>
                <a:cs typeface="Calibri" pitchFamily="34" charset="-120"/>
              </a:rPr>
              <a:t>(CBC/FOIA data)</a:t>
            </a:r>
            <a:endParaRPr lang="en-US" sz="840" dirty="0"/>
          </a:p>
        </p:txBody>
      </p:sp>
      <p:sp>
        <p:nvSpPr>
          <p:cNvPr id="21" name="Text 15"/>
          <p:cNvSpPr/>
          <p:nvPr/>
        </p:nvSpPr>
        <p:spPr>
          <a:xfrm>
            <a:off x="457200" y="4555778"/>
            <a:ext cx="8394192" cy="301972"/>
          </a:xfrm>
          <a:prstGeom prst="rect">
            <a:avLst/>
          </a:prstGeom>
          <a:solidFill>
            <a:srgbClr val="D4A843">
              <a:alpha val="8000"/>
            </a:srgbClr>
          </a:solidFill>
          <a:ln/>
        </p:spPr>
        <p:txBody>
          <a:bodyPr wrap="none" lIns="143510" tIns="71120" rIns="143510" bIns="71120" rtlCol="0" anchor="t"/>
          <a:lstStyle/>
          <a:p>
            <a:pPr marL="0" indent="0" algn="l">
              <a:lnSpc>
                <a:spcPts val="1260"/>
              </a:lnSpc>
              <a:buNone/>
            </a:pPr>
            <a:r>
              <a:rPr lang="en-US" sz="840" kern="0" spc="10" dirty="0">
                <a:solidFill>
                  <a:srgbClr val="F0F0F0"/>
                </a:solidFill>
                <a:latin typeface="Calibri" pitchFamily="34" charset="0"/>
                <a:ea typeface="Calibri" pitchFamily="34" charset="-122"/>
                <a:cs typeface="Calibri" pitchFamily="34" charset="-120"/>
              </a:rPr>
              <a:t>Most people in Canadian jails tonight are </a:t>
            </a:r>
            <a:r>
              <a:rPr lang="en-US" sz="840" b="1" kern="0" spc="10" dirty="0">
                <a:solidFill>
                  <a:srgbClr val="D4A843"/>
                </a:solidFill>
                <a:latin typeface="Calibri" pitchFamily="34" charset="0"/>
                <a:ea typeface="Calibri" pitchFamily="34" charset="-122"/>
                <a:cs typeface="Calibri" pitchFamily="34" charset="-120"/>
              </a:rPr>
              <a:t>legally innocent</a:t>
            </a:r>
            <a:r>
              <a:rPr lang="en-US" sz="840" b="1" kern="0" spc="10" dirty="0">
                <a:solidFill>
                  <a:srgbClr val="F0F0F0"/>
                </a:solidFill>
                <a:latin typeface="Calibri" pitchFamily="34" charset="0"/>
                <a:ea typeface="Calibri" pitchFamily="34" charset="-122"/>
                <a:cs typeface="Calibri" pitchFamily="34" charset="-120"/>
              </a:rPr>
              <a:t> </a:t>
            </a:r>
            <a:r>
              <a:rPr lang="en-US" sz="840" kern="0" spc="10" dirty="0">
                <a:solidFill>
                  <a:srgbClr val="F0F0F0"/>
                </a:solidFill>
                <a:latin typeface="Calibri" pitchFamily="34" charset="0"/>
                <a:ea typeface="Calibri" pitchFamily="34" charset="-122"/>
                <a:cs typeface="Calibri" pitchFamily="34" charset="-120"/>
              </a:rPr>
              <a:t>and awaiting trial.</a:t>
            </a:r>
            <a:endParaRPr lang="en-US" sz="840" dirty="0"/>
          </a:p>
        </p:txBody>
      </p:sp>
      <p:sp>
        <p:nvSpPr>
          <p:cNvPr id="22" name="Text 16"/>
          <p:cNvSpPr/>
          <p:nvPr/>
        </p:nvSpPr>
        <p:spPr>
          <a:xfrm>
            <a:off x="457200" y="4555778"/>
            <a:ext cx="19050" cy="301972"/>
          </a:xfrm>
          <a:prstGeom prst="rect">
            <a:avLst/>
          </a:prstGeom>
          <a:solidFill>
            <a:srgbClr val="D4A843"/>
          </a:solidFill>
          <a:ln/>
        </p:spPr>
        <p:txBody>
          <a:bodyPr wrap="square" rtlCol="0" anchor="t"/>
          <a:lstStyle/>
          <a:p>
            <a:pPr marL="0" indent="0">
              <a:buNone/>
            </a:pPr>
            <a:endParaRPr lang="en-US" dirty="0"/>
          </a:p>
        </p:txBody>
      </p:sp>
      <p:sp>
        <p:nvSpPr>
          <p:cNvPr id="23" name="Text 17"/>
          <p:cNvSpPr/>
          <p:nvPr/>
        </p:nvSpPr>
        <p:spPr>
          <a:xfrm>
            <a:off x="457200" y="1227237"/>
            <a:ext cx="4029075" cy="29170"/>
          </a:xfrm>
          <a:custGeom>
            <a:avLst/>
            <a:gdLst/>
            <a:ahLst/>
            <a:cxnLst/>
            <a:rect l="l" t="t" r="r" b="b"/>
            <a:pathLst>
              <a:path w="4029075" h="29170">
                <a:moveTo>
                  <a:pt x="114300" y="0"/>
                </a:moveTo>
                <a:lnTo>
                  <a:pt x="3914775" y="0"/>
                </a:lnTo>
                <a:lnTo>
                  <a:pt x="3943415" y="3646"/>
                </a:lnTo>
                <a:lnTo>
                  <a:pt x="3954948" y="7293"/>
                </a:lnTo>
                <a:lnTo>
                  <a:pt x="3963570" y="10939"/>
                </a:lnTo>
                <a:lnTo>
                  <a:pt x="3970645" y="14585"/>
                </a:lnTo>
                <a:lnTo>
                  <a:pt x="3976705" y="18231"/>
                </a:lnTo>
                <a:lnTo>
                  <a:pt x="3982025" y="21878"/>
                </a:lnTo>
                <a:lnTo>
                  <a:pt x="3986770" y="25524"/>
                </a:lnTo>
                <a:lnTo>
                  <a:pt x="3991047" y="29170"/>
                </a:lnTo>
                <a:lnTo>
                  <a:pt x="38028" y="29170"/>
                </a:lnTo>
                <a:lnTo>
                  <a:pt x="42305" y="25524"/>
                </a:lnTo>
                <a:lnTo>
                  <a:pt x="47050" y="21878"/>
                </a:lnTo>
                <a:lnTo>
                  <a:pt x="52370" y="18231"/>
                </a:lnTo>
                <a:lnTo>
                  <a:pt x="58430" y="14585"/>
                </a:lnTo>
                <a:lnTo>
                  <a:pt x="65505" y="10939"/>
                </a:lnTo>
                <a:lnTo>
                  <a:pt x="74127" y="7293"/>
                </a:lnTo>
                <a:lnTo>
                  <a:pt x="85660" y="3646"/>
                </a:lnTo>
                <a:close/>
              </a:path>
            </a:pathLst>
          </a:custGeom>
          <a:solidFill>
            <a:srgbClr val="D4A843"/>
          </a:solidFill>
          <a:ln/>
        </p:spPr>
        <p:txBody>
          <a:bodyPr wrap="none" rtlCol="0" anchor="t"/>
          <a:lstStyle/>
          <a:p>
            <a:pPr marL="0" indent="0">
              <a:buNone/>
            </a:pPr>
            <a:endParaRPr lang="en-US" dirty="0"/>
          </a:p>
        </p:txBody>
      </p:sp>
      <p:sp>
        <p:nvSpPr>
          <p:cNvPr id="24" name="Text 18"/>
          <p:cNvSpPr/>
          <p:nvPr/>
        </p:nvSpPr>
        <p:spPr>
          <a:xfrm>
            <a:off x="3843633" y="2077343"/>
            <a:ext cx="857250" cy="857250"/>
          </a:xfrm>
          <a:prstGeom prst="ellipse">
            <a:avLst/>
          </a:prstGeom>
          <a:solidFill>
            <a:srgbClr val="D4A843">
              <a:alpha val="4000"/>
            </a:srgbClr>
          </a:solidFill>
          <a:ln/>
        </p:spPr>
        <p:txBody>
          <a:bodyPr wrap="square" rtlCol="0" anchor="t"/>
          <a:lstStyle/>
          <a:p>
            <a:pPr marL="0" indent="0">
              <a:buNone/>
            </a:pPr>
            <a:endParaRPr lang="en-US" dirty="0"/>
          </a:p>
        </p:txBody>
      </p:sp>
      <p:sp>
        <p:nvSpPr>
          <p:cNvPr id="25" name="Text 19"/>
          <p:cNvSpPr/>
          <p:nvPr/>
        </p:nvSpPr>
        <p:spPr>
          <a:xfrm>
            <a:off x="4657725" y="1227237"/>
            <a:ext cx="4029075" cy="29170"/>
          </a:xfrm>
          <a:custGeom>
            <a:avLst/>
            <a:gdLst/>
            <a:ahLst/>
            <a:cxnLst/>
            <a:rect l="l" t="t" r="r" b="b"/>
            <a:pathLst>
              <a:path w="4029075" h="29170">
                <a:moveTo>
                  <a:pt x="114300" y="0"/>
                </a:moveTo>
                <a:lnTo>
                  <a:pt x="3914775" y="0"/>
                </a:lnTo>
                <a:lnTo>
                  <a:pt x="3943415" y="3646"/>
                </a:lnTo>
                <a:lnTo>
                  <a:pt x="3954948" y="7293"/>
                </a:lnTo>
                <a:lnTo>
                  <a:pt x="3963570" y="10939"/>
                </a:lnTo>
                <a:lnTo>
                  <a:pt x="3970645" y="14585"/>
                </a:lnTo>
                <a:lnTo>
                  <a:pt x="3976705" y="18231"/>
                </a:lnTo>
                <a:lnTo>
                  <a:pt x="3982025" y="21878"/>
                </a:lnTo>
                <a:lnTo>
                  <a:pt x="3986770" y="25524"/>
                </a:lnTo>
                <a:lnTo>
                  <a:pt x="3991047" y="29170"/>
                </a:lnTo>
                <a:lnTo>
                  <a:pt x="38028" y="29170"/>
                </a:lnTo>
                <a:lnTo>
                  <a:pt x="42305" y="25524"/>
                </a:lnTo>
                <a:lnTo>
                  <a:pt x="47050" y="21878"/>
                </a:lnTo>
                <a:lnTo>
                  <a:pt x="52370" y="18231"/>
                </a:lnTo>
                <a:lnTo>
                  <a:pt x="58430" y="14585"/>
                </a:lnTo>
                <a:lnTo>
                  <a:pt x="65505" y="10939"/>
                </a:lnTo>
                <a:lnTo>
                  <a:pt x="74127" y="7293"/>
                </a:lnTo>
                <a:lnTo>
                  <a:pt x="85660" y="3646"/>
                </a:lnTo>
                <a:close/>
              </a:path>
            </a:pathLst>
          </a:custGeom>
          <a:solidFill>
            <a:srgbClr val="D4A843"/>
          </a:solidFill>
          <a:ln/>
        </p:spPr>
        <p:txBody>
          <a:bodyPr wrap="none" rtlCol="0" anchor="t"/>
          <a:lstStyle/>
          <a:p>
            <a:pPr marL="0" indent="0">
              <a:buNone/>
            </a:pPr>
            <a:endParaRPr lang="en-US" dirty="0"/>
          </a:p>
        </p:txBody>
      </p:sp>
      <p:sp>
        <p:nvSpPr>
          <p:cNvPr id="26" name="Text 20"/>
          <p:cNvSpPr/>
          <p:nvPr/>
        </p:nvSpPr>
        <p:spPr>
          <a:xfrm>
            <a:off x="8044158" y="2077343"/>
            <a:ext cx="857250" cy="857250"/>
          </a:xfrm>
          <a:prstGeom prst="ellipse">
            <a:avLst/>
          </a:prstGeom>
          <a:solidFill>
            <a:srgbClr val="D4A843">
              <a:alpha val="4000"/>
            </a:srgbClr>
          </a:solidFill>
          <a:ln/>
        </p:spPr>
        <p:txBody>
          <a:bodyPr wrap="square" rtlCol="0" anchor="t"/>
          <a:lstStyle/>
          <a:p>
            <a:pPr marL="0" indent="0">
              <a:buNone/>
            </a:pPr>
            <a:endParaRPr lang="en-US" dirty="0"/>
          </a:p>
        </p:txBody>
      </p:sp>
      <p:sp>
        <p:nvSpPr>
          <p:cNvPr id="27" name="Text 21"/>
          <p:cNvSpPr/>
          <p:nvPr/>
        </p:nvSpPr>
        <p:spPr>
          <a:xfrm>
            <a:off x="457200" y="2891433"/>
            <a:ext cx="4029075" cy="29170"/>
          </a:xfrm>
          <a:custGeom>
            <a:avLst/>
            <a:gdLst/>
            <a:ahLst/>
            <a:cxnLst/>
            <a:rect l="l" t="t" r="r" b="b"/>
            <a:pathLst>
              <a:path w="4029075" h="29170">
                <a:moveTo>
                  <a:pt x="114300" y="0"/>
                </a:moveTo>
                <a:lnTo>
                  <a:pt x="3914775" y="0"/>
                </a:lnTo>
                <a:lnTo>
                  <a:pt x="3943415" y="3646"/>
                </a:lnTo>
                <a:lnTo>
                  <a:pt x="3954948" y="7293"/>
                </a:lnTo>
                <a:lnTo>
                  <a:pt x="3963570" y="10939"/>
                </a:lnTo>
                <a:lnTo>
                  <a:pt x="3970645" y="14585"/>
                </a:lnTo>
                <a:lnTo>
                  <a:pt x="3976705" y="18231"/>
                </a:lnTo>
                <a:lnTo>
                  <a:pt x="3982025" y="21878"/>
                </a:lnTo>
                <a:lnTo>
                  <a:pt x="3986770" y="25524"/>
                </a:lnTo>
                <a:lnTo>
                  <a:pt x="3991047" y="29170"/>
                </a:lnTo>
                <a:lnTo>
                  <a:pt x="38028" y="29170"/>
                </a:lnTo>
                <a:lnTo>
                  <a:pt x="42305" y="25524"/>
                </a:lnTo>
                <a:lnTo>
                  <a:pt x="47050" y="21878"/>
                </a:lnTo>
                <a:lnTo>
                  <a:pt x="52370" y="18231"/>
                </a:lnTo>
                <a:lnTo>
                  <a:pt x="58430" y="14585"/>
                </a:lnTo>
                <a:lnTo>
                  <a:pt x="65505" y="10939"/>
                </a:lnTo>
                <a:lnTo>
                  <a:pt x="74127" y="7293"/>
                </a:lnTo>
                <a:lnTo>
                  <a:pt x="85660" y="3646"/>
                </a:lnTo>
                <a:close/>
              </a:path>
            </a:pathLst>
          </a:custGeom>
          <a:solidFill>
            <a:srgbClr val="D4A843"/>
          </a:solidFill>
          <a:ln/>
        </p:spPr>
        <p:txBody>
          <a:bodyPr wrap="none" rtlCol="0" anchor="t"/>
          <a:lstStyle/>
          <a:p>
            <a:pPr marL="0" indent="0">
              <a:buNone/>
            </a:pPr>
            <a:endParaRPr lang="en-US" dirty="0"/>
          </a:p>
        </p:txBody>
      </p:sp>
      <p:sp>
        <p:nvSpPr>
          <p:cNvPr id="28" name="Text 22"/>
          <p:cNvSpPr/>
          <p:nvPr/>
        </p:nvSpPr>
        <p:spPr>
          <a:xfrm>
            <a:off x="3843633" y="3741688"/>
            <a:ext cx="857250" cy="857250"/>
          </a:xfrm>
          <a:prstGeom prst="ellipse">
            <a:avLst/>
          </a:prstGeom>
          <a:solidFill>
            <a:srgbClr val="D4A843">
              <a:alpha val="4000"/>
            </a:srgbClr>
          </a:solidFill>
          <a:ln/>
        </p:spPr>
        <p:txBody>
          <a:bodyPr wrap="square" rtlCol="0" anchor="t"/>
          <a:lstStyle/>
          <a:p>
            <a:pPr marL="0" indent="0">
              <a:buNone/>
            </a:pPr>
            <a:endParaRPr lang="en-US" dirty="0"/>
          </a:p>
        </p:txBody>
      </p:sp>
      <p:sp>
        <p:nvSpPr>
          <p:cNvPr id="29" name="Text 23"/>
          <p:cNvSpPr/>
          <p:nvPr/>
        </p:nvSpPr>
        <p:spPr>
          <a:xfrm>
            <a:off x="4657725" y="2891433"/>
            <a:ext cx="4029075" cy="29170"/>
          </a:xfrm>
          <a:custGeom>
            <a:avLst/>
            <a:gdLst/>
            <a:ahLst/>
            <a:cxnLst/>
            <a:rect l="l" t="t" r="r" b="b"/>
            <a:pathLst>
              <a:path w="4029075" h="29170">
                <a:moveTo>
                  <a:pt x="114300" y="0"/>
                </a:moveTo>
                <a:lnTo>
                  <a:pt x="3914775" y="0"/>
                </a:lnTo>
                <a:lnTo>
                  <a:pt x="3943415" y="3646"/>
                </a:lnTo>
                <a:lnTo>
                  <a:pt x="3954948" y="7293"/>
                </a:lnTo>
                <a:lnTo>
                  <a:pt x="3963570" y="10939"/>
                </a:lnTo>
                <a:lnTo>
                  <a:pt x="3970645" y="14585"/>
                </a:lnTo>
                <a:lnTo>
                  <a:pt x="3976705" y="18231"/>
                </a:lnTo>
                <a:lnTo>
                  <a:pt x="3982025" y="21878"/>
                </a:lnTo>
                <a:lnTo>
                  <a:pt x="3986770" y="25524"/>
                </a:lnTo>
                <a:lnTo>
                  <a:pt x="3991047" y="29170"/>
                </a:lnTo>
                <a:lnTo>
                  <a:pt x="38028" y="29170"/>
                </a:lnTo>
                <a:lnTo>
                  <a:pt x="42305" y="25524"/>
                </a:lnTo>
                <a:lnTo>
                  <a:pt x="47050" y="21878"/>
                </a:lnTo>
                <a:lnTo>
                  <a:pt x="52370" y="18231"/>
                </a:lnTo>
                <a:lnTo>
                  <a:pt x="58430" y="14585"/>
                </a:lnTo>
                <a:lnTo>
                  <a:pt x="65505" y="10939"/>
                </a:lnTo>
                <a:lnTo>
                  <a:pt x="74127" y="7293"/>
                </a:lnTo>
                <a:lnTo>
                  <a:pt x="85660" y="3646"/>
                </a:lnTo>
                <a:close/>
              </a:path>
            </a:pathLst>
          </a:custGeom>
          <a:solidFill>
            <a:srgbClr val="D4A843"/>
          </a:solidFill>
          <a:ln/>
        </p:spPr>
        <p:txBody>
          <a:bodyPr wrap="none" rtlCol="0" anchor="t"/>
          <a:lstStyle/>
          <a:p>
            <a:pPr marL="0" indent="0">
              <a:buNone/>
            </a:pPr>
            <a:endParaRPr lang="en-US" dirty="0"/>
          </a:p>
        </p:txBody>
      </p:sp>
      <p:sp>
        <p:nvSpPr>
          <p:cNvPr id="30" name="Text 24"/>
          <p:cNvSpPr/>
          <p:nvPr/>
        </p:nvSpPr>
        <p:spPr>
          <a:xfrm>
            <a:off x="8044158" y="3741688"/>
            <a:ext cx="857250" cy="857250"/>
          </a:xfrm>
          <a:prstGeom prst="ellipse">
            <a:avLst/>
          </a:prstGeom>
          <a:solidFill>
            <a:srgbClr val="D4A843">
              <a:alpha val="4000"/>
            </a:srgbClr>
          </a:solidFill>
          <a:ln/>
        </p:spPr>
        <p:txBody>
          <a:bodyPr wrap="square" rtlCol="0" anchor="t"/>
          <a:lstStyle/>
          <a:p>
            <a:pPr marL="0" indent="0">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9">
    <p:bg>
      <p:bgPr>
        <a:solidFill>
          <a:schemeClr val="tx1"/>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57200" y="460921"/>
            <a:ext cx="171450" cy="171450"/>
          </a:xfrm>
          <a:prstGeom prst="rect">
            <a:avLst/>
          </a:prstGeom>
        </p:spPr>
      </p:pic>
      <p:sp>
        <p:nvSpPr>
          <p:cNvPr id="3" name="Text 0"/>
          <p:cNvSpPr/>
          <p:nvPr/>
        </p:nvSpPr>
        <p:spPr>
          <a:xfrm>
            <a:off x="728960" y="342900"/>
            <a:ext cx="3470769" cy="407640"/>
          </a:xfrm>
          <a:prstGeom prst="rect">
            <a:avLst/>
          </a:prstGeom>
          <a:noFill/>
          <a:ln/>
        </p:spPr>
        <p:txBody>
          <a:bodyPr wrap="none" lIns="0" tIns="0" rIns="0" bIns="0" rtlCol="0" anchor="ctr"/>
          <a:lstStyle/>
          <a:p>
            <a:pPr marL="0" indent="0" algn="l">
              <a:lnSpc>
                <a:spcPts val="3210"/>
              </a:lnSpc>
              <a:buNone/>
            </a:pPr>
            <a:r>
              <a:rPr lang="en-US" sz="2140" b="1" kern="0" spc="-30" dirty="0">
                <a:solidFill>
                  <a:srgbClr val="F0F0F0"/>
                </a:solidFill>
                <a:latin typeface="Constantia" pitchFamily="34" charset="0"/>
                <a:ea typeface="Constantia" pitchFamily="34" charset="-122"/>
                <a:cs typeface="Constantia" pitchFamily="34" charset="-120"/>
              </a:rPr>
              <a:t>The Human Cost of Remand</a:t>
            </a:r>
            <a:endParaRPr lang="en-US" sz="2140" dirty="0"/>
          </a:p>
        </p:txBody>
      </p:sp>
      <p:sp>
        <p:nvSpPr>
          <p:cNvPr id="4" name="Text 1"/>
          <p:cNvSpPr/>
          <p:nvPr/>
        </p:nvSpPr>
        <p:spPr>
          <a:xfrm>
            <a:off x="457200" y="793700"/>
            <a:ext cx="9052560" cy="159990"/>
          </a:xfrm>
          <a:prstGeom prst="rect">
            <a:avLst/>
          </a:prstGeom>
          <a:noFill/>
          <a:ln/>
        </p:spPr>
        <p:txBody>
          <a:bodyPr wrap="none" lIns="328930" tIns="0" rIns="0" bIns="0" rtlCol="0" anchor="t"/>
          <a:lstStyle/>
          <a:p>
            <a:pPr marL="0" indent="0" algn="l">
              <a:lnSpc>
                <a:spcPts val="1260"/>
              </a:lnSpc>
              <a:buNone/>
            </a:pPr>
            <a:r>
              <a:rPr lang="en-US" sz="840" dirty="0">
                <a:solidFill>
                  <a:srgbClr val="8B9AB5"/>
                </a:solidFill>
                <a:latin typeface="Calibri" pitchFamily="34" charset="0"/>
                <a:ea typeface="Calibri" pitchFamily="34" charset="-122"/>
                <a:cs typeface="Calibri" pitchFamily="34" charset="-120"/>
              </a:rPr>
              <a:t>Pre-trial detention inflicts severe, measurable harm on legally innocent people</a:t>
            </a:r>
            <a:endParaRPr lang="en-US" sz="840" dirty="0"/>
          </a:p>
        </p:txBody>
      </p:sp>
      <p:sp>
        <p:nvSpPr>
          <p:cNvPr id="5" name="Text 2"/>
          <p:cNvSpPr/>
          <p:nvPr/>
        </p:nvSpPr>
        <p:spPr>
          <a:xfrm>
            <a:off x="786110" y="1024682"/>
            <a:ext cx="400050" cy="21580"/>
          </a:xfrm>
          <a:prstGeom prst="roundRect">
            <a:avLst>
              <a:gd name="adj" fmla="val 64736"/>
            </a:avLst>
          </a:prstGeom>
          <a:solidFill>
            <a:srgbClr val="D4A843"/>
          </a:solidFill>
          <a:ln/>
        </p:spPr>
        <p:txBody>
          <a:bodyPr wrap="none" rtlCol="0" anchor="t"/>
          <a:lstStyle/>
          <a:p>
            <a:pPr marL="0" indent="0">
              <a:buNone/>
            </a:pPr>
            <a:endParaRPr lang="en-US" dirty="0"/>
          </a:p>
        </p:txBody>
      </p:sp>
      <p:sp>
        <p:nvSpPr>
          <p:cNvPr id="6" name="Text 3"/>
          <p:cNvSpPr/>
          <p:nvPr/>
        </p:nvSpPr>
        <p:spPr>
          <a:xfrm>
            <a:off x="457200" y="1274862"/>
            <a:ext cx="4043065" cy="1619399"/>
          </a:xfrm>
          <a:prstGeom prst="roundRect">
            <a:avLst>
              <a:gd name="adj" fmla="val 5333"/>
            </a:avLst>
          </a:prstGeom>
          <a:solidFill>
            <a:srgbClr val="252B3D"/>
          </a:solidFill>
          <a:ln w="9525">
            <a:solidFill>
              <a:srgbClr val="D4A843">
                <a:alpha val="12000"/>
              </a:srgbClr>
            </a:solidFill>
          </a:ln>
        </p:spPr>
        <p:txBody>
          <a:bodyPr wrap="square" rtlCol="0" anchor="t"/>
          <a:lstStyle/>
          <a:p>
            <a:pPr marL="0" indent="0">
              <a:buNone/>
            </a:pPr>
            <a:endParaRPr lang="en-US" dirty="0"/>
          </a:p>
        </p:txBody>
      </p:sp>
      <p:sp>
        <p:nvSpPr>
          <p:cNvPr id="7" name="Text 4"/>
          <p:cNvSpPr/>
          <p:nvPr/>
        </p:nvSpPr>
        <p:spPr>
          <a:xfrm>
            <a:off x="638175" y="1485007"/>
            <a:ext cx="342900" cy="342900"/>
          </a:xfrm>
          <a:prstGeom prst="ellipse">
            <a:avLst/>
          </a:prstGeom>
          <a:solidFill>
            <a:srgbClr val="D4A843">
              <a:alpha val="12000"/>
            </a:srgbClr>
          </a:solidFill>
          <a:ln/>
        </p:spPr>
        <p:txBody>
          <a:bodyPr wrap="square" rtlCol="0" anchor="t"/>
          <a:lstStyle/>
          <a:p>
            <a:pPr marL="0" indent="0">
              <a:buNone/>
            </a:pPr>
            <a:endParaRPr lang="en-US" dirty="0"/>
          </a:p>
        </p:txBody>
      </p:sp>
      <p:pic>
        <p:nvPicPr>
          <p:cNvPr id="8"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740122" y="1586954"/>
            <a:ext cx="139005" cy="139005"/>
          </a:xfrm>
          <a:prstGeom prst="rect">
            <a:avLst/>
          </a:prstGeom>
        </p:spPr>
      </p:pic>
      <p:sp>
        <p:nvSpPr>
          <p:cNvPr id="9" name="Text 5"/>
          <p:cNvSpPr/>
          <p:nvPr/>
        </p:nvSpPr>
        <p:spPr>
          <a:xfrm>
            <a:off x="638175" y="1942207"/>
            <a:ext cx="4049226" cy="192435"/>
          </a:xfrm>
          <a:prstGeom prst="rect">
            <a:avLst/>
          </a:prstGeom>
          <a:noFill/>
          <a:ln/>
        </p:spPr>
        <p:txBody>
          <a:bodyPr wrap="none" lIns="0" tIns="0" rIns="0" bIns="0" rtlCol="0" anchor="t"/>
          <a:lstStyle/>
          <a:p>
            <a:pPr marL="0" indent="0" algn="l">
              <a:lnSpc>
                <a:spcPts val="1515"/>
              </a:lnSpc>
              <a:spcAft>
                <a:spcPts val="560"/>
              </a:spcAft>
              <a:buNone/>
            </a:pPr>
            <a:r>
              <a:rPr lang="en-US" sz="1010" b="1" dirty="0">
                <a:solidFill>
                  <a:srgbClr val="F0F0F0"/>
                </a:solidFill>
                <a:latin typeface="Constantia" pitchFamily="34" charset="0"/>
              </a:rPr>
              <a:t>Dangerous Conditions of Confinement</a:t>
            </a:r>
            <a:endParaRPr lang="en-US" sz="1010" dirty="0"/>
          </a:p>
        </p:txBody>
      </p:sp>
      <p:sp>
        <p:nvSpPr>
          <p:cNvPr id="10" name="Text 6"/>
          <p:cNvSpPr/>
          <p:nvPr/>
        </p:nvSpPr>
        <p:spPr>
          <a:xfrm>
            <a:off x="638175" y="2205633"/>
            <a:ext cx="3754737" cy="339105"/>
          </a:xfrm>
          <a:prstGeom prst="rect">
            <a:avLst/>
          </a:prstGeom>
          <a:noFill/>
          <a:ln/>
        </p:spPr>
        <p:txBody>
          <a:bodyPr wrap="square" lIns="0" tIns="0" rIns="0" bIns="0" rtlCol="0" anchor="t"/>
          <a:lstStyle/>
          <a:p>
            <a:pPr>
              <a:lnSpc>
                <a:spcPts val="1271"/>
              </a:lnSpc>
            </a:pPr>
            <a:r>
              <a:rPr lang="en-US" sz="820" dirty="0">
                <a:solidFill>
                  <a:srgbClr val="8B9AB5"/>
                </a:solidFill>
                <a:latin typeface="Calibri" pitchFamily="34" charset="0"/>
                <a:ea typeface="Calibri" pitchFamily="34" charset="-122"/>
                <a:cs typeface="Calibri" pitchFamily="34" charset="-120"/>
              </a:rPr>
              <a:t>Between 2000 and 2024, 328 people died in provincial and territorial jails while in pre-trial custody. </a:t>
            </a:r>
            <a:endParaRPr lang="en-US" sz="820" dirty="0"/>
          </a:p>
        </p:txBody>
      </p:sp>
      <p:sp>
        <p:nvSpPr>
          <p:cNvPr id="11" name="Text 7"/>
          <p:cNvSpPr/>
          <p:nvPr/>
        </p:nvSpPr>
        <p:spPr>
          <a:xfrm>
            <a:off x="4643735" y="1274862"/>
            <a:ext cx="4043065" cy="1619399"/>
          </a:xfrm>
          <a:prstGeom prst="roundRect">
            <a:avLst>
              <a:gd name="adj" fmla="val 5333"/>
            </a:avLst>
          </a:prstGeom>
          <a:solidFill>
            <a:srgbClr val="252B3D"/>
          </a:solidFill>
          <a:ln w="9525">
            <a:solidFill>
              <a:srgbClr val="D4A843">
                <a:alpha val="12000"/>
              </a:srgbClr>
            </a:solidFill>
          </a:ln>
        </p:spPr>
        <p:txBody>
          <a:bodyPr wrap="square" rtlCol="0" anchor="t"/>
          <a:lstStyle/>
          <a:p>
            <a:pPr marL="0" indent="0">
              <a:buNone/>
            </a:pPr>
            <a:endParaRPr lang="en-US" dirty="0"/>
          </a:p>
        </p:txBody>
      </p:sp>
      <p:sp>
        <p:nvSpPr>
          <p:cNvPr id="12" name="Text 8"/>
          <p:cNvSpPr/>
          <p:nvPr/>
        </p:nvSpPr>
        <p:spPr>
          <a:xfrm>
            <a:off x="4824710" y="1485007"/>
            <a:ext cx="342900" cy="342900"/>
          </a:xfrm>
          <a:prstGeom prst="ellipse">
            <a:avLst/>
          </a:prstGeom>
          <a:solidFill>
            <a:srgbClr val="D4A843">
              <a:alpha val="12000"/>
            </a:srgbClr>
          </a:solidFill>
          <a:ln/>
        </p:spPr>
        <p:txBody>
          <a:bodyPr wrap="square" rtlCol="0" anchor="t"/>
          <a:lstStyle/>
          <a:p>
            <a:pPr marL="0" indent="0">
              <a:buNone/>
            </a:pPr>
            <a:endParaRPr lang="en-US" dirty="0"/>
          </a:p>
        </p:txBody>
      </p:sp>
      <p:pic>
        <p:nvPicPr>
          <p:cNvPr id="13" name="Image 2"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4926657" y="1586954"/>
            <a:ext cx="139005" cy="139005"/>
          </a:xfrm>
          <a:prstGeom prst="rect">
            <a:avLst/>
          </a:prstGeom>
        </p:spPr>
      </p:pic>
      <p:sp>
        <p:nvSpPr>
          <p:cNvPr id="14" name="Text 9"/>
          <p:cNvSpPr/>
          <p:nvPr/>
        </p:nvSpPr>
        <p:spPr>
          <a:xfrm>
            <a:off x="4824710" y="1942207"/>
            <a:ext cx="4049226" cy="192435"/>
          </a:xfrm>
          <a:prstGeom prst="rect">
            <a:avLst/>
          </a:prstGeom>
          <a:noFill/>
          <a:ln/>
        </p:spPr>
        <p:txBody>
          <a:bodyPr wrap="none" lIns="0" tIns="0" rIns="0" bIns="0" rtlCol="0" anchor="t"/>
          <a:lstStyle/>
          <a:p>
            <a:pPr marL="0" indent="0" algn="l">
              <a:lnSpc>
                <a:spcPts val="1515"/>
              </a:lnSpc>
              <a:spcAft>
                <a:spcPts val="560"/>
              </a:spcAft>
              <a:buNone/>
            </a:pPr>
            <a:r>
              <a:rPr lang="en-US" sz="1010" b="1" dirty="0">
                <a:solidFill>
                  <a:srgbClr val="F0F0F0"/>
                </a:solidFill>
                <a:latin typeface="Constantia" pitchFamily="34" charset="0"/>
                <a:ea typeface="Constantia" pitchFamily="34" charset="-122"/>
                <a:cs typeface="Constantia" pitchFamily="34" charset="-120"/>
              </a:rPr>
              <a:t>Gendered Impact</a:t>
            </a:r>
            <a:endParaRPr lang="en-US" sz="1010" dirty="0"/>
          </a:p>
        </p:txBody>
      </p:sp>
      <p:sp>
        <p:nvSpPr>
          <p:cNvPr id="15" name="Text 10"/>
          <p:cNvSpPr/>
          <p:nvPr/>
        </p:nvSpPr>
        <p:spPr>
          <a:xfrm>
            <a:off x="4824710" y="2205633"/>
            <a:ext cx="3754737" cy="508657"/>
          </a:xfrm>
          <a:prstGeom prst="rect">
            <a:avLst/>
          </a:prstGeom>
          <a:noFill/>
          <a:ln/>
        </p:spPr>
        <p:txBody>
          <a:bodyPr wrap="square" lIns="0" tIns="0" rIns="0" bIns="0" rtlCol="0" anchor="t"/>
          <a:lstStyle/>
          <a:p>
            <a:pPr marL="0" indent="0" algn="l">
              <a:lnSpc>
                <a:spcPts val="1271"/>
              </a:lnSpc>
              <a:buNone/>
            </a:pPr>
            <a:r>
              <a:rPr lang="en-US" sz="820" b="1" dirty="0">
                <a:solidFill>
                  <a:srgbClr val="D4A843"/>
                </a:solidFill>
                <a:latin typeface="Calibri" pitchFamily="34" charset="0"/>
                <a:ea typeface="Calibri" pitchFamily="34" charset="-122"/>
                <a:cs typeface="Calibri" pitchFamily="34" charset="-120"/>
              </a:rPr>
              <a:t>85%</a:t>
            </a:r>
            <a:r>
              <a:rPr lang="en-US" sz="820" dirty="0">
                <a:solidFill>
                  <a:srgbClr val="8B9AB5"/>
                </a:solidFill>
                <a:latin typeface="Calibri" pitchFamily="34" charset="0"/>
                <a:ea typeface="Calibri" pitchFamily="34" charset="-122"/>
                <a:cs typeface="Calibri" pitchFamily="34" charset="-120"/>
              </a:rPr>
              <a:t> of women in Ontario jails on remand (2024). Women's incarceration up </a:t>
            </a:r>
            <a:r>
              <a:rPr lang="en-US" sz="820" b="1" dirty="0">
                <a:solidFill>
                  <a:srgbClr val="D4A843"/>
                </a:solidFill>
                <a:latin typeface="Calibri" pitchFamily="34" charset="0"/>
                <a:ea typeface="Calibri" pitchFamily="34" charset="-122"/>
                <a:cs typeface="Calibri" pitchFamily="34" charset="-120"/>
              </a:rPr>
              <a:t>38%</a:t>
            </a:r>
            <a:r>
              <a:rPr lang="en-US" sz="820" dirty="0">
                <a:solidFill>
                  <a:srgbClr val="8B9AB5"/>
                </a:solidFill>
                <a:latin typeface="Calibri" pitchFamily="34" charset="0"/>
                <a:ea typeface="Calibri" pitchFamily="34" charset="-122"/>
                <a:cs typeface="Calibri" pitchFamily="34" charset="-120"/>
              </a:rPr>
              <a:t> since 2019. Women accused of fewer violent crimes yet detained at higher rates.</a:t>
            </a:r>
            <a:endParaRPr lang="en-US" sz="820" dirty="0"/>
          </a:p>
        </p:txBody>
      </p:sp>
      <p:sp>
        <p:nvSpPr>
          <p:cNvPr id="16" name="Text 11"/>
          <p:cNvSpPr/>
          <p:nvPr/>
        </p:nvSpPr>
        <p:spPr>
          <a:xfrm>
            <a:off x="457200" y="3037731"/>
            <a:ext cx="4043065" cy="1619548"/>
          </a:xfrm>
          <a:prstGeom prst="roundRect">
            <a:avLst>
              <a:gd name="adj" fmla="val 5332"/>
            </a:avLst>
          </a:prstGeom>
          <a:solidFill>
            <a:srgbClr val="252B3D"/>
          </a:solidFill>
          <a:ln w="9525">
            <a:solidFill>
              <a:srgbClr val="D4A843">
                <a:alpha val="12000"/>
              </a:srgbClr>
            </a:solidFill>
          </a:ln>
        </p:spPr>
        <p:txBody>
          <a:bodyPr wrap="square" rtlCol="0" anchor="t"/>
          <a:lstStyle/>
          <a:p>
            <a:pPr marL="0" indent="0">
              <a:buNone/>
            </a:pPr>
            <a:endParaRPr lang="en-US" dirty="0"/>
          </a:p>
        </p:txBody>
      </p:sp>
      <p:sp>
        <p:nvSpPr>
          <p:cNvPr id="17" name="Text 12"/>
          <p:cNvSpPr/>
          <p:nvPr/>
        </p:nvSpPr>
        <p:spPr>
          <a:xfrm>
            <a:off x="638175" y="3247876"/>
            <a:ext cx="342900" cy="342900"/>
          </a:xfrm>
          <a:prstGeom prst="ellipse">
            <a:avLst/>
          </a:prstGeom>
          <a:solidFill>
            <a:srgbClr val="D4A843">
              <a:alpha val="12000"/>
            </a:srgbClr>
          </a:solidFill>
          <a:ln/>
        </p:spPr>
        <p:txBody>
          <a:bodyPr wrap="square" rtlCol="0" anchor="t"/>
          <a:lstStyle/>
          <a:p>
            <a:pPr marL="0" indent="0">
              <a:buNone/>
            </a:pPr>
            <a:endParaRPr lang="en-US" dirty="0"/>
          </a:p>
        </p:txBody>
      </p:sp>
      <p:pic>
        <p:nvPicPr>
          <p:cNvPr id="18" name="Image 3" descr="preencoded.png"/>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740122" y="3349823"/>
            <a:ext cx="139005" cy="139005"/>
          </a:xfrm>
          <a:prstGeom prst="rect">
            <a:avLst/>
          </a:prstGeom>
        </p:spPr>
      </p:pic>
      <p:sp>
        <p:nvSpPr>
          <p:cNvPr id="19" name="Text 13"/>
          <p:cNvSpPr/>
          <p:nvPr/>
        </p:nvSpPr>
        <p:spPr>
          <a:xfrm>
            <a:off x="638175" y="3705076"/>
            <a:ext cx="4049226" cy="192435"/>
          </a:xfrm>
          <a:prstGeom prst="rect">
            <a:avLst/>
          </a:prstGeom>
          <a:noFill/>
          <a:ln/>
        </p:spPr>
        <p:txBody>
          <a:bodyPr wrap="none" lIns="0" tIns="0" rIns="0" bIns="0" rtlCol="0" anchor="t"/>
          <a:lstStyle/>
          <a:p>
            <a:pPr marL="0" indent="0" algn="l">
              <a:lnSpc>
                <a:spcPts val="1515"/>
              </a:lnSpc>
              <a:spcAft>
                <a:spcPts val="560"/>
              </a:spcAft>
              <a:buNone/>
            </a:pPr>
            <a:r>
              <a:rPr lang="en-US" sz="1010" b="1" dirty="0">
                <a:solidFill>
                  <a:srgbClr val="F0F0F0"/>
                </a:solidFill>
                <a:latin typeface="Constantia" pitchFamily="34" charset="0"/>
              </a:rPr>
              <a:t>Healthcare Interruptions</a:t>
            </a:r>
            <a:endParaRPr lang="en-US" sz="1010" dirty="0"/>
          </a:p>
        </p:txBody>
      </p:sp>
      <p:sp>
        <p:nvSpPr>
          <p:cNvPr id="20" name="Text 14"/>
          <p:cNvSpPr/>
          <p:nvPr/>
        </p:nvSpPr>
        <p:spPr>
          <a:xfrm>
            <a:off x="638175" y="3968502"/>
            <a:ext cx="3754737" cy="508657"/>
          </a:xfrm>
          <a:prstGeom prst="rect">
            <a:avLst/>
          </a:prstGeom>
          <a:noFill/>
          <a:ln/>
        </p:spPr>
        <p:txBody>
          <a:bodyPr wrap="square" lIns="0" tIns="0" rIns="0" bIns="0" rtlCol="0" anchor="t"/>
          <a:lstStyle/>
          <a:p>
            <a:pPr marL="0" indent="0" algn="l">
              <a:lnSpc>
                <a:spcPts val="1271"/>
              </a:lnSpc>
              <a:buNone/>
            </a:pPr>
            <a:r>
              <a:rPr lang="en-US" sz="820" dirty="0">
                <a:solidFill>
                  <a:srgbClr val="8B9AB5"/>
                </a:solidFill>
                <a:latin typeface="Calibri" pitchFamily="34" charset="0"/>
                <a:ea typeface="Calibri" pitchFamily="34" charset="-122"/>
                <a:cs typeface="Calibri" pitchFamily="34" charset="-120"/>
              </a:rPr>
              <a:t>Once in pre-trial custody, on-going healthcare is interrupted, including mental health treatment and supports, addiction treatment, prescription medication, and access to specialist care.</a:t>
            </a:r>
            <a:endParaRPr lang="en-US" sz="820" dirty="0"/>
          </a:p>
        </p:txBody>
      </p:sp>
      <p:sp>
        <p:nvSpPr>
          <p:cNvPr id="21" name="Text 15"/>
          <p:cNvSpPr/>
          <p:nvPr/>
        </p:nvSpPr>
        <p:spPr>
          <a:xfrm>
            <a:off x="4643735" y="3037731"/>
            <a:ext cx="4043065" cy="1619548"/>
          </a:xfrm>
          <a:prstGeom prst="roundRect">
            <a:avLst>
              <a:gd name="adj" fmla="val 5332"/>
            </a:avLst>
          </a:prstGeom>
          <a:solidFill>
            <a:srgbClr val="252B3D"/>
          </a:solidFill>
          <a:ln w="9525">
            <a:solidFill>
              <a:srgbClr val="D4A843">
                <a:alpha val="12000"/>
              </a:srgbClr>
            </a:solidFill>
          </a:ln>
        </p:spPr>
        <p:txBody>
          <a:bodyPr wrap="square" rtlCol="0" anchor="t"/>
          <a:lstStyle/>
          <a:p>
            <a:pPr marL="0" indent="0">
              <a:buNone/>
            </a:pPr>
            <a:endParaRPr lang="en-US" dirty="0"/>
          </a:p>
        </p:txBody>
      </p:sp>
      <p:sp>
        <p:nvSpPr>
          <p:cNvPr id="22" name="Text 16"/>
          <p:cNvSpPr/>
          <p:nvPr/>
        </p:nvSpPr>
        <p:spPr>
          <a:xfrm>
            <a:off x="4824710" y="3247876"/>
            <a:ext cx="342900" cy="342900"/>
          </a:xfrm>
          <a:prstGeom prst="ellipse">
            <a:avLst/>
          </a:prstGeom>
          <a:solidFill>
            <a:srgbClr val="D4A843">
              <a:alpha val="12000"/>
            </a:srgbClr>
          </a:solidFill>
          <a:ln/>
        </p:spPr>
        <p:txBody>
          <a:bodyPr wrap="square" rtlCol="0" anchor="t"/>
          <a:lstStyle/>
          <a:p>
            <a:pPr marL="0" indent="0">
              <a:buNone/>
            </a:pPr>
            <a:endParaRPr lang="en-US" dirty="0"/>
          </a:p>
        </p:txBody>
      </p:sp>
      <p:pic>
        <p:nvPicPr>
          <p:cNvPr id="23" name="Image 4" descr="preencoded.png"/>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4926657" y="3349823"/>
            <a:ext cx="139005" cy="139005"/>
          </a:xfrm>
          <a:prstGeom prst="rect">
            <a:avLst/>
          </a:prstGeom>
        </p:spPr>
      </p:pic>
      <p:sp>
        <p:nvSpPr>
          <p:cNvPr id="24" name="Text 17"/>
          <p:cNvSpPr/>
          <p:nvPr/>
        </p:nvSpPr>
        <p:spPr>
          <a:xfrm>
            <a:off x="4824710" y="3705076"/>
            <a:ext cx="4049226" cy="192435"/>
          </a:xfrm>
          <a:prstGeom prst="rect">
            <a:avLst/>
          </a:prstGeom>
          <a:noFill/>
          <a:ln/>
        </p:spPr>
        <p:txBody>
          <a:bodyPr wrap="none" lIns="0" tIns="0" rIns="0" bIns="0" rtlCol="0" anchor="t"/>
          <a:lstStyle/>
          <a:p>
            <a:pPr marL="0" indent="0" algn="l">
              <a:lnSpc>
                <a:spcPts val="1515"/>
              </a:lnSpc>
              <a:spcAft>
                <a:spcPts val="560"/>
              </a:spcAft>
              <a:buNone/>
            </a:pPr>
            <a:r>
              <a:rPr lang="en-US" sz="1010" b="1" dirty="0">
                <a:solidFill>
                  <a:srgbClr val="F0F0F0"/>
                </a:solidFill>
                <a:latin typeface="Constantia" pitchFamily="34" charset="0"/>
                <a:ea typeface="Constantia" pitchFamily="34" charset="-122"/>
                <a:cs typeface="Constantia" pitchFamily="34" charset="-120"/>
              </a:rPr>
              <a:t>Rights Violations</a:t>
            </a:r>
            <a:endParaRPr lang="en-US" sz="1010" dirty="0"/>
          </a:p>
        </p:txBody>
      </p:sp>
      <p:sp>
        <p:nvSpPr>
          <p:cNvPr id="25" name="Text 18"/>
          <p:cNvSpPr/>
          <p:nvPr/>
        </p:nvSpPr>
        <p:spPr>
          <a:xfrm>
            <a:off x="4824710" y="3968502"/>
            <a:ext cx="3754737" cy="508657"/>
          </a:xfrm>
          <a:prstGeom prst="rect">
            <a:avLst/>
          </a:prstGeom>
          <a:noFill/>
          <a:ln/>
        </p:spPr>
        <p:txBody>
          <a:bodyPr wrap="square" lIns="0" tIns="0" rIns="0" bIns="0" rtlCol="0" anchor="t"/>
          <a:lstStyle/>
          <a:p>
            <a:pPr marL="0" indent="0" algn="l">
              <a:lnSpc>
                <a:spcPts val="1271"/>
              </a:lnSpc>
              <a:buNone/>
            </a:pPr>
            <a:r>
              <a:rPr lang="en-US" sz="820" dirty="0">
                <a:solidFill>
                  <a:srgbClr val="8B9AB5"/>
                </a:solidFill>
                <a:latin typeface="Calibri" pitchFamily="34" charset="0"/>
                <a:ea typeface="Calibri" pitchFamily="34" charset="-122"/>
                <a:cs typeface="Calibri" pitchFamily="34" charset="-120"/>
              </a:rPr>
              <a:t>Growing number of judges staying cases or reducing sentences due to human rights violations in jails. SCC in </a:t>
            </a:r>
            <a:r>
              <a:rPr lang="en-US" sz="820" i="1" dirty="0">
                <a:solidFill>
                  <a:srgbClr val="8B9AB5"/>
                </a:solidFill>
                <a:latin typeface="Calibri" pitchFamily="34" charset="0"/>
                <a:ea typeface="Calibri" pitchFamily="34" charset="-122"/>
                <a:cs typeface="Calibri" pitchFamily="34" charset="-120"/>
              </a:rPr>
              <a:t>John Howard Society v. Saskatchewan</a:t>
            </a:r>
            <a:r>
              <a:rPr lang="en-US" sz="820" dirty="0">
                <a:solidFill>
                  <a:srgbClr val="8B9AB5"/>
                </a:solidFill>
                <a:latin typeface="Calibri" pitchFamily="34" charset="0"/>
                <a:ea typeface="Calibri" pitchFamily="34" charset="-122"/>
                <a:cs typeface="Calibri" pitchFamily="34" charset="-120"/>
              </a:rPr>
              <a:t> (2025) struck down discipline rules for violating presumption of innocence.</a:t>
            </a:r>
            <a:endParaRPr lang="en-US" sz="820" dirty="0"/>
          </a:p>
        </p:txBody>
      </p:sp>
      <p:sp>
        <p:nvSpPr>
          <p:cNvPr id="26" name="Text 19"/>
          <p:cNvSpPr/>
          <p:nvPr/>
        </p:nvSpPr>
        <p:spPr>
          <a:xfrm>
            <a:off x="-133368" y="4655940"/>
            <a:ext cx="9052560" cy="129480"/>
          </a:xfrm>
          <a:prstGeom prst="rect">
            <a:avLst/>
          </a:prstGeom>
          <a:noFill/>
          <a:ln/>
        </p:spPr>
        <p:txBody>
          <a:bodyPr wrap="none" lIns="0" tIns="0" rIns="0" bIns="0" rtlCol="0" anchor="ctr"/>
          <a:lstStyle/>
          <a:p>
            <a:pPr marL="0" indent="0" algn="r">
              <a:lnSpc>
                <a:spcPts val="1800"/>
              </a:lnSpc>
              <a:buNone/>
            </a:pPr>
            <a:r>
              <a:rPr lang="en-US" sz="680" dirty="0">
                <a:solidFill>
                  <a:srgbClr val="8B9AB5"/>
                </a:solidFill>
                <a:latin typeface="Calibri" pitchFamily="34" charset="0"/>
                <a:ea typeface="Calibri" pitchFamily="34" charset="-122"/>
                <a:cs typeface="Calibri" pitchFamily="34" charset="-120"/>
              </a:rPr>
              <a:t>Source: Tracking(in)Justice Database, CBC Investigates (Dec 2025), CCLA Bail Report (2024), SCC 2025 SCC 6</a:t>
            </a:r>
            <a:endParaRPr lang="en-US" sz="1200" dirty="0"/>
          </a:p>
        </p:txBody>
      </p:sp>
      <p:sp>
        <p:nvSpPr>
          <p:cNvPr id="27" name="Text 20"/>
          <p:cNvSpPr/>
          <p:nvPr/>
        </p:nvSpPr>
        <p:spPr>
          <a:xfrm>
            <a:off x="466725" y="1284387"/>
            <a:ext cx="4024017" cy="21580"/>
          </a:xfrm>
          <a:custGeom>
            <a:avLst/>
            <a:gdLst/>
            <a:ahLst/>
            <a:cxnLst/>
            <a:rect l="l" t="t" r="r" b="b"/>
            <a:pathLst>
              <a:path w="4024017" h="21580">
                <a:moveTo>
                  <a:pt x="86360" y="0"/>
                </a:moveTo>
                <a:lnTo>
                  <a:pt x="3937657" y="0"/>
                </a:lnTo>
                <a:lnTo>
                  <a:pt x="3959073" y="2698"/>
                </a:lnTo>
                <a:lnTo>
                  <a:pt x="3967702" y="5395"/>
                </a:lnTo>
                <a:lnTo>
                  <a:pt x="3974157" y="8093"/>
                </a:lnTo>
                <a:lnTo>
                  <a:pt x="3979457" y="10790"/>
                </a:lnTo>
                <a:lnTo>
                  <a:pt x="3984000" y="13488"/>
                </a:lnTo>
                <a:lnTo>
                  <a:pt x="3987991" y="16185"/>
                </a:lnTo>
                <a:lnTo>
                  <a:pt x="3991554" y="18883"/>
                </a:lnTo>
                <a:lnTo>
                  <a:pt x="3994768" y="21580"/>
                </a:lnTo>
                <a:lnTo>
                  <a:pt x="29250" y="21580"/>
                </a:lnTo>
                <a:lnTo>
                  <a:pt x="32463" y="18883"/>
                </a:lnTo>
                <a:lnTo>
                  <a:pt x="36026" y="16185"/>
                </a:lnTo>
                <a:lnTo>
                  <a:pt x="40017" y="13488"/>
                </a:lnTo>
                <a:lnTo>
                  <a:pt x="44560" y="10790"/>
                </a:lnTo>
                <a:lnTo>
                  <a:pt x="49860" y="8093"/>
                </a:lnTo>
                <a:lnTo>
                  <a:pt x="56315" y="5395"/>
                </a:lnTo>
                <a:lnTo>
                  <a:pt x="64944" y="2698"/>
                </a:lnTo>
                <a:close/>
              </a:path>
            </a:pathLst>
          </a:custGeom>
          <a:gradFill rotWithShape="1">
            <a:gsLst>
              <a:gs pos="0">
                <a:srgbClr val="D4A843"/>
              </a:gs>
              <a:gs pos="100000">
                <a:srgbClr val="D4A843">
                  <a:alpha val="30000"/>
                </a:srgbClr>
              </a:gs>
            </a:gsLst>
            <a:lin ang="0" scaled="1"/>
          </a:gradFill>
          <a:ln/>
        </p:spPr>
        <p:txBody>
          <a:bodyPr wrap="none" rtlCol="0" anchor="t"/>
          <a:lstStyle/>
          <a:p>
            <a:pPr marL="0" indent="0">
              <a:buNone/>
            </a:pPr>
            <a:endParaRPr lang="en-US" dirty="0"/>
          </a:p>
        </p:txBody>
      </p:sp>
      <p:sp>
        <p:nvSpPr>
          <p:cNvPr id="28" name="Text 21"/>
          <p:cNvSpPr/>
          <p:nvPr/>
        </p:nvSpPr>
        <p:spPr>
          <a:xfrm>
            <a:off x="4653260" y="1284387"/>
            <a:ext cx="4024017" cy="21580"/>
          </a:xfrm>
          <a:custGeom>
            <a:avLst/>
            <a:gdLst/>
            <a:ahLst/>
            <a:cxnLst/>
            <a:rect l="l" t="t" r="r" b="b"/>
            <a:pathLst>
              <a:path w="4024017" h="21580">
                <a:moveTo>
                  <a:pt x="86360" y="0"/>
                </a:moveTo>
                <a:lnTo>
                  <a:pt x="3937657" y="0"/>
                </a:lnTo>
                <a:lnTo>
                  <a:pt x="3959073" y="2698"/>
                </a:lnTo>
                <a:lnTo>
                  <a:pt x="3967702" y="5395"/>
                </a:lnTo>
                <a:lnTo>
                  <a:pt x="3974157" y="8093"/>
                </a:lnTo>
                <a:lnTo>
                  <a:pt x="3979457" y="10790"/>
                </a:lnTo>
                <a:lnTo>
                  <a:pt x="3984000" y="13488"/>
                </a:lnTo>
                <a:lnTo>
                  <a:pt x="3987991" y="16185"/>
                </a:lnTo>
                <a:lnTo>
                  <a:pt x="3991554" y="18883"/>
                </a:lnTo>
                <a:lnTo>
                  <a:pt x="3994768" y="21580"/>
                </a:lnTo>
                <a:lnTo>
                  <a:pt x="29250" y="21580"/>
                </a:lnTo>
                <a:lnTo>
                  <a:pt x="32463" y="18883"/>
                </a:lnTo>
                <a:lnTo>
                  <a:pt x="36026" y="16185"/>
                </a:lnTo>
                <a:lnTo>
                  <a:pt x="40017" y="13488"/>
                </a:lnTo>
                <a:lnTo>
                  <a:pt x="44560" y="10790"/>
                </a:lnTo>
                <a:lnTo>
                  <a:pt x="49860" y="8093"/>
                </a:lnTo>
                <a:lnTo>
                  <a:pt x="56315" y="5395"/>
                </a:lnTo>
                <a:lnTo>
                  <a:pt x="64944" y="2698"/>
                </a:lnTo>
                <a:close/>
              </a:path>
            </a:pathLst>
          </a:custGeom>
          <a:gradFill rotWithShape="1">
            <a:gsLst>
              <a:gs pos="0">
                <a:srgbClr val="D4A843"/>
              </a:gs>
              <a:gs pos="100000">
                <a:srgbClr val="D4A843">
                  <a:alpha val="30000"/>
                </a:srgbClr>
              </a:gs>
            </a:gsLst>
            <a:lin ang="0" scaled="1"/>
          </a:gradFill>
          <a:ln/>
        </p:spPr>
        <p:txBody>
          <a:bodyPr wrap="none" rtlCol="0" anchor="t"/>
          <a:lstStyle/>
          <a:p>
            <a:pPr marL="0" indent="0">
              <a:buNone/>
            </a:pPr>
            <a:endParaRPr lang="en-US" dirty="0"/>
          </a:p>
        </p:txBody>
      </p:sp>
      <p:sp>
        <p:nvSpPr>
          <p:cNvPr id="29" name="Text 22"/>
          <p:cNvSpPr/>
          <p:nvPr/>
        </p:nvSpPr>
        <p:spPr>
          <a:xfrm>
            <a:off x="466725" y="3047256"/>
            <a:ext cx="4024017" cy="21580"/>
          </a:xfrm>
          <a:custGeom>
            <a:avLst/>
            <a:gdLst/>
            <a:ahLst/>
            <a:cxnLst/>
            <a:rect l="l" t="t" r="r" b="b"/>
            <a:pathLst>
              <a:path w="4024017" h="21580">
                <a:moveTo>
                  <a:pt x="86360" y="0"/>
                </a:moveTo>
                <a:lnTo>
                  <a:pt x="3937657" y="0"/>
                </a:lnTo>
                <a:lnTo>
                  <a:pt x="3959073" y="2698"/>
                </a:lnTo>
                <a:lnTo>
                  <a:pt x="3967702" y="5395"/>
                </a:lnTo>
                <a:lnTo>
                  <a:pt x="3974157" y="8093"/>
                </a:lnTo>
                <a:lnTo>
                  <a:pt x="3979457" y="10790"/>
                </a:lnTo>
                <a:lnTo>
                  <a:pt x="3984000" y="13488"/>
                </a:lnTo>
                <a:lnTo>
                  <a:pt x="3987991" y="16185"/>
                </a:lnTo>
                <a:lnTo>
                  <a:pt x="3991554" y="18883"/>
                </a:lnTo>
                <a:lnTo>
                  <a:pt x="3994768" y="21580"/>
                </a:lnTo>
                <a:lnTo>
                  <a:pt x="29250" y="21580"/>
                </a:lnTo>
                <a:lnTo>
                  <a:pt x="32463" y="18883"/>
                </a:lnTo>
                <a:lnTo>
                  <a:pt x="36026" y="16185"/>
                </a:lnTo>
                <a:lnTo>
                  <a:pt x="40017" y="13488"/>
                </a:lnTo>
                <a:lnTo>
                  <a:pt x="44560" y="10790"/>
                </a:lnTo>
                <a:lnTo>
                  <a:pt x="49860" y="8093"/>
                </a:lnTo>
                <a:lnTo>
                  <a:pt x="56315" y="5395"/>
                </a:lnTo>
                <a:lnTo>
                  <a:pt x="64944" y="2698"/>
                </a:lnTo>
                <a:close/>
              </a:path>
            </a:pathLst>
          </a:custGeom>
          <a:gradFill rotWithShape="1">
            <a:gsLst>
              <a:gs pos="0">
                <a:srgbClr val="D4A843"/>
              </a:gs>
              <a:gs pos="100000">
                <a:srgbClr val="D4A843">
                  <a:alpha val="30000"/>
                </a:srgbClr>
              </a:gs>
            </a:gsLst>
            <a:lin ang="0" scaled="1"/>
          </a:gradFill>
          <a:ln/>
        </p:spPr>
        <p:txBody>
          <a:bodyPr wrap="none" rtlCol="0" anchor="t"/>
          <a:lstStyle/>
          <a:p>
            <a:pPr marL="0" indent="0">
              <a:buNone/>
            </a:pPr>
            <a:endParaRPr lang="en-US" dirty="0"/>
          </a:p>
        </p:txBody>
      </p:sp>
      <p:sp>
        <p:nvSpPr>
          <p:cNvPr id="30" name="Text 23"/>
          <p:cNvSpPr/>
          <p:nvPr/>
        </p:nvSpPr>
        <p:spPr>
          <a:xfrm>
            <a:off x="4653260" y="3047256"/>
            <a:ext cx="4024017" cy="21580"/>
          </a:xfrm>
          <a:custGeom>
            <a:avLst/>
            <a:gdLst/>
            <a:ahLst/>
            <a:cxnLst/>
            <a:rect l="l" t="t" r="r" b="b"/>
            <a:pathLst>
              <a:path w="4024017" h="21580">
                <a:moveTo>
                  <a:pt x="86360" y="0"/>
                </a:moveTo>
                <a:lnTo>
                  <a:pt x="3937657" y="0"/>
                </a:lnTo>
                <a:lnTo>
                  <a:pt x="3959073" y="2698"/>
                </a:lnTo>
                <a:lnTo>
                  <a:pt x="3967702" y="5395"/>
                </a:lnTo>
                <a:lnTo>
                  <a:pt x="3974157" y="8093"/>
                </a:lnTo>
                <a:lnTo>
                  <a:pt x="3979457" y="10790"/>
                </a:lnTo>
                <a:lnTo>
                  <a:pt x="3984000" y="13488"/>
                </a:lnTo>
                <a:lnTo>
                  <a:pt x="3987991" y="16185"/>
                </a:lnTo>
                <a:lnTo>
                  <a:pt x="3991554" y="18883"/>
                </a:lnTo>
                <a:lnTo>
                  <a:pt x="3994768" y="21580"/>
                </a:lnTo>
                <a:lnTo>
                  <a:pt x="29250" y="21580"/>
                </a:lnTo>
                <a:lnTo>
                  <a:pt x="32463" y="18883"/>
                </a:lnTo>
                <a:lnTo>
                  <a:pt x="36026" y="16185"/>
                </a:lnTo>
                <a:lnTo>
                  <a:pt x="40017" y="13488"/>
                </a:lnTo>
                <a:lnTo>
                  <a:pt x="44560" y="10790"/>
                </a:lnTo>
                <a:lnTo>
                  <a:pt x="49860" y="8093"/>
                </a:lnTo>
                <a:lnTo>
                  <a:pt x="56315" y="5395"/>
                </a:lnTo>
                <a:lnTo>
                  <a:pt x="64944" y="2698"/>
                </a:lnTo>
                <a:close/>
              </a:path>
            </a:pathLst>
          </a:custGeom>
          <a:gradFill rotWithShape="1">
            <a:gsLst>
              <a:gs pos="0">
                <a:srgbClr val="D4A843"/>
              </a:gs>
              <a:gs pos="100000">
                <a:srgbClr val="D4A843">
                  <a:alpha val="30000"/>
                </a:srgbClr>
              </a:gs>
            </a:gsLst>
            <a:lin ang="0" scaled="1"/>
          </a:gradFill>
          <a:ln/>
        </p:spPr>
        <p:txBody>
          <a:bodyPr wrap="none" rtlCol="0" anchor="t"/>
          <a:lstStyle/>
          <a:p>
            <a:pPr marL="0" indent="0">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12">
    <p:bg>
      <p:bgPr>
        <a:solidFill>
          <a:schemeClr val="tx1"/>
        </a:solidFill>
        <a:effectLst/>
      </p:bgPr>
    </p:bg>
    <p:spTree>
      <p:nvGrpSpPr>
        <p:cNvPr id="1" name=""/>
        <p:cNvGrpSpPr/>
        <p:nvPr/>
      </p:nvGrpSpPr>
      <p:grpSpPr>
        <a:xfrm>
          <a:off x="0" y="0"/>
          <a:ext cx="0" cy="0"/>
          <a:chOff x="0" y="0"/>
          <a:chExt cx="0" cy="0"/>
        </a:xfrm>
      </p:grpSpPr>
      <p:sp>
        <p:nvSpPr>
          <p:cNvPr id="2" name="Text 0"/>
          <p:cNvSpPr/>
          <p:nvPr/>
        </p:nvSpPr>
        <p:spPr>
          <a:xfrm>
            <a:off x="0" y="0"/>
            <a:ext cx="9144000" cy="5143500"/>
          </a:xfrm>
          <a:prstGeom prst="rect">
            <a:avLst/>
          </a:prstGeom>
          <a:gradFill rotWithShape="1">
            <a:gsLst>
              <a:gs pos="0">
                <a:srgbClr val="000000">
                  <a:alpha val="0"/>
                </a:srgbClr>
              </a:gs>
              <a:gs pos="33333">
                <a:srgbClr val="000000">
                  <a:alpha val="0"/>
                </a:srgbClr>
              </a:gs>
              <a:gs pos="66667">
                <a:srgbClr val="D4A843">
                  <a:alpha val="2000"/>
                </a:srgbClr>
              </a:gs>
              <a:gs pos="100000">
                <a:srgbClr val="D4A843">
                  <a:alpha val="2000"/>
                </a:srgbClr>
              </a:gs>
            </a:gsLst>
            <a:lin ang="2700000" scaled="1"/>
          </a:gradFill>
          <a:ln/>
        </p:spPr>
        <p:txBody>
          <a:bodyPr wrap="square" rtlCol="0" anchor="t"/>
          <a:lstStyle/>
          <a:p>
            <a:pPr marL="0" indent="0">
              <a:buNone/>
            </a:pPr>
            <a:endParaRPr lang="en-US" dirty="0"/>
          </a:p>
        </p:txBody>
      </p:sp>
      <p:sp>
        <p:nvSpPr>
          <p:cNvPr id="3" name="Text 1"/>
          <p:cNvSpPr/>
          <p:nvPr/>
        </p:nvSpPr>
        <p:spPr>
          <a:xfrm>
            <a:off x="457200" y="1323082"/>
            <a:ext cx="4029075" cy="29170"/>
          </a:xfrm>
          <a:custGeom>
            <a:avLst/>
            <a:gdLst/>
            <a:ahLst/>
            <a:cxnLst/>
            <a:rect l="l" t="t" r="r" b="b"/>
            <a:pathLst>
              <a:path w="4029075" h="29170">
                <a:moveTo>
                  <a:pt x="100330" y="0"/>
                </a:moveTo>
                <a:lnTo>
                  <a:pt x="3928745" y="0"/>
                </a:lnTo>
                <a:lnTo>
                  <a:pt x="3955548" y="3646"/>
                </a:lnTo>
                <a:lnTo>
                  <a:pt x="3966297" y="7293"/>
                </a:lnTo>
                <a:lnTo>
                  <a:pt x="3974301" y="10939"/>
                </a:lnTo>
                <a:lnTo>
                  <a:pt x="3980841" y="14585"/>
                </a:lnTo>
                <a:lnTo>
                  <a:pt x="3986416" y="18231"/>
                </a:lnTo>
                <a:lnTo>
                  <a:pt x="3991286" y="21878"/>
                </a:lnTo>
                <a:lnTo>
                  <a:pt x="3995605" y="25524"/>
                </a:lnTo>
                <a:lnTo>
                  <a:pt x="3999473" y="29170"/>
                </a:lnTo>
                <a:lnTo>
                  <a:pt x="29602" y="29170"/>
                </a:lnTo>
                <a:lnTo>
                  <a:pt x="33470" y="25524"/>
                </a:lnTo>
                <a:lnTo>
                  <a:pt x="37789" y="21878"/>
                </a:lnTo>
                <a:lnTo>
                  <a:pt x="42659" y="18231"/>
                </a:lnTo>
                <a:lnTo>
                  <a:pt x="48234" y="14585"/>
                </a:lnTo>
                <a:lnTo>
                  <a:pt x="54774" y="10939"/>
                </a:lnTo>
                <a:lnTo>
                  <a:pt x="62778" y="7293"/>
                </a:lnTo>
                <a:lnTo>
                  <a:pt x="73527" y="3646"/>
                </a:lnTo>
                <a:close/>
              </a:path>
            </a:pathLst>
          </a:custGeom>
          <a:solidFill>
            <a:srgbClr val="D4A843"/>
          </a:solidFill>
          <a:ln/>
        </p:spPr>
        <p:txBody>
          <a:bodyPr wrap="none" rtlCol="0" anchor="t"/>
          <a:lstStyle/>
          <a:p>
            <a:pPr marL="0" indent="0">
              <a:buNone/>
            </a:pPr>
            <a:endParaRPr lang="en-US" dirty="0"/>
          </a:p>
        </p:txBody>
      </p:sp>
      <p:sp>
        <p:nvSpPr>
          <p:cNvPr id="4" name="Text 2"/>
          <p:cNvSpPr/>
          <p:nvPr/>
        </p:nvSpPr>
        <p:spPr>
          <a:xfrm>
            <a:off x="4657725" y="1323082"/>
            <a:ext cx="4029075" cy="29170"/>
          </a:xfrm>
          <a:custGeom>
            <a:avLst/>
            <a:gdLst/>
            <a:ahLst/>
            <a:cxnLst/>
            <a:rect l="l" t="t" r="r" b="b"/>
            <a:pathLst>
              <a:path w="4029075" h="29170">
                <a:moveTo>
                  <a:pt x="100330" y="0"/>
                </a:moveTo>
                <a:lnTo>
                  <a:pt x="3928745" y="0"/>
                </a:lnTo>
                <a:lnTo>
                  <a:pt x="3955548" y="3646"/>
                </a:lnTo>
                <a:lnTo>
                  <a:pt x="3966297" y="7293"/>
                </a:lnTo>
                <a:lnTo>
                  <a:pt x="3974301" y="10939"/>
                </a:lnTo>
                <a:lnTo>
                  <a:pt x="3980841" y="14585"/>
                </a:lnTo>
                <a:lnTo>
                  <a:pt x="3986416" y="18231"/>
                </a:lnTo>
                <a:lnTo>
                  <a:pt x="3991286" y="21878"/>
                </a:lnTo>
                <a:lnTo>
                  <a:pt x="3995605" y="25524"/>
                </a:lnTo>
                <a:lnTo>
                  <a:pt x="3999473" y="29170"/>
                </a:lnTo>
                <a:lnTo>
                  <a:pt x="29602" y="29170"/>
                </a:lnTo>
                <a:lnTo>
                  <a:pt x="33470" y="25524"/>
                </a:lnTo>
                <a:lnTo>
                  <a:pt x="37789" y="21878"/>
                </a:lnTo>
                <a:lnTo>
                  <a:pt x="42659" y="18231"/>
                </a:lnTo>
                <a:lnTo>
                  <a:pt x="48234" y="14585"/>
                </a:lnTo>
                <a:lnTo>
                  <a:pt x="54774" y="10939"/>
                </a:lnTo>
                <a:lnTo>
                  <a:pt x="62778" y="7293"/>
                </a:lnTo>
                <a:lnTo>
                  <a:pt x="73527" y="3646"/>
                </a:lnTo>
                <a:close/>
              </a:path>
            </a:pathLst>
          </a:custGeom>
          <a:solidFill>
            <a:srgbClr val="D4A843"/>
          </a:solidFill>
          <a:ln/>
        </p:spPr>
        <p:txBody>
          <a:bodyPr wrap="none" rtlCol="0" anchor="t"/>
          <a:lstStyle/>
          <a:p>
            <a:pPr marL="0" indent="0">
              <a:buNone/>
            </a:pPr>
            <a:endParaRPr lang="en-US" dirty="0"/>
          </a:p>
        </p:txBody>
      </p:sp>
      <p:sp>
        <p:nvSpPr>
          <p:cNvPr id="5" name="Text 3"/>
          <p:cNvSpPr/>
          <p:nvPr/>
        </p:nvSpPr>
        <p:spPr>
          <a:xfrm>
            <a:off x="457200" y="3187750"/>
            <a:ext cx="4029075" cy="29170"/>
          </a:xfrm>
          <a:custGeom>
            <a:avLst/>
            <a:gdLst/>
            <a:ahLst/>
            <a:cxnLst/>
            <a:rect l="l" t="t" r="r" b="b"/>
            <a:pathLst>
              <a:path w="4029075" h="29170">
                <a:moveTo>
                  <a:pt x="100330" y="0"/>
                </a:moveTo>
                <a:lnTo>
                  <a:pt x="3928745" y="0"/>
                </a:lnTo>
                <a:lnTo>
                  <a:pt x="3955548" y="3646"/>
                </a:lnTo>
                <a:lnTo>
                  <a:pt x="3966297" y="7293"/>
                </a:lnTo>
                <a:lnTo>
                  <a:pt x="3974301" y="10939"/>
                </a:lnTo>
                <a:lnTo>
                  <a:pt x="3980841" y="14585"/>
                </a:lnTo>
                <a:lnTo>
                  <a:pt x="3986416" y="18231"/>
                </a:lnTo>
                <a:lnTo>
                  <a:pt x="3991286" y="21878"/>
                </a:lnTo>
                <a:lnTo>
                  <a:pt x="3995605" y="25524"/>
                </a:lnTo>
                <a:lnTo>
                  <a:pt x="3999473" y="29170"/>
                </a:lnTo>
                <a:lnTo>
                  <a:pt x="29602" y="29170"/>
                </a:lnTo>
                <a:lnTo>
                  <a:pt x="33470" y="25524"/>
                </a:lnTo>
                <a:lnTo>
                  <a:pt x="37789" y="21878"/>
                </a:lnTo>
                <a:lnTo>
                  <a:pt x="42659" y="18231"/>
                </a:lnTo>
                <a:lnTo>
                  <a:pt x="48234" y="14585"/>
                </a:lnTo>
                <a:lnTo>
                  <a:pt x="54774" y="10939"/>
                </a:lnTo>
                <a:lnTo>
                  <a:pt x="62778" y="7293"/>
                </a:lnTo>
                <a:lnTo>
                  <a:pt x="73527" y="3646"/>
                </a:lnTo>
                <a:close/>
              </a:path>
            </a:pathLst>
          </a:custGeom>
          <a:solidFill>
            <a:srgbClr val="D4A843"/>
          </a:solidFill>
          <a:ln/>
        </p:spPr>
        <p:txBody>
          <a:bodyPr wrap="none" rtlCol="0" anchor="t"/>
          <a:lstStyle/>
          <a:p>
            <a:pPr marL="0" indent="0">
              <a:buNone/>
            </a:pPr>
            <a:endParaRPr lang="en-US" dirty="0"/>
          </a:p>
        </p:txBody>
      </p:sp>
      <p:sp>
        <p:nvSpPr>
          <p:cNvPr id="6" name="Text 4"/>
          <p:cNvSpPr/>
          <p:nvPr/>
        </p:nvSpPr>
        <p:spPr>
          <a:xfrm>
            <a:off x="4657725" y="3187750"/>
            <a:ext cx="4029075" cy="29170"/>
          </a:xfrm>
          <a:custGeom>
            <a:avLst/>
            <a:gdLst/>
            <a:ahLst/>
            <a:cxnLst/>
            <a:rect l="l" t="t" r="r" b="b"/>
            <a:pathLst>
              <a:path w="4029075" h="29170">
                <a:moveTo>
                  <a:pt x="100330" y="0"/>
                </a:moveTo>
                <a:lnTo>
                  <a:pt x="3928745" y="0"/>
                </a:lnTo>
                <a:lnTo>
                  <a:pt x="3955548" y="3646"/>
                </a:lnTo>
                <a:lnTo>
                  <a:pt x="3966297" y="7293"/>
                </a:lnTo>
                <a:lnTo>
                  <a:pt x="3974301" y="10939"/>
                </a:lnTo>
                <a:lnTo>
                  <a:pt x="3980841" y="14585"/>
                </a:lnTo>
                <a:lnTo>
                  <a:pt x="3986416" y="18231"/>
                </a:lnTo>
                <a:lnTo>
                  <a:pt x="3991286" y="21878"/>
                </a:lnTo>
                <a:lnTo>
                  <a:pt x="3995605" y="25524"/>
                </a:lnTo>
                <a:lnTo>
                  <a:pt x="3999473" y="29170"/>
                </a:lnTo>
                <a:lnTo>
                  <a:pt x="29602" y="29170"/>
                </a:lnTo>
                <a:lnTo>
                  <a:pt x="33470" y="25524"/>
                </a:lnTo>
                <a:lnTo>
                  <a:pt x="37789" y="21878"/>
                </a:lnTo>
                <a:lnTo>
                  <a:pt x="42659" y="18231"/>
                </a:lnTo>
                <a:lnTo>
                  <a:pt x="48234" y="14585"/>
                </a:lnTo>
                <a:lnTo>
                  <a:pt x="54774" y="10939"/>
                </a:lnTo>
                <a:lnTo>
                  <a:pt x="62778" y="7293"/>
                </a:lnTo>
                <a:lnTo>
                  <a:pt x="73527" y="3646"/>
                </a:lnTo>
                <a:close/>
              </a:path>
            </a:pathLst>
          </a:custGeom>
          <a:solidFill>
            <a:srgbClr val="D4A843"/>
          </a:solidFill>
          <a:ln/>
        </p:spPr>
        <p:txBody>
          <a:bodyPr wrap="none" rtlCol="0" anchor="t"/>
          <a:lstStyle/>
          <a:p>
            <a:pPr marL="0" indent="0">
              <a:buNone/>
            </a:pPr>
            <a:endParaRPr lang="en-US" dirty="0"/>
          </a:p>
        </p:txBody>
      </p:sp>
      <p:sp>
        <p:nvSpPr>
          <p:cNvPr id="7" name="Text 5"/>
          <p:cNvSpPr/>
          <p:nvPr/>
        </p:nvSpPr>
        <p:spPr>
          <a:xfrm>
            <a:off x="457200" y="372070"/>
            <a:ext cx="400050" cy="29170"/>
          </a:xfrm>
          <a:prstGeom prst="roundRect">
            <a:avLst>
              <a:gd name="adj" fmla="val 47892"/>
            </a:avLst>
          </a:prstGeom>
          <a:solidFill>
            <a:srgbClr val="D4A843"/>
          </a:solidFill>
          <a:ln/>
        </p:spPr>
        <p:txBody>
          <a:bodyPr wrap="none" rtlCol="0" anchor="t"/>
          <a:lstStyle/>
          <a:p>
            <a:pPr marL="0" indent="0">
              <a:buNone/>
            </a:pPr>
            <a:endParaRPr lang="en-US" dirty="0"/>
          </a:p>
        </p:txBody>
      </p:sp>
      <p:sp>
        <p:nvSpPr>
          <p:cNvPr id="8" name="Text 6"/>
          <p:cNvSpPr/>
          <p:nvPr/>
        </p:nvSpPr>
        <p:spPr>
          <a:xfrm>
            <a:off x="457200" y="472232"/>
            <a:ext cx="8805672" cy="407640"/>
          </a:xfrm>
          <a:prstGeom prst="rect">
            <a:avLst/>
          </a:prstGeom>
          <a:noFill/>
          <a:ln/>
        </p:spPr>
        <p:txBody>
          <a:bodyPr wrap="none" lIns="0" tIns="0" rIns="0" bIns="0" rtlCol="0" anchor="t"/>
          <a:lstStyle/>
          <a:p>
            <a:pPr marL="0" indent="0" algn="l">
              <a:lnSpc>
                <a:spcPts val="3210"/>
              </a:lnSpc>
              <a:spcAft>
                <a:spcPts val="340"/>
              </a:spcAft>
              <a:buNone/>
            </a:pPr>
            <a:r>
              <a:rPr lang="en-US" sz="2140" b="1" kern="0" spc="-21" dirty="0">
                <a:solidFill>
                  <a:srgbClr val="F0F0F0"/>
                </a:solidFill>
                <a:latin typeface="Constantia" pitchFamily="34" charset="0"/>
                <a:ea typeface="Constantia" pitchFamily="34" charset="-122"/>
                <a:cs typeface="Constantia" pitchFamily="34" charset="-120"/>
              </a:rPr>
              <a:t>When Bail Denial Leads to Injustice</a:t>
            </a:r>
            <a:endParaRPr lang="en-US" sz="2140" dirty="0"/>
          </a:p>
        </p:txBody>
      </p:sp>
      <p:sp>
        <p:nvSpPr>
          <p:cNvPr id="9" name="Text 7"/>
          <p:cNvSpPr/>
          <p:nvPr/>
        </p:nvSpPr>
        <p:spPr>
          <a:xfrm>
            <a:off x="457200" y="923032"/>
            <a:ext cx="9052560" cy="171450"/>
          </a:xfrm>
          <a:prstGeom prst="rect">
            <a:avLst/>
          </a:prstGeom>
          <a:noFill/>
          <a:ln/>
        </p:spPr>
        <p:txBody>
          <a:bodyPr wrap="none" lIns="0" tIns="0" rIns="0" bIns="0" rtlCol="0" anchor="t"/>
          <a:lstStyle/>
          <a:p>
            <a:pPr marL="0" indent="0" algn="l">
              <a:lnSpc>
                <a:spcPts val="1350"/>
              </a:lnSpc>
              <a:buNone/>
            </a:pPr>
            <a:r>
              <a:rPr lang="en-US" sz="900" dirty="0">
                <a:solidFill>
                  <a:srgbClr val="8B9AB5"/>
                </a:solidFill>
                <a:latin typeface="Calibri" pitchFamily="34" charset="0"/>
                <a:ea typeface="Calibri" pitchFamily="34" charset="-122"/>
                <a:cs typeface="Calibri" pitchFamily="34" charset="-120"/>
              </a:rPr>
              <a:t>The systemic harms that flow from pre-trial detention and expanded reverse onus provisions</a:t>
            </a:r>
            <a:endParaRPr lang="en-US" sz="900" dirty="0"/>
          </a:p>
        </p:txBody>
      </p:sp>
      <p:sp>
        <p:nvSpPr>
          <p:cNvPr id="10" name="Text 8"/>
          <p:cNvSpPr/>
          <p:nvPr/>
        </p:nvSpPr>
        <p:spPr>
          <a:xfrm>
            <a:off x="457200" y="1323082"/>
            <a:ext cx="4029075" cy="1693218"/>
          </a:xfrm>
          <a:prstGeom prst="roundRect">
            <a:avLst>
              <a:gd name="adj" fmla="val 5925"/>
            </a:avLst>
          </a:prstGeom>
          <a:solidFill>
            <a:srgbClr val="252B3D"/>
          </a:solidFill>
          <a:ln/>
        </p:spPr>
        <p:txBody>
          <a:bodyPr wrap="square" rtlCol="0" anchor="t"/>
          <a:lstStyle/>
          <a:p>
            <a:pPr marL="0" indent="0">
              <a:buNone/>
            </a:pPr>
            <a:endParaRPr lang="en-US" dirty="0"/>
          </a:p>
        </p:txBody>
      </p:sp>
      <p:sp>
        <p:nvSpPr>
          <p:cNvPr id="11" name="Text 9"/>
          <p:cNvSpPr/>
          <p:nvPr/>
        </p:nvSpPr>
        <p:spPr>
          <a:xfrm>
            <a:off x="657820" y="1551682"/>
            <a:ext cx="372070" cy="372070"/>
          </a:xfrm>
          <a:prstGeom prst="roundRect">
            <a:avLst>
              <a:gd name="adj" fmla="val 23211"/>
            </a:avLst>
          </a:prstGeom>
          <a:solidFill>
            <a:srgbClr val="D4A843">
              <a:alpha val="12000"/>
            </a:srgbClr>
          </a:solidFill>
          <a:ln/>
        </p:spPr>
        <p:txBody>
          <a:bodyPr wrap="square" rtlCol="0" anchor="t"/>
          <a:lstStyle/>
          <a:p>
            <a:pPr marL="0" indent="0">
              <a:buNone/>
            </a:pPr>
            <a:endParaRPr lang="en-US" dirty="0"/>
          </a:p>
        </p:txBody>
      </p:sp>
      <p:pic>
        <p:nvPicPr>
          <p:cNvPr id="12"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768548" y="1662410"/>
            <a:ext cx="150465" cy="150465"/>
          </a:xfrm>
          <a:prstGeom prst="rect">
            <a:avLst/>
          </a:prstGeom>
        </p:spPr>
      </p:pic>
      <p:sp>
        <p:nvSpPr>
          <p:cNvPr id="13" name="Text 10"/>
          <p:cNvSpPr/>
          <p:nvPr/>
        </p:nvSpPr>
        <p:spPr>
          <a:xfrm>
            <a:off x="657820" y="2051893"/>
            <a:ext cx="3990618" cy="179338"/>
          </a:xfrm>
          <a:prstGeom prst="rect">
            <a:avLst/>
          </a:prstGeom>
          <a:noFill/>
          <a:ln/>
        </p:spPr>
        <p:txBody>
          <a:bodyPr wrap="none" lIns="0" tIns="0" rIns="0" bIns="0" rtlCol="0" anchor="t"/>
          <a:lstStyle/>
          <a:p>
            <a:pPr marL="0" indent="0" algn="l">
              <a:lnSpc>
                <a:spcPts val="1412"/>
              </a:lnSpc>
              <a:spcAft>
                <a:spcPts val="560"/>
              </a:spcAft>
              <a:buNone/>
            </a:pPr>
            <a:r>
              <a:rPr lang="en-US" sz="1130" b="1" kern="0" spc="11" dirty="0">
                <a:solidFill>
                  <a:srgbClr val="F0F0F0"/>
                </a:solidFill>
                <a:latin typeface="Constantia" pitchFamily="34" charset="0"/>
                <a:ea typeface="Constantia" pitchFamily="34" charset="-122"/>
                <a:cs typeface="Constantia" pitchFamily="34" charset="-120"/>
              </a:rPr>
              <a:t>Coerced Guilty Pleas</a:t>
            </a:r>
            <a:endParaRPr lang="en-US" sz="1130" dirty="0"/>
          </a:p>
        </p:txBody>
      </p:sp>
      <p:sp>
        <p:nvSpPr>
          <p:cNvPr id="14" name="Text 11"/>
          <p:cNvSpPr/>
          <p:nvPr/>
        </p:nvSpPr>
        <p:spPr>
          <a:xfrm>
            <a:off x="657820" y="2302222"/>
            <a:ext cx="3700391" cy="539130"/>
          </a:xfrm>
          <a:prstGeom prst="rect">
            <a:avLst/>
          </a:prstGeom>
          <a:noFill/>
          <a:ln/>
        </p:spPr>
        <p:txBody>
          <a:bodyPr wrap="square" lIns="0" tIns="0" rIns="0" bIns="0" rtlCol="0" anchor="t"/>
          <a:lstStyle/>
          <a:p>
            <a:pPr marL="0" indent="0" algn="l">
              <a:lnSpc>
                <a:spcPts val="1349"/>
              </a:lnSpc>
              <a:buNone/>
            </a:pPr>
            <a:r>
              <a:rPr lang="en-US" sz="870" dirty="0">
                <a:solidFill>
                  <a:srgbClr val="8B9AB5"/>
                </a:solidFill>
                <a:latin typeface="Calibri" pitchFamily="34" charset="0"/>
                <a:ea typeface="Calibri" pitchFamily="34" charset="-122"/>
                <a:cs typeface="Calibri" pitchFamily="34" charset="-120"/>
              </a:rPr>
              <a:t>Pre-trial detention creates enormous pressure to plead guilty for time served. People accept convictions for crimes they may not have committed to secure release.</a:t>
            </a:r>
            <a:endParaRPr lang="en-US" sz="870" dirty="0"/>
          </a:p>
        </p:txBody>
      </p:sp>
      <p:sp>
        <p:nvSpPr>
          <p:cNvPr id="15" name="Text 12"/>
          <p:cNvSpPr/>
          <p:nvPr/>
        </p:nvSpPr>
        <p:spPr>
          <a:xfrm>
            <a:off x="4657725" y="1323082"/>
            <a:ext cx="4029075" cy="1693218"/>
          </a:xfrm>
          <a:prstGeom prst="roundRect">
            <a:avLst>
              <a:gd name="adj" fmla="val 5925"/>
            </a:avLst>
          </a:prstGeom>
          <a:solidFill>
            <a:srgbClr val="252B3D"/>
          </a:solidFill>
          <a:ln/>
        </p:spPr>
        <p:txBody>
          <a:bodyPr wrap="square" rtlCol="0" anchor="t"/>
          <a:lstStyle/>
          <a:p>
            <a:pPr marL="0" indent="0">
              <a:buNone/>
            </a:pPr>
            <a:endParaRPr lang="en-US" dirty="0"/>
          </a:p>
        </p:txBody>
      </p:sp>
      <p:sp>
        <p:nvSpPr>
          <p:cNvPr id="16" name="Text 13"/>
          <p:cNvSpPr/>
          <p:nvPr/>
        </p:nvSpPr>
        <p:spPr>
          <a:xfrm>
            <a:off x="4858345" y="1551682"/>
            <a:ext cx="372070" cy="372070"/>
          </a:xfrm>
          <a:prstGeom prst="roundRect">
            <a:avLst>
              <a:gd name="adj" fmla="val 23211"/>
            </a:avLst>
          </a:prstGeom>
          <a:solidFill>
            <a:srgbClr val="D4A843">
              <a:alpha val="12000"/>
            </a:srgbClr>
          </a:solidFill>
          <a:ln/>
        </p:spPr>
        <p:txBody>
          <a:bodyPr wrap="square" rtlCol="0" anchor="t"/>
          <a:lstStyle/>
          <a:p>
            <a:pPr marL="0" indent="0">
              <a:buNone/>
            </a:pPr>
            <a:endParaRPr lang="en-US" dirty="0"/>
          </a:p>
        </p:txBody>
      </p:sp>
      <p:pic>
        <p:nvPicPr>
          <p:cNvPr id="17"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4969073" y="1662410"/>
            <a:ext cx="150465" cy="150465"/>
          </a:xfrm>
          <a:prstGeom prst="rect">
            <a:avLst/>
          </a:prstGeom>
        </p:spPr>
      </p:pic>
      <p:sp>
        <p:nvSpPr>
          <p:cNvPr id="18" name="Text 14"/>
          <p:cNvSpPr/>
          <p:nvPr/>
        </p:nvSpPr>
        <p:spPr>
          <a:xfrm>
            <a:off x="4858345" y="2051893"/>
            <a:ext cx="3990618" cy="179338"/>
          </a:xfrm>
          <a:prstGeom prst="rect">
            <a:avLst/>
          </a:prstGeom>
          <a:noFill/>
          <a:ln/>
        </p:spPr>
        <p:txBody>
          <a:bodyPr wrap="none" lIns="0" tIns="0" rIns="0" bIns="0" rtlCol="0" anchor="t"/>
          <a:lstStyle/>
          <a:p>
            <a:pPr marL="0" indent="0" algn="l">
              <a:lnSpc>
                <a:spcPts val="1412"/>
              </a:lnSpc>
              <a:spcAft>
                <a:spcPts val="560"/>
              </a:spcAft>
              <a:buNone/>
            </a:pPr>
            <a:r>
              <a:rPr lang="en-US" sz="1130" b="1" kern="0" spc="11" dirty="0">
                <a:solidFill>
                  <a:srgbClr val="F0F0F0"/>
                </a:solidFill>
                <a:latin typeface="Constantia" pitchFamily="34" charset="0"/>
                <a:ea typeface="Constantia" pitchFamily="34" charset="-122"/>
                <a:cs typeface="Constantia" pitchFamily="34" charset="-120"/>
              </a:rPr>
              <a:t>Impaired Defence</a:t>
            </a:r>
            <a:endParaRPr lang="en-US" sz="1130" dirty="0"/>
          </a:p>
        </p:txBody>
      </p:sp>
      <p:sp>
        <p:nvSpPr>
          <p:cNvPr id="19" name="Text 15"/>
          <p:cNvSpPr/>
          <p:nvPr/>
        </p:nvSpPr>
        <p:spPr>
          <a:xfrm>
            <a:off x="4858345" y="2302222"/>
            <a:ext cx="3700391" cy="539130"/>
          </a:xfrm>
          <a:prstGeom prst="rect">
            <a:avLst/>
          </a:prstGeom>
          <a:noFill/>
          <a:ln/>
        </p:spPr>
        <p:txBody>
          <a:bodyPr wrap="square" lIns="0" tIns="0" rIns="0" bIns="0" rtlCol="0" anchor="t"/>
          <a:lstStyle/>
          <a:p>
            <a:pPr marL="0" indent="0" algn="l">
              <a:lnSpc>
                <a:spcPts val="1349"/>
              </a:lnSpc>
              <a:buNone/>
            </a:pPr>
            <a:r>
              <a:rPr lang="en-US" sz="870" dirty="0">
                <a:solidFill>
                  <a:srgbClr val="8B9AB5"/>
                </a:solidFill>
                <a:latin typeface="Calibri" pitchFamily="34" charset="0"/>
                <a:ea typeface="Calibri" pitchFamily="34" charset="-122"/>
                <a:cs typeface="Calibri" pitchFamily="34" charset="-120"/>
              </a:rPr>
              <a:t>Detained accused cannot properly prepare their defence, access witnesses, maintain employment, or sustain family relationships. Detention itself prejudices trial outcomes.</a:t>
            </a:r>
            <a:endParaRPr lang="en-US" sz="870" dirty="0"/>
          </a:p>
        </p:txBody>
      </p:sp>
      <p:sp>
        <p:nvSpPr>
          <p:cNvPr id="20" name="Text 16"/>
          <p:cNvSpPr/>
          <p:nvPr/>
        </p:nvSpPr>
        <p:spPr>
          <a:xfrm>
            <a:off x="457200" y="3187750"/>
            <a:ext cx="4029075" cy="1693218"/>
          </a:xfrm>
          <a:prstGeom prst="roundRect">
            <a:avLst>
              <a:gd name="adj" fmla="val 5925"/>
            </a:avLst>
          </a:prstGeom>
          <a:solidFill>
            <a:srgbClr val="252B3D"/>
          </a:solidFill>
          <a:ln/>
        </p:spPr>
        <p:txBody>
          <a:bodyPr wrap="square" rtlCol="0" anchor="t"/>
          <a:lstStyle/>
          <a:p>
            <a:pPr marL="0" indent="0">
              <a:buNone/>
            </a:pPr>
            <a:endParaRPr lang="en-US" dirty="0"/>
          </a:p>
        </p:txBody>
      </p:sp>
      <p:sp>
        <p:nvSpPr>
          <p:cNvPr id="21" name="Text 17"/>
          <p:cNvSpPr/>
          <p:nvPr/>
        </p:nvSpPr>
        <p:spPr>
          <a:xfrm>
            <a:off x="657820" y="3416350"/>
            <a:ext cx="372070" cy="372070"/>
          </a:xfrm>
          <a:prstGeom prst="roundRect">
            <a:avLst>
              <a:gd name="adj" fmla="val 23211"/>
            </a:avLst>
          </a:prstGeom>
          <a:solidFill>
            <a:srgbClr val="D4A843">
              <a:alpha val="12000"/>
            </a:srgbClr>
          </a:solidFill>
          <a:ln/>
        </p:spPr>
        <p:txBody>
          <a:bodyPr wrap="square" rtlCol="0" anchor="t"/>
          <a:lstStyle/>
          <a:p>
            <a:pPr marL="0" indent="0">
              <a:buNone/>
            </a:pPr>
            <a:endParaRPr lang="en-US" dirty="0"/>
          </a:p>
        </p:txBody>
      </p:sp>
      <p:pic>
        <p:nvPicPr>
          <p:cNvPr id="22" name="Image 2"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768548" y="3527078"/>
            <a:ext cx="150465" cy="150465"/>
          </a:xfrm>
          <a:prstGeom prst="rect">
            <a:avLst/>
          </a:prstGeom>
        </p:spPr>
      </p:pic>
      <p:sp>
        <p:nvSpPr>
          <p:cNvPr id="23" name="Text 18"/>
          <p:cNvSpPr/>
          <p:nvPr/>
        </p:nvSpPr>
        <p:spPr>
          <a:xfrm>
            <a:off x="657820" y="3916561"/>
            <a:ext cx="3990618" cy="179338"/>
          </a:xfrm>
          <a:prstGeom prst="rect">
            <a:avLst/>
          </a:prstGeom>
          <a:noFill/>
          <a:ln/>
        </p:spPr>
        <p:txBody>
          <a:bodyPr wrap="none" lIns="0" tIns="0" rIns="0" bIns="0" rtlCol="0" anchor="t"/>
          <a:lstStyle/>
          <a:p>
            <a:pPr marL="0" indent="0" algn="l">
              <a:lnSpc>
                <a:spcPts val="1412"/>
              </a:lnSpc>
              <a:spcAft>
                <a:spcPts val="560"/>
              </a:spcAft>
              <a:buNone/>
            </a:pPr>
            <a:r>
              <a:rPr lang="en-US" sz="1130" b="1" kern="0" spc="11" dirty="0">
                <a:solidFill>
                  <a:srgbClr val="F0F0F0"/>
                </a:solidFill>
                <a:latin typeface="Constantia" pitchFamily="34" charset="0"/>
                <a:ea typeface="Constantia" pitchFamily="34" charset="-122"/>
                <a:cs typeface="Constantia" pitchFamily="34" charset="-120"/>
              </a:rPr>
              <a:t>Racial Disproportionality</a:t>
            </a:r>
            <a:endParaRPr lang="en-US" sz="1130" dirty="0"/>
          </a:p>
        </p:txBody>
      </p:sp>
      <p:sp>
        <p:nvSpPr>
          <p:cNvPr id="24" name="Text 19"/>
          <p:cNvSpPr/>
          <p:nvPr/>
        </p:nvSpPr>
        <p:spPr>
          <a:xfrm>
            <a:off x="657820" y="4166890"/>
            <a:ext cx="3700391" cy="539130"/>
          </a:xfrm>
          <a:prstGeom prst="rect">
            <a:avLst/>
          </a:prstGeom>
          <a:noFill/>
          <a:ln/>
        </p:spPr>
        <p:txBody>
          <a:bodyPr wrap="square" lIns="0" tIns="0" rIns="0" bIns="0" rtlCol="0" anchor="t"/>
          <a:lstStyle/>
          <a:p>
            <a:pPr marL="0" indent="0" algn="l">
              <a:lnSpc>
                <a:spcPts val="1349"/>
              </a:lnSpc>
              <a:buNone/>
            </a:pPr>
            <a:r>
              <a:rPr lang="en-US" sz="870" dirty="0">
                <a:solidFill>
                  <a:srgbClr val="8B9AB5"/>
                </a:solidFill>
                <a:latin typeface="Calibri" pitchFamily="34" charset="0"/>
                <a:ea typeface="Calibri" pitchFamily="34" charset="-122"/>
                <a:cs typeface="Calibri" pitchFamily="34" charset="-120"/>
              </a:rPr>
              <a:t>Indigenous and Black Canadians are massively overrepresented in remand. Expanded reverse onus provisions in C-14 will deepen this disparity (CCLA, Elizabeth Fry Societies, John Howard Society).</a:t>
            </a:r>
            <a:endParaRPr lang="en-US" sz="870" dirty="0"/>
          </a:p>
        </p:txBody>
      </p:sp>
      <p:sp>
        <p:nvSpPr>
          <p:cNvPr id="25" name="Text 20"/>
          <p:cNvSpPr/>
          <p:nvPr/>
        </p:nvSpPr>
        <p:spPr>
          <a:xfrm>
            <a:off x="4657725" y="3187750"/>
            <a:ext cx="4029075" cy="1693218"/>
          </a:xfrm>
          <a:prstGeom prst="roundRect">
            <a:avLst>
              <a:gd name="adj" fmla="val 5925"/>
            </a:avLst>
          </a:prstGeom>
          <a:solidFill>
            <a:srgbClr val="252B3D"/>
          </a:solidFill>
          <a:ln/>
        </p:spPr>
        <p:txBody>
          <a:bodyPr wrap="square" rtlCol="0" anchor="t"/>
          <a:lstStyle/>
          <a:p>
            <a:pPr marL="0" indent="0">
              <a:buNone/>
            </a:pPr>
            <a:endParaRPr lang="en-US" dirty="0"/>
          </a:p>
        </p:txBody>
      </p:sp>
      <p:sp>
        <p:nvSpPr>
          <p:cNvPr id="26" name="Text 21"/>
          <p:cNvSpPr/>
          <p:nvPr/>
        </p:nvSpPr>
        <p:spPr>
          <a:xfrm>
            <a:off x="4858345" y="3416350"/>
            <a:ext cx="372070" cy="372070"/>
          </a:xfrm>
          <a:prstGeom prst="roundRect">
            <a:avLst>
              <a:gd name="adj" fmla="val 23211"/>
            </a:avLst>
          </a:prstGeom>
          <a:solidFill>
            <a:srgbClr val="D4A843">
              <a:alpha val="12000"/>
            </a:srgbClr>
          </a:solidFill>
          <a:ln/>
        </p:spPr>
        <p:txBody>
          <a:bodyPr wrap="square" rtlCol="0" anchor="t"/>
          <a:lstStyle/>
          <a:p>
            <a:pPr marL="0" indent="0">
              <a:buNone/>
            </a:pPr>
            <a:endParaRPr lang="en-US" dirty="0"/>
          </a:p>
        </p:txBody>
      </p:sp>
      <p:pic>
        <p:nvPicPr>
          <p:cNvPr id="27" name="Image 3" descr="preencoded.png"/>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4969073" y="3527078"/>
            <a:ext cx="150465" cy="150465"/>
          </a:xfrm>
          <a:prstGeom prst="rect">
            <a:avLst/>
          </a:prstGeom>
        </p:spPr>
      </p:pic>
      <p:sp>
        <p:nvSpPr>
          <p:cNvPr id="28" name="Text 22"/>
          <p:cNvSpPr/>
          <p:nvPr/>
        </p:nvSpPr>
        <p:spPr>
          <a:xfrm>
            <a:off x="4858345" y="3916561"/>
            <a:ext cx="3990618" cy="179338"/>
          </a:xfrm>
          <a:prstGeom prst="rect">
            <a:avLst/>
          </a:prstGeom>
          <a:noFill/>
          <a:ln/>
        </p:spPr>
        <p:txBody>
          <a:bodyPr wrap="none" lIns="0" tIns="0" rIns="0" bIns="0" rtlCol="0" anchor="t"/>
          <a:lstStyle/>
          <a:p>
            <a:pPr marL="0" indent="0" algn="l">
              <a:lnSpc>
                <a:spcPts val="1412"/>
              </a:lnSpc>
              <a:spcAft>
                <a:spcPts val="560"/>
              </a:spcAft>
              <a:buNone/>
            </a:pPr>
            <a:r>
              <a:rPr lang="en-US" sz="1130" b="1" kern="0" spc="11" dirty="0">
                <a:solidFill>
                  <a:srgbClr val="F0F0F0"/>
                </a:solidFill>
                <a:latin typeface="Constantia" pitchFamily="34" charset="0"/>
                <a:ea typeface="Constantia" pitchFamily="34" charset="-122"/>
                <a:cs typeface="Constantia" pitchFamily="34" charset="-120"/>
              </a:rPr>
              <a:t>Criminogenic Effect</a:t>
            </a:r>
            <a:endParaRPr lang="en-US" sz="1130" dirty="0"/>
          </a:p>
        </p:txBody>
      </p:sp>
      <p:sp>
        <p:nvSpPr>
          <p:cNvPr id="29" name="Text 23"/>
          <p:cNvSpPr/>
          <p:nvPr/>
        </p:nvSpPr>
        <p:spPr>
          <a:xfrm>
            <a:off x="4858345" y="4166890"/>
            <a:ext cx="3700391" cy="539130"/>
          </a:xfrm>
          <a:prstGeom prst="rect">
            <a:avLst/>
          </a:prstGeom>
          <a:noFill/>
          <a:ln/>
        </p:spPr>
        <p:txBody>
          <a:bodyPr wrap="square" lIns="0" tIns="0" rIns="0" bIns="0" rtlCol="0" anchor="t"/>
          <a:lstStyle/>
          <a:p>
            <a:pPr marL="0" indent="0" algn="l">
              <a:lnSpc>
                <a:spcPts val="1349"/>
              </a:lnSpc>
              <a:buNone/>
            </a:pPr>
            <a:r>
              <a:rPr lang="en-US" sz="870" dirty="0">
                <a:solidFill>
                  <a:srgbClr val="8B9AB5"/>
                </a:solidFill>
                <a:latin typeface="Calibri" pitchFamily="34" charset="0"/>
                <a:ea typeface="Calibri" pitchFamily="34" charset="-122"/>
                <a:cs typeface="Calibri" pitchFamily="34" charset="-120"/>
              </a:rPr>
              <a:t>Pre-trial detention destabilizes housing, employment, and family ties — the very factors that reduce recidivism. Jailing the presumptively innocent creates the conditions for future offending.</a:t>
            </a:r>
            <a:endParaRPr lang="en-US" sz="87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57200" y="381893"/>
            <a:ext cx="150465" cy="150465"/>
          </a:xfrm>
          <a:prstGeom prst="rect">
            <a:avLst/>
          </a:prstGeom>
        </p:spPr>
      </p:pic>
      <p:sp>
        <p:nvSpPr>
          <p:cNvPr id="3" name="Text 0"/>
          <p:cNvSpPr/>
          <p:nvPr/>
        </p:nvSpPr>
        <p:spPr>
          <a:xfrm>
            <a:off x="693986" y="285750"/>
            <a:ext cx="5020552" cy="342900"/>
          </a:xfrm>
          <a:prstGeom prst="rect">
            <a:avLst/>
          </a:prstGeom>
          <a:noFill/>
          <a:ln/>
        </p:spPr>
        <p:txBody>
          <a:bodyPr wrap="none" lIns="0" tIns="0" rIns="0" bIns="0" rtlCol="0" anchor="ctr"/>
          <a:lstStyle/>
          <a:p>
            <a:pPr marL="0" marR="0" lvl="0" indent="0" algn="l" defTabSz="914400" rtl="0" eaLnBrk="1" fontAlgn="auto" latinLnBrk="0" hangingPunct="1">
              <a:lnSpc>
                <a:spcPts val="2700"/>
              </a:lnSpc>
              <a:spcBef>
                <a:spcPts val="0"/>
              </a:spcBef>
              <a:spcAft>
                <a:spcPts val="0"/>
              </a:spcAft>
              <a:buClrTx/>
              <a:buSzTx/>
              <a:buFontTx/>
              <a:buNone/>
              <a:tabLst/>
              <a:defRPr/>
            </a:pPr>
            <a:r>
              <a:rPr kumimoji="0" lang="en-US" sz="1800" b="1" i="0" u="none" strike="noStrike" kern="0" cap="none" spc="-18" normalizeH="0" baseline="0" noProof="0" dirty="0">
                <a:ln>
                  <a:noFill/>
                </a:ln>
                <a:solidFill>
                  <a:srgbClr val="F0F0F0"/>
                </a:solidFill>
                <a:effectLst/>
                <a:uLnTx/>
                <a:uFillTx/>
                <a:latin typeface="Constantia" pitchFamily="34" charset="0"/>
                <a:ea typeface="Constantia" pitchFamily="34" charset="-122"/>
                <a:cs typeface="Constantia" pitchFamily="34" charset="-120"/>
              </a:rPr>
              <a:t>Legislative Landscape: A Timeline of Toughening</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 1"/>
          <p:cNvSpPr/>
          <p:nvPr/>
        </p:nvSpPr>
        <p:spPr>
          <a:xfrm>
            <a:off x="742950" y="671810"/>
            <a:ext cx="571500" cy="21580"/>
          </a:xfrm>
          <a:prstGeom prst="roundRect">
            <a:avLst>
              <a:gd name="adj" fmla="val 64736"/>
            </a:avLst>
          </a:prstGeom>
          <a:solidFill>
            <a:srgbClr val="D4A843"/>
          </a:solidFill>
          <a:ln/>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 2"/>
          <p:cNvSpPr/>
          <p:nvPr/>
        </p:nvSpPr>
        <p:spPr>
          <a:xfrm>
            <a:off x="4561210" y="779711"/>
            <a:ext cx="21580" cy="4071491"/>
          </a:xfrm>
          <a:prstGeom prst="rect">
            <a:avLst/>
          </a:prstGeom>
          <a:gradFill rotWithShape="1">
            <a:gsLst>
              <a:gs pos="0">
                <a:srgbClr val="000000">
                  <a:alpha val="0"/>
                </a:srgbClr>
              </a:gs>
              <a:gs pos="5000">
                <a:srgbClr val="D4A843"/>
              </a:gs>
              <a:gs pos="95000">
                <a:srgbClr val="D4A843"/>
              </a:gs>
              <a:gs pos="100000">
                <a:srgbClr val="000000">
                  <a:alpha val="0"/>
                </a:srgbClr>
              </a:gs>
            </a:gsLst>
            <a:lin ang="5400000" scaled="1"/>
          </a:gradFill>
          <a:ln/>
        </p:spPr>
        <p:txBody>
          <a:bodyPr wrap="squar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3"/>
          <p:cNvSpPr/>
          <p:nvPr/>
        </p:nvSpPr>
        <p:spPr>
          <a:xfrm>
            <a:off x="457200" y="907852"/>
            <a:ext cx="3392388" cy="1066919"/>
          </a:xfrm>
          <a:prstGeom prst="roundRect">
            <a:avLst>
              <a:gd name="adj" fmla="val 5357"/>
            </a:avLst>
          </a:prstGeom>
          <a:solidFill>
            <a:srgbClr val="252B3D"/>
          </a:solidFill>
          <a:ln w="9525">
            <a:solidFill>
              <a:srgbClr val="D4A843">
                <a:alpha val="15000"/>
              </a:srgbClr>
            </a:solidFill>
          </a:ln>
        </p:spPr>
        <p:txBody>
          <a:bodyPr wrap="square" lIns="128270" tIns="100330" rIns="128270" bIns="100330" rtlCol="0" anchor="t"/>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40" b="1" i="0" u="none" strike="noStrike" kern="0" cap="none" spc="17" normalizeH="0" baseline="0" noProof="0" dirty="0">
                <a:ln>
                  <a:noFill/>
                </a:ln>
                <a:solidFill>
                  <a:srgbClr val="D4A843"/>
                </a:solidFill>
                <a:effectLst/>
                <a:uLnTx/>
                <a:uFillTx/>
                <a:latin typeface="Constantia" pitchFamily="34" charset="0"/>
                <a:ea typeface="Constantia" pitchFamily="34" charset="-122"/>
                <a:cs typeface="Constantia" pitchFamily="34" charset="-120"/>
              </a:rPr>
              <a:t>2023</a:t>
            </a: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F0F0F0"/>
                </a:solidFill>
                <a:effectLst/>
                <a:uLnTx/>
                <a:uFillTx/>
                <a:latin typeface="Constantia" pitchFamily="34" charset="0"/>
                <a:ea typeface="Constantia" pitchFamily="34" charset="-122"/>
                <a:cs typeface="Constantia" pitchFamily="34" charset="-120"/>
              </a:rPr>
              <a:t>Bill C-48</a:t>
            </a: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760" b="0" i="0" u="none" strike="noStrike" kern="1200" cap="none" spc="0" normalizeH="0" baseline="0" noProof="0" dirty="0">
                <a:ln>
                  <a:noFill/>
                </a:ln>
                <a:solidFill>
                  <a:srgbClr val="8B9AB5"/>
                </a:solidFill>
                <a:effectLst/>
                <a:uLnTx/>
                <a:uFillTx/>
                <a:latin typeface="Calibri" pitchFamily="34" charset="0"/>
                <a:ea typeface="Calibri" pitchFamily="34" charset="-122"/>
                <a:cs typeface="Calibri" pitchFamily="34" charset="-120"/>
              </a:rPr>
              <a:t>Federal bail reform passed without House committee study. Added reverse onus for certain firearms offences. Senate provided essential scrutiny.</a:t>
            </a: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4"/>
          <p:cNvSpPr/>
          <p:nvPr/>
        </p:nvSpPr>
        <p:spPr>
          <a:xfrm>
            <a:off x="5294412" y="1622971"/>
            <a:ext cx="3392388" cy="1066919"/>
          </a:xfrm>
          <a:prstGeom prst="roundRect">
            <a:avLst>
              <a:gd name="adj" fmla="val 5357"/>
            </a:avLst>
          </a:prstGeom>
          <a:solidFill>
            <a:srgbClr val="252B3D"/>
          </a:solidFill>
          <a:ln w="9525">
            <a:solidFill>
              <a:srgbClr val="D4A843">
                <a:alpha val="15000"/>
              </a:srgbClr>
            </a:solidFill>
          </a:ln>
        </p:spPr>
        <p:txBody>
          <a:bodyPr wrap="square" lIns="128270" tIns="100330" rIns="128270" bIns="10033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40" b="1" i="0" u="none" strike="noStrike" kern="0" cap="none" spc="17" normalizeH="0" baseline="0" noProof="0" dirty="0">
                <a:ln>
                  <a:noFill/>
                </a:ln>
                <a:solidFill>
                  <a:srgbClr val="D4A843"/>
                </a:solidFill>
                <a:effectLst/>
                <a:uLnTx/>
                <a:uFillTx/>
                <a:latin typeface="Constantia" pitchFamily="34" charset="0"/>
                <a:ea typeface="Constantia" pitchFamily="34" charset="-122"/>
                <a:cs typeface="Constantia" pitchFamily="34" charset="-120"/>
              </a:rPr>
              <a:t>October 2025</a:t>
            </a: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F0F0F0"/>
                </a:solidFill>
                <a:effectLst/>
                <a:uLnTx/>
                <a:uFillTx/>
                <a:latin typeface="Constantia" pitchFamily="34" charset="0"/>
                <a:ea typeface="Constantia" pitchFamily="34" charset="-122"/>
                <a:cs typeface="Constantia" pitchFamily="34" charset="-120"/>
              </a:rPr>
              <a:t>Bill C-14 Introduced</a:t>
            </a: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60" b="0" i="0" u="none" strike="noStrike" kern="1200" cap="none" spc="0" normalizeH="0" baseline="0" noProof="0" dirty="0">
                <a:ln>
                  <a:noFill/>
                </a:ln>
                <a:solidFill>
                  <a:srgbClr val="8B9AB5"/>
                </a:solidFill>
                <a:effectLst/>
                <a:uLnTx/>
                <a:uFillTx/>
                <a:latin typeface="Calibri" pitchFamily="34" charset="0"/>
                <a:ea typeface="Calibri" pitchFamily="34" charset="-122"/>
                <a:cs typeface="Calibri" pitchFamily="34" charset="-120"/>
              </a:rPr>
              <a:t>Bail and Sentencing Reform Act. Expands reverse onus provisions, modifies principle of restraint, restricts conditional sentences, changes youth publication bans.</a:t>
            </a: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 5"/>
          <p:cNvSpPr/>
          <p:nvPr/>
        </p:nvSpPr>
        <p:spPr>
          <a:xfrm>
            <a:off x="457200" y="2409081"/>
            <a:ext cx="3392388" cy="1066919"/>
          </a:xfrm>
          <a:prstGeom prst="roundRect">
            <a:avLst>
              <a:gd name="adj" fmla="val 5357"/>
            </a:avLst>
          </a:prstGeom>
          <a:solidFill>
            <a:srgbClr val="252B3D"/>
          </a:solidFill>
          <a:ln w="9525">
            <a:solidFill>
              <a:srgbClr val="D4A843">
                <a:alpha val="15000"/>
              </a:srgbClr>
            </a:solidFill>
          </a:ln>
        </p:spPr>
        <p:txBody>
          <a:bodyPr wrap="square" lIns="128270" tIns="100330" rIns="128270" bIns="100330" rtlCol="0" anchor="t"/>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40" b="1" i="0" u="none" strike="noStrike" kern="0" cap="none" spc="17" normalizeH="0" baseline="0" noProof="0" dirty="0">
                <a:ln>
                  <a:noFill/>
                </a:ln>
                <a:solidFill>
                  <a:srgbClr val="D4A843"/>
                </a:solidFill>
                <a:effectLst/>
                <a:uLnTx/>
                <a:uFillTx/>
                <a:latin typeface="Constantia" pitchFamily="34" charset="0"/>
                <a:ea typeface="Constantia" pitchFamily="34" charset="-122"/>
                <a:cs typeface="Constantia" pitchFamily="34" charset="-120"/>
              </a:rPr>
              <a:t>November 2025</a:t>
            </a: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F0F0F0"/>
                </a:solidFill>
                <a:effectLst/>
                <a:uLnTx/>
                <a:uFillTx/>
                <a:latin typeface="Constantia" pitchFamily="34" charset="0"/>
                <a:ea typeface="Constantia" pitchFamily="34" charset="-122"/>
                <a:cs typeface="Constantia" pitchFamily="34" charset="-120"/>
              </a:rPr>
              <a:t>Ontario Bill 75</a:t>
            </a: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760" b="0" i="1" u="none" strike="noStrike" kern="1200" cap="none" spc="0" normalizeH="0" baseline="0" noProof="0" dirty="0">
                <a:ln>
                  <a:noFill/>
                </a:ln>
                <a:solidFill>
                  <a:srgbClr val="8B9AB5"/>
                </a:solidFill>
                <a:effectLst/>
                <a:uLnTx/>
                <a:uFillTx/>
                <a:latin typeface="Calibri" pitchFamily="34" charset="0"/>
                <a:ea typeface="Calibri" pitchFamily="34" charset="-122"/>
                <a:cs typeface="Calibri" pitchFamily="34" charset="-120"/>
              </a:rPr>
              <a:t>Keeping Criminals Behind Bars Act.</a:t>
            </a:r>
            <a:r>
              <a:rPr kumimoji="0" lang="en-US" sz="760" b="0" i="0" u="none" strike="noStrike" kern="1200" cap="none" spc="0" normalizeH="0" baseline="0" noProof="0" dirty="0">
                <a:ln>
                  <a:noFill/>
                </a:ln>
                <a:solidFill>
                  <a:srgbClr val="8B9AB5"/>
                </a:solidFill>
                <a:effectLst/>
                <a:uLnTx/>
                <a:uFillTx/>
                <a:latin typeface="Calibri" pitchFamily="34" charset="0"/>
                <a:ea typeface="Calibri" pitchFamily="34" charset="-122"/>
                <a:cs typeface="Calibri" pitchFamily="34" charset="-120"/>
              </a:rPr>
              <a:t> Proposes mandatory upfront cash bail deposits — criticized as unconstitutional by OBA, CLA, and </a:t>
            </a:r>
            <a:r>
              <a:rPr lang="en-US" sz="760" dirty="0">
                <a:solidFill>
                  <a:srgbClr val="8B9AB5"/>
                </a:solidFill>
                <a:latin typeface="Calibri" pitchFamily="34" charset="0"/>
                <a:ea typeface="Calibri" pitchFamily="34" charset="-122"/>
                <a:cs typeface="Calibri" pitchFamily="34" charset="-120"/>
              </a:rPr>
              <a:t>the CCLA</a:t>
            </a:r>
            <a:r>
              <a:rPr kumimoji="0" lang="en-US" sz="760" b="0" i="0" u="none" strike="noStrike" kern="1200" cap="none" spc="0" normalizeH="0" baseline="0" noProof="0" dirty="0">
                <a:ln>
                  <a:noFill/>
                </a:ln>
                <a:solidFill>
                  <a:srgbClr val="8B9AB5"/>
                </a:solidFill>
                <a:effectLst/>
                <a:uLnTx/>
                <a:uFillTx/>
                <a:latin typeface="Calibri" pitchFamily="34" charset="0"/>
                <a:ea typeface="Calibri" pitchFamily="34" charset="-122"/>
                <a:cs typeface="Calibri" pitchFamily="34" charset="-120"/>
              </a:rPr>
              <a:t>.</a:t>
            </a: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 6"/>
          <p:cNvSpPr/>
          <p:nvPr/>
        </p:nvSpPr>
        <p:spPr>
          <a:xfrm>
            <a:off x="5294412" y="3223171"/>
            <a:ext cx="3392388" cy="1066919"/>
          </a:xfrm>
          <a:prstGeom prst="roundRect">
            <a:avLst>
              <a:gd name="adj" fmla="val 5357"/>
            </a:avLst>
          </a:prstGeom>
          <a:solidFill>
            <a:srgbClr val="252B3D"/>
          </a:solidFill>
          <a:ln w="9525">
            <a:solidFill>
              <a:srgbClr val="D4A843">
                <a:alpha val="15000"/>
              </a:srgbClr>
            </a:solidFill>
          </a:ln>
        </p:spPr>
        <p:txBody>
          <a:bodyPr wrap="square" lIns="128270" tIns="100330" rIns="128270" bIns="10033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40" b="1" i="0" u="none" strike="noStrike" kern="0" cap="none" spc="17" normalizeH="0" baseline="0" noProof="0" dirty="0">
                <a:ln>
                  <a:noFill/>
                </a:ln>
                <a:solidFill>
                  <a:srgbClr val="D4A843"/>
                </a:solidFill>
                <a:effectLst/>
                <a:uLnTx/>
                <a:uFillTx/>
                <a:latin typeface="Constantia" pitchFamily="34" charset="0"/>
                <a:ea typeface="Constantia" pitchFamily="34" charset="-122"/>
                <a:cs typeface="Constantia" pitchFamily="34" charset="-120"/>
              </a:rPr>
              <a:t>February 2026</a:t>
            </a: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F0F0F0"/>
                </a:solidFill>
                <a:effectLst/>
                <a:uLnTx/>
                <a:uFillTx/>
                <a:latin typeface="Constantia" pitchFamily="34" charset="0"/>
                <a:ea typeface="Constantia" pitchFamily="34" charset="-122"/>
                <a:cs typeface="Constantia" pitchFamily="34" charset="-120"/>
              </a:rPr>
              <a:t>C-14 Passes House</a:t>
            </a: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60" b="0" i="0" u="none" strike="noStrike" kern="1200" cap="none" spc="0" normalizeH="0" baseline="0" noProof="0" dirty="0">
                <a:ln>
                  <a:noFill/>
                </a:ln>
                <a:solidFill>
                  <a:srgbClr val="8B9AB5"/>
                </a:solidFill>
                <a:effectLst/>
                <a:uLnTx/>
                <a:uFillTx/>
                <a:latin typeface="Calibri" pitchFamily="34" charset="0"/>
                <a:ea typeface="Calibri" pitchFamily="34" charset="-122"/>
                <a:cs typeface="Calibri" pitchFamily="34" charset="-120"/>
              </a:rPr>
              <a:t>House committee study was markedly brief. No testimony from legal organizations or organizations representing Indigenous, Black, or racialized communities (CCLA).</a:t>
            </a: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 7"/>
          <p:cNvSpPr/>
          <p:nvPr/>
        </p:nvSpPr>
        <p:spPr>
          <a:xfrm>
            <a:off x="457200" y="4009281"/>
            <a:ext cx="3392388" cy="1066919"/>
          </a:xfrm>
          <a:prstGeom prst="roundRect">
            <a:avLst>
              <a:gd name="adj" fmla="val 5357"/>
            </a:avLst>
          </a:prstGeom>
          <a:solidFill>
            <a:srgbClr val="252B3D"/>
          </a:solidFill>
          <a:ln w="9525">
            <a:solidFill>
              <a:srgbClr val="D4A843">
                <a:alpha val="15000"/>
              </a:srgbClr>
            </a:solidFill>
          </a:ln>
        </p:spPr>
        <p:txBody>
          <a:bodyPr wrap="square" lIns="128270" tIns="100330" rIns="128270" bIns="100330" rtlCol="0" anchor="t"/>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40" b="1" i="0" u="none" strike="noStrike" kern="0" cap="none" spc="17" normalizeH="0" baseline="0" noProof="0" dirty="0">
                <a:ln>
                  <a:noFill/>
                </a:ln>
                <a:solidFill>
                  <a:srgbClr val="D4A843"/>
                </a:solidFill>
                <a:effectLst/>
                <a:uLnTx/>
                <a:uFillTx/>
                <a:latin typeface="Constantia" pitchFamily="34" charset="0"/>
                <a:ea typeface="Constantia" pitchFamily="34" charset="-122"/>
                <a:cs typeface="Constantia" pitchFamily="34" charset="-120"/>
              </a:rPr>
              <a:t>March 2026</a:t>
            </a: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F0F0F0"/>
                </a:solidFill>
                <a:effectLst/>
                <a:uLnTx/>
                <a:uFillTx/>
                <a:latin typeface="Constantia" pitchFamily="34" charset="0"/>
                <a:ea typeface="Constantia" pitchFamily="34" charset="-122"/>
                <a:cs typeface="Constantia" pitchFamily="34" charset="-120"/>
              </a:rPr>
              <a:t>Senate Review</a:t>
            </a: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760" b="0" i="0" u="none" strike="noStrike" kern="1200" cap="none" spc="0" normalizeH="0" baseline="0" noProof="0" dirty="0">
                <a:ln>
                  <a:noFill/>
                </a:ln>
                <a:solidFill>
                  <a:srgbClr val="8B9AB5"/>
                </a:solidFill>
                <a:effectLst/>
                <a:uLnTx/>
                <a:uFillTx/>
                <a:latin typeface="Calibri" pitchFamily="34" charset="0"/>
                <a:ea typeface="Calibri" pitchFamily="34" charset="-122"/>
                <a:cs typeface="Calibri" pitchFamily="34" charset="-120"/>
              </a:rPr>
              <a:t>CCLA, Elizabeth Fry Societies, John Howard Society urge thorough Senate scrutiny. Bill referred to Standing Committee on Legal and Constitutional Affairs.</a:t>
            </a:r>
            <a:endParaRPr kumimoji="0" lang="en-US" sz="84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1" name="Image 1" descr="preencoded.png"/>
          <p:cNvPicPr>
            <a:picLocks noChangeAspect="1"/>
          </p:cNvPicPr>
          <p:nvPr/>
        </p:nvPicPr>
        <p:blipFill>
          <a:blip>
            <a:alphaModFix amt="60000"/>
            <a:extLst>
              <a:ext uri="{96DAC541-7B7A-43D3-8B79-37D633B846F1}">
                <asvg:svgBlip xmlns:asvg="http://schemas.microsoft.com/office/drawing/2016/SVG/main" r:embed="rId4"/>
              </a:ext>
            </a:extLst>
          </a:blip>
          <a:stretch>
            <a:fillRect/>
          </a:stretch>
        </p:blipFill>
        <p:spPr>
          <a:xfrm>
            <a:off x="4505706" y="4650516"/>
            <a:ext cx="132588" cy="132588"/>
          </a:xfrm>
          <a:prstGeom prst="rect">
            <a:avLst/>
          </a:prstGeom>
        </p:spPr>
      </p:pic>
      <p:sp>
        <p:nvSpPr>
          <p:cNvPr id="12" name="Text 8"/>
          <p:cNvSpPr/>
          <p:nvPr/>
        </p:nvSpPr>
        <p:spPr>
          <a:xfrm>
            <a:off x="0" y="5114330"/>
            <a:ext cx="9144000" cy="29170"/>
          </a:xfrm>
          <a:prstGeom prst="rect">
            <a:avLst/>
          </a:prstGeom>
          <a:gradFill rotWithShape="1">
            <a:gsLst>
              <a:gs pos="0">
                <a:srgbClr val="000000">
                  <a:alpha val="0"/>
                </a:srgbClr>
              </a:gs>
              <a:gs pos="50000">
                <a:srgbClr val="D4A843"/>
              </a:gs>
              <a:gs pos="100000">
                <a:srgbClr val="000000">
                  <a:alpha val="0"/>
                </a:srgbClr>
              </a:gs>
            </a:gsLst>
            <a:lin ang="0" scaled="1"/>
          </a:gradFill>
          <a:ln/>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 9"/>
          <p:cNvSpPr/>
          <p:nvPr/>
        </p:nvSpPr>
        <p:spPr>
          <a:xfrm rot="2700000">
            <a:off x="3803152" y="1031677"/>
            <a:ext cx="86320" cy="86320"/>
          </a:xfrm>
          <a:prstGeom prst="rect">
            <a:avLst/>
          </a:prstGeom>
          <a:solidFill>
            <a:srgbClr val="252B3D"/>
          </a:solidFill>
          <a:ln/>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Text 10"/>
          <p:cNvSpPr/>
          <p:nvPr/>
        </p:nvSpPr>
        <p:spPr>
          <a:xfrm rot="2700000">
            <a:off x="5254407" y="1746796"/>
            <a:ext cx="86320" cy="86320"/>
          </a:xfrm>
          <a:prstGeom prst="rect">
            <a:avLst/>
          </a:prstGeom>
          <a:solidFill>
            <a:srgbClr val="252B3D"/>
          </a:solidFill>
          <a:ln/>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 11"/>
          <p:cNvSpPr/>
          <p:nvPr/>
        </p:nvSpPr>
        <p:spPr>
          <a:xfrm rot="2700000">
            <a:off x="3803152" y="2532906"/>
            <a:ext cx="86320" cy="86320"/>
          </a:xfrm>
          <a:prstGeom prst="rect">
            <a:avLst/>
          </a:prstGeom>
          <a:solidFill>
            <a:srgbClr val="252B3D"/>
          </a:solidFill>
          <a:ln/>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 12"/>
          <p:cNvSpPr/>
          <p:nvPr/>
        </p:nvSpPr>
        <p:spPr>
          <a:xfrm rot="2700000">
            <a:off x="5254407" y="3346996"/>
            <a:ext cx="86320" cy="86320"/>
          </a:xfrm>
          <a:prstGeom prst="rect">
            <a:avLst/>
          </a:prstGeom>
          <a:solidFill>
            <a:srgbClr val="252B3D"/>
          </a:solidFill>
          <a:ln/>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Text 13"/>
          <p:cNvSpPr/>
          <p:nvPr/>
        </p:nvSpPr>
        <p:spPr>
          <a:xfrm rot="2700000">
            <a:off x="3803152" y="4133106"/>
            <a:ext cx="86320" cy="86320"/>
          </a:xfrm>
          <a:prstGeom prst="rect">
            <a:avLst/>
          </a:prstGeom>
          <a:solidFill>
            <a:srgbClr val="252B3D"/>
          </a:solidFill>
          <a:ln/>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Text 14"/>
          <p:cNvSpPr/>
          <p:nvPr/>
        </p:nvSpPr>
        <p:spPr>
          <a:xfrm>
            <a:off x="4550420" y="1208931"/>
            <a:ext cx="43160" cy="43160"/>
          </a:xfrm>
          <a:prstGeom prst="ellipse">
            <a:avLst/>
          </a:prstGeom>
          <a:solidFill>
            <a:srgbClr val="D4A843">
              <a:alpha val="30000"/>
            </a:srgbClr>
          </a:solidFill>
          <a:ln/>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Text 15"/>
          <p:cNvSpPr/>
          <p:nvPr/>
        </p:nvSpPr>
        <p:spPr>
          <a:xfrm>
            <a:off x="4550420" y="1993702"/>
            <a:ext cx="43160" cy="43160"/>
          </a:xfrm>
          <a:prstGeom prst="ellipse">
            <a:avLst/>
          </a:prstGeom>
          <a:solidFill>
            <a:srgbClr val="D4A843">
              <a:alpha val="30000"/>
            </a:srgbClr>
          </a:solidFill>
          <a:ln/>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Text 16"/>
          <p:cNvSpPr/>
          <p:nvPr/>
        </p:nvSpPr>
        <p:spPr>
          <a:xfrm>
            <a:off x="4550420" y="2779961"/>
            <a:ext cx="43160" cy="43160"/>
          </a:xfrm>
          <a:prstGeom prst="ellipse">
            <a:avLst/>
          </a:prstGeom>
          <a:solidFill>
            <a:srgbClr val="D4A843">
              <a:alpha val="30000"/>
            </a:srgbClr>
          </a:solidFill>
          <a:ln/>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1" name="Text 17"/>
          <p:cNvSpPr/>
          <p:nvPr/>
        </p:nvSpPr>
        <p:spPr>
          <a:xfrm>
            <a:off x="4550420" y="3566071"/>
            <a:ext cx="43160" cy="43160"/>
          </a:xfrm>
          <a:prstGeom prst="ellipse">
            <a:avLst/>
          </a:prstGeom>
          <a:solidFill>
            <a:srgbClr val="D4A843">
              <a:alpha val="30000"/>
            </a:srgbClr>
          </a:solidFill>
          <a:ln/>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Text 18"/>
          <p:cNvSpPr/>
          <p:nvPr/>
        </p:nvSpPr>
        <p:spPr>
          <a:xfrm>
            <a:off x="4550420" y="4352181"/>
            <a:ext cx="43160" cy="43160"/>
          </a:xfrm>
          <a:prstGeom prst="ellipse">
            <a:avLst/>
          </a:prstGeom>
          <a:solidFill>
            <a:srgbClr val="D4A843">
              <a:alpha val="30000"/>
            </a:srgbClr>
          </a:solidFill>
          <a:ln/>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3" name="Text 19"/>
          <p:cNvSpPr/>
          <p:nvPr/>
        </p:nvSpPr>
        <p:spPr>
          <a:xfrm>
            <a:off x="4514850" y="1037481"/>
            <a:ext cx="114300" cy="114300"/>
          </a:xfrm>
          <a:prstGeom prst="ellipse">
            <a:avLst/>
          </a:prstGeom>
          <a:solidFill>
            <a:srgbClr val="D4A843"/>
          </a:solidFill>
          <a:ln w="19050">
            <a:solidFill>
              <a:srgbClr val="1A1F2E"/>
            </a:solidFill>
          </a:ln>
          <a:effectLst>
            <a:outerShdw blurRad="101600" dist="50800" dir="16200000" algn="bl" rotWithShape="0">
              <a:srgbClr val="D4A843">
                <a:alpha val="75000"/>
              </a:srgbClr>
            </a:outerShdw>
          </a:effectLst>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4" name="Text 20"/>
          <p:cNvSpPr/>
          <p:nvPr/>
        </p:nvSpPr>
        <p:spPr>
          <a:xfrm>
            <a:off x="4514850" y="1822252"/>
            <a:ext cx="114300" cy="114300"/>
          </a:xfrm>
          <a:prstGeom prst="ellipse">
            <a:avLst/>
          </a:prstGeom>
          <a:solidFill>
            <a:srgbClr val="D4A843"/>
          </a:solidFill>
          <a:ln w="19050">
            <a:solidFill>
              <a:srgbClr val="1A1F2E"/>
            </a:solidFill>
          </a:ln>
          <a:effectLst>
            <a:outerShdw blurRad="101600" dist="50800" dir="16200000" algn="bl" rotWithShape="0">
              <a:srgbClr val="D4A843">
                <a:alpha val="75000"/>
              </a:srgbClr>
            </a:outerShdw>
          </a:effectLst>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 21"/>
          <p:cNvSpPr/>
          <p:nvPr/>
        </p:nvSpPr>
        <p:spPr>
          <a:xfrm>
            <a:off x="4514850" y="2608511"/>
            <a:ext cx="114300" cy="114300"/>
          </a:xfrm>
          <a:prstGeom prst="ellipse">
            <a:avLst/>
          </a:prstGeom>
          <a:solidFill>
            <a:srgbClr val="D4A843"/>
          </a:solidFill>
          <a:ln w="19050">
            <a:solidFill>
              <a:srgbClr val="1A1F2E"/>
            </a:solidFill>
          </a:ln>
          <a:effectLst>
            <a:outerShdw blurRad="101600" dist="50800" dir="16200000" algn="bl" rotWithShape="0">
              <a:srgbClr val="D4A843">
                <a:alpha val="75000"/>
              </a:srgbClr>
            </a:outerShdw>
          </a:effectLst>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6" name="Text 22"/>
          <p:cNvSpPr/>
          <p:nvPr/>
        </p:nvSpPr>
        <p:spPr>
          <a:xfrm>
            <a:off x="4514850" y="3422452"/>
            <a:ext cx="114300" cy="114300"/>
          </a:xfrm>
          <a:prstGeom prst="ellipse">
            <a:avLst/>
          </a:prstGeom>
          <a:solidFill>
            <a:srgbClr val="D4A843"/>
          </a:solidFill>
          <a:ln w="19050">
            <a:solidFill>
              <a:srgbClr val="1A1F2E"/>
            </a:solidFill>
          </a:ln>
          <a:effectLst>
            <a:outerShdw blurRad="101600" dist="50800" dir="16200000" algn="bl" rotWithShape="0">
              <a:srgbClr val="D4A843">
                <a:alpha val="75000"/>
              </a:srgbClr>
            </a:outerShdw>
          </a:effectLst>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 name="Text 23"/>
          <p:cNvSpPr/>
          <p:nvPr/>
        </p:nvSpPr>
        <p:spPr>
          <a:xfrm>
            <a:off x="4514850" y="4208711"/>
            <a:ext cx="114300" cy="114300"/>
          </a:xfrm>
          <a:prstGeom prst="ellipse">
            <a:avLst/>
          </a:prstGeom>
          <a:solidFill>
            <a:srgbClr val="D4A843"/>
          </a:solidFill>
          <a:ln w="19050">
            <a:solidFill>
              <a:srgbClr val="1A1F2E"/>
            </a:solidFill>
          </a:ln>
          <a:effectLst>
            <a:outerShdw blurRad="101600" dist="50800" dir="16200000" algn="bl" rotWithShape="0">
              <a:srgbClr val="D4A843">
                <a:alpha val="75000"/>
              </a:srgbClr>
            </a:outerShdw>
          </a:effectLst>
        </p:spPr>
        <p:txBody>
          <a:bodyPr wrap="none"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3">
    <p:bg>
      <p:bgPr>
        <a:solidFill>
          <a:schemeClr val="tx1"/>
        </a:solidFill>
        <a:effectLst/>
      </p:bgPr>
    </p:bg>
    <p:spTree>
      <p:nvGrpSpPr>
        <p:cNvPr id="1" name=""/>
        <p:cNvGrpSpPr/>
        <p:nvPr/>
      </p:nvGrpSpPr>
      <p:grpSpPr>
        <a:xfrm>
          <a:off x="0" y="0"/>
          <a:ext cx="0" cy="0"/>
          <a:chOff x="0" y="0"/>
          <a:chExt cx="0" cy="0"/>
        </a:xfrm>
      </p:grpSpPr>
      <p:sp>
        <p:nvSpPr>
          <p:cNvPr id="2" name="Text 0"/>
          <p:cNvSpPr/>
          <p:nvPr/>
        </p:nvSpPr>
        <p:spPr>
          <a:xfrm>
            <a:off x="372070" y="223689"/>
            <a:ext cx="29170" cy="271760"/>
          </a:xfrm>
          <a:prstGeom prst="roundRect">
            <a:avLst>
              <a:gd name="adj" fmla="val 47892"/>
            </a:avLst>
          </a:prstGeom>
          <a:solidFill>
            <a:srgbClr val="D4A843"/>
          </a:solidFill>
          <a:ln/>
        </p:spPr>
        <p:txBody>
          <a:bodyPr wrap="none" rtlCol="0" anchor="t"/>
          <a:lstStyle/>
          <a:p>
            <a:pPr marL="0" indent="0">
              <a:buNone/>
            </a:pPr>
            <a:endParaRPr lang="en-US" dirty="0"/>
          </a:p>
        </p:txBody>
      </p:sp>
      <p:sp>
        <p:nvSpPr>
          <p:cNvPr id="3" name="Text 1"/>
          <p:cNvSpPr/>
          <p:nvPr/>
        </p:nvSpPr>
        <p:spPr>
          <a:xfrm>
            <a:off x="501551" y="200620"/>
            <a:ext cx="1200165" cy="104775"/>
          </a:xfrm>
          <a:prstGeom prst="rect">
            <a:avLst/>
          </a:prstGeom>
          <a:noFill/>
          <a:ln/>
        </p:spPr>
        <p:txBody>
          <a:bodyPr wrap="none" lIns="0" tIns="0" rIns="0" bIns="0" rtlCol="0" anchor="ctr"/>
          <a:lstStyle/>
          <a:p>
            <a:pPr marL="0" indent="0" algn="l">
              <a:lnSpc>
                <a:spcPts val="730"/>
              </a:lnSpc>
              <a:buNone/>
            </a:pPr>
            <a:r>
              <a:rPr lang="en-US" sz="730" dirty="0">
                <a:solidFill>
                  <a:srgbClr val="8B9AB5"/>
                </a:solidFill>
                <a:latin typeface="Calibri" pitchFamily="34" charset="0"/>
                <a:ea typeface="Calibri" pitchFamily="34" charset="-122"/>
                <a:cs typeface="Calibri" pitchFamily="34" charset="-120"/>
              </a:rPr>
              <a:t>LEGISLATIVE HISTORY</a:t>
            </a:r>
            <a:endParaRPr lang="en-US" sz="730" dirty="0"/>
          </a:p>
        </p:txBody>
      </p:sp>
      <p:sp>
        <p:nvSpPr>
          <p:cNvPr id="4" name="Text 2"/>
          <p:cNvSpPr/>
          <p:nvPr/>
        </p:nvSpPr>
        <p:spPr>
          <a:xfrm>
            <a:off x="501551" y="305395"/>
            <a:ext cx="3530486" cy="213122"/>
          </a:xfrm>
          <a:prstGeom prst="rect">
            <a:avLst/>
          </a:prstGeom>
          <a:noFill/>
          <a:ln/>
        </p:spPr>
        <p:txBody>
          <a:bodyPr wrap="none" lIns="0" tIns="0" rIns="0" bIns="0" rtlCol="0" anchor="ctr"/>
          <a:lstStyle/>
          <a:p>
            <a:pPr marL="0" indent="0" algn="l">
              <a:lnSpc>
                <a:spcPts val="1679"/>
              </a:lnSpc>
              <a:buNone/>
            </a:pPr>
            <a:r>
              <a:rPr lang="en-US" sz="1460" b="1" kern="0" spc="10" dirty="0">
                <a:solidFill>
                  <a:srgbClr val="F0F0F0"/>
                </a:solidFill>
                <a:latin typeface="Constantia" pitchFamily="34" charset="0"/>
                <a:ea typeface="Constantia" pitchFamily="34" charset="-122"/>
                <a:cs typeface="Constantia" pitchFamily="34" charset="-120"/>
              </a:rPr>
              <a:t>Bill C-14: Legislative Process &amp; Timeline</a:t>
            </a:r>
            <a:endParaRPr lang="en-US" sz="1460" dirty="0"/>
          </a:p>
        </p:txBody>
      </p:sp>
      <p:sp>
        <p:nvSpPr>
          <p:cNvPr id="5" name="Text 3"/>
          <p:cNvSpPr/>
          <p:nvPr/>
        </p:nvSpPr>
        <p:spPr>
          <a:xfrm>
            <a:off x="372070" y="2643113"/>
            <a:ext cx="8399859" cy="13841"/>
          </a:xfrm>
          <a:prstGeom prst="rect">
            <a:avLst/>
          </a:prstGeom>
          <a:gradFill rotWithShape="1">
            <a:gsLst>
              <a:gs pos="0">
                <a:srgbClr val="D4A843">
                  <a:alpha val="45000"/>
                </a:srgbClr>
              </a:gs>
              <a:gs pos="40000">
                <a:srgbClr val="D4A843"/>
              </a:gs>
              <a:gs pos="70000">
                <a:srgbClr val="D4A843"/>
              </a:gs>
              <a:gs pos="100000">
                <a:srgbClr val="D4A843">
                  <a:alpha val="45000"/>
                </a:srgbClr>
              </a:gs>
            </a:gsLst>
            <a:lin ang="0" scaled="1"/>
          </a:gradFill>
          <a:ln/>
        </p:spPr>
        <p:txBody>
          <a:bodyPr wrap="none" rtlCol="0" anchor="t"/>
          <a:lstStyle/>
          <a:p>
            <a:pPr marL="0" indent="0">
              <a:buNone/>
            </a:pPr>
            <a:endParaRPr lang="en-US" dirty="0"/>
          </a:p>
        </p:txBody>
      </p:sp>
      <p:sp>
        <p:nvSpPr>
          <p:cNvPr id="6" name="Text 4"/>
          <p:cNvSpPr/>
          <p:nvPr/>
        </p:nvSpPr>
        <p:spPr>
          <a:xfrm>
            <a:off x="0" y="4781699"/>
            <a:ext cx="9144000" cy="9525"/>
          </a:xfrm>
          <a:prstGeom prst="rect">
            <a:avLst/>
          </a:prstGeom>
          <a:solidFill>
            <a:srgbClr val="8B9AB5">
              <a:alpha val="18000"/>
            </a:srgbClr>
          </a:solidFill>
          <a:ln/>
        </p:spPr>
        <p:txBody>
          <a:bodyPr wrap="none" rtlCol="0" anchor="t"/>
          <a:lstStyle/>
          <a:p>
            <a:pPr marL="0" indent="0">
              <a:buNone/>
            </a:pPr>
            <a:endParaRPr lang="en-US" dirty="0"/>
          </a:p>
        </p:txBody>
      </p:sp>
      <p:pic>
        <p:nvPicPr>
          <p:cNvPr id="7"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348639" y="4875693"/>
            <a:ext cx="132588" cy="132588"/>
          </a:xfrm>
          <a:prstGeom prst="rect">
            <a:avLst/>
          </a:prstGeom>
        </p:spPr>
      </p:pic>
      <p:sp>
        <p:nvSpPr>
          <p:cNvPr id="8" name="Text 5"/>
          <p:cNvSpPr/>
          <p:nvPr/>
        </p:nvSpPr>
        <p:spPr>
          <a:xfrm>
            <a:off x="528786" y="4891534"/>
            <a:ext cx="5738723" cy="123825"/>
          </a:xfrm>
          <a:prstGeom prst="rect">
            <a:avLst/>
          </a:prstGeom>
          <a:noFill/>
          <a:ln/>
        </p:spPr>
        <p:txBody>
          <a:bodyPr wrap="none" lIns="0" tIns="0" rIns="0" bIns="0" rtlCol="0" anchor="t"/>
          <a:lstStyle/>
          <a:p>
            <a:pPr marL="0" indent="0" algn="l">
              <a:lnSpc>
                <a:spcPts val="975"/>
              </a:lnSpc>
              <a:buNone/>
            </a:pPr>
            <a:r>
              <a:rPr lang="en-US" sz="650" dirty="0">
                <a:solidFill>
                  <a:srgbClr val="8B9AB5"/>
                </a:solidFill>
                <a:latin typeface="Calibri" pitchFamily="34" charset="0"/>
                <a:ea typeface="Calibri" pitchFamily="34" charset="-122"/>
                <a:cs typeface="Calibri" pitchFamily="34" charset="-120"/>
              </a:rPr>
              <a:t>The </a:t>
            </a:r>
            <a:r>
              <a:rPr lang="en-US" sz="650" b="1" dirty="0">
                <a:solidFill>
                  <a:srgbClr val="D4A843"/>
                </a:solidFill>
                <a:latin typeface="Calibri" pitchFamily="34" charset="0"/>
                <a:ea typeface="Calibri" pitchFamily="34" charset="-122"/>
                <a:cs typeface="Calibri" pitchFamily="34" charset="-120"/>
              </a:rPr>
              <a:t>Senate LCA process</a:t>
            </a:r>
            <a:r>
              <a:rPr lang="en-US" sz="650" dirty="0">
                <a:solidFill>
                  <a:srgbClr val="8B9AB5"/>
                </a:solidFill>
                <a:latin typeface="Calibri" pitchFamily="34" charset="0"/>
                <a:ea typeface="Calibri" pitchFamily="34" charset="-122"/>
                <a:cs typeface="Calibri" pitchFamily="34" charset="-120"/>
              </a:rPr>
              <a:t> provided the most rigorous scrutiny of the bill, surfacing Charter concerns that the House study did not fully address.</a:t>
            </a:r>
            <a:endParaRPr lang="en-US" sz="650" dirty="0"/>
          </a:p>
        </p:txBody>
      </p:sp>
      <p:sp>
        <p:nvSpPr>
          <p:cNvPr id="9" name="Text 6"/>
          <p:cNvSpPr/>
          <p:nvPr/>
        </p:nvSpPr>
        <p:spPr>
          <a:xfrm>
            <a:off x="443061" y="2015877"/>
            <a:ext cx="1643360" cy="1048345"/>
          </a:xfrm>
          <a:prstGeom prst="roundRect">
            <a:avLst>
              <a:gd name="adj" fmla="val 6784"/>
            </a:avLst>
          </a:prstGeom>
          <a:solidFill>
            <a:srgbClr val="252B3D"/>
          </a:solidFill>
          <a:ln w="9525">
            <a:solidFill>
              <a:srgbClr val="D4A843">
                <a:alpha val="22000"/>
              </a:srgbClr>
            </a:solidFill>
          </a:ln>
          <a:effectLst>
            <a:outerShdw blurRad="128270" dist="29210" dir="5400000" algn="bl" rotWithShape="0">
              <a:srgbClr val="000000">
                <a:alpha val="35000"/>
              </a:srgbClr>
            </a:outerShdw>
          </a:effectLst>
        </p:spPr>
        <p:txBody>
          <a:bodyPr wrap="square" rtlCol="0" anchor="t"/>
          <a:lstStyle/>
          <a:p>
            <a:pPr marL="0" indent="0">
              <a:buNone/>
            </a:pPr>
            <a:endParaRPr lang="en-US" dirty="0"/>
          </a:p>
        </p:txBody>
      </p:sp>
      <p:sp>
        <p:nvSpPr>
          <p:cNvPr id="10" name="Text 7"/>
          <p:cNvSpPr/>
          <p:nvPr/>
        </p:nvSpPr>
        <p:spPr>
          <a:xfrm>
            <a:off x="907545" y="2125712"/>
            <a:ext cx="714393" cy="132457"/>
          </a:xfrm>
          <a:prstGeom prst="roundRect">
            <a:avLst>
              <a:gd name="adj" fmla="val 22052"/>
            </a:avLst>
          </a:prstGeom>
          <a:solidFill>
            <a:srgbClr val="D4A843">
              <a:alpha val="18000"/>
            </a:srgbClr>
          </a:solidFill>
          <a:ln w="9525">
            <a:solidFill>
              <a:srgbClr val="D4A843">
                <a:alpha val="40000"/>
              </a:srgbClr>
            </a:solidFill>
          </a:ln>
        </p:spPr>
        <p:txBody>
          <a:bodyPr wrap="none" lIns="71120" tIns="13970" rIns="71120" bIns="13970" rtlCol="0" anchor="t"/>
          <a:lstStyle/>
          <a:p>
            <a:pPr marL="0" indent="0" algn="ctr">
              <a:buNone/>
            </a:pPr>
            <a:r>
              <a:rPr lang="en-US" sz="620" b="1" kern="0" spc="30" dirty="0">
                <a:solidFill>
                  <a:srgbClr val="D4A843"/>
                </a:solidFill>
                <a:latin typeface="Calibri" pitchFamily="34" charset="0"/>
                <a:ea typeface="Calibri" pitchFamily="34" charset="-122"/>
                <a:cs typeface="Calibri" pitchFamily="34" charset="-120"/>
              </a:rPr>
              <a:t>OCT 23, 2025</a:t>
            </a:r>
            <a:endParaRPr lang="en-US" sz="620" dirty="0"/>
          </a:p>
        </p:txBody>
      </p:sp>
      <p:sp>
        <p:nvSpPr>
          <p:cNvPr id="11" name="Text 8"/>
          <p:cNvSpPr/>
          <p:nvPr/>
        </p:nvSpPr>
        <p:spPr>
          <a:xfrm>
            <a:off x="552929" y="2315319"/>
            <a:ext cx="1423624" cy="263470"/>
          </a:xfrm>
          <a:prstGeom prst="rect">
            <a:avLst/>
          </a:prstGeom>
          <a:noFill/>
          <a:ln/>
        </p:spPr>
        <p:txBody>
          <a:bodyPr wrap="square" lIns="0" tIns="0" rIns="0" bIns="0" rtlCol="0" anchor="ctr"/>
          <a:lstStyle/>
          <a:p>
            <a:pPr marL="0" indent="0" algn="ctr">
              <a:lnSpc>
                <a:spcPts val="988"/>
              </a:lnSpc>
              <a:buNone/>
            </a:pPr>
            <a:r>
              <a:rPr lang="en-US" sz="760" b="1" dirty="0">
                <a:solidFill>
                  <a:srgbClr val="F0F0F0"/>
                </a:solidFill>
                <a:latin typeface="Constantia" pitchFamily="34" charset="0"/>
                <a:ea typeface="Constantia" pitchFamily="34" charset="-122"/>
                <a:cs typeface="Constantia" pitchFamily="34" charset="-120"/>
              </a:rPr>
              <a:t>Bill Introduced in</a:t>
            </a:r>
            <a:br/>
            <a:r>
              <a:rPr lang="en-US" sz="760" b="1" dirty="0">
                <a:solidFill>
                  <a:srgbClr val="F0F0F0"/>
                </a:solidFill>
                <a:latin typeface="Constantia" pitchFamily="34" charset="0"/>
                <a:ea typeface="Constantia" pitchFamily="34" charset="-122"/>
                <a:cs typeface="Constantia" pitchFamily="34" charset="-120"/>
              </a:rPr>
              <a:t>House of Commons</a:t>
            </a:r>
            <a:endParaRPr lang="en-US" sz="760" dirty="0"/>
          </a:p>
        </p:txBody>
      </p:sp>
      <p:sp>
        <p:nvSpPr>
          <p:cNvPr id="12" name="Text 9"/>
          <p:cNvSpPr/>
          <p:nvPr/>
        </p:nvSpPr>
        <p:spPr>
          <a:xfrm>
            <a:off x="552929" y="2609404"/>
            <a:ext cx="1423624" cy="376922"/>
          </a:xfrm>
          <a:prstGeom prst="rect">
            <a:avLst/>
          </a:prstGeom>
          <a:noFill/>
          <a:ln/>
        </p:spPr>
        <p:txBody>
          <a:bodyPr wrap="square" lIns="0" tIns="0" rIns="0" bIns="0" rtlCol="0" anchor="t"/>
          <a:lstStyle/>
          <a:p>
            <a:pPr marL="0" indent="0" algn="ctr">
              <a:lnSpc>
                <a:spcPts val="943"/>
              </a:lnSpc>
              <a:buNone/>
            </a:pPr>
            <a:r>
              <a:rPr lang="en-US" sz="650" dirty="0">
                <a:solidFill>
                  <a:srgbClr val="8B9AB5"/>
                </a:solidFill>
                <a:latin typeface="Calibri" pitchFamily="34" charset="0"/>
                <a:ea typeface="Calibri" pitchFamily="34" charset="-122"/>
                <a:cs typeface="Calibri" pitchFamily="34" charset="-120"/>
              </a:rPr>
              <a:t>Federal government tables Bill C-14 for first reading; legislative process formally begins.</a:t>
            </a:r>
            <a:endParaRPr lang="en-US" sz="650" dirty="0"/>
          </a:p>
        </p:txBody>
      </p:sp>
      <p:sp>
        <p:nvSpPr>
          <p:cNvPr id="13" name="Text 10"/>
          <p:cNvSpPr/>
          <p:nvPr/>
        </p:nvSpPr>
        <p:spPr>
          <a:xfrm>
            <a:off x="1257895" y="1815257"/>
            <a:ext cx="13841" cy="200620"/>
          </a:xfrm>
          <a:prstGeom prst="rect">
            <a:avLst/>
          </a:prstGeom>
          <a:solidFill>
            <a:srgbClr val="D4A843">
              <a:alpha val="45000"/>
            </a:srgbClr>
          </a:solidFill>
          <a:ln/>
        </p:spPr>
        <p:txBody>
          <a:bodyPr wrap="none" rtlCol="0" anchor="t"/>
          <a:lstStyle/>
          <a:p>
            <a:pPr marL="0" indent="0">
              <a:buNone/>
            </a:pPr>
            <a:endParaRPr lang="en-US" dirty="0"/>
          </a:p>
        </p:txBody>
      </p:sp>
      <p:sp>
        <p:nvSpPr>
          <p:cNvPr id="14" name="Text 11"/>
          <p:cNvSpPr/>
          <p:nvPr/>
        </p:nvSpPr>
        <p:spPr>
          <a:xfrm>
            <a:off x="1093291" y="3150543"/>
            <a:ext cx="342900" cy="342900"/>
          </a:xfrm>
          <a:prstGeom prst="ellipse">
            <a:avLst/>
          </a:prstGeom>
          <a:noFill/>
          <a:ln w="9525">
            <a:solidFill>
              <a:srgbClr val="D4A843"/>
            </a:solidFill>
          </a:ln>
        </p:spPr>
        <p:txBody>
          <a:bodyPr wrap="square" rtlCol="0" anchor="t"/>
          <a:lstStyle/>
          <a:p>
            <a:pPr marL="0" indent="0">
              <a:buNone/>
            </a:pPr>
            <a:endParaRPr lang="en-US" dirty="0"/>
          </a:p>
        </p:txBody>
      </p:sp>
      <p:sp>
        <p:nvSpPr>
          <p:cNvPr id="15" name="Text 12"/>
          <p:cNvSpPr/>
          <p:nvPr/>
        </p:nvSpPr>
        <p:spPr>
          <a:xfrm>
            <a:off x="1200596" y="3257848"/>
            <a:ext cx="128141" cy="128141"/>
          </a:xfrm>
          <a:prstGeom prst="ellipse">
            <a:avLst/>
          </a:prstGeom>
          <a:solidFill>
            <a:srgbClr val="D4A843"/>
          </a:solidFill>
          <a:ln/>
          <a:effectLst>
            <a:outerShdw blurRad="86360" dist="50800" dir="16200000" algn="bl" rotWithShape="0">
              <a:srgbClr val="D4A843">
                <a:alpha val="60000"/>
              </a:srgbClr>
            </a:outerShdw>
          </a:effectLst>
        </p:spPr>
        <p:txBody>
          <a:bodyPr wrap="none" rtlCol="0" anchor="t"/>
          <a:lstStyle/>
          <a:p>
            <a:pPr marL="0" indent="0">
              <a:buNone/>
            </a:pPr>
            <a:endParaRPr lang="en-US" dirty="0"/>
          </a:p>
        </p:txBody>
      </p:sp>
      <p:sp>
        <p:nvSpPr>
          <p:cNvPr id="16" name="Text 13"/>
          <p:cNvSpPr/>
          <p:nvPr/>
        </p:nvSpPr>
        <p:spPr>
          <a:xfrm>
            <a:off x="3298031" y="2015877"/>
            <a:ext cx="342900" cy="342900"/>
          </a:xfrm>
          <a:prstGeom prst="ellipse">
            <a:avLst/>
          </a:prstGeom>
          <a:noFill/>
          <a:ln w="9525">
            <a:solidFill>
              <a:srgbClr val="D4A843"/>
            </a:solidFill>
          </a:ln>
        </p:spPr>
        <p:txBody>
          <a:bodyPr wrap="square" rtlCol="0" anchor="t"/>
          <a:lstStyle/>
          <a:p>
            <a:pPr marL="0" indent="0">
              <a:buNone/>
            </a:pPr>
            <a:endParaRPr lang="en-US" dirty="0"/>
          </a:p>
        </p:txBody>
      </p:sp>
      <p:sp>
        <p:nvSpPr>
          <p:cNvPr id="17" name="Text 14"/>
          <p:cNvSpPr/>
          <p:nvPr/>
        </p:nvSpPr>
        <p:spPr>
          <a:xfrm>
            <a:off x="3405336" y="2123182"/>
            <a:ext cx="128141" cy="128141"/>
          </a:xfrm>
          <a:prstGeom prst="ellipse">
            <a:avLst/>
          </a:prstGeom>
          <a:solidFill>
            <a:srgbClr val="D4A843"/>
          </a:solidFill>
          <a:ln/>
          <a:effectLst>
            <a:outerShdw blurRad="86360" dist="50800" dir="16200000" algn="bl" rotWithShape="0">
              <a:srgbClr val="D4A843">
                <a:alpha val="60000"/>
              </a:srgbClr>
            </a:outerShdw>
          </a:effectLst>
        </p:spPr>
        <p:txBody>
          <a:bodyPr wrap="none" rtlCol="0" anchor="t"/>
          <a:lstStyle/>
          <a:p>
            <a:pPr marL="0" indent="0">
              <a:buNone/>
            </a:pPr>
            <a:endParaRPr lang="en-US" dirty="0"/>
          </a:p>
        </p:txBody>
      </p:sp>
      <p:sp>
        <p:nvSpPr>
          <p:cNvPr id="18" name="Text 15"/>
          <p:cNvSpPr/>
          <p:nvPr/>
        </p:nvSpPr>
        <p:spPr>
          <a:xfrm>
            <a:off x="3462635" y="1815257"/>
            <a:ext cx="13841" cy="200620"/>
          </a:xfrm>
          <a:prstGeom prst="rect">
            <a:avLst/>
          </a:prstGeom>
          <a:solidFill>
            <a:srgbClr val="D4A843">
              <a:alpha val="45000"/>
            </a:srgbClr>
          </a:solidFill>
          <a:ln/>
        </p:spPr>
        <p:txBody>
          <a:bodyPr wrap="none" rtlCol="0" anchor="t"/>
          <a:lstStyle/>
          <a:p>
            <a:pPr marL="0" indent="0">
              <a:buNone/>
            </a:pPr>
            <a:endParaRPr lang="en-US" dirty="0"/>
          </a:p>
        </p:txBody>
      </p:sp>
      <p:sp>
        <p:nvSpPr>
          <p:cNvPr id="19" name="Text 16"/>
          <p:cNvSpPr/>
          <p:nvPr/>
        </p:nvSpPr>
        <p:spPr>
          <a:xfrm>
            <a:off x="2647801" y="2445097"/>
            <a:ext cx="1643360" cy="1048345"/>
          </a:xfrm>
          <a:prstGeom prst="roundRect">
            <a:avLst>
              <a:gd name="adj" fmla="val 6784"/>
            </a:avLst>
          </a:prstGeom>
          <a:solidFill>
            <a:srgbClr val="252B3D"/>
          </a:solidFill>
          <a:ln w="9525">
            <a:solidFill>
              <a:srgbClr val="D4A843">
                <a:alpha val="22000"/>
              </a:srgbClr>
            </a:solidFill>
          </a:ln>
          <a:effectLst>
            <a:outerShdw blurRad="128270" dist="29210" dir="5400000" algn="bl" rotWithShape="0">
              <a:srgbClr val="000000">
                <a:alpha val="35000"/>
              </a:srgbClr>
            </a:outerShdw>
          </a:effectLst>
        </p:spPr>
        <p:txBody>
          <a:bodyPr wrap="square" rtlCol="0" anchor="t"/>
          <a:lstStyle/>
          <a:p>
            <a:pPr marL="0" indent="0">
              <a:buNone/>
            </a:pPr>
            <a:endParaRPr lang="en-US" dirty="0"/>
          </a:p>
        </p:txBody>
      </p:sp>
      <p:sp>
        <p:nvSpPr>
          <p:cNvPr id="20" name="Text 17"/>
          <p:cNvSpPr/>
          <p:nvPr/>
        </p:nvSpPr>
        <p:spPr>
          <a:xfrm>
            <a:off x="2866361" y="2554932"/>
            <a:ext cx="1206240" cy="132457"/>
          </a:xfrm>
          <a:prstGeom prst="roundRect">
            <a:avLst>
              <a:gd name="adj" fmla="val 22052"/>
            </a:avLst>
          </a:prstGeom>
          <a:solidFill>
            <a:srgbClr val="D4A843">
              <a:alpha val="18000"/>
            </a:srgbClr>
          </a:solidFill>
          <a:ln w="9525">
            <a:solidFill>
              <a:srgbClr val="D4A843">
                <a:alpha val="40000"/>
              </a:srgbClr>
            </a:solidFill>
          </a:ln>
        </p:spPr>
        <p:txBody>
          <a:bodyPr wrap="none" lIns="71120" tIns="13970" rIns="71120" bIns="13970" rtlCol="0" anchor="t"/>
          <a:lstStyle/>
          <a:p>
            <a:pPr marL="0" indent="0" algn="ctr">
              <a:buNone/>
            </a:pPr>
            <a:r>
              <a:rPr lang="en-US" sz="620" b="1" kern="0" spc="30" dirty="0">
                <a:solidFill>
                  <a:srgbClr val="D4A843"/>
                </a:solidFill>
                <a:latin typeface="Calibri" pitchFamily="34" charset="0"/>
                <a:ea typeface="Calibri" pitchFamily="34" charset="-122"/>
                <a:cs typeface="Calibri" pitchFamily="34" charset="-120"/>
              </a:rPr>
              <a:t>LATE 2025 – EARLY 2026</a:t>
            </a:r>
            <a:endParaRPr lang="en-US" sz="620" dirty="0"/>
          </a:p>
        </p:txBody>
      </p:sp>
      <p:sp>
        <p:nvSpPr>
          <p:cNvPr id="21" name="Text 18"/>
          <p:cNvSpPr/>
          <p:nvPr/>
        </p:nvSpPr>
        <p:spPr>
          <a:xfrm>
            <a:off x="2757669" y="2744539"/>
            <a:ext cx="1423624" cy="263470"/>
          </a:xfrm>
          <a:prstGeom prst="rect">
            <a:avLst/>
          </a:prstGeom>
          <a:noFill/>
          <a:ln/>
        </p:spPr>
        <p:txBody>
          <a:bodyPr wrap="square" lIns="0" tIns="0" rIns="0" bIns="0" rtlCol="0" anchor="ctr"/>
          <a:lstStyle/>
          <a:p>
            <a:pPr marL="0" indent="0" algn="ctr">
              <a:lnSpc>
                <a:spcPts val="988"/>
              </a:lnSpc>
              <a:buNone/>
            </a:pPr>
            <a:r>
              <a:rPr lang="en-US" sz="760" b="1" dirty="0">
                <a:solidFill>
                  <a:srgbClr val="F0F0F0"/>
                </a:solidFill>
                <a:latin typeface="Constantia" pitchFamily="34" charset="0"/>
                <a:ea typeface="Constantia" pitchFamily="34" charset="-122"/>
                <a:cs typeface="Constantia" pitchFamily="34" charset="-120"/>
              </a:rPr>
              <a:t>House of Commons</a:t>
            </a:r>
            <a:br/>
            <a:r>
              <a:rPr lang="en-US" sz="760" b="1" dirty="0">
                <a:solidFill>
                  <a:srgbClr val="F0F0F0"/>
                </a:solidFill>
                <a:latin typeface="Constantia" pitchFamily="34" charset="0"/>
                <a:ea typeface="Constantia" pitchFamily="34" charset="-122"/>
                <a:cs typeface="Constantia" pitchFamily="34" charset="-120"/>
              </a:rPr>
              <a:t>Study</a:t>
            </a:r>
            <a:endParaRPr lang="en-US" sz="760" dirty="0"/>
          </a:p>
        </p:txBody>
      </p:sp>
      <p:sp>
        <p:nvSpPr>
          <p:cNvPr id="22" name="Text 19"/>
          <p:cNvSpPr/>
          <p:nvPr/>
        </p:nvSpPr>
        <p:spPr>
          <a:xfrm>
            <a:off x="2757669" y="3038624"/>
            <a:ext cx="1423624" cy="376922"/>
          </a:xfrm>
          <a:prstGeom prst="rect">
            <a:avLst/>
          </a:prstGeom>
          <a:noFill/>
          <a:ln/>
        </p:spPr>
        <p:txBody>
          <a:bodyPr wrap="square" lIns="0" tIns="0" rIns="0" bIns="0" rtlCol="0" anchor="t"/>
          <a:lstStyle/>
          <a:p>
            <a:pPr marL="0" indent="0" algn="ctr">
              <a:lnSpc>
                <a:spcPts val="943"/>
              </a:lnSpc>
              <a:buNone/>
            </a:pPr>
            <a:r>
              <a:rPr lang="en-US" sz="650" dirty="0">
                <a:solidFill>
                  <a:srgbClr val="8B9AB5"/>
                </a:solidFill>
                <a:latin typeface="Calibri" pitchFamily="34" charset="0"/>
                <a:ea typeface="Calibri" pitchFamily="34" charset="-122"/>
                <a:cs typeface="Calibri" pitchFamily="34" charset="-120"/>
              </a:rPr>
              <a:t>Limited committee review; restricted witness time, truncated debate, and abbreviated second &amp; third reading.</a:t>
            </a:r>
            <a:endParaRPr lang="en-US" sz="650" dirty="0"/>
          </a:p>
        </p:txBody>
      </p:sp>
      <p:sp>
        <p:nvSpPr>
          <p:cNvPr id="23" name="Text 20"/>
          <p:cNvSpPr/>
          <p:nvPr/>
        </p:nvSpPr>
        <p:spPr>
          <a:xfrm>
            <a:off x="4852690" y="2015877"/>
            <a:ext cx="1643360" cy="1168003"/>
          </a:xfrm>
          <a:prstGeom prst="roundRect">
            <a:avLst>
              <a:gd name="adj" fmla="val 6089"/>
            </a:avLst>
          </a:prstGeom>
          <a:solidFill>
            <a:srgbClr val="252B3D"/>
          </a:solidFill>
          <a:ln w="9525">
            <a:solidFill>
              <a:srgbClr val="D4A843">
                <a:alpha val="22000"/>
              </a:srgbClr>
            </a:solidFill>
          </a:ln>
          <a:effectLst>
            <a:outerShdw blurRad="128270" dist="29210" dir="5400000" algn="bl" rotWithShape="0">
              <a:srgbClr val="000000">
                <a:alpha val="35000"/>
              </a:srgbClr>
            </a:outerShdw>
          </a:effectLst>
        </p:spPr>
        <p:txBody>
          <a:bodyPr wrap="square" rtlCol="0" anchor="t"/>
          <a:lstStyle/>
          <a:p>
            <a:pPr marL="0" indent="0">
              <a:buNone/>
            </a:pPr>
            <a:endParaRPr lang="en-US" dirty="0"/>
          </a:p>
        </p:txBody>
      </p:sp>
      <p:sp>
        <p:nvSpPr>
          <p:cNvPr id="24" name="Text 21"/>
          <p:cNvSpPr/>
          <p:nvPr/>
        </p:nvSpPr>
        <p:spPr>
          <a:xfrm>
            <a:off x="5096753" y="2125712"/>
            <a:ext cx="1155234" cy="132457"/>
          </a:xfrm>
          <a:prstGeom prst="roundRect">
            <a:avLst>
              <a:gd name="adj" fmla="val 22052"/>
            </a:avLst>
          </a:prstGeom>
          <a:solidFill>
            <a:srgbClr val="D4A843">
              <a:alpha val="18000"/>
            </a:srgbClr>
          </a:solidFill>
          <a:ln w="9525">
            <a:solidFill>
              <a:srgbClr val="D4A843">
                <a:alpha val="40000"/>
              </a:srgbClr>
            </a:solidFill>
          </a:ln>
        </p:spPr>
        <p:txBody>
          <a:bodyPr wrap="none" lIns="71120" tIns="13970" rIns="71120" bIns="13970" rtlCol="0" anchor="t"/>
          <a:lstStyle/>
          <a:p>
            <a:pPr marL="0" indent="0" algn="ctr">
              <a:buNone/>
            </a:pPr>
            <a:r>
              <a:rPr lang="en-US" sz="620" b="1" kern="0" spc="30" dirty="0">
                <a:solidFill>
                  <a:srgbClr val="D4A843"/>
                </a:solidFill>
                <a:latin typeface="Calibri" pitchFamily="34" charset="0"/>
                <a:ea typeface="Calibri" pitchFamily="34" charset="-122"/>
                <a:cs typeface="Calibri" pitchFamily="34" charset="-120"/>
              </a:rPr>
              <a:t>WINTER – SPRING 2026</a:t>
            </a:r>
            <a:endParaRPr lang="en-US" sz="620" dirty="0"/>
          </a:p>
        </p:txBody>
      </p:sp>
      <p:sp>
        <p:nvSpPr>
          <p:cNvPr id="25" name="Text 22"/>
          <p:cNvSpPr/>
          <p:nvPr/>
        </p:nvSpPr>
        <p:spPr>
          <a:xfrm>
            <a:off x="4962558" y="2315319"/>
            <a:ext cx="1423624" cy="263470"/>
          </a:xfrm>
          <a:prstGeom prst="rect">
            <a:avLst/>
          </a:prstGeom>
          <a:noFill/>
          <a:ln/>
        </p:spPr>
        <p:txBody>
          <a:bodyPr wrap="square" lIns="0" tIns="0" rIns="0" bIns="0" rtlCol="0" anchor="ctr"/>
          <a:lstStyle/>
          <a:p>
            <a:pPr marL="0" indent="0" algn="ctr">
              <a:lnSpc>
                <a:spcPts val="988"/>
              </a:lnSpc>
              <a:buNone/>
            </a:pPr>
            <a:r>
              <a:rPr lang="en-US" sz="760" b="1" dirty="0">
                <a:solidFill>
                  <a:srgbClr val="F0F0F0"/>
                </a:solidFill>
                <a:latin typeface="Constantia" pitchFamily="34" charset="0"/>
                <a:ea typeface="Constantia" pitchFamily="34" charset="-122"/>
                <a:cs typeface="Constantia" pitchFamily="34" charset="-120"/>
              </a:rPr>
              <a:t>Senate LCA Committee</a:t>
            </a:r>
            <a:br/>
            <a:r>
              <a:rPr lang="en-US" sz="760" b="1" dirty="0">
                <a:solidFill>
                  <a:srgbClr val="F0F0F0"/>
                </a:solidFill>
                <a:latin typeface="Constantia" pitchFamily="34" charset="0"/>
                <a:ea typeface="Constantia" pitchFamily="34" charset="-122"/>
                <a:cs typeface="Constantia" pitchFamily="34" charset="-120"/>
              </a:rPr>
              <a:t>Hearings</a:t>
            </a:r>
            <a:endParaRPr lang="en-US" sz="760" dirty="0"/>
          </a:p>
        </p:txBody>
      </p:sp>
      <p:sp>
        <p:nvSpPr>
          <p:cNvPr id="26" name="Text 23"/>
          <p:cNvSpPr/>
          <p:nvPr/>
        </p:nvSpPr>
        <p:spPr>
          <a:xfrm>
            <a:off x="4962558" y="2609404"/>
            <a:ext cx="1423624" cy="502563"/>
          </a:xfrm>
          <a:prstGeom prst="rect">
            <a:avLst/>
          </a:prstGeom>
          <a:noFill/>
          <a:ln/>
        </p:spPr>
        <p:txBody>
          <a:bodyPr wrap="square" lIns="0" tIns="0" rIns="0" bIns="0" rtlCol="0" anchor="t"/>
          <a:lstStyle/>
          <a:p>
            <a:pPr marL="0" indent="0" algn="ctr">
              <a:lnSpc>
                <a:spcPts val="943"/>
              </a:lnSpc>
              <a:buNone/>
            </a:pPr>
            <a:r>
              <a:rPr lang="en-US" sz="650" dirty="0">
                <a:solidFill>
                  <a:srgbClr val="8B9AB5"/>
                </a:solidFill>
                <a:latin typeface="Calibri" pitchFamily="34" charset="0"/>
                <a:ea typeface="Calibri" pitchFamily="34" charset="-122"/>
                <a:cs typeface="Calibri" pitchFamily="34" charset="-120"/>
              </a:rPr>
              <a:t>More substantive review: expert witnesses, civil liberties organizations &amp; legal scholars testify; Charter amendments proposed.</a:t>
            </a:r>
            <a:endParaRPr lang="en-US" sz="650" dirty="0"/>
          </a:p>
        </p:txBody>
      </p:sp>
      <p:sp>
        <p:nvSpPr>
          <p:cNvPr id="27" name="Text 24"/>
          <p:cNvSpPr/>
          <p:nvPr/>
        </p:nvSpPr>
        <p:spPr>
          <a:xfrm>
            <a:off x="5667524" y="1815257"/>
            <a:ext cx="13841" cy="200620"/>
          </a:xfrm>
          <a:prstGeom prst="rect">
            <a:avLst/>
          </a:prstGeom>
          <a:solidFill>
            <a:srgbClr val="D4A843">
              <a:alpha val="45000"/>
            </a:srgbClr>
          </a:solidFill>
          <a:ln/>
        </p:spPr>
        <p:txBody>
          <a:bodyPr wrap="none" rtlCol="0" anchor="t"/>
          <a:lstStyle/>
          <a:p>
            <a:pPr marL="0" indent="0">
              <a:buNone/>
            </a:pPr>
            <a:endParaRPr lang="en-US" dirty="0"/>
          </a:p>
        </p:txBody>
      </p:sp>
      <p:sp>
        <p:nvSpPr>
          <p:cNvPr id="28" name="Text 25"/>
          <p:cNvSpPr/>
          <p:nvPr/>
        </p:nvSpPr>
        <p:spPr>
          <a:xfrm>
            <a:off x="5502920" y="3270200"/>
            <a:ext cx="342900" cy="342900"/>
          </a:xfrm>
          <a:prstGeom prst="ellipse">
            <a:avLst/>
          </a:prstGeom>
          <a:noFill/>
          <a:ln w="9525">
            <a:solidFill>
              <a:srgbClr val="D4A843"/>
            </a:solidFill>
          </a:ln>
        </p:spPr>
        <p:txBody>
          <a:bodyPr wrap="square" rtlCol="0" anchor="t"/>
          <a:lstStyle/>
          <a:p>
            <a:pPr marL="0" indent="0">
              <a:buNone/>
            </a:pPr>
            <a:endParaRPr lang="en-US" dirty="0"/>
          </a:p>
        </p:txBody>
      </p:sp>
      <p:sp>
        <p:nvSpPr>
          <p:cNvPr id="29" name="Text 26"/>
          <p:cNvSpPr/>
          <p:nvPr/>
        </p:nvSpPr>
        <p:spPr>
          <a:xfrm>
            <a:off x="5610225" y="3377505"/>
            <a:ext cx="128141" cy="128141"/>
          </a:xfrm>
          <a:prstGeom prst="ellipse">
            <a:avLst/>
          </a:prstGeom>
          <a:solidFill>
            <a:srgbClr val="D4A843"/>
          </a:solidFill>
          <a:ln/>
          <a:effectLst>
            <a:outerShdw blurRad="86360" dist="50800" dir="16200000" algn="bl" rotWithShape="0">
              <a:srgbClr val="D4A843">
                <a:alpha val="60000"/>
              </a:srgbClr>
            </a:outerShdw>
          </a:effectLst>
        </p:spPr>
        <p:txBody>
          <a:bodyPr wrap="none" rtlCol="0" anchor="t"/>
          <a:lstStyle/>
          <a:p>
            <a:pPr marL="0" indent="0">
              <a:buNone/>
            </a:pPr>
            <a:endParaRPr lang="en-US" dirty="0"/>
          </a:p>
        </p:txBody>
      </p:sp>
      <p:sp>
        <p:nvSpPr>
          <p:cNvPr id="30" name="Text 27"/>
          <p:cNvSpPr/>
          <p:nvPr/>
        </p:nvSpPr>
        <p:spPr>
          <a:xfrm>
            <a:off x="7707660" y="2015877"/>
            <a:ext cx="342900" cy="342900"/>
          </a:xfrm>
          <a:prstGeom prst="ellipse">
            <a:avLst/>
          </a:prstGeom>
          <a:noFill/>
          <a:ln w="9525">
            <a:solidFill>
              <a:srgbClr val="D4A843"/>
            </a:solidFill>
          </a:ln>
        </p:spPr>
        <p:txBody>
          <a:bodyPr wrap="square" rtlCol="0" anchor="t"/>
          <a:lstStyle/>
          <a:p>
            <a:pPr marL="0" indent="0">
              <a:buNone/>
            </a:pPr>
            <a:endParaRPr lang="en-US" dirty="0"/>
          </a:p>
        </p:txBody>
      </p:sp>
      <p:sp>
        <p:nvSpPr>
          <p:cNvPr id="31" name="Text 28"/>
          <p:cNvSpPr/>
          <p:nvPr/>
        </p:nvSpPr>
        <p:spPr>
          <a:xfrm>
            <a:off x="7814965" y="2123182"/>
            <a:ext cx="128141" cy="128141"/>
          </a:xfrm>
          <a:prstGeom prst="ellipse">
            <a:avLst/>
          </a:prstGeom>
          <a:solidFill>
            <a:srgbClr val="D4A843"/>
          </a:solidFill>
          <a:ln/>
          <a:effectLst>
            <a:outerShdw blurRad="86360" dist="50800" dir="16200000" algn="bl" rotWithShape="0">
              <a:srgbClr val="D4A843">
                <a:alpha val="60000"/>
              </a:srgbClr>
            </a:outerShdw>
          </a:effectLst>
        </p:spPr>
        <p:txBody>
          <a:bodyPr wrap="none" rtlCol="0" anchor="t"/>
          <a:lstStyle/>
          <a:p>
            <a:pPr marL="0" indent="0">
              <a:buNone/>
            </a:pPr>
            <a:endParaRPr lang="en-US" dirty="0"/>
          </a:p>
        </p:txBody>
      </p:sp>
      <p:sp>
        <p:nvSpPr>
          <p:cNvPr id="32" name="Text 29"/>
          <p:cNvSpPr/>
          <p:nvPr/>
        </p:nvSpPr>
        <p:spPr>
          <a:xfrm>
            <a:off x="7872264" y="1815257"/>
            <a:ext cx="13841" cy="200620"/>
          </a:xfrm>
          <a:prstGeom prst="rect">
            <a:avLst/>
          </a:prstGeom>
          <a:solidFill>
            <a:srgbClr val="D4A843">
              <a:alpha val="45000"/>
            </a:srgbClr>
          </a:solidFill>
          <a:ln/>
        </p:spPr>
        <p:txBody>
          <a:bodyPr wrap="none" rtlCol="0" anchor="t"/>
          <a:lstStyle/>
          <a:p>
            <a:pPr marL="0" indent="0">
              <a:buNone/>
            </a:pPr>
            <a:endParaRPr lang="en-US" dirty="0"/>
          </a:p>
        </p:txBody>
      </p:sp>
      <p:sp>
        <p:nvSpPr>
          <p:cNvPr id="33" name="Text 30"/>
          <p:cNvSpPr/>
          <p:nvPr/>
        </p:nvSpPr>
        <p:spPr>
          <a:xfrm>
            <a:off x="7057430" y="2445097"/>
            <a:ext cx="1643360" cy="803225"/>
          </a:xfrm>
          <a:prstGeom prst="roundRect">
            <a:avLst>
              <a:gd name="adj" fmla="val 8854"/>
            </a:avLst>
          </a:prstGeom>
          <a:solidFill>
            <a:srgbClr val="252B3D"/>
          </a:solidFill>
          <a:ln w="9525">
            <a:solidFill>
              <a:srgbClr val="D4A843"/>
            </a:solidFill>
          </a:ln>
          <a:effectLst>
            <a:outerShdw blurRad="157480" dist="29210" dir="5400000" algn="bl" rotWithShape="0">
              <a:srgbClr val="D4A843">
                <a:alpha val="20000"/>
              </a:srgbClr>
            </a:outerShdw>
          </a:effectLst>
        </p:spPr>
        <p:txBody>
          <a:bodyPr wrap="square" rtlCol="0" anchor="t"/>
          <a:lstStyle/>
          <a:p>
            <a:pPr marL="0" indent="0">
              <a:buNone/>
            </a:pPr>
            <a:endParaRPr lang="en-US" dirty="0"/>
          </a:p>
        </p:txBody>
      </p:sp>
      <p:sp>
        <p:nvSpPr>
          <p:cNvPr id="34" name="Text 31"/>
          <p:cNvSpPr/>
          <p:nvPr/>
        </p:nvSpPr>
        <p:spPr>
          <a:xfrm>
            <a:off x="7497625" y="2554932"/>
            <a:ext cx="762970" cy="132457"/>
          </a:xfrm>
          <a:prstGeom prst="roundRect">
            <a:avLst>
              <a:gd name="adj" fmla="val 22052"/>
            </a:avLst>
          </a:prstGeom>
          <a:solidFill>
            <a:srgbClr val="D4A843">
              <a:alpha val="18000"/>
            </a:srgbClr>
          </a:solidFill>
          <a:ln w="9525">
            <a:solidFill>
              <a:srgbClr val="D4A843">
                <a:alpha val="40000"/>
              </a:srgbClr>
            </a:solidFill>
          </a:ln>
        </p:spPr>
        <p:txBody>
          <a:bodyPr wrap="none" lIns="71120" tIns="13970" rIns="71120" bIns="13970" rtlCol="0" anchor="t"/>
          <a:lstStyle/>
          <a:p>
            <a:pPr marL="0" indent="0" algn="ctr">
              <a:buNone/>
            </a:pPr>
            <a:r>
              <a:rPr lang="en-US" sz="620" b="1" kern="0" spc="30" dirty="0">
                <a:solidFill>
                  <a:srgbClr val="D4A843"/>
                </a:solidFill>
                <a:latin typeface="Calibri" pitchFamily="34" charset="0"/>
                <a:ea typeface="Calibri" pitchFamily="34" charset="-122"/>
                <a:cs typeface="Calibri" pitchFamily="34" charset="-120"/>
              </a:rPr>
              <a:t>JUNE 15, 2026</a:t>
            </a:r>
            <a:endParaRPr lang="en-US" sz="620" dirty="0"/>
          </a:p>
        </p:txBody>
      </p:sp>
      <p:sp>
        <p:nvSpPr>
          <p:cNvPr id="35" name="Text 32"/>
          <p:cNvSpPr/>
          <p:nvPr/>
        </p:nvSpPr>
        <p:spPr>
          <a:xfrm>
            <a:off x="7111469" y="2744539"/>
            <a:ext cx="1535281" cy="125462"/>
          </a:xfrm>
          <a:prstGeom prst="rect">
            <a:avLst/>
          </a:prstGeom>
          <a:noFill/>
          <a:ln/>
        </p:spPr>
        <p:txBody>
          <a:bodyPr wrap="none" lIns="0" tIns="0" rIns="0" bIns="0" rtlCol="0" anchor="t"/>
          <a:lstStyle/>
          <a:p>
            <a:pPr marL="0" indent="0" algn="ctr">
              <a:lnSpc>
                <a:spcPts val="988"/>
              </a:lnSpc>
              <a:buNone/>
            </a:pPr>
            <a:r>
              <a:rPr lang="en-US" sz="760" b="1" dirty="0">
                <a:solidFill>
                  <a:srgbClr val="D4A843"/>
                </a:solidFill>
                <a:latin typeface="Constantia" pitchFamily="34" charset="0"/>
                <a:ea typeface="Constantia" pitchFamily="34" charset="-122"/>
                <a:cs typeface="Constantia" pitchFamily="34" charset="-120"/>
              </a:rPr>
              <a:t>Royal Assent</a:t>
            </a:r>
            <a:endParaRPr lang="en-US" sz="760" dirty="0"/>
          </a:p>
        </p:txBody>
      </p:sp>
      <p:sp>
        <p:nvSpPr>
          <p:cNvPr id="36" name="Text 33"/>
          <p:cNvSpPr/>
          <p:nvPr/>
        </p:nvSpPr>
        <p:spPr>
          <a:xfrm>
            <a:off x="7167298" y="2913162"/>
            <a:ext cx="1423624" cy="251281"/>
          </a:xfrm>
          <a:prstGeom prst="rect">
            <a:avLst/>
          </a:prstGeom>
          <a:noFill/>
          <a:ln/>
        </p:spPr>
        <p:txBody>
          <a:bodyPr wrap="square" lIns="0" tIns="0" rIns="0" bIns="0" rtlCol="0" anchor="t"/>
          <a:lstStyle/>
          <a:p>
            <a:pPr marL="0" indent="0" algn="ctr">
              <a:lnSpc>
                <a:spcPts val="943"/>
              </a:lnSpc>
              <a:buNone/>
            </a:pPr>
            <a:r>
              <a:rPr lang="en-US" sz="650" dirty="0">
                <a:solidFill>
                  <a:srgbClr val="8B9AB5"/>
                </a:solidFill>
                <a:latin typeface="Calibri" pitchFamily="34" charset="0"/>
                <a:ea typeface="Calibri" pitchFamily="34" charset="-122"/>
                <a:cs typeface="Calibri" pitchFamily="34" charset="-120"/>
              </a:rPr>
              <a:t>C-14 receives Royal Assent and becomes law in Canada.</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4">
    <p:bg>
      <p:bgPr>
        <a:solidFill>
          <a:schemeClr val="tx1"/>
        </a:solidFill>
        <a:effectLst/>
      </p:bgPr>
    </p:bg>
    <p:spTree>
      <p:nvGrpSpPr>
        <p:cNvPr id="1" name=""/>
        <p:cNvGrpSpPr/>
        <p:nvPr/>
      </p:nvGrpSpPr>
      <p:grpSpPr>
        <a:xfrm>
          <a:off x="0" y="0"/>
          <a:ext cx="0" cy="0"/>
          <a:chOff x="0" y="0"/>
          <a:chExt cx="0" cy="0"/>
        </a:xfrm>
      </p:grpSpPr>
      <p:sp>
        <p:nvSpPr>
          <p:cNvPr id="2" name="Text 0"/>
          <p:cNvSpPr/>
          <p:nvPr/>
        </p:nvSpPr>
        <p:spPr>
          <a:xfrm>
            <a:off x="0" y="0"/>
            <a:ext cx="9144000" cy="5143500"/>
          </a:xfrm>
          <a:prstGeom prst="rect">
            <a:avLst/>
          </a:prstGeom>
          <a:gradFill rotWithShape="1">
            <a:gsLst>
              <a:gs pos="0">
                <a:srgbClr val="D4A843">
                  <a:alpha val="4000"/>
                </a:srgbClr>
              </a:gs>
              <a:gs pos="55000">
                <a:srgbClr val="000000">
                  <a:alpha val="0"/>
                </a:srgbClr>
              </a:gs>
            </a:gsLst>
            <a:path path="circle">
              <a:fillToRect l="90000" t="50000" r="10000" b="50000"/>
            </a:path>
          </a:gradFill>
          <a:ln/>
        </p:spPr>
        <p:txBody>
          <a:bodyPr wrap="square" rtlCol="0" anchor="t"/>
          <a:lstStyle/>
          <a:p>
            <a:pPr marL="0" indent="0">
              <a:buNone/>
            </a:pPr>
            <a:endParaRPr lang="en-US" dirty="0"/>
          </a:p>
        </p:txBody>
      </p:sp>
      <p:sp>
        <p:nvSpPr>
          <p:cNvPr id="3" name="Text 1"/>
          <p:cNvSpPr/>
          <p:nvPr/>
        </p:nvSpPr>
        <p:spPr>
          <a:xfrm>
            <a:off x="0" y="0"/>
            <a:ext cx="9144000" cy="5143500"/>
          </a:xfrm>
          <a:prstGeom prst="rect">
            <a:avLst/>
          </a:prstGeom>
          <a:gradFill rotWithShape="1">
            <a:gsLst>
              <a:gs pos="0">
                <a:srgbClr val="D4A843">
                  <a:alpha val="3000"/>
                </a:srgbClr>
              </a:gs>
              <a:gs pos="45000">
                <a:srgbClr val="000000">
                  <a:alpha val="0"/>
                </a:srgbClr>
              </a:gs>
            </a:gsLst>
            <a:path path="circle">
              <a:fillToRect l="10000" t="80000" r="90000" b="20000"/>
            </a:path>
          </a:gradFill>
          <a:ln/>
        </p:spPr>
        <p:txBody>
          <a:bodyPr wrap="square" rtlCol="0" anchor="t"/>
          <a:lstStyle/>
          <a:p>
            <a:pPr marL="0" indent="0">
              <a:buNone/>
            </a:pPr>
            <a:endParaRPr lang="en-US" dirty="0"/>
          </a:p>
        </p:txBody>
      </p:sp>
      <p:sp>
        <p:nvSpPr>
          <p:cNvPr id="4" name="Text 2"/>
          <p:cNvSpPr/>
          <p:nvPr/>
        </p:nvSpPr>
        <p:spPr>
          <a:xfrm>
            <a:off x="0" y="0"/>
            <a:ext cx="9144000" cy="21580"/>
          </a:xfrm>
          <a:prstGeom prst="rect">
            <a:avLst/>
          </a:prstGeom>
          <a:gradFill rotWithShape="1">
            <a:gsLst>
              <a:gs pos="0">
                <a:srgbClr val="D4A843"/>
              </a:gs>
              <a:gs pos="60000">
                <a:srgbClr val="D4A843">
                  <a:alpha val="30000"/>
                </a:srgbClr>
              </a:gs>
              <a:gs pos="100000">
                <a:srgbClr val="000000">
                  <a:alpha val="0"/>
                </a:srgbClr>
              </a:gs>
            </a:gsLst>
            <a:lin ang="0" scaled="1"/>
          </a:gradFill>
          <a:ln/>
        </p:spPr>
        <p:txBody>
          <a:bodyPr wrap="none" rtlCol="0" anchor="t"/>
          <a:lstStyle/>
          <a:p>
            <a:pPr marL="0" indent="0">
              <a:buNone/>
            </a:pPr>
            <a:endParaRPr lang="en-US" dirty="0"/>
          </a:p>
        </p:txBody>
      </p:sp>
      <p:sp>
        <p:nvSpPr>
          <p:cNvPr id="5" name="Text 3"/>
          <p:cNvSpPr/>
          <p:nvPr/>
        </p:nvSpPr>
        <p:spPr>
          <a:xfrm>
            <a:off x="372070" y="149721"/>
            <a:ext cx="8399859" cy="339030"/>
          </a:xfrm>
          <a:prstGeom prst="roundRect">
            <a:avLst>
              <a:gd name="adj" fmla="val 10489"/>
            </a:avLst>
          </a:prstGeom>
          <a:gradFill rotWithShape="1">
            <a:gsLst>
              <a:gs pos="0">
                <a:srgbClr val="D4A843">
                  <a:alpha val="18000"/>
                </a:srgbClr>
              </a:gs>
              <a:gs pos="60000">
                <a:srgbClr val="D4A843">
                  <a:alpha val="4000"/>
                </a:srgbClr>
              </a:gs>
              <a:gs pos="100000">
                <a:srgbClr val="000000">
                  <a:alpha val="0"/>
                </a:srgbClr>
              </a:gs>
            </a:gsLst>
            <a:lin ang="0" scaled="1"/>
          </a:gradFill>
          <a:ln/>
        </p:spPr>
        <p:txBody>
          <a:bodyPr wrap="square" rtlCol="0" anchor="t"/>
          <a:lstStyle/>
          <a:p>
            <a:pPr marL="0" indent="0">
              <a:buNone/>
            </a:pPr>
            <a:endParaRPr lang="en-US" dirty="0"/>
          </a:p>
        </p:txBody>
      </p:sp>
      <p:sp>
        <p:nvSpPr>
          <p:cNvPr id="6" name="Text 4"/>
          <p:cNvSpPr/>
          <p:nvPr/>
        </p:nvSpPr>
        <p:spPr>
          <a:xfrm>
            <a:off x="372070" y="149721"/>
            <a:ext cx="28575" cy="339030"/>
          </a:xfrm>
          <a:custGeom>
            <a:avLst/>
            <a:gdLst/>
            <a:ahLst/>
            <a:cxnLst/>
            <a:rect l="l" t="t" r="r" b="b"/>
            <a:pathLst>
              <a:path w="28575" h="339030">
                <a:moveTo>
                  <a:pt x="0" y="35560"/>
                </a:moveTo>
                <a:lnTo>
                  <a:pt x="3572" y="20027"/>
                </a:lnTo>
                <a:lnTo>
                  <a:pt x="7144" y="14182"/>
                </a:lnTo>
                <a:lnTo>
                  <a:pt x="10716" y="10118"/>
                </a:lnTo>
                <a:lnTo>
                  <a:pt x="14288" y="7064"/>
                </a:lnTo>
                <a:lnTo>
                  <a:pt x="17859" y="4718"/>
                </a:lnTo>
                <a:lnTo>
                  <a:pt x="21431" y="2927"/>
                </a:lnTo>
                <a:lnTo>
                  <a:pt x="25003" y="1603"/>
                </a:lnTo>
                <a:lnTo>
                  <a:pt x="28575" y="693"/>
                </a:lnTo>
                <a:lnTo>
                  <a:pt x="28575" y="338338"/>
                </a:lnTo>
                <a:lnTo>
                  <a:pt x="25003" y="337427"/>
                </a:lnTo>
                <a:lnTo>
                  <a:pt x="21431" y="336103"/>
                </a:lnTo>
                <a:lnTo>
                  <a:pt x="17859" y="334312"/>
                </a:lnTo>
                <a:lnTo>
                  <a:pt x="14288" y="331966"/>
                </a:lnTo>
                <a:lnTo>
                  <a:pt x="10716" y="328912"/>
                </a:lnTo>
                <a:lnTo>
                  <a:pt x="7144" y="324849"/>
                </a:lnTo>
                <a:lnTo>
                  <a:pt x="3572" y="319003"/>
                </a:lnTo>
                <a:lnTo>
                  <a:pt x="0" y="303471"/>
                </a:lnTo>
                <a:close/>
              </a:path>
            </a:pathLst>
          </a:custGeom>
          <a:solidFill>
            <a:srgbClr val="D4A843"/>
          </a:solidFill>
          <a:ln/>
        </p:spPr>
        <p:txBody>
          <a:bodyPr wrap="square" rtlCol="0" anchor="t"/>
          <a:lstStyle/>
          <a:p>
            <a:pPr marL="0" indent="0">
              <a:buNone/>
            </a:pPr>
            <a:endParaRPr lang="en-US" dirty="0"/>
          </a:p>
        </p:txBody>
      </p:sp>
      <p:pic>
        <p:nvPicPr>
          <p:cNvPr id="7"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36832" y="252868"/>
            <a:ext cx="132588" cy="132588"/>
          </a:xfrm>
          <a:prstGeom prst="rect">
            <a:avLst/>
          </a:prstGeom>
        </p:spPr>
      </p:pic>
      <p:sp>
        <p:nvSpPr>
          <p:cNvPr id="8" name="Text 5"/>
          <p:cNvSpPr/>
          <p:nvPr/>
        </p:nvSpPr>
        <p:spPr>
          <a:xfrm>
            <a:off x="748457" y="220712"/>
            <a:ext cx="4693920" cy="197048"/>
          </a:xfrm>
          <a:prstGeom prst="rect">
            <a:avLst/>
          </a:prstGeom>
          <a:noFill/>
          <a:ln/>
        </p:spPr>
        <p:txBody>
          <a:bodyPr wrap="none" lIns="0" tIns="0" rIns="0" bIns="0" rtlCol="0" anchor="ctr"/>
          <a:lstStyle/>
          <a:p>
            <a:pPr marL="0" indent="0" algn="l">
              <a:lnSpc>
                <a:spcPts val="1552"/>
              </a:lnSpc>
              <a:buNone/>
            </a:pPr>
            <a:r>
              <a:rPr lang="en-US" sz="1350" kern="0" spc="-20" dirty="0">
                <a:solidFill>
                  <a:srgbClr val="F0F0F0"/>
                </a:solidFill>
                <a:latin typeface="Constantia" pitchFamily="34" charset="0"/>
                <a:ea typeface="Constantia" pitchFamily="34" charset="-122"/>
                <a:cs typeface="Constantia" pitchFamily="34" charset="-120"/>
              </a:rPr>
              <a:t>What C-14 Changes: </a:t>
            </a:r>
            <a:r>
              <a:rPr lang="en-US" sz="1350" b="1" kern="0" spc="-20" dirty="0">
                <a:solidFill>
                  <a:srgbClr val="D4A843"/>
                </a:solidFill>
                <a:latin typeface="Constantia" pitchFamily="34" charset="0"/>
                <a:ea typeface="Constantia" pitchFamily="34" charset="-122"/>
                <a:cs typeface="Constantia" pitchFamily="34" charset="-120"/>
              </a:rPr>
              <a:t>Key Amendments After Senate Review</a:t>
            </a:r>
            <a:endParaRPr lang="en-US" sz="1350" dirty="0"/>
          </a:p>
        </p:txBody>
      </p:sp>
      <p:sp>
        <p:nvSpPr>
          <p:cNvPr id="9" name="Text 6"/>
          <p:cNvSpPr/>
          <p:nvPr/>
        </p:nvSpPr>
        <p:spPr>
          <a:xfrm>
            <a:off x="401241" y="651570"/>
            <a:ext cx="171450" cy="13841"/>
          </a:xfrm>
          <a:prstGeom prst="roundRect">
            <a:avLst>
              <a:gd name="adj" fmla="val 100932"/>
            </a:avLst>
          </a:prstGeom>
          <a:solidFill>
            <a:srgbClr val="D4A843"/>
          </a:solidFill>
          <a:ln/>
        </p:spPr>
        <p:txBody>
          <a:bodyPr wrap="none" rtlCol="0" anchor="t"/>
          <a:lstStyle/>
          <a:p>
            <a:pPr marL="0" indent="0">
              <a:buNone/>
            </a:pPr>
            <a:endParaRPr lang="en-US" dirty="0"/>
          </a:p>
        </p:txBody>
      </p:sp>
      <p:sp>
        <p:nvSpPr>
          <p:cNvPr id="10" name="Text 7"/>
          <p:cNvSpPr/>
          <p:nvPr/>
        </p:nvSpPr>
        <p:spPr>
          <a:xfrm>
            <a:off x="629841" y="589062"/>
            <a:ext cx="2686169" cy="139005"/>
          </a:xfrm>
          <a:prstGeom prst="rect">
            <a:avLst/>
          </a:prstGeom>
          <a:noFill/>
          <a:ln/>
        </p:spPr>
        <p:txBody>
          <a:bodyPr wrap="none" lIns="0" tIns="0" rIns="0" bIns="0" rtlCol="0" anchor="ctr"/>
          <a:lstStyle/>
          <a:p>
            <a:pPr marL="0" indent="0" algn="l">
              <a:lnSpc>
                <a:spcPts val="1095"/>
              </a:lnSpc>
              <a:buNone/>
            </a:pPr>
            <a:r>
              <a:rPr lang="en-US" sz="730" b="1" kern="0" spc="20" dirty="0">
                <a:solidFill>
                  <a:srgbClr val="8B9AB5"/>
                </a:solidFill>
                <a:latin typeface="Calibri" pitchFamily="34" charset="0"/>
                <a:ea typeface="Calibri" pitchFamily="34" charset="-122"/>
                <a:cs typeface="Calibri" pitchFamily="34" charset="-120"/>
              </a:rPr>
              <a:t>SEVEN SUBSTANTIVE AMENDMENTS — AS PASSED</a:t>
            </a:r>
            <a:endParaRPr lang="en-US" sz="730" dirty="0"/>
          </a:p>
        </p:txBody>
      </p:sp>
      <p:sp>
        <p:nvSpPr>
          <p:cNvPr id="11" name="Text 8"/>
          <p:cNvSpPr/>
          <p:nvPr/>
        </p:nvSpPr>
        <p:spPr>
          <a:xfrm>
            <a:off x="3128963" y="654695"/>
            <a:ext cx="5642967" cy="7590"/>
          </a:xfrm>
          <a:prstGeom prst="rect">
            <a:avLst/>
          </a:prstGeom>
          <a:gradFill rotWithShape="1">
            <a:gsLst>
              <a:gs pos="0">
                <a:srgbClr val="D4A843">
                  <a:alpha val="20000"/>
                </a:srgbClr>
              </a:gs>
              <a:gs pos="100000">
                <a:srgbClr val="000000">
                  <a:alpha val="0"/>
                </a:srgbClr>
              </a:gs>
            </a:gsLst>
            <a:lin ang="0" scaled="1"/>
          </a:gradFill>
          <a:ln/>
        </p:spPr>
        <p:txBody>
          <a:bodyPr wrap="none" rtlCol="0" anchor="t"/>
          <a:lstStyle/>
          <a:p>
            <a:pPr marL="0" indent="0">
              <a:buNone/>
            </a:pPr>
            <a:endParaRPr lang="en-US" dirty="0"/>
          </a:p>
        </p:txBody>
      </p:sp>
      <p:sp>
        <p:nvSpPr>
          <p:cNvPr id="12" name="Text 9"/>
          <p:cNvSpPr/>
          <p:nvPr/>
        </p:nvSpPr>
        <p:spPr>
          <a:xfrm>
            <a:off x="372070" y="828377"/>
            <a:ext cx="4023420" cy="534591"/>
          </a:xfrm>
          <a:prstGeom prst="roundRect">
            <a:avLst>
              <a:gd name="adj" fmla="val 8077"/>
            </a:avLst>
          </a:prstGeom>
          <a:solidFill>
            <a:srgbClr val="1E2436"/>
          </a:solidFill>
          <a:ln w="9525">
            <a:solidFill>
              <a:srgbClr val="D4A843">
                <a:alpha val="18000"/>
              </a:srgbClr>
            </a:solidFill>
          </a:ln>
        </p:spPr>
        <p:txBody>
          <a:bodyPr wrap="square" rtlCol="0" anchor="t"/>
          <a:lstStyle/>
          <a:p>
            <a:pPr marL="0" indent="0">
              <a:buNone/>
            </a:pPr>
            <a:endParaRPr lang="en-US" dirty="0"/>
          </a:p>
        </p:txBody>
      </p:sp>
      <p:sp>
        <p:nvSpPr>
          <p:cNvPr id="13" name="Text 10"/>
          <p:cNvSpPr/>
          <p:nvPr/>
        </p:nvSpPr>
        <p:spPr>
          <a:xfrm>
            <a:off x="467916" y="916484"/>
            <a:ext cx="200620" cy="200620"/>
          </a:xfrm>
          <a:prstGeom prst="ellipse">
            <a:avLst/>
          </a:prstGeom>
          <a:solidFill>
            <a:srgbClr val="D4A843">
              <a:alpha val="15000"/>
            </a:srgbClr>
          </a:solidFill>
          <a:ln w="9525">
            <a:solidFill>
              <a:srgbClr val="D4A843">
                <a:alpha val="25000"/>
              </a:srgbClr>
            </a:solidFill>
          </a:ln>
        </p:spPr>
        <p:txBody>
          <a:bodyPr wrap="none" rtlCol="0" anchor="t"/>
          <a:lstStyle/>
          <a:p>
            <a:pPr marL="0" indent="0">
              <a:buNone/>
            </a:pPr>
            <a:endParaRPr lang="en-US" dirty="0"/>
          </a:p>
        </p:txBody>
      </p:sp>
      <p:pic>
        <p:nvPicPr>
          <p:cNvPr id="14"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01857" y="950425"/>
            <a:ext cx="132588" cy="132588"/>
          </a:xfrm>
          <a:prstGeom prst="rect">
            <a:avLst/>
          </a:prstGeom>
        </p:spPr>
      </p:pic>
      <p:sp>
        <p:nvSpPr>
          <p:cNvPr id="15" name="Text 11"/>
          <p:cNvSpPr/>
          <p:nvPr/>
        </p:nvSpPr>
        <p:spPr>
          <a:xfrm>
            <a:off x="739527" y="908893"/>
            <a:ext cx="3916129" cy="111175"/>
          </a:xfrm>
          <a:prstGeom prst="rect">
            <a:avLst/>
          </a:prstGeom>
          <a:noFill/>
          <a:ln/>
        </p:spPr>
        <p:txBody>
          <a:bodyPr wrap="none" lIns="0" tIns="0" rIns="0" bIns="0" rtlCol="0" anchor="t"/>
          <a:lstStyle/>
          <a:p>
            <a:pPr marL="0" indent="0" algn="l">
              <a:lnSpc>
                <a:spcPts val="876"/>
              </a:lnSpc>
              <a:buNone/>
            </a:pPr>
            <a:r>
              <a:rPr lang="en-US" sz="730" b="1" dirty="0">
                <a:solidFill>
                  <a:srgbClr val="D4A843"/>
                </a:solidFill>
                <a:latin typeface="Constantia" pitchFamily="34" charset="0"/>
                <a:ea typeface="Constantia" pitchFamily="34" charset="-122"/>
                <a:cs typeface="Constantia" pitchFamily="34" charset="-120"/>
              </a:rPr>
              <a:t>1 · Expanded Reverse Onus</a:t>
            </a:r>
            <a:endParaRPr lang="en-US" sz="730" dirty="0"/>
          </a:p>
        </p:txBody>
      </p:sp>
      <p:sp>
        <p:nvSpPr>
          <p:cNvPr id="16" name="Text 12"/>
          <p:cNvSpPr/>
          <p:nvPr/>
        </p:nvSpPr>
        <p:spPr>
          <a:xfrm>
            <a:off x="739527" y="1033909"/>
            <a:ext cx="3631320" cy="260970"/>
          </a:xfrm>
          <a:prstGeom prst="rect">
            <a:avLst/>
          </a:prstGeom>
          <a:noFill/>
          <a:ln/>
        </p:spPr>
        <p:txBody>
          <a:bodyPr wrap="square" lIns="0" tIns="0" rIns="0" bIns="0" rtlCol="0" anchor="t"/>
          <a:lstStyle/>
          <a:p>
            <a:pPr marL="0" indent="0" algn="l">
              <a:lnSpc>
                <a:spcPts val="980"/>
              </a:lnSpc>
              <a:buNone/>
            </a:pPr>
            <a:r>
              <a:rPr lang="en-US" sz="700" dirty="0">
                <a:solidFill>
                  <a:srgbClr val="CDD5E0"/>
                </a:solidFill>
                <a:latin typeface="Calibri" pitchFamily="34" charset="0"/>
                <a:ea typeface="Calibri" pitchFamily="34" charset="-122"/>
                <a:cs typeface="Calibri" pitchFamily="34" charset="-120"/>
              </a:rPr>
              <a:t>Extends reverse-onus provisions to additional offence categories, requiring accused persons to justify their release in more circumstances.</a:t>
            </a:r>
            <a:endParaRPr lang="en-US" sz="700" dirty="0"/>
          </a:p>
        </p:txBody>
      </p:sp>
      <p:sp>
        <p:nvSpPr>
          <p:cNvPr id="17" name="Text 13"/>
          <p:cNvSpPr/>
          <p:nvPr/>
        </p:nvSpPr>
        <p:spPr>
          <a:xfrm>
            <a:off x="372070" y="1420118"/>
            <a:ext cx="4023420" cy="534591"/>
          </a:xfrm>
          <a:prstGeom prst="roundRect">
            <a:avLst>
              <a:gd name="adj" fmla="val 8077"/>
            </a:avLst>
          </a:prstGeom>
          <a:solidFill>
            <a:srgbClr val="252B3D"/>
          </a:solidFill>
          <a:ln w="9525">
            <a:solidFill>
              <a:srgbClr val="D4A843">
                <a:alpha val="18000"/>
              </a:srgbClr>
            </a:solidFill>
          </a:ln>
        </p:spPr>
        <p:txBody>
          <a:bodyPr wrap="square" rtlCol="0" anchor="t"/>
          <a:lstStyle/>
          <a:p>
            <a:pPr marL="0" indent="0">
              <a:buNone/>
            </a:pPr>
            <a:endParaRPr lang="en-US" dirty="0"/>
          </a:p>
        </p:txBody>
      </p:sp>
      <p:sp>
        <p:nvSpPr>
          <p:cNvPr id="18" name="Text 14"/>
          <p:cNvSpPr/>
          <p:nvPr/>
        </p:nvSpPr>
        <p:spPr>
          <a:xfrm>
            <a:off x="467916" y="1508224"/>
            <a:ext cx="200620" cy="200620"/>
          </a:xfrm>
          <a:prstGeom prst="ellipse">
            <a:avLst/>
          </a:prstGeom>
          <a:solidFill>
            <a:srgbClr val="D4A843">
              <a:alpha val="15000"/>
            </a:srgbClr>
          </a:solidFill>
          <a:ln w="9525">
            <a:solidFill>
              <a:srgbClr val="D4A843">
                <a:alpha val="25000"/>
              </a:srgbClr>
            </a:solidFill>
          </a:ln>
        </p:spPr>
        <p:txBody>
          <a:bodyPr wrap="none" rtlCol="0" anchor="t"/>
          <a:lstStyle/>
          <a:p>
            <a:pPr marL="0" indent="0">
              <a:buNone/>
            </a:pPr>
            <a:endParaRPr lang="en-US" dirty="0"/>
          </a:p>
        </p:txBody>
      </p:sp>
      <p:pic>
        <p:nvPicPr>
          <p:cNvPr id="19" name="Image 2"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501857" y="1542166"/>
            <a:ext cx="132588" cy="132588"/>
          </a:xfrm>
          <a:prstGeom prst="rect">
            <a:avLst/>
          </a:prstGeom>
        </p:spPr>
      </p:pic>
      <p:sp>
        <p:nvSpPr>
          <p:cNvPr id="20" name="Text 15"/>
          <p:cNvSpPr/>
          <p:nvPr/>
        </p:nvSpPr>
        <p:spPr>
          <a:xfrm>
            <a:off x="739527" y="1500634"/>
            <a:ext cx="3916129" cy="111175"/>
          </a:xfrm>
          <a:prstGeom prst="rect">
            <a:avLst/>
          </a:prstGeom>
          <a:noFill/>
          <a:ln/>
        </p:spPr>
        <p:txBody>
          <a:bodyPr wrap="none" lIns="0" tIns="0" rIns="0" bIns="0" rtlCol="0" anchor="t"/>
          <a:lstStyle/>
          <a:p>
            <a:pPr marL="0" indent="0" algn="l">
              <a:lnSpc>
                <a:spcPts val="876"/>
              </a:lnSpc>
              <a:buNone/>
            </a:pPr>
            <a:r>
              <a:rPr lang="en-US" sz="730" b="1" dirty="0">
                <a:solidFill>
                  <a:srgbClr val="D4A843"/>
                </a:solidFill>
                <a:latin typeface="Constantia" pitchFamily="34" charset="0"/>
                <a:ea typeface="Constantia" pitchFamily="34" charset="-122"/>
                <a:cs typeface="Constantia" pitchFamily="34" charset="-120"/>
              </a:rPr>
              <a:t>2 · Police Detention Direction</a:t>
            </a:r>
            <a:endParaRPr lang="en-US" sz="730" dirty="0"/>
          </a:p>
        </p:txBody>
      </p:sp>
      <p:sp>
        <p:nvSpPr>
          <p:cNvPr id="21" name="Text 16"/>
          <p:cNvSpPr/>
          <p:nvPr/>
        </p:nvSpPr>
        <p:spPr>
          <a:xfrm>
            <a:off x="739527" y="1625650"/>
            <a:ext cx="3631320" cy="260970"/>
          </a:xfrm>
          <a:prstGeom prst="rect">
            <a:avLst/>
          </a:prstGeom>
          <a:noFill/>
          <a:ln/>
        </p:spPr>
        <p:txBody>
          <a:bodyPr wrap="square" lIns="0" tIns="0" rIns="0" bIns="0" rtlCol="0" anchor="t"/>
          <a:lstStyle/>
          <a:p>
            <a:pPr marL="0" indent="0" algn="l">
              <a:lnSpc>
                <a:spcPts val="980"/>
              </a:lnSpc>
              <a:buNone/>
            </a:pPr>
            <a:r>
              <a:rPr lang="en-US" sz="700" dirty="0">
                <a:solidFill>
                  <a:srgbClr val="CDD5E0"/>
                </a:solidFill>
                <a:latin typeface="Calibri" pitchFamily="34" charset="0"/>
                <a:ea typeface="Calibri" pitchFamily="34" charset="-122"/>
                <a:cs typeface="Calibri" pitchFamily="34" charset="-120"/>
              </a:rPr>
              <a:t>Gives police new authority to direct that an accused be detained pending a bail hearing, beyond existing grounds.</a:t>
            </a:r>
            <a:endParaRPr lang="en-US" sz="700" dirty="0"/>
          </a:p>
        </p:txBody>
      </p:sp>
      <p:sp>
        <p:nvSpPr>
          <p:cNvPr id="22" name="Text 17"/>
          <p:cNvSpPr/>
          <p:nvPr/>
        </p:nvSpPr>
        <p:spPr>
          <a:xfrm>
            <a:off x="372070" y="2011859"/>
            <a:ext cx="4023420" cy="534591"/>
          </a:xfrm>
          <a:prstGeom prst="roundRect">
            <a:avLst>
              <a:gd name="adj" fmla="val 8077"/>
            </a:avLst>
          </a:prstGeom>
          <a:solidFill>
            <a:srgbClr val="1E2436"/>
          </a:solidFill>
          <a:ln w="9525">
            <a:solidFill>
              <a:srgbClr val="D4A843">
                <a:alpha val="18000"/>
              </a:srgbClr>
            </a:solidFill>
          </a:ln>
        </p:spPr>
        <p:txBody>
          <a:bodyPr wrap="square" rtlCol="0" anchor="t"/>
          <a:lstStyle/>
          <a:p>
            <a:pPr marL="0" indent="0">
              <a:buNone/>
            </a:pPr>
            <a:endParaRPr lang="en-US" dirty="0"/>
          </a:p>
        </p:txBody>
      </p:sp>
      <p:sp>
        <p:nvSpPr>
          <p:cNvPr id="23" name="Text 18"/>
          <p:cNvSpPr/>
          <p:nvPr/>
        </p:nvSpPr>
        <p:spPr>
          <a:xfrm>
            <a:off x="467916" y="2099965"/>
            <a:ext cx="200620" cy="200620"/>
          </a:xfrm>
          <a:prstGeom prst="ellipse">
            <a:avLst/>
          </a:prstGeom>
          <a:solidFill>
            <a:srgbClr val="D4A843">
              <a:alpha val="15000"/>
            </a:srgbClr>
          </a:solidFill>
          <a:ln w="9525">
            <a:solidFill>
              <a:srgbClr val="D4A843">
                <a:alpha val="25000"/>
              </a:srgbClr>
            </a:solidFill>
          </a:ln>
        </p:spPr>
        <p:txBody>
          <a:bodyPr wrap="none" rtlCol="0" anchor="t"/>
          <a:lstStyle/>
          <a:p>
            <a:pPr marL="0" indent="0">
              <a:buNone/>
            </a:pPr>
            <a:endParaRPr lang="en-US" dirty="0"/>
          </a:p>
        </p:txBody>
      </p:sp>
      <p:pic>
        <p:nvPicPr>
          <p:cNvPr id="24" name="Image 3" descr="preencoded.png"/>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501857" y="2133907"/>
            <a:ext cx="132588" cy="132588"/>
          </a:xfrm>
          <a:prstGeom prst="rect">
            <a:avLst/>
          </a:prstGeom>
        </p:spPr>
      </p:pic>
      <p:sp>
        <p:nvSpPr>
          <p:cNvPr id="25" name="Text 19"/>
          <p:cNvSpPr/>
          <p:nvPr/>
        </p:nvSpPr>
        <p:spPr>
          <a:xfrm>
            <a:off x="739527" y="2092375"/>
            <a:ext cx="3916129" cy="111175"/>
          </a:xfrm>
          <a:prstGeom prst="rect">
            <a:avLst/>
          </a:prstGeom>
          <a:noFill/>
          <a:ln/>
        </p:spPr>
        <p:txBody>
          <a:bodyPr wrap="none" lIns="0" tIns="0" rIns="0" bIns="0" rtlCol="0" anchor="t"/>
          <a:lstStyle/>
          <a:p>
            <a:pPr marL="0" indent="0" algn="l">
              <a:lnSpc>
                <a:spcPts val="876"/>
              </a:lnSpc>
              <a:buNone/>
            </a:pPr>
            <a:r>
              <a:rPr lang="en-US" sz="730" b="1" dirty="0">
                <a:solidFill>
                  <a:srgbClr val="D4A843"/>
                </a:solidFill>
                <a:latin typeface="Constantia" pitchFamily="34" charset="0"/>
                <a:ea typeface="Constantia" pitchFamily="34" charset="-122"/>
                <a:cs typeface="Constantia" pitchFamily="34" charset="-120"/>
              </a:rPr>
              <a:t>3 · New Bail Factors</a:t>
            </a:r>
            <a:endParaRPr lang="en-US" sz="730" dirty="0"/>
          </a:p>
        </p:txBody>
      </p:sp>
      <p:sp>
        <p:nvSpPr>
          <p:cNvPr id="26" name="Text 20"/>
          <p:cNvSpPr/>
          <p:nvPr/>
        </p:nvSpPr>
        <p:spPr>
          <a:xfrm>
            <a:off x="739527" y="2217390"/>
            <a:ext cx="3631320" cy="260970"/>
          </a:xfrm>
          <a:prstGeom prst="rect">
            <a:avLst/>
          </a:prstGeom>
          <a:noFill/>
          <a:ln/>
        </p:spPr>
        <p:txBody>
          <a:bodyPr wrap="square" lIns="0" tIns="0" rIns="0" bIns="0" rtlCol="0" anchor="t"/>
          <a:lstStyle/>
          <a:p>
            <a:pPr marL="0" indent="0" algn="l">
              <a:lnSpc>
                <a:spcPts val="980"/>
              </a:lnSpc>
              <a:buNone/>
            </a:pPr>
            <a:r>
              <a:rPr lang="en-US" sz="700" dirty="0">
                <a:solidFill>
                  <a:srgbClr val="CDD5E0"/>
                </a:solidFill>
                <a:latin typeface="Calibri" pitchFamily="34" charset="0"/>
                <a:ea typeface="Calibri" pitchFamily="34" charset="-122"/>
                <a:cs typeface="Calibri" pitchFamily="34" charset="-120"/>
              </a:rPr>
              <a:t>Adds considerations to the bail decision framework, including the accused's history of failure to comply with conditions.</a:t>
            </a:r>
            <a:endParaRPr lang="en-US" sz="700" dirty="0"/>
          </a:p>
        </p:txBody>
      </p:sp>
      <p:sp>
        <p:nvSpPr>
          <p:cNvPr id="27" name="Text 21"/>
          <p:cNvSpPr/>
          <p:nvPr/>
        </p:nvSpPr>
        <p:spPr>
          <a:xfrm>
            <a:off x="372070" y="2603599"/>
            <a:ext cx="4023420" cy="534591"/>
          </a:xfrm>
          <a:prstGeom prst="roundRect">
            <a:avLst>
              <a:gd name="adj" fmla="val 8077"/>
            </a:avLst>
          </a:prstGeom>
          <a:solidFill>
            <a:srgbClr val="252B3D"/>
          </a:solidFill>
          <a:ln w="9525">
            <a:solidFill>
              <a:srgbClr val="D4A843">
                <a:alpha val="18000"/>
              </a:srgbClr>
            </a:solidFill>
          </a:ln>
        </p:spPr>
        <p:txBody>
          <a:bodyPr wrap="square" rtlCol="0" anchor="t"/>
          <a:lstStyle/>
          <a:p>
            <a:pPr marL="0" indent="0">
              <a:buNone/>
            </a:pPr>
            <a:endParaRPr lang="en-US" dirty="0"/>
          </a:p>
        </p:txBody>
      </p:sp>
      <p:sp>
        <p:nvSpPr>
          <p:cNvPr id="28" name="Text 22"/>
          <p:cNvSpPr/>
          <p:nvPr/>
        </p:nvSpPr>
        <p:spPr>
          <a:xfrm>
            <a:off x="467916" y="2691705"/>
            <a:ext cx="200620" cy="200620"/>
          </a:xfrm>
          <a:prstGeom prst="ellipse">
            <a:avLst/>
          </a:prstGeom>
          <a:solidFill>
            <a:srgbClr val="D4A843">
              <a:alpha val="15000"/>
            </a:srgbClr>
          </a:solidFill>
          <a:ln w="9525">
            <a:solidFill>
              <a:srgbClr val="D4A843">
                <a:alpha val="25000"/>
              </a:srgbClr>
            </a:solidFill>
          </a:ln>
        </p:spPr>
        <p:txBody>
          <a:bodyPr wrap="none" rtlCol="0" anchor="t"/>
          <a:lstStyle/>
          <a:p>
            <a:pPr marL="0" indent="0">
              <a:buNone/>
            </a:pPr>
            <a:endParaRPr lang="en-US" dirty="0"/>
          </a:p>
        </p:txBody>
      </p:sp>
      <p:pic>
        <p:nvPicPr>
          <p:cNvPr id="29" name="Image 4" descr="preencoded.png"/>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501857" y="2725647"/>
            <a:ext cx="132588" cy="132588"/>
          </a:xfrm>
          <a:prstGeom prst="rect">
            <a:avLst/>
          </a:prstGeom>
        </p:spPr>
      </p:pic>
      <p:sp>
        <p:nvSpPr>
          <p:cNvPr id="30" name="Text 23"/>
          <p:cNvSpPr/>
          <p:nvPr/>
        </p:nvSpPr>
        <p:spPr>
          <a:xfrm>
            <a:off x="739527" y="2684115"/>
            <a:ext cx="3916129" cy="111175"/>
          </a:xfrm>
          <a:prstGeom prst="rect">
            <a:avLst/>
          </a:prstGeom>
          <a:noFill/>
          <a:ln/>
        </p:spPr>
        <p:txBody>
          <a:bodyPr wrap="none" lIns="0" tIns="0" rIns="0" bIns="0" rtlCol="0" anchor="t"/>
          <a:lstStyle/>
          <a:p>
            <a:pPr marL="0" indent="0" algn="l">
              <a:lnSpc>
                <a:spcPts val="876"/>
              </a:lnSpc>
              <a:buNone/>
            </a:pPr>
            <a:r>
              <a:rPr lang="en-US" sz="730" b="1" dirty="0">
                <a:solidFill>
                  <a:srgbClr val="D4A843"/>
                </a:solidFill>
                <a:latin typeface="Constantia" pitchFamily="34" charset="0"/>
                <a:ea typeface="Constantia" pitchFamily="34" charset="-122"/>
                <a:cs typeface="Constantia" pitchFamily="34" charset="-120"/>
              </a:rPr>
              <a:t>4 · 10-Year Surety Bar</a:t>
            </a:r>
            <a:endParaRPr lang="en-US" sz="730" dirty="0"/>
          </a:p>
        </p:txBody>
      </p:sp>
      <p:sp>
        <p:nvSpPr>
          <p:cNvPr id="31" name="Text 24"/>
          <p:cNvSpPr/>
          <p:nvPr/>
        </p:nvSpPr>
        <p:spPr>
          <a:xfrm>
            <a:off x="739527" y="2809131"/>
            <a:ext cx="3631320" cy="260970"/>
          </a:xfrm>
          <a:prstGeom prst="rect">
            <a:avLst/>
          </a:prstGeom>
          <a:noFill/>
          <a:ln/>
        </p:spPr>
        <p:txBody>
          <a:bodyPr wrap="square" lIns="0" tIns="0" rIns="0" bIns="0" rtlCol="0" anchor="t"/>
          <a:lstStyle/>
          <a:p>
            <a:pPr marL="0" indent="0" algn="l">
              <a:lnSpc>
                <a:spcPts val="980"/>
              </a:lnSpc>
              <a:buNone/>
            </a:pPr>
            <a:r>
              <a:rPr lang="en-US" sz="700" dirty="0">
                <a:solidFill>
                  <a:srgbClr val="CDD5E0"/>
                </a:solidFill>
                <a:latin typeface="Calibri" pitchFamily="34" charset="0"/>
                <a:ea typeface="Calibri" pitchFamily="34" charset="-122"/>
                <a:cs typeface="Calibri" pitchFamily="34" charset="-120"/>
              </a:rPr>
              <a:t>Persons convicted of specified offences within the last 10 years are prohibited from acting as sureties.</a:t>
            </a:r>
            <a:endParaRPr lang="en-US" sz="700" dirty="0"/>
          </a:p>
        </p:txBody>
      </p:sp>
      <p:sp>
        <p:nvSpPr>
          <p:cNvPr id="32" name="Text 25"/>
          <p:cNvSpPr/>
          <p:nvPr/>
        </p:nvSpPr>
        <p:spPr>
          <a:xfrm>
            <a:off x="4568130" y="828377"/>
            <a:ext cx="7590" cy="4031605"/>
          </a:xfrm>
          <a:prstGeom prst="rect">
            <a:avLst/>
          </a:prstGeom>
          <a:gradFill rotWithShape="1">
            <a:gsLst>
              <a:gs pos="0">
                <a:srgbClr val="000000">
                  <a:alpha val="0"/>
                </a:srgbClr>
              </a:gs>
              <a:gs pos="20000">
                <a:srgbClr val="D4A843">
                  <a:alpha val="30000"/>
                </a:srgbClr>
              </a:gs>
              <a:gs pos="80000">
                <a:srgbClr val="D4A843">
                  <a:alpha val="30000"/>
                </a:srgbClr>
              </a:gs>
              <a:gs pos="100000">
                <a:srgbClr val="000000">
                  <a:alpha val="0"/>
                </a:srgbClr>
              </a:gs>
            </a:gsLst>
            <a:lin ang="5400000" scaled="1"/>
          </a:gradFill>
          <a:ln/>
        </p:spPr>
        <p:txBody>
          <a:bodyPr wrap="square" rtlCol="0" anchor="t"/>
          <a:lstStyle/>
          <a:p>
            <a:pPr marL="0" indent="0">
              <a:buNone/>
            </a:pPr>
            <a:endParaRPr lang="en-US" dirty="0"/>
          </a:p>
        </p:txBody>
      </p:sp>
      <p:sp>
        <p:nvSpPr>
          <p:cNvPr id="33" name="Text 26"/>
          <p:cNvSpPr/>
          <p:nvPr/>
        </p:nvSpPr>
        <p:spPr>
          <a:xfrm>
            <a:off x="4748361" y="828377"/>
            <a:ext cx="4023568" cy="410319"/>
          </a:xfrm>
          <a:prstGeom prst="roundRect">
            <a:avLst>
              <a:gd name="adj" fmla="val 10524"/>
            </a:avLst>
          </a:prstGeom>
          <a:solidFill>
            <a:srgbClr val="1E2436"/>
          </a:solidFill>
          <a:ln w="9525">
            <a:solidFill>
              <a:srgbClr val="D4A843">
                <a:alpha val="18000"/>
              </a:srgbClr>
            </a:solidFill>
          </a:ln>
        </p:spPr>
        <p:txBody>
          <a:bodyPr wrap="square" rtlCol="0" anchor="t"/>
          <a:lstStyle/>
          <a:p>
            <a:pPr marL="0" indent="0">
              <a:buNone/>
            </a:pPr>
            <a:endParaRPr lang="en-US" dirty="0"/>
          </a:p>
        </p:txBody>
      </p:sp>
      <p:sp>
        <p:nvSpPr>
          <p:cNvPr id="34" name="Text 27"/>
          <p:cNvSpPr/>
          <p:nvPr/>
        </p:nvSpPr>
        <p:spPr>
          <a:xfrm>
            <a:off x="4844207" y="916484"/>
            <a:ext cx="200620" cy="200620"/>
          </a:xfrm>
          <a:prstGeom prst="ellipse">
            <a:avLst/>
          </a:prstGeom>
          <a:solidFill>
            <a:srgbClr val="D4A843">
              <a:alpha val="15000"/>
            </a:srgbClr>
          </a:solidFill>
          <a:ln w="9525">
            <a:solidFill>
              <a:srgbClr val="D4A843">
                <a:alpha val="25000"/>
              </a:srgbClr>
            </a:solidFill>
          </a:ln>
        </p:spPr>
        <p:txBody>
          <a:bodyPr wrap="none" rtlCol="0" anchor="t"/>
          <a:lstStyle/>
          <a:p>
            <a:pPr marL="0" indent="0">
              <a:buNone/>
            </a:pPr>
            <a:endParaRPr lang="en-US" dirty="0"/>
          </a:p>
        </p:txBody>
      </p:sp>
      <p:pic>
        <p:nvPicPr>
          <p:cNvPr id="35" name="Image 5" descr="preencoded.png"/>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4878148" y="950425"/>
            <a:ext cx="132588" cy="132588"/>
          </a:xfrm>
          <a:prstGeom prst="rect">
            <a:avLst/>
          </a:prstGeom>
        </p:spPr>
      </p:pic>
      <p:sp>
        <p:nvSpPr>
          <p:cNvPr id="36" name="Text 28"/>
          <p:cNvSpPr/>
          <p:nvPr/>
        </p:nvSpPr>
        <p:spPr>
          <a:xfrm>
            <a:off x="5115818" y="908893"/>
            <a:ext cx="3410099" cy="111175"/>
          </a:xfrm>
          <a:prstGeom prst="rect">
            <a:avLst/>
          </a:prstGeom>
          <a:noFill/>
          <a:ln/>
        </p:spPr>
        <p:txBody>
          <a:bodyPr wrap="none" lIns="0" tIns="0" rIns="0" bIns="0" rtlCol="0" anchor="t"/>
          <a:lstStyle/>
          <a:p>
            <a:pPr marL="0" indent="0" algn="l">
              <a:lnSpc>
                <a:spcPts val="876"/>
              </a:lnSpc>
              <a:buNone/>
            </a:pPr>
            <a:r>
              <a:rPr lang="en-US" sz="730" b="1" dirty="0">
                <a:solidFill>
                  <a:srgbClr val="D4A843"/>
                </a:solidFill>
                <a:latin typeface="Constantia" pitchFamily="34" charset="0"/>
                <a:ea typeface="Constantia" pitchFamily="34" charset="-122"/>
                <a:cs typeface="Constantia" pitchFamily="34" charset="-120"/>
              </a:rPr>
              <a:t>5 · Sentencing Changes</a:t>
            </a:r>
            <a:endParaRPr lang="en-US" sz="730" dirty="0"/>
          </a:p>
        </p:txBody>
      </p:sp>
      <p:sp>
        <p:nvSpPr>
          <p:cNvPr id="37" name="Text 29"/>
          <p:cNvSpPr/>
          <p:nvPr/>
        </p:nvSpPr>
        <p:spPr>
          <a:xfrm>
            <a:off x="5115818" y="1033909"/>
            <a:ext cx="3410099" cy="124271"/>
          </a:xfrm>
          <a:prstGeom prst="rect">
            <a:avLst/>
          </a:prstGeom>
          <a:noFill/>
          <a:ln/>
        </p:spPr>
        <p:txBody>
          <a:bodyPr wrap="none" lIns="0" tIns="0" rIns="0" bIns="0" rtlCol="0" anchor="t"/>
          <a:lstStyle/>
          <a:p>
            <a:pPr marL="0" indent="0" algn="l">
              <a:lnSpc>
                <a:spcPts val="980"/>
              </a:lnSpc>
              <a:buNone/>
            </a:pPr>
            <a:r>
              <a:rPr lang="en-US" sz="700" dirty="0">
                <a:solidFill>
                  <a:srgbClr val="CDD5E0"/>
                </a:solidFill>
                <a:latin typeface="Calibri" pitchFamily="34" charset="0"/>
                <a:ea typeface="Calibri" pitchFamily="34" charset="-122"/>
                <a:cs typeface="Calibri" pitchFamily="34" charset="-120"/>
              </a:rPr>
              <a:t>Introduces adjustments to sentencing provisions linked to bail-related offences.</a:t>
            </a:r>
            <a:endParaRPr lang="en-US" sz="700" dirty="0"/>
          </a:p>
        </p:txBody>
      </p:sp>
      <p:sp>
        <p:nvSpPr>
          <p:cNvPr id="38" name="Text 30"/>
          <p:cNvSpPr/>
          <p:nvPr/>
        </p:nvSpPr>
        <p:spPr>
          <a:xfrm>
            <a:off x="4748361" y="1295846"/>
            <a:ext cx="4023568" cy="542925"/>
          </a:xfrm>
          <a:prstGeom prst="roundRect">
            <a:avLst>
              <a:gd name="adj" fmla="val 7953"/>
            </a:avLst>
          </a:prstGeom>
          <a:solidFill>
            <a:srgbClr val="252B3D">
              <a:alpha val="95000"/>
            </a:srgbClr>
          </a:solidFill>
          <a:ln w="9525">
            <a:solidFill>
              <a:srgbClr val="D4A843">
                <a:alpha val="35000"/>
              </a:srgbClr>
            </a:solidFill>
          </a:ln>
        </p:spPr>
        <p:txBody>
          <a:bodyPr wrap="square" rtlCol="0" anchor="t"/>
          <a:lstStyle/>
          <a:p>
            <a:pPr marL="0" indent="0">
              <a:buNone/>
            </a:pPr>
            <a:endParaRPr lang="en-US" dirty="0"/>
          </a:p>
        </p:txBody>
      </p:sp>
      <p:sp>
        <p:nvSpPr>
          <p:cNvPr id="39" name="Text 31"/>
          <p:cNvSpPr/>
          <p:nvPr/>
        </p:nvSpPr>
        <p:spPr>
          <a:xfrm>
            <a:off x="4844207" y="1383953"/>
            <a:ext cx="200620" cy="200620"/>
          </a:xfrm>
          <a:prstGeom prst="ellipse">
            <a:avLst/>
          </a:prstGeom>
          <a:solidFill>
            <a:srgbClr val="D4A843">
              <a:alpha val="20000"/>
            </a:srgbClr>
          </a:solidFill>
          <a:ln w="9525">
            <a:solidFill>
              <a:srgbClr val="D4A843">
                <a:alpha val="40000"/>
              </a:srgbClr>
            </a:solidFill>
          </a:ln>
        </p:spPr>
        <p:txBody>
          <a:bodyPr wrap="none" rtlCol="0" anchor="t"/>
          <a:lstStyle/>
          <a:p>
            <a:pPr marL="0" indent="0">
              <a:buNone/>
            </a:pPr>
            <a:endParaRPr lang="en-US" dirty="0"/>
          </a:p>
        </p:txBody>
      </p:sp>
      <p:pic>
        <p:nvPicPr>
          <p:cNvPr id="40" name="Image 6" descr="preencoded.png"/>
          <p:cNvPicPr>
            <a:picLocks noChangeAspect="1"/>
          </p:cNvPicPr>
          <p:nvPr/>
        </p:nvPicPr>
        <p:blipFill>
          <a:blip>
            <a:extLst>
              <a:ext uri="{96DAC541-7B7A-43D3-8B79-37D633B846F1}">
                <asvg:svgBlip xmlns:asvg="http://schemas.microsoft.com/office/drawing/2016/SVG/main" r:embed="rId9"/>
              </a:ext>
            </a:extLst>
          </a:blip>
          <a:stretch>
            <a:fillRect/>
          </a:stretch>
        </p:blipFill>
        <p:spPr>
          <a:xfrm>
            <a:off x="4878148" y="1417894"/>
            <a:ext cx="132588" cy="132588"/>
          </a:xfrm>
          <a:prstGeom prst="rect">
            <a:avLst/>
          </a:prstGeom>
        </p:spPr>
      </p:pic>
      <p:sp>
        <p:nvSpPr>
          <p:cNvPr id="41" name="Text 32"/>
          <p:cNvSpPr/>
          <p:nvPr/>
        </p:nvSpPr>
        <p:spPr>
          <a:xfrm>
            <a:off x="6622460" y="1376363"/>
            <a:ext cx="1406167" cy="119509"/>
          </a:xfrm>
          <a:prstGeom prst="roundRect">
            <a:avLst>
              <a:gd name="adj" fmla="val 59510"/>
            </a:avLst>
          </a:prstGeom>
          <a:solidFill>
            <a:srgbClr val="D4A843">
              <a:alpha val="15000"/>
            </a:srgbClr>
          </a:solidFill>
          <a:ln w="9525">
            <a:solidFill>
              <a:srgbClr val="D4A843">
                <a:alpha val="30000"/>
              </a:srgbClr>
            </a:solidFill>
          </a:ln>
        </p:spPr>
        <p:txBody>
          <a:bodyPr wrap="none" lIns="0" tIns="0" rIns="0" bIns="0" rtlCol="0" anchor="ctr"/>
          <a:lstStyle/>
          <a:p>
            <a:pPr marL="0" indent="0" algn="ctr">
              <a:buNone/>
            </a:pPr>
            <a:r>
              <a:rPr lang="en-US" sz="560" b="1" dirty="0">
                <a:solidFill>
                  <a:srgbClr val="D4A843"/>
                </a:solidFill>
                <a:latin typeface="Calibri" pitchFamily="34" charset="0"/>
                <a:ea typeface="Calibri" pitchFamily="34" charset="-122"/>
                <a:cs typeface="Calibri" pitchFamily="34" charset="-120"/>
              </a:rPr>
              <a:t>Welcomed by civil liberties advocates</a:t>
            </a:r>
            <a:endParaRPr lang="en-US" sz="560" dirty="0"/>
          </a:p>
        </p:txBody>
      </p:sp>
      <p:sp>
        <p:nvSpPr>
          <p:cNvPr id="42" name="Text 33"/>
          <p:cNvSpPr/>
          <p:nvPr/>
        </p:nvSpPr>
        <p:spPr>
          <a:xfrm>
            <a:off x="5115818" y="1509713"/>
            <a:ext cx="3631472" cy="260970"/>
          </a:xfrm>
          <a:prstGeom prst="rect">
            <a:avLst/>
          </a:prstGeom>
          <a:noFill/>
          <a:ln/>
        </p:spPr>
        <p:txBody>
          <a:bodyPr wrap="square" lIns="0" tIns="0" rIns="0" bIns="0" rtlCol="0" anchor="t"/>
          <a:lstStyle/>
          <a:p>
            <a:pPr marL="0" indent="0" algn="l">
              <a:lnSpc>
                <a:spcPts val="980"/>
              </a:lnSpc>
              <a:buNone/>
            </a:pPr>
            <a:r>
              <a:rPr lang="en-US" sz="700" dirty="0">
                <a:solidFill>
                  <a:srgbClr val="CDD5E0"/>
                </a:solidFill>
                <a:latin typeface="Calibri" pitchFamily="34" charset="0"/>
                <a:ea typeface="Calibri" pitchFamily="34" charset="-122"/>
                <a:cs typeface="Calibri" pitchFamily="34" charset="-120"/>
              </a:rPr>
              <a:t>Requires the federal government to publish annual disaggregated bail statistics, enabling public accountability and research.</a:t>
            </a:r>
            <a:endParaRPr lang="en-US" sz="700" dirty="0"/>
          </a:p>
        </p:txBody>
      </p:sp>
      <p:sp>
        <p:nvSpPr>
          <p:cNvPr id="43" name="Text 34"/>
          <p:cNvSpPr/>
          <p:nvPr/>
        </p:nvSpPr>
        <p:spPr>
          <a:xfrm>
            <a:off x="4748361" y="1895921"/>
            <a:ext cx="4023568" cy="542925"/>
          </a:xfrm>
          <a:prstGeom prst="roundRect">
            <a:avLst>
              <a:gd name="adj" fmla="val 7953"/>
            </a:avLst>
          </a:prstGeom>
          <a:solidFill>
            <a:srgbClr val="1E2436"/>
          </a:solidFill>
          <a:ln w="9525">
            <a:solidFill>
              <a:srgbClr val="D4A843">
                <a:alpha val="35000"/>
              </a:srgbClr>
            </a:solidFill>
          </a:ln>
        </p:spPr>
        <p:txBody>
          <a:bodyPr wrap="square" rtlCol="0" anchor="t"/>
          <a:lstStyle/>
          <a:p>
            <a:pPr marL="0" indent="0">
              <a:buNone/>
            </a:pPr>
            <a:endParaRPr lang="en-US" dirty="0"/>
          </a:p>
        </p:txBody>
      </p:sp>
      <p:sp>
        <p:nvSpPr>
          <p:cNvPr id="44" name="Text 35"/>
          <p:cNvSpPr/>
          <p:nvPr/>
        </p:nvSpPr>
        <p:spPr>
          <a:xfrm>
            <a:off x="4844207" y="1984028"/>
            <a:ext cx="200620" cy="200620"/>
          </a:xfrm>
          <a:prstGeom prst="ellipse">
            <a:avLst/>
          </a:prstGeom>
          <a:solidFill>
            <a:srgbClr val="D4A843">
              <a:alpha val="20000"/>
            </a:srgbClr>
          </a:solidFill>
          <a:ln w="9525">
            <a:solidFill>
              <a:srgbClr val="D4A843">
                <a:alpha val="40000"/>
              </a:srgbClr>
            </a:solidFill>
          </a:ln>
        </p:spPr>
        <p:txBody>
          <a:bodyPr wrap="none" rtlCol="0" anchor="t"/>
          <a:lstStyle/>
          <a:p>
            <a:pPr marL="0" indent="0">
              <a:buNone/>
            </a:pPr>
            <a:endParaRPr lang="en-US" dirty="0"/>
          </a:p>
        </p:txBody>
      </p:sp>
      <p:pic>
        <p:nvPicPr>
          <p:cNvPr id="45" name="Image 7" descr="preencoded.png"/>
          <p:cNvPicPr>
            <a:picLocks noChangeAspect="1"/>
          </p:cNvPicPr>
          <p:nvPr/>
        </p:nvPicPr>
        <p:blipFill>
          <a:blip>
            <a:extLst>
              <a:ext uri="{96DAC541-7B7A-43D3-8B79-37D633B846F1}">
                <asvg:svgBlip xmlns:asvg="http://schemas.microsoft.com/office/drawing/2016/SVG/main" r:embed="rId10"/>
              </a:ext>
            </a:extLst>
          </a:blip>
          <a:stretch>
            <a:fillRect/>
          </a:stretch>
        </p:blipFill>
        <p:spPr>
          <a:xfrm>
            <a:off x="4878148" y="2017969"/>
            <a:ext cx="132588" cy="132588"/>
          </a:xfrm>
          <a:prstGeom prst="rect">
            <a:avLst/>
          </a:prstGeom>
        </p:spPr>
      </p:pic>
      <p:sp>
        <p:nvSpPr>
          <p:cNvPr id="46" name="Text 36"/>
          <p:cNvSpPr/>
          <p:nvPr/>
        </p:nvSpPr>
        <p:spPr>
          <a:xfrm>
            <a:off x="6921265" y="1976438"/>
            <a:ext cx="863920" cy="119509"/>
          </a:xfrm>
          <a:prstGeom prst="roundRect">
            <a:avLst>
              <a:gd name="adj" fmla="val 59510"/>
            </a:avLst>
          </a:prstGeom>
          <a:solidFill>
            <a:srgbClr val="D4A843">
              <a:alpha val="15000"/>
            </a:srgbClr>
          </a:solidFill>
          <a:ln w="9525">
            <a:solidFill>
              <a:srgbClr val="D4A843">
                <a:alpha val="30000"/>
              </a:srgbClr>
            </a:solidFill>
          </a:ln>
        </p:spPr>
        <p:txBody>
          <a:bodyPr wrap="none" lIns="0" tIns="0" rIns="0" bIns="0" rtlCol="0" anchor="ctr"/>
          <a:lstStyle/>
          <a:p>
            <a:pPr marL="0" indent="0" algn="ctr">
              <a:buNone/>
            </a:pPr>
            <a:r>
              <a:rPr lang="en-US" sz="560" b="1" dirty="0">
                <a:solidFill>
                  <a:srgbClr val="D4A843"/>
                </a:solidFill>
                <a:latin typeface="Calibri" pitchFamily="34" charset="0"/>
                <a:ea typeface="Calibri" pitchFamily="34" charset="-122"/>
                <a:cs typeface="Calibri" pitchFamily="34" charset="-120"/>
              </a:rPr>
              <a:t>Built-in accountability</a:t>
            </a:r>
            <a:endParaRPr lang="en-US" sz="560" dirty="0"/>
          </a:p>
        </p:txBody>
      </p:sp>
      <p:sp>
        <p:nvSpPr>
          <p:cNvPr id="47" name="Text 37"/>
          <p:cNvSpPr/>
          <p:nvPr/>
        </p:nvSpPr>
        <p:spPr>
          <a:xfrm>
            <a:off x="5115818" y="2109788"/>
            <a:ext cx="3631472" cy="260970"/>
          </a:xfrm>
          <a:prstGeom prst="rect">
            <a:avLst/>
          </a:prstGeom>
          <a:noFill/>
          <a:ln/>
        </p:spPr>
        <p:txBody>
          <a:bodyPr wrap="square" lIns="0" tIns="0" rIns="0" bIns="0" rtlCol="0" anchor="t"/>
          <a:lstStyle/>
          <a:p>
            <a:pPr marL="0" indent="0" algn="l">
              <a:lnSpc>
                <a:spcPts val="980"/>
              </a:lnSpc>
              <a:buNone/>
            </a:pPr>
            <a:r>
              <a:rPr lang="en-US" sz="700" dirty="0">
                <a:solidFill>
                  <a:srgbClr val="CDD5E0"/>
                </a:solidFill>
                <a:latin typeface="Calibri" pitchFamily="34" charset="0"/>
                <a:ea typeface="Calibri" pitchFamily="34" charset="-122"/>
                <a:cs typeface="Calibri" pitchFamily="34" charset="-120"/>
              </a:rPr>
              <a:t>C-14 must be reviewed by Parliament within five years of Royal Assent, providing a structured mechanism for legislative oversight.</a:t>
            </a:r>
            <a:endParaRPr lang="en-US" sz="700" dirty="0"/>
          </a:p>
        </p:txBody>
      </p:sp>
      <p:sp>
        <p:nvSpPr>
          <p:cNvPr id="48" name="Text 38"/>
          <p:cNvSpPr/>
          <p:nvPr/>
        </p:nvSpPr>
        <p:spPr>
          <a:xfrm>
            <a:off x="4748361" y="4367659"/>
            <a:ext cx="4023568" cy="492323"/>
          </a:xfrm>
          <a:prstGeom prst="roundRect">
            <a:avLst>
              <a:gd name="adj" fmla="val 7223"/>
            </a:avLst>
          </a:prstGeom>
          <a:solidFill>
            <a:srgbClr val="D4A843">
              <a:alpha val="7000"/>
            </a:srgbClr>
          </a:solidFill>
          <a:ln w="9525">
            <a:solidFill>
              <a:srgbClr val="D4A843">
                <a:alpha val="18000"/>
              </a:srgbClr>
            </a:solidFill>
          </a:ln>
        </p:spPr>
        <p:txBody>
          <a:bodyPr wrap="square" rtlCol="0" anchor="t"/>
          <a:lstStyle/>
          <a:p>
            <a:pPr marL="0" indent="0">
              <a:buNone/>
            </a:pPr>
            <a:endParaRPr lang="en-US" dirty="0"/>
          </a:p>
        </p:txBody>
      </p:sp>
      <p:pic>
        <p:nvPicPr>
          <p:cNvPr id="49" name="Image 8" descr="preencoded.png"/>
          <p:cNvPicPr>
            <a:picLocks noChangeAspect="1"/>
          </p:cNvPicPr>
          <p:nvPr/>
        </p:nvPicPr>
        <p:blipFill>
          <a:blip>
            <a:extLst>
              <a:ext uri="{96DAC541-7B7A-43D3-8B79-37D633B846F1}">
                <asvg:svgBlip xmlns:asvg="http://schemas.microsoft.com/office/drawing/2016/SVG/main" r:embed="rId11"/>
              </a:ext>
            </a:extLst>
          </a:blip>
          <a:stretch>
            <a:fillRect/>
          </a:stretch>
        </p:blipFill>
        <p:spPr>
          <a:xfrm>
            <a:off x="4817873" y="4415591"/>
            <a:ext cx="132588" cy="132588"/>
          </a:xfrm>
          <a:prstGeom prst="rect">
            <a:avLst/>
          </a:prstGeom>
        </p:spPr>
      </p:pic>
      <p:sp>
        <p:nvSpPr>
          <p:cNvPr id="50" name="Text 39"/>
          <p:cNvSpPr/>
          <p:nvPr/>
        </p:nvSpPr>
        <p:spPr>
          <a:xfrm>
            <a:off x="4981277" y="4434334"/>
            <a:ext cx="3768703" cy="376922"/>
          </a:xfrm>
          <a:prstGeom prst="rect">
            <a:avLst/>
          </a:prstGeom>
          <a:noFill/>
          <a:ln/>
        </p:spPr>
        <p:txBody>
          <a:bodyPr wrap="square" lIns="0" tIns="0" rIns="0" bIns="0" rtlCol="0" anchor="t"/>
          <a:lstStyle/>
          <a:p>
            <a:pPr marL="0" indent="0" algn="l">
              <a:lnSpc>
                <a:spcPts val="943"/>
              </a:lnSpc>
              <a:buNone/>
            </a:pPr>
            <a:r>
              <a:rPr lang="en-US" sz="650" dirty="0">
                <a:solidFill>
                  <a:srgbClr val="8B9AB5"/>
                </a:solidFill>
                <a:latin typeface="Calibri" pitchFamily="34" charset="0"/>
                <a:ea typeface="Calibri" pitchFamily="34" charset="-122"/>
                <a:cs typeface="Calibri" pitchFamily="34" charset="-120"/>
              </a:rPr>
              <a:t>Amendments 6 and 7 were introduced during Senate Legal and Constitutional Affairs (LCA) Committee review and represent a negotiated balance between law enforcement priorities and civil liberties safeguards.</a:t>
            </a:r>
            <a:endParaRPr lang="en-US" sz="650" dirty="0"/>
          </a:p>
        </p:txBody>
      </p:sp>
      <p:sp>
        <p:nvSpPr>
          <p:cNvPr id="51" name="Text 40"/>
          <p:cNvSpPr/>
          <p:nvPr/>
        </p:nvSpPr>
        <p:spPr>
          <a:xfrm>
            <a:off x="0" y="4930973"/>
            <a:ext cx="9144000" cy="212527"/>
          </a:xfrm>
          <a:prstGeom prst="rect">
            <a:avLst/>
          </a:prstGeom>
          <a:solidFill>
            <a:srgbClr val="D4A843">
              <a:alpha val="7000"/>
            </a:srgbClr>
          </a:solidFill>
          <a:ln/>
        </p:spPr>
        <p:txBody>
          <a:bodyPr wrap="none" rtlCol="0" anchor="t"/>
          <a:lstStyle/>
          <a:p>
            <a:pPr marL="0" indent="0">
              <a:buNone/>
            </a:pPr>
            <a:endParaRPr lang="en-US" dirty="0"/>
          </a:p>
        </p:txBody>
      </p:sp>
      <p:sp>
        <p:nvSpPr>
          <p:cNvPr id="52" name="Text 41"/>
          <p:cNvSpPr/>
          <p:nvPr/>
        </p:nvSpPr>
        <p:spPr>
          <a:xfrm>
            <a:off x="0" y="4930973"/>
            <a:ext cx="9144000" cy="9525"/>
          </a:xfrm>
          <a:prstGeom prst="rect">
            <a:avLst/>
          </a:prstGeom>
          <a:solidFill>
            <a:srgbClr val="D4A843">
              <a:alpha val="20000"/>
            </a:srgbClr>
          </a:solidFill>
          <a:ln/>
        </p:spPr>
        <p:txBody>
          <a:bodyPr wrap="none" rtlCol="0" anchor="t"/>
          <a:lstStyle/>
          <a:p>
            <a:pPr marL="0" indent="0">
              <a:buNone/>
            </a:pPr>
            <a:endParaRPr lang="en-US" dirty="0"/>
          </a:p>
        </p:txBody>
      </p:sp>
      <p:pic>
        <p:nvPicPr>
          <p:cNvPr id="53" name="Image 9" descr="preencoded.png"/>
          <p:cNvPicPr>
            <a:picLocks noChangeAspect="1"/>
          </p:cNvPicPr>
          <p:nvPr/>
        </p:nvPicPr>
        <p:blipFill>
          <a:blip>
            <a:extLst>
              <a:ext uri="{96DAC541-7B7A-43D3-8B79-37D633B846F1}">
                <asvg:svgBlip xmlns:asvg="http://schemas.microsoft.com/office/drawing/2016/SVG/main" r:embed="rId12"/>
              </a:ext>
            </a:extLst>
          </a:blip>
          <a:stretch>
            <a:fillRect/>
          </a:stretch>
        </p:blipFill>
        <p:spPr>
          <a:xfrm>
            <a:off x="368507" y="4982626"/>
            <a:ext cx="132588" cy="132588"/>
          </a:xfrm>
          <a:prstGeom prst="rect">
            <a:avLst/>
          </a:prstGeom>
        </p:spPr>
      </p:pic>
      <p:sp>
        <p:nvSpPr>
          <p:cNvPr id="54" name="Text 42"/>
          <p:cNvSpPr/>
          <p:nvPr/>
        </p:nvSpPr>
        <p:spPr>
          <a:xfrm>
            <a:off x="540544" y="4989909"/>
            <a:ext cx="3931354" cy="118021"/>
          </a:xfrm>
          <a:prstGeom prst="rect">
            <a:avLst/>
          </a:prstGeom>
          <a:noFill/>
          <a:ln/>
        </p:spPr>
        <p:txBody>
          <a:bodyPr wrap="none" lIns="0" tIns="0" rIns="0" bIns="0" rtlCol="0" anchor="ctr"/>
          <a:lstStyle/>
          <a:p>
            <a:pPr marL="0" indent="0" algn="l">
              <a:lnSpc>
                <a:spcPts val="930"/>
              </a:lnSpc>
              <a:buNone/>
            </a:pPr>
            <a:r>
              <a:rPr lang="en-US" sz="620" b="1" kern="0" spc="10" dirty="0">
                <a:solidFill>
                  <a:srgbClr val="D4A843">
                    <a:alpha val="70000"/>
                  </a:srgbClr>
                </a:solidFill>
                <a:latin typeface="Calibri" pitchFamily="34" charset="0"/>
                <a:ea typeface="Calibri" pitchFamily="34" charset="-122"/>
                <a:cs typeface="Calibri" pitchFamily="34" charset="-120"/>
              </a:rPr>
              <a:t>Source:</a:t>
            </a:r>
            <a:r>
              <a:rPr lang="en-US" sz="620" kern="0" spc="10" dirty="0">
                <a:solidFill>
                  <a:srgbClr val="8B9AB5"/>
                </a:solidFill>
                <a:latin typeface="Calibri" pitchFamily="34" charset="0"/>
                <a:ea typeface="Calibri" pitchFamily="34" charset="-122"/>
                <a:cs typeface="Calibri" pitchFamily="34" charset="-120"/>
              </a:rPr>
              <a:t> Bill C-14, </a:t>
            </a:r>
            <a:r>
              <a:rPr lang="en-US" sz="620" i="1" kern="0" spc="10" dirty="0">
                <a:solidFill>
                  <a:srgbClr val="8B9AB5"/>
                </a:solidFill>
                <a:latin typeface="Calibri" pitchFamily="34" charset="0"/>
                <a:ea typeface="Calibri" pitchFamily="34" charset="-122"/>
                <a:cs typeface="Calibri" pitchFamily="34" charset="-120"/>
              </a:rPr>
              <a:t>An Act to amend the Criminal Code (bail reform)</a:t>
            </a:r>
            <a:r>
              <a:rPr lang="en-US" sz="620" kern="0" spc="10" dirty="0">
                <a:solidFill>
                  <a:srgbClr val="8B9AB5"/>
                </a:solidFill>
                <a:latin typeface="Calibri" pitchFamily="34" charset="0"/>
                <a:ea typeface="Calibri" pitchFamily="34" charset="-122"/>
                <a:cs typeface="Calibri" pitchFamily="34" charset="-120"/>
              </a:rPr>
              <a:t> — Royal Assent June 15, 2026.</a:t>
            </a:r>
            <a:endParaRPr lang="en-US" sz="62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5">
    <p:bg>
      <p:bgPr>
        <a:solidFill>
          <a:schemeClr val="tx1"/>
        </a:solidFill>
        <a:effectLst/>
      </p:bgPr>
    </p:bg>
    <p:spTree>
      <p:nvGrpSpPr>
        <p:cNvPr id="1" name=""/>
        <p:cNvGrpSpPr/>
        <p:nvPr/>
      </p:nvGrpSpPr>
      <p:grpSpPr>
        <a:xfrm>
          <a:off x="0" y="0"/>
          <a:ext cx="0" cy="0"/>
          <a:chOff x="0" y="0"/>
          <a:chExt cx="0" cy="0"/>
        </a:xfrm>
      </p:grpSpPr>
      <p:sp>
        <p:nvSpPr>
          <p:cNvPr id="2" name="Text 0"/>
          <p:cNvSpPr/>
          <p:nvPr/>
        </p:nvSpPr>
        <p:spPr>
          <a:xfrm>
            <a:off x="400050" y="342900"/>
            <a:ext cx="8927973" cy="291108"/>
          </a:xfrm>
          <a:prstGeom prst="rect">
            <a:avLst/>
          </a:prstGeom>
          <a:noFill/>
          <a:ln/>
        </p:spPr>
        <p:txBody>
          <a:bodyPr wrap="none" lIns="0" tIns="0" rIns="0" bIns="0" rtlCol="0" anchor="t"/>
          <a:lstStyle/>
          <a:p>
            <a:pPr marL="0" indent="0" algn="l">
              <a:lnSpc>
                <a:spcPts val="2292"/>
              </a:lnSpc>
              <a:buNone/>
            </a:pPr>
            <a:r>
              <a:rPr lang="en-US" sz="1910" b="1" kern="0" spc="-20" dirty="0">
                <a:solidFill>
                  <a:srgbClr val="F0F0F0"/>
                </a:solidFill>
                <a:latin typeface="Constantia" pitchFamily="34" charset="0"/>
                <a:ea typeface="Constantia" pitchFamily="34" charset="-122"/>
                <a:cs typeface="Constantia" pitchFamily="34" charset="-120"/>
              </a:rPr>
              <a:t>Section 515(13.1) and the Erosion of Restraint</a:t>
            </a:r>
            <a:endParaRPr lang="en-US" sz="1910" dirty="0"/>
          </a:p>
        </p:txBody>
      </p:sp>
      <p:sp>
        <p:nvSpPr>
          <p:cNvPr id="3" name="Text 1"/>
          <p:cNvSpPr/>
          <p:nvPr/>
        </p:nvSpPr>
        <p:spPr>
          <a:xfrm>
            <a:off x="400050" y="720328"/>
            <a:ext cx="571500" cy="21580"/>
          </a:xfrm>
          <a:prstGeom prst="roundRect">
            <a:avLst>
              <a:gd name="adj" fmla="val 64736"/>
            </a:avLst>
          </a:prstGeom>
          <a:solidFill>
            <a:srgbClr val="D4A843"/>
          </a:solidFill>
          <a:ln/>
        </p:spPr>
        <p:txBody>
          <a:bodyPr wrap="none" rtlCol="0" anchor="t"/>
          <a:lstStyle/>
          <a:p>
            <a:pPr marL="0" indent="0">
              <a:buNone/>
            </a:pPr>
            <a:endParaRPr lang="en-US" dirty="0"/>
          </a:p>
        </p:txBody>
      </p:sp>
      <p:sp>
        <p:nvSpPr>
          <p:cNvPr id="4" name="Text 2"/>
          <p:cNvSpPr/>
          <p:nvPr/>
        </p:nvSpPr>
        <p:spPr>
          <a:xfrm>
            <a:off x="400050" y="942529"/>
            <a:ext cx="4161086" cy="3690789"/>
          </a:xfrm>
          <a:prstGeom prst="roundRect">
            <a:avLst>
              <a:gd name="adj" fmla="val 2340"/>
            </a:avLst>
          </a:prstGeom>
          <a:solidFill>
            <a:srgbClr val="252B3D">
              <a:alpha val="60000"/>
            </a:srgbClr>
          </a:solidFill>
          <a:ln/>
        </p:spPr>
        <p:txBody>
          <a:bodyPr wrap="square" rtlCol="0" anchor="t"/>
          <a:lstStyle/>
          <a:p>
            <a:pPr marL="0" indent="0">
              <a:buNone/>
            </a:pPr>
            <a:endParaRPr lang="en-US" dirty="0"/>
          </a:p>
        </p:txBody>
      </p:sp>
      <p:sp>
        <p:nvSpPr>
          <p:cNvPr id="5" name="Text 3"/>
          <p:cNvSpPr/>
          <p:nvPr/>
        </p:nvSpPr>
        <p:spPr>
          <a:xfrm>
            <a:off x="600670" y="1113979"/>
            <a:ext cx="257770" cy="257770"/>
          </a:xfrm>
          <a:prstGeom prst="roundRect">
            <a:avLst>
              <a:gd name="adj" fmla="val 22171"/>
            </a:avLst>
          </a:prstGeom>
          <a:solidFill>
            <a:srgbClr val="D4A843">
              <a:alpha val="15000"/>
            </a:srgbClr>
          </a:solidFill>
          <a:ln/>
        </p:spPr>
        <p:txBody>
          <a:bodyPr wrap="none" rtlCol="0" anchor="t"/>
          <a:lstStyle/>
          <a:p>
            <a:pPr marL="0" indent="0">
              <a:buNone/>
            </a:pPr>
            <a:endParaRPr lang="en-US" dirty="0"/>
          </a:p>
        </p:txBody>
      </p:sp>
      <p:pic>
        <p:nvPicPr>
          <p:cNvPr id="6"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63187" y="1176495"/>
            <a:ext cx="132588" cy="132588"/>
          </a:xfrm>
          <a:prstGeom prst="rect">
            <a:avLst/>
          </a:prstGeom>
        </p:spPr>
      </p:pic>
      <p:sp>
        <p:nvSpPr>
          <p:cNvPr id="7" name="Text 4"/>
          <p:cNvSpPr/>
          <p:nvPr/>
        </p:nvSpPr>
        <p:spPr>
          <a:xfrm>
            <a:off x="929432" y="1156841"/>
            <a:ext cx="1082948" cy="172045"/>
          </a:xfrm>
          <a:prstGeom prst="rect">
            <a:avLst/>
          </a:prstGeom>
          <a:noFill/>
          <a:ln/>
        </p:spPr>
        <p:txBody>
          <a:bodyPr wrap="none" lIns="0" tIns="0" rIns="0" bIns="0" rtlCol="0" anchor="ctr"/>
          <a:lstStyle/>
          <a:p>
            <a:pPr marL="0" indent="0" algn="l">
              <a:lnSpc>
                <a:spcPts val="1356"/>
              </a:lnSpc>
              <a:buNone/>
            </a:pPr>
            <a:r>
              <a:rPr lang="en-US" sz="1130" b="1" dirty="0">
                <a:solidFill>
                  <a:srgbClr val="D4A843"/>
                </a:solidFill>
                <a:latin typeface="Constantia" pitchFamily="34" charset="0"/>
                <a:ea typeface="Constantia" pitchFamily="34" charset="-122"/>
                <a:cs typeface="Constantia" pitchFamily="34" charset="-120"/>
              </a:rPr>
              <a:t>Before Bill C-14</a:t>
            </a:r>
            <a:endParaRPr lang="en-US" sz="1130" dirty="0"/>
          </a:p>
        </p:txBody>
      </p:sp>
      <p:sp>
        <p:nvSpPr>
          <p:cNvPr id="8" name="Text 5"/>
          <p:cNvSpPr/>
          <p:nvPr/>
        </p:nvSpPr>
        <p:spPr>
          <a:xfrm>
            <a:off x="600670" y="1499890"/>
            <a:ext cx="3759845" cy="164857"/>
          </a:xfrm>
          <a:prstGeom prst="roundRect">
            <a:avLst>
              <a:gd name="adj" fmla="val 17718"/>
            </a:avLst>
          </a:prstGeom>
          <a:solidFill>
            <a:srgbClr val="5A9A6E">
              <a:alpha val="15000"/>
            </a:srgbClr>
          </a:solidFill>
          <a:ln/>
        </p:spPr>
        <p:txBody>
          <a:bodyPr wrap="none" lIns="0" tIns="0" rIns="0" bIns="0" rtlCol="0" anchor="ctr"/>
          <a:lstStyle/>
          <a:p>
            <a:pPr marL="0" indent="0" algn="ctr">
              <a:buNone/>
            </a:pPr>
            <a:r>
              <a:rPr lang="en-US" sz="560" b="1" dirty="0">
                <a:solidFill>
                  <a:srgbClr val="7EC493"/>
                </a:solidFill>
                <a:latin typeface="Calibri" pitchFamily="34" charset="0"/>
                <a:ea typeface="Calibri" pitchFamily="34" charset="-122"/>
                <a:cs typeface="Calibri" pitchFamily="34" charset="-120"/>
              </a:rPr>
              <a:t>ESTABLISHED FRAMEWORK</a:t>
            </a:r>
            <a:endParaRPr lang="en-US" sz="560" dirty="0"/>
          </a:p>
        </p:txBody>
      </p:sp>
      <p:sp>
        <p:nvSpPr>
          <p:cNvPr id="9" name="Text 6"/>
          <p:cNvSpPr/>
          <p:nvPr/>
        </p:nvSpPr>
        <p:spPr>
          <a:xfrm>
            <a:off x="746820" y="1750070"/>
            <a:ext cx="3685970" cy="330041"/>
          </a:xfrm>
          <a:prstGeom prst="rect">
            <a:avLst/>
          </a:prstGeom>
          <a:noFill/>
          <a:ln/>
        </p:spPr>
        <p:txBody>
          <a:bodyPr wrap="square" lIns="0" tIns="0" rIns="0" bIns="0" rtlCol="0" anchor="t"/>
          <a:lstStyle/>
          <a:p>
            <a:pPr marL="0" indent="0" algn="l">
              <a:lnSpc>
                <a:spcPts val="1230"/>
              </a:lnSpc>
              <a:buNone/>
            </a:pPr>
            <a:r>
              <a:rPr lang="en-US" sz="820" dirty="0">
                <a:solidFill>
                  <a:srgbClr val="F0F0F0"/>
                </a:solidFill>
                <a:latin typeface="Calibri" pitchFamily="34" charset="0"/>
                <a:ea typeface="Calibri" pitchFamily="34" charset="-122"/>
                <a:cs typeface="Calibri" pitchFamily="34" charset="-120"/>
              </a:rPr>
              <a:t>Criminal Code </a:t>
            </a:r>
            <a:r>
              <a:rPr lang="en-US" sz="680" dirty="0">
                <a:solidFill>
                  <a:srgbClr val="8B9AB5"/>
                </a:solidFill>
                <a:highlight>
                  <a:srgbClr val="8B9AB5">
                    <a:alpha val="10000"/>
                  </a:srgbClr>
                </a:highlight>
                <a:latin typeface="Consolas" pitchFamily="34" charset="0"/>
                <a:ea typeface="Consolas" pitchFamily="34" charset="-122"/>
                <a:cs typeface="Consolas" pitchFamily="34" charset="-120"/>
              </a:rPr>
              <a:t>s. 515(10)</a:t>
            </a:r>
            <a:r>
              <a:rPr lang="en-US" sz="820" dirty="0">
                <a:solidFill>
                  <a:srgbClr val="F0F0F0"/>
                </a:solidFill>
                <a:latin typeface="Calibri" pitchFamily="34" charset="0"/>
                <a:ea typeface="Calibri" pitchFamily="34" charset="-122"/>
                <a:cs typeface="Calibri" pitchFamily="34" charset="-120"/>
              </a:rPr>
              <a:t> established three grounds for detention: </a:t>
            </a:r>
            <a:r>
              <a:rPr lang="en-US" sz="820" b="1" dirty="0">
                <a:solidFill>
                  <a:srgbClr val="CDD6E4"/>
                </a:solidFill>
                <a:latin typeface="Calibri" pitchFamily="34" charset="0"/>
                <a:ea typeface="Calibri" pitchFamily="34" charset="-122"/>
                <a:cs typeface="Calibri" pitchFamily="34" charset="-120"/>
              </a:rPr>
              <a:t>flight risk</a:t>
            </a:r>
            <a:r>
              <a:rPr lang="en-US" sz="820" dirty="0">
                <a:solidFill>
                  <a:srgbClr val="F0F0F0"/>
                </a:solidFill>
                <a:latin typeface="Calibri" pitchFamily="34" charset="0"/>
                <a:ea typeface="Calibri" pitchFamily="34" charset="-122"/>
                <a:cs typeface="Calibri" pitchFamily="34" charset="-120"/>
              </a:rPr>
              <a:t>, </a:t>
            </a:r>
            <a:r>
              <a:rPr lang="en-US" sz="820" b="1" dirty="0">
                <a:solidFill>
                  <a:srgbClr val="CDD6E4"/>
                </a:solidFill>
                <a:latin typeface="Calibri" pitchFamily="34" charset="0"/>
                <a:ea typeface="Calibri" pitchFamily="34" charset="-122"/>
                <a:cs typeface="Calibri" pitchFamily="34" charset="-120"/>
              </a:rPr>
              <a:t>public safety</a:t>
            </a:r>
            <a:r>
              <a:rPr lang="en-US" sz="820" dirty="0">
                <a:solidFill>
                  <a:srgbClr val="F0F0F0"/>
                </a:solidFill>
                <a:latin typeface="Calibri" pitchFamily="34" charset="0"/>
                <a:ea typeface="Calibri" pitchFamily="34" charset="-122"/>
                <a:cs typeface="Calibri" pitchFamily="34" charset="-120"/>
              </a:rPr>
              <a:t>, and </a:t>
            </a:r>
            <a:r>
              <a:rPr lang="en-US" sz="820" b="1" dirty="0">
                <a:solidFill>
                  <a:srgbClr val="CDD6E4"/>
                </a:solidFill>
                <a:latin typeface="Calibri" pitchFamily="34" charset="0"/>
                <a:ea typeface="Calibri" pitchFamily="34" charset="-122"/>
                <a:cs typeface="Calibri" pitchFamily="34" charset="-120"/>
              </a:rPr>
              <a:t>confidence in administration of justice</a:t>
            </a:r>
            <a:endParaRPr lang="en-US" sz="820" dirty="0"/>
          </a:p>
        </p:txBody>
      </p:sp>
      <p:pic>
        <p:nvPicPr>
          <p:cNvPr id="10"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71955" y="1750525"/>
            <a:ext cx="132588" cy="132588"/>
          </a:xfrm>
          <a:prstGeom prst="rect">
            <a:avLst/>
          </a:prstGeom>
        </p:spPr>
      </p:pic>
      <p:sp>
        <p:nvSpPr>
          <p:cNvPr id="11" name="Text 7"/>
          <p:cNvSpPr/>
          <p:nvPr/>
        </p:nvSpPr>
        <p:spPr>
          <a:xfrm>
            <a:off x="746820" y="2164705"/>
            <a:ext cx="3685970" cy="330041"/>
          </a:xfrm>
          <a:prstGeom prst="rect">
            <a:avLst/>
          </a:prstGeom>
          <a:noFill/>
          <a:ln/>
        </p:spPr>
        <p:txBody>
          <a:bodyPr wrap="square" lIns="0" tIns="0" rIns="0" bIns="0" rtlCol="0" anchor="t"/>
          <a:lstStyle/>
          <a:p>
            <a:pPr marL="0" indent="0" algn="l">
              <a:lnSpc>
                <a:spcPts val="1230"/>
              </a:lnSpc>
              <a:buNone/>
            </a:pPr>
            <a:r>
              <a:rPr lang="en-US" sz="820" b="1" dirty="0">
                <a:solidFill>
                  <a:srgbClr val="CDD6E4"/>
                </a:solidFill>
                <a:latin typeface="Calibri" pitchFamily="34" charset="0"/>
                <a:ea typeface="Calibri" pitchFamily="34" charset="-122"/>
                <a:cs typeface="Calibri" pitchFamily="34" charset="-120"/>
              </a:rPr>
              <a:t>Principle of restraint</a:t>
            </a:r>
            <a:r>
              <a:rPr lang="en-US" sz="820" dirty="0">
                <a:solidFill>
                  <a:srgbClr val="F0F0F0"/>
                </a:solidFill>
                <a:latin typeface="Calibri" pitchFamily="34" charset="0"/>
                <a:ea typeface="Calibri" pitchFamily="34" charset="-122"/>
                <a:cs typeface="Calibri" pitchFamily="34" charset="-120"/>
              </a:rPr>
              <a:t> </a:t>
            </a:r>
            <a:r>
              <a:rPr lang="en-US" sz="680" dirty="0">
                <a:solidFill>
                  <a:srgbClr val="8B9AB5"/>
                </a:solidFill>
                <a:highlight>
                  <a:srgbClr val="8B9AB5">
                    <a:alpha val="10000"/>
                  </a:srgbClr>
                </a:highlight>
                <a:latin typeface="Consolas" pitchFamily="34" charset="0"/>
                <a:ea typeface="Consolas" pitchFamily="34" charset="-122"/>
                <a:cs typeface="Consolas" pitchFamily="34" charset="-120"/>
              </a:rPr>
              <a:t>s. 515(10.1)</a:t>
            </a:r>
            <a:r>
              <a:rPr lang="en-US" sz="820" dirty="0">
                <a:solidFill>
                  <a:srgbClr val="F0F0F0"/>
                </a:solidFill>
                <a:latin typeface="Calibri" pitchFamily="34" charset="0"/>
                <a:ea typeface="Calibri" pitchFamily="34" charset="-122"/>
                <a:cs typeface="Calibri" pitchFamily="34" charset="-120"/>
              </a:rPr>
              <a:t> required least restrictive conditions necessary</a:t>
            </a:r>
            <a:endParaRPr lang="en-US" sz="820" dirty="0"/>
          </a:p>
        </p:txBody>
      </p:sp>
      <p:pic>
        <p:nvPicPr>
          <p:cNvPr id="12" name="Image 2"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571955" y="2165160"/>
            <a:ext cx="132588" cy="132588"/>
          </a:xfrm>
          <a:prstGeom prst="rect">
            <a:avLst/>
          </a:prstGeom>
        </p:spPr>
      </p:pic>
      <p:sp>
        <p:nvSpPr>
          <p:cNvPr id="13" name="Text 8"/>
          <p:cNvSpPr/>
          <p:nvPr/>
        </p:nvSpPr>
        <p:spPr>
          <a:xfrm>
            <a:off x="746820" y="2579340"/>
            <a:ext cx="3685970" cy="328166"/>
          </a:xfrm>
          <a:prstGeom prst="rect">
            <a:avLst/>
          </a:prstGeom>
          <a:noFill/>
          <a:ln/>
        </p:spPr>
        <p:txBody>
          <a:bodyPr wrap="square" lIns="0" tIns="0" rIns="0" bIns="0" rtlCol="0" anchor="t"/>
          <a:lstStyle/>
          <a:p>
            <a:pPr marL="0" indent="0" algn="l">
              <a:lnSpc>
                <a:spcPts val="1230"/>
              </a:lnSpc>
              <a:buNone/>
            </a:pPr>
            <a:r>
              <a:rPr lang="en-US" sz="820" b="1" i="1" dirty="0">
                <a:solidFill>
                  <a:srgbClr val="CDD6E4"/>
                </a:solidFill>
                <a:latin typeface="Calibri" pitchFamily="34" charset="0"/>
                <a:ea typeface="Calibri" pitchFamily="34" charset="-122"/>
                <a:cs typeface="Calibri" pitchFamily="34" charset="-120"/>
              </a:rPr>
              <a:t>R v. Antic</a:t>
            </a:r>
            <a:r>
              <a:rPr lang="en-US" sz="820" b="1" dirty="0">
                <a:solidFill>
                  <a:srgbClr val="CDD6E4"/>
                </a:solidFill>
                <a:latin typeface="Calibri" pitchFamily="34" charset="0"/>
                <a:ea typeface="Calibri" pitchFamily="34" charset="-122"/>
                <a:cs typeface="Calibri" pitchFamily="34" charset="-120"/>
              </a:rPr>
              <a:t> (2017 SCC)</a:t>
            </a:r>
            <a:r>
              <a:rPr lang="en-US" sz="820" dirty="0">
                <a:solidFill>
                  <a:srgbClr val="F0F0F0"/>
                </a:solidFill>
                <a:latin typeface="Calibri" pitchFamily="34" charset="0"/>
                <a:ea typeface="Calibri" pitchFamily="34" charset="-122"/>
                <a:cs typeface="Calibri" pitchFamily="34" charset="-120"/>
              </a:rPr>
              <a:t> reinforced the ladder principle — release at earliest reasonable opportunity with minimal conditions</a:t>
            </a:r>
            <a:endParaRPr lang="en-US" sz="820" dirty="0"/>
          </a:p>
        </p:txBody>
      </p:sp>
      <p:pic>
        <p:nvPicPr>
          <p:cNvPr id="14" name="Image 3" descr="preencoded.png"/>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571955" y="2579796"/>
            <a:ext cx="132588" cy="132588"/>
          </a:xfrm>
          <a:prstGeom prst="rect">
            <a:avLst/>
          </a:prstGeom>
        </p:spPr>
      </p:pic>
      <p:sp>
        <p:nvSpPr>
          <p:cNvPr id="15" name="Text 9"/>
          <p:cNvSpPr/>
          <p:nvPr/>
        </p:nvSpPr>
        <p:spPr>
          <a:xfrm>
            <a:off x="746820" y="2992189"/>
            <a:ext cx="3685970" cy="328166"/>
          </a:xfrm>
          <a:prstGeom prst="rect">
            <a:avLst/>
          </a:prstGeom>
          <a:noFill/>
          <a:ln/>
        </p:spPr>
        <p:txBody>
          <a:bodyPr wrap="square" lIns="0" tIns="0" rIns="0" bIns="0" rtlCol="0" anchor="t"/>
          <a:lstStyle/>
          <a:p>
            <a:pPr marL="0" indent="0" algn="l">
              <a:lnSpc>
                <a:spcPts val="1230"/>
              </a:lnSpc>
              <a:buNone/>
            </a:pPr>
            <a:r>
              <a:rPr lang="en-US" sz="820" b="1" dirty="0">
                <a:solidFill>
                  <a:srgbClr val="CDD6E4"/>
                </a:solidFill>
                <a:latin typeface="Calibri" pitchFamily="34" charset="0"/>
                <a:ea typeface="Calibri" pitchFamily="34" charset="-122"/>
                <a:cs typeface="Calibri" pitchFamily="34" charset="-120"/>
              </a:rPr>
              <a:t>Cash bail restricted</a:t>
            </a:r>
            <a:r>
              <a:rPr lang="en-US" sz="820" dirty="0">
                <a:solidFill>
                  <a:srgbClr val="F0F0F0"/>
                </a:solidFill>
                <a:latin typeface="Calibri" pitchFamily="34" charset="0"/>
                <a:ea typeface="Calibri" pitchFamily="34" charset="-122"/>
                <a:cs typeface="Calibri" pitchFamily="34" charset="-120"/>
              </a:rPr>
              <a:t> to exceptional cases (accused &gt;200 km away or out of province)</a:t>
            </a:r>
            <a:endParaRPr lang="en-US" sz="820" dirty="0"/>
          </a:p>
        </p:txBody>
      </p:sp>
      <p:pic>
        <p:nvPicPr>
          <p:cNvPr id="16" name="Image 4" descr="preencoded.png"/>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571955" y="2992645"/>
            <a:ext cx="132588" cy="132588"/>
          </a:xfrm>
          <a:prstGeom prst="rect">
            <a:avLst/>
          </a:prstGeom>
        </p:spPr>
      </p:pic>
      <p:sp>
        <p:nvSpPr>
          <p:cNvPr id="17" name="Text 10"/>
          <p:cNvSpPr/>
          <p:nvPr/>
        </p:nvSpPr>
        <p:spPr>
          <a:xfrm>
            <a:off x="4561136" y="942529"/>
            <a:ext cx="21580" cy="3690789"/>
          </a:xfrm>
          <a:prstGeom prst="rect">
            <a:avLst/>
          </a:prstGeom>
          <a:gradFill rotWithShape="1">
            <a:gsLst>
              <a:gs pos="0">
                <a:srgbClr val="000000">
                  <a:alpha val="0"/>
                </a:srgbClr>
              </a:gs>
              <a:gs pos="15000">
                <a:srgbClr val="D4A843"/>
              </a:gs>
              <a:gs pos="85000">
                <a:srgbClr val="D4A843"/>
              </a:gs>
              <a:gs pos="100000">
                <a:srgbClr val="000000">
                  <a:alpha val="0"/>
                </a:srgbClr>
              </a:gs>
            </a:gsLst>
            <a:lin ang="5400000" scaled="1"/>
          </a:gradFill>
          <a:ln/>
        </p:spPr>
        <p:txBody>
          <a:bodyPr wrap="square" rtlCol="0" anchor="t"/>
          <a:lstStyle/>
          <a:p>
            <a:pPr marL="0" indent="0">
              <a:buNone/>
            </a:pPr>
            <a:endParaRPr lang="en-US" dirty="0"/>
          </a:p>
        </p:txBody>
      </p:sp>
      <p:sp>
        <p:nvSpPr>
          <p:cNvPr id="18" name="Text 11"/>
          <p:cNvSpPr/>
          <p:nvPr/>
        </p:nvSpPr>
        <p:spPr>
          <a:xfrm>
            <a:off x="4582716" y="942529"/>
            <a:ext cx="4161234" cy="3690789"/>
          </a:xfrm>
          <a:prstGeom prst="rect">
            <a:avLst/>
          </a:prstGeom>
          <a:solidFill>
            <a:srgbClr val="252B3D">
              <a:alpha val="35000"/>
            </a:srgbClr>
          </a:solidFill>
          <a:ln/>
        </p:spPr>
        <p:txBody>
          <a:bodyPr wrap="square" rtlCol="0" anchor="t"/>
          <a:lstStyle/>
          <a:p>
            <a:pPr marL="0" indent="0">
              <a:buNone/>
            </a:pPr>
            <a:endParaRPr lang="en-US" dirty="0"/>
          </a:p>
        </p:txBody>
      </p:sp>
      <p:sp>
        <p:nvSpPr>
          <p:cNvPr id="19" name="Text 12"/>
          <p:cNvSpPr/>
          <p:nvPr/>
        </p:nvSpPr>
        <p:spPr>
          <a:xfrm>
            <a:off x="4783336" y="1113979"/>
            <a:ext cx="257770" cy="257770"/>
          </a:xfrm>
          <a:prstGeom prst="roundRect">
            <a:avLst>
              <a:gd name="adj" fmla="val 22171"/>
            </a:avLst>
          </a:prstGeom>
          <a:solidFill>
            <a:srgbClr val="D4A843">
              <a:alpha val="15000"/>
            </a:srgbClr>
          </a:solidFill>
          <a:ln/>
        </p:spPr>
        <p:txBody>
          <a:bodyPr wrap="none" rtlCol="0" anchor="t"/>
          <a:lstStyle/>
          <a:p>
            <a:pPr marL="0" indent="0">
              <a:buNone/>
            </a:pPr>
            <a:endParaRPr lang="en-US" dirty="0"/>
          </a:p>
        </p:txBody>
      </p:sp>
      <p:pic>
        <p:nvPicPr>
          <p:cNvPr id="20" name="Image 5" descr="preencoded.png"/>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4845853" y="1176495"/>
            <a:ext cx="132588" cy="132588"/>
          </a:xfrm>
          <a:prstGeom prst="rect">
            <a:avLst/>
          </a:prstGeom>
        </p:spPr>
      </p:pic>
      <p:sp>
        <p:nvSpPr>
          <p:cNvPr id="21" name="Text 13"/>
          <p:cNvSpPr/>
          <p:nvPr/>
        </p:nvSpPr>
        <p:spPr>
          <a:xfrm>
            <a:off x="5112097" y="1156841"/>
            <a:ext cx="1919511" cy="172045"/>
          </a:xfrm>
          <a:prstGeom prst="rect">
            <a:avLst/>
          </a:prstGeom>
          <a:noFill/>
          <a:ln/>
        </p:spPr>
        <p:txBody>
          <a:bodyPr wrap="none" lIns="0" tIns="0" rIns="0" bIns="0" rtlCol="0" anchor="ctr"/>
          <a:lstStyle/>
          <a:p>
            <a:pPr marL="0" indent="0" algn="l">
              <a:lnSpc>
                <a:spcPts val="1356"/>
              </a:lnSpc>
              <a:buNone/>
            </a:pPr>
            <a:r>
              <a:rPr lang="en-US" sz="1130" b="1" dirty="0">
                <a:solidFill>
                  <a:srgbClr val="D4A843"/>
                </a:solidFill>
                <a:latin typeface="Constantia" pitchFamily="34" charset="0"/>
                <a:ea typeface="Constantia" pitchFamily="34" charset="-122"/>
                <a:cs typeface="Constantia" pitchFamily="34" charset="-120"/>
              </a:rPr>
              <a:t>After Bill C-14 Amendments</a:t>
            </a:r>
            <a:endParaRPr lang="en-US" sz="1130" dirty="0"/>
          </a:p>
        </p:txBody>
      </p:sp>
      <p:sp>
        <p:nvSpPr>
          <p:cNvPr id="22" name="Text 14"/>
          <p:cNvSpPr/>
          <p:nvPr/>
        </p:nvSpPr>
        <p:spPr>
          <a:xfrm>
            <a:off x="4783336" y="1499890"/>
            <a:ext cx="3759994" cy="164857"/>
          </a:xfrm>
          <a:prstGeom prst="roundRect">
            <a:avLst>
              <a:gd name="adj" fmla="val 17718"/>
            </a:avLst>
          </a:prstGeom>
          <a:solidFill>
            <a:srgbClr val="C45A5A">
              <a:alpha val="15000"/>
            </a:srgbClr>
          </a:solidFill>
          <a:ln/>
        </p:spPr>
        <p:txBody>
          <a:bodyPr wrap="none" lIns="0" tIns="0" rIns="0" bIns="0" rtlCol="0" anchor="ctr"/>
          <a:lstStyle/>
          <a:p>
            <a:pPr marL="0" indent="0" algn="ctr">
              <a:buNone/>
            </a:pPr>
            <a:r>
              <a:rPr lang="en-US" sz="560" b="1" dirty="0">
                <a:solidFill>
                  <a:srgbClr val="E08080"/>
                </a:solidFill>
                <a:latin typeface="Calibri" pitchFamily="34" charset="0"/>
                <a:ea typeface="Calibri" pitchFamily="34" charset="-122"/>
                <a:cs typeface="Calibri" pitchFamily="34" charset="-120"/>
              </a:rPr>
              <a:t>AMENDED FRAMEWORK</a:t>
            </a:r>
            <a:endParaRPr lang="en-US" sz="560" dirty="0"/>
          </a:p>
        </p:txBody>
      </p:sp>
      <p:sp>
        <p:nvSpPr>
          <p:cNvPr id="23" name="Text 15"/>
          <p:cNvSpPr/>
          <p:nvPr/>
        </p:nvSpPr>
        <p:spPr>
          <a:xfrm>
            <a:off x="4929485" y="1750070"/>
            <a:ext cx="3686121" cy="330041"/>
          </a:xfrm>
          <a:prstGeom prst="rect">
            <a:avLst/>
          </a:prstGeom>
          <a:noFill/>
          <a:ln/>
        </p:spPr>
        <p:txBody>
          <a:bodyPr wrap="square" lIns="0" tIns="0" rIns="0" bIns="0" rtlCol="0" anchor="t"/>
          <a:lstStyle/>
          <a:p>
            <a:pPr marL="0" indent="0" algn="l">
              <a:lnSpc>
                <a:spcPts val="1230"/>
              </a:lnSpc>
              <a:buNone/>
            </a:pPr>
            <a:r>
              <a:rPr lang="en-US" sz="820" dirty="0">
                <a:solidFill>
                  <a:srgbClr val="F0F0F0"/>
                </a:solidFill>
                <a:latin typeface="Calibri" pitchFamily="34" charset="0"/>
                <a:ea typeface="Calibri" pitchFamily="34" charset="-122"/>
                <a:cs typeface="Calibri" pitchFamily="34" charset="-120"/>
              </a:rPr>
              <a:t>New </a:t>
            </a:r>
            <a:r>
              <a:rPr lang="en-US" sz="680" dirty="0">
                <a:solidFill>
                  <a:srgbClr val="8B9AB5"/>
                </a:solidFill>
                <a:highlight>
                  <a:srgbClr val="8B9AB5">
                    <a:alpha val="10000"/>
                  </a:srgbClr>
                </a:highlight>
                <a:latin typeface="Consolas" pitchFamily="34" charset="0"/>
                <a:ea typeface="Consolas" pitchFamily="34" charset="-122"/>
                <a:cs typeface="Consolas" pitchFamily="34" charset="-120"/>
              </a:rPr>
              <a:t>s. 515(13.1)</a:t>
            </a:r>
            <a:r>
              <a:rPr lang="en-US" sz="820" dirty="0">
                <a:solidFill>
                  <a:srgbClr val="F0F0F0"/>
                </a:solidFill>
                <a:latin typeface="Calibri" pitchFamily="34" charset="0"/>
                <a:ea typeface="Calibri" pitchFamily="34" charset="-122"/>
                <a:cs typeface="Calibri" pitchFamily="34" charset="-120"/>
              </a:rPr>
              <a:t> adds direction to peace officers, justices and judges on applying restraint — </a:t>
            </a:r>
            <a:r>
              <a:rPr lang="en-US" sz="820" b="1" dirty="0">
                <a:solidFill>
                  <a:srgbClr val="CDD6E4"/>
                </a:solidFill>
                <a:latin typeface="Calibri" pitchFamily="34" charset="0"/>
                <a:ea typeface="Calibri" pitchFamily="34" charset="-122"/>
                <a:cs typeface="Calibri" pitchFamily="34" charset="-120"/>
              </a:rPr>
              <a:t>but narrows its scope</a:t>
            </a:r>
            <a:endParaRPr lang="en-US" sz="820" dirty="0"/>
          </a:p>
        </p:txBody>
      </p:sp>
      <p:pic>
        <p:nvPicPr>
          <p:cNvPr id="24" name="Image 6" descr="preencoded.png"/>
          <p:cNvPicPr>
            <a:picLocks noChangeAspect="1"/>
          </p:cNvPicPr>
          <p:nvPr/>
        </p:nvPicPr>
        <p:blipFill>
          <a:blip>
            <a:extLst>
              <a:ext uri="{96DAC541-7B7A-43D3-8B79-37D633B846F1}">
                <asvg:svgBlip xmlns:asvg="http://schemas.microsoft.com/office/drawing/2016/SVG/main" r:embed="rId9"/>
              </a:ext>
            </a:extLst>
          </a:blip>
          <a:stretch>
            <a:fillRect/>
          </a:stretch>
        </p:blipFill>
        <p:spPr>
          <a:xfrm>
            <a:off x="4754621" y="1750525"/>
            <a:ext cx="132588" cy="132588"/>
          </a:xfrm>
          <a:prstGeom prst="rect">
            <a:avLst/>
          </a:prstGeom>
        </p:spPr>
      </p:pic>
      <p:sp>
        <p:nvSpPr>
          <p:cNvPr id="25" name="Text 16"/>
          <p:cNvSpPr/>
          <p:nvPr/>
        </p:nvSpPr>
        <p:spPr>
          <a:xfrm>
            <a:off x="4929485" y="2164705"/>
            <a:ext cx="3686121" cy="328166"/>
          </a:xfrm>
          <a:prstGeom prst="rect">
            <a:avLst/>
          </a:prstGeom>
          <a:noFill/>
          <a:ln/>
        </p:spPr>
        <p:txBody>
          <a:bodyPr wrap="square" lIns="0" tIns="0" rIns="0" bIns="0" rtlCol="0" anchor="t"/>
          <a:lstStyle/>
          <a:p>
            <a:pPr marL="0" indent="0" algn="l">
              <a:lnSpc>
                <a:spcPts val="1230"/>
              </a:lnSpc>
              <a:buNone/>
            </a:pPr>
            <a:r>
              <a:rPr lang="en-US" sz="820" b="1" dirty="0">
                <a:solidFill>
                  <a:srgbClr val="CDD6E4"/>
                </a:solidFill>
                <a:latin typeface="Calibri" pitchFamily="34" charset="0"/>
                <a:ea typeface="Calibri" pitchFamily="34" charset="-122"/>
                <a:cs typeface="Calibri" pitchFamily="34" charset="-120"/>
              </a:rPr>
              <a:t>Expanded reverse onus</a:t>
            </a:r>
            <a:r>
              <a:rPr lang="en-US" sz="820" dirty="0">
                <a:solidFill>
                  <a:srgbClr val="F0F0F0"/>
                </a:solidFill>
                <a:latin typeface="Calibri" pitchFamily="34" charset="0"/>
                <a:ea typeface="Calibri" pitchFamily="34" charset="-122"/>
                <a:cs typeface="Calibri" pitchFamily="34" charset="-120"/>
              </a:rPr>
              <a:t> provisions remove restraint from consideration in more cases</a:t>
            </a:r>
            <a:endParaRPr lang="en-US" sz="820" dirty="0"/>
          </a:p>
        </p:txBody>
      </p:sp>
      <p:pic>
        <p:nvPicPr>
          <p:cNvPr id="26" name="Image 7" descr="preencoded.png"/>
          <p:cNvPicPr>
            <a:picLocks noChangeAspect="1"/>
          </p:cNvPicPr>
          <p:nvPr/>
        </p:nvPicPr>
        <p:blipFill>
          <a:blip>
            <a:extLst>
              <a:ext uri="{96DAC541-7B7A-43D3-8B79-37D633B846F1}">
                <asvg:svgBlip xmlns:asvg="http://schemas.microsoft.com/office/drawing/2016/SVG/main" r:embed="rId10"/>
              </a:ext>
            </a:extLst>
          </a:blip>
          <a:stretch>
            <a:fillRect/>
          </a:stretch>
        </p:blipFill>
        <p:spPr>
          <a:xfrm>
            <a:off x="4754621" y="2165160"/>
            <a:ext cx="132588" cy="132588"/>
          </a:xfrm>
          <a:prstGeom prst="rect">
            <a:avLst/>
          </a:prstGeom>
        </p:spPr>
      </p:pic>
      <p:sp>
        <p:nvSpPr>
          <p:cNvPr id="27" name="Text 17"/>
          <p:cNvSpPr/>
          <p:nvPr/>
        </p:nvSpPr>
        <p:spPr>
          <a:xfrm>
            <a:off x="4929485" y="2577554"/>
            <a:ext cx="3975229" cy="156270"/>
          </a:xfrm>
          <a:prstGeom prst="rect">
            <a:avLst/>
          </a:prstGeom>
          <a:noFill/>
          <a:ln/>
        </p:spPr>
        <p:txBody>
          <a:bodyPr wrap="none" lIns="0" tIns="0" rIns="0" bIns="0" rtlCol="0" anchor="t"/>
          <a:lstStyle/>
          <a:p>
            <a:pPr marL="0" indent="0" algn="l">
              <a:lnSpc>
                <a:spcPts val="1230"/>
              </a:lnSpc>
              <a:buNone/>
            </a:pPr>
            <a:r>
              <a:rPr lang="en-US" sz="820" dirty="0">
                <a:solidFill>
                  <a:srgbClr val="F0F0F0"/>
                </a:solidFill>
                <a:latin typeface="Calibri" pitchFamily="34" charset="0"/>
                <a:ea typeface="Calibri" pitchFamily="34" charset="-122"/>
                <a:cs typeface="Calibri" pitchFamily="34" charset="-120"/>
              </a:rPr>
              <a:t>New </a:t>
            </a:r>
            <a:r>
              <a:rPr lang="en-US" sz="820" b="1" dirty="0">
                <a:solidFill>
                  <a:srgbClr val="CDD6E4"/>
                </a:solidFill>
                <a:latin typeface="Calibri" pitchFamily="34" charset="0"/>
                <a:ea typeface="Calibri" pitchFamily="34" charset="-122"/>
                <a:cs typeface="Calibri" pitchFamily="34" charset="-120"/>
              </a:rPr>
              <a:t>intermediate standard of proof</a:t>
            </a:r>
            <a:r>
              <a:rPr lang="en-US" sz="820" dirty="0">
                <a:solidFill>
                  <a:srgbClr val="F0F0F0"/>
                </a:solidFill>
                <a:latin typeface="Calibri" pitchFamily="34" charset="0"/>
                <a:ea typeface="Calibri" pitchFamily="34" charset="-122"/>
                <a:cs typeface="Calibri" pitchFamily="34" charset="-120"/>
              </a:rPr>
              <a:t> introduced in reverse onus hearings</a:t>
            </a:r>
            <a:endParaRPr lang="en-US" sz="820" dirty="0"/>
          </a:p>
        </p:txBody>
      </p:sp>
      <p:pic>
        <p:nvPicPr>
          <p:cNvPr id="28" name="Image 8" descr="preencoded.png"/>
          <p:cNvPicPr>
            <a:picLocks noChangeAspect="1"/>
          </p:cNvPicPr>
          <p:nvPr/>
        </p:nvPicPr>
        <p:blipFill>
          <a:blip>
            <a:extLst>
              <a:ext uri="{96DAC541-7B7A-43D3-8B79-37D633B846F1}">
                <asvg:svgBlip xmlns:asvg="http://schemas.microsoft.com/office/drawing/2016/SVG/main" r:embed="rId11"/>
              </a:ext>
            </a:extLst>
          </a:blip>
          <a:stretch>
            <a:fillRect/>
          </a:stretch>
        </p:blipFill>
        <p:spPr>
          <a:xfrm>
            <a:off x="4754621" y="2578010"/>
            <a:ext cx="132588" cy="132588"/>
          </a:xfrm>
          <a:prstGeom prst="rect">
            <a:avLst/>
          </a:prstGeom>
        </p:spPr>
      </p:pic>
      <p:sp>
        <p:nvSpPr>
          <p:cNvPr id="29" name="Text 18"/>
          <p:cNvSpPr/>
          <p:nvPr/>
        </p:nvSpPr>
        <p:spPr>
          <a:xfrm>
            <a:off x="4929485" y="2834134"/>
            <a:ext cx="3686121" cy="328166"/>
          </a:xfrm>
          <a:prstGeom prst="rect">
            <a:avLst/>
          </a:prstGeom>
          <a:noFill/>
          <a:ln/>
        </p:spPr>
        <p:txBody>
          <a:bodyPr wrap="square" lIns="0" tIns="0" rIns="0" bIns="0" rtlCol="0" anchor="t"/>
          <a:lstStyle/>
          <a:p>
            <a:pPr marL="0" indent="0" algn="l">
              <a:lnSpc>
                <a:spcPts val="1230"/>
              </a:lnSpc>
              <a:buNone/>
            </a:pPr>
            <a:r>
              <a:rPr lang="en-US" sz="820" b="1" dirty="0">
                <a:solidFill>
                  <a:srgbClr val="CDD6E4"/>
                </a:solidFill>
                <a:latin typeface="Calibri" pitchFamily="34" charset="0"/>
                <a:ea typeface="Calibri" pitchFamily="34" charset="-122"/>
                <a:cs typeface="Calibri" pitchFamily="34" charset="-120"/>
              </a:rPr>
              <a:t>CLA warns:</a:t>
            </a:r>
            <a:r>
              <a:rPr lang="en-US" sz="820" dirty="0">
                <a:solidFill>
                  <a:srgbClr val="F0F0F0"/>
                </a:solidFill>
                <a:latin typeface="Calibri" pitchFamily="34" charset="0"/>
                <a:ea typeface="Calibri" pitchFamily="34" charset="-122"/>
                <a:cs typeface="Calibri" pitchFamily="34" charset="-120"/>
              </a:rPr>
              <a:t> removal of restraint from reverse onus hearings is </a:t>
            </a:r>
            <a:r>
              <a:rPr lang="en-US" sz="820" b="1" dirty="0">
                <a:solidFill>
                  <a:srgbClr val="CDD6E4"/>
                </a:solidFill>
                <a:latin typeface="Calibri" pitchFamily="34" charset="0"/>
                <a:ea typeface="Calibri" pitchFamily="34" charset="-122"/>
                <a:cs typeface="Calibri" pitchFamily="34" charset="-120"/>
              </a:rPr>
              <a:t>unconstitutional</a:t>
            </a:r>
            <a:r>
              <a:rPr lang="en-US" sz="820" dirty="0">
                <a:solidFill>
                  <a:srgbClr val="F0F0F0"/>
                </a:solidFill>
                <a:latin typeface="Calibri" pitchFamily="34" charset="0"/>
                <a:ea typeface="Calibri" pitchFamily="34" charset="-122"/>
                <a:cs typeface="Calibri" pitchFamily="34" charset="-120"/>
              </a:rPr>
              <a:t> and will increase detention of vulnerable populations</a:t>
            </a:r>
            <a:endParaRPr lang="en-US" sz="820" dirty="0"/>
          </a:p>
        </p:txBody>
      </p:sp>
      <p:pic>
        <p:nvPicPr>
          <p:cNvPr id="30" name="Image 9" descr="preencoded.png"/>
          <p:cNvPicPr>
            <a:picLocks noChangeAspect="1"/>
          </p:cNvPicPr>
          <p:nvPr/>
        </p:nvPicPr>
        <p:blipFill>
          <a:blip>
            <a:extLst>
              <a:ext uri="{96DAC541-7B7A-43D3-8B79-37D633B846F1}">
                <asvg:svgBlip xmlns:asvg="http://schemas.microsoft.com/office/drawing/2016/SVG/main" r:embed="rId12"/>
              </a:ext>
            </a:extLst>
          </a:blip>
          <a:stretch>
            <a:fillRect/>
          </a:stretch>
        </p:blipFill>
        <p:spPr>
          <a:xfrm>
            <a:off x="4754621" y="2834589"/>
            <a:ext cx="132588" cy="132588"/>
          </a:xfrm>
          <a:prstGeom prst="rect">
            <a:avLst/>
          </a:prstGeom>
        </p:spPr>
      </p:pic>
      <p:pic>
        <p:nvPicPr>
          <p:cNvPr id="31" name="Image 10" descr="preencoded.png"/>
          <p:cNvPicPr>
            <a:picLocks noChangeAspect="1"/>
          </p:cNvPicPr>
          <p:nvPr/>
        </p:nvPicPr>
        <p:blipFill>
          <a:blip>
            <a:extLst>
              <a:ext uri="{96DAC541-7B7A-43D3-8B79-37D633B846F1}">
                <asvg:svgBlip xmlns:asvg="http://schemas.microsoft.com/office/drawing/2016/SVG/main" r:embed="rId13"/>
              </a:ext>
            </a:extLst>
          </a:blip>
          <a:stretch>
            <a:fillRect/>
          </a:stretch>
        </p:blipFill>
        <p:spPr>
          <a:xfrm>
            <a:off x="2183987" y="4757226"/>
            <a:ext cx="132588" cy="132588"/>
          </a:xfrm>
          <a:prstGeom prst="rect">
            <a:avLst/>
          </a:prstGeom>
        </p:spPr>
      </p:pic>
      <p:sp>
        <p:nvSpPr>
          <p:cNvPr id="32" name="Text 19"/>
          <p:cNvSpPr/>
          <p:nvPr/>
        </p:nvSpPr>
        <p:spPr>
          <a:xfrm>
            <a:off x="2151616" y="4761458"/>
            <a:ext cx="5012665" cy="124271"/>
          </a:xfrm>
          <a:prstGeom prst="rect">
            <a:avLst/>
          </a:prstGeom>
          <a:noFill/>
          <a:ln/>
        </p:spPr>
        <p:txBody>
          <a:bodyPr wrap="none" lIns="0" tIns="0" rIns="0" bIns="0" rtlCol="0" anchor="ctr"/>
          <a:lstStyle/>
          <a:p>
            <a:pPr marL="0" indent="0" algn="ctr">
              <a:lnSpc>
                <a:spcPts val="980"/>
              </a:lnSpc>
              <a:buNone/>
            </a:pPr>
            <a:r>
              <a:rPr lang="en-US" sz="700" i="1" dirty="0">
                <a:solidFill>
                  <a:srgbClr val="8B9AB5"/>
                </a:solidFill>
                <a:latin typeface="Calibri" pitchFamily="34" charset="0"/>
                <a:ea typeface="Calibri" pitchFamily="34" charset="-122"/>
                <a:cs typeface="Calibri" pitchFamily="34" charset="-120"/>
              </a:rPr>
              <a:t>The principle of restraint is rooted in Charter s. 11(e) — the right not to be denied reasonable bail without just cause.</a:t>
            </a:r>
            <a:endParaRPr lang="en-US" sz="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7">
    <p:bg>
      <p:bgPr>
        <a:solidFill>
          <a:schemeClr val="tx1"/>
        </a:solidFill>
        <a:effectLst/>
      </p:bgPr>
    </p:bg>
    <p:spTree>
      <p:nvGrpSpPr>
        <p:cNvPr id="1" name=""/>
        <p:cNvGrpSpPr/>
        <p:nvPr/>
      </p:nvGrpSpPr>
      <p:grpSpPr>
        <a:xfrm>
          <a:off x="0" y="0"/>
          <a:ext cx="0" cy="0"/>
          <a:chOff x="0" y="0"/>
          <a:chExt cx="0" cy="0"/>
        </a:xfrm>
      </p:grpSpPr>
      <p:sp>
        <p:nvSpPr>
          <p:cNvPr id="2" name="Text 0"/>
          <p:cNvSpPr/>
          <p:nvPr/>
        </p:nvSpPr>
        <p:spPr>
          <a:xfrm>
            <a:off x="429220" y="342900"/>
            <a:ext cx="342900" cy="29170"/>
          </a:xfrm>
          <a:prstGeom prst="roundRect">
            <a:avLst>
              <a:gd name="adj" fmla="val 47892"/>
            </a:avLst>
          </a:prstGeom>
          <a:solidFill>
            <a:srgbClr val="D4A843"/>
          </a:solidFill>
          <a:ln/>
        </p:spPr>
        <p:txBody>
          <a:bodyPr wrap="none" rtlCol="0" anchor="t"/>
          <a:lstStyle/>
          <a:p>
            <a:pPr marL="0" indent="0">
              <a:buNone/>
            </a:pPr>
            <a:endParaRPr lang="en-US" dirty="0"/>
          </a:p>
        </p:txBody>
      </p:sp>
      <p:sp>
        <p:nvSpPr>
          <p:cNvPr id="3" name="Text 1"/>
          <p:cNvSpPr/>
          <p:nvPr/>
        </p:nvSpPr>
        <p:spPr>
          <a:xfrm>
            <a:off x="429220" y="415230"/>
            <a:ext cx="9114115" cy="139005"/>
          </a:xfrm>
          <a:prstGeom prst="rect">
            <a:avLst/>
          </a:prstGeom>
          <a:noFill/>
          <a:ln/>
        </p:spPr>
        <p:txBody>
          <a:bodyPr wrap="none" lIns="0" tIns="0" rIns="0" bIns="0" rtlCol="0" anchor="t"/>
          <a:lstStyle/>
          <a:p>
            <a:pPr marL="0" indent="0" algn="l">
              <a:lnSpc>
                <a:spcPts val="1095"/>
              </a:lnSpc>
              <a:buNone/>
            </a:pPr>
            <a:r>
              <a:rPr lang="en-US" sz="730" b="1" kern="0" spc="140" dirty="0">
                <a:solidFill>
                  <a:srgbClr val="D4A843"/>
                </a:solidFill>
                <a:latin typeface="Calibri" pitchFamily="34" charset="0"/>
                <a:ea typeface="Calibri" pitchFamily="34" charset="-122"/>
                <a:cs typeface="Calibri" pitchFamily="34" charset="-120"/>
              </a:rPr>
              <a:t>BILL C-14 ANALYSIS</a:t>
            </a:r>
            <a:endParaRPr lang="en-US" sz="730" dirty="0"/>
          </a:p>
        </p:txBody>
      </p:sp>
      <p:sp>
        <p:nvSpPr>
          <p:cNvPr id="4" name="Text 2"/>
          <p:cNvSpPr/>
          <p:nvPr/>
        </p:nvSpPr>
        <p:spPr>
          <a:xfrm>
            <a:off x="429220" y="597396"/>
            <a:ext cx="8865549" cy="278904"/>
          </a:xfrm>
          <a:prstGeom prst="rect">
            <a:avLst/>
          </a:prstGeom>
          <a:noFill/>
          <a:ln/>
        </p:spPr>
        <p:txBody>
          <a:bodyPr wrap="none" lIns="0" tIns="0" rIns="0" bIns="0" rtlCol="0" anchor="t"/>
          <a:lstStyle/>
          <a:p>
            <a:pPr marL="0" indent="0" algn="l">
              <a:lnSpc>
                <a:spcPts val="2197"/>
              </a:lnSpc>
              <a:spcAft>
                <a:spcPts val="230"/>
              </a:spcAft>
              <a:buNone/>
            </a:pPr>
            <a:r>
              <a:rPr lang="en-US" sz="1910" b="1" dirty="0">
                <a:solidFill>
                  <a:srgbClr val="F0F0F0"/>
                </a:solidFill>
                <a:latin typeface="Constantia" pitchFamily="34" charset="0"/>
                <a:ea typeface="Constantia" pitchFamily="34" charset="-122"/>
                <a:cs typeface="Constantia" pitchFamily="34" charset="-120"/>
              </a:rPr>
              <a:t>Expanded Reverse Onus Provisions in Bill C-14</a:t>
            </a:r>
            <a:endParaRPr lang="en-US" sz="1910" dirty="0"/>
          </a:p>
        </p:txBody>
      </p:sp>
      <p:sp>
        <p:nvSpPr>
          <p:cNvPr id="5" name="Text 3"/>
          <p:cNvSpPr/>
          <p:nvPr/>
        </p:nvSpPr>
        <p:spPr>
          <a:xfrm>
            <a:off x="429220" y="905470"/>
            <a:ext cx="9114115" cy="171450"/>
          </a:xfrm>
          <a:prstGeom prst="rect">
            <a:avLst/>
          </a:prstGeom>
          <a:noFill/>
          <a:ln/>
        </p:spPr>
        <p:txBody>
          <a:bodyPr wrap="none" lIns="0" tIns="0" rIns="0" bIns="0" rtlCol="0" anchor="t"/>
          <a:lstStyle/>
          <a:p>
            <a:pPr marL="0" indent="0" algn="l">
              <a:lnSpc>
                <a:spcPts val="1350"/>
              </a:lnSpc>
              <a:buNone/>
            </a:pPr>
            <a:r>
              <a:rPr lang="en-US" sz="900" dirty="0">
                <a:solidFill>
                  <a:srgbClr val="8B9AB5"/>
                </a:solidFill>
                <a:latin typeface="Calibri" pitchFamily="34" charset="0"/>
                <a:ea typeface="Calibri" pitchFamily="34" charset="-122"/>
                <a:cs typeface="Calibri" pitchFamily="34" charset="-120"/>
              </a:rPr>
              <a:t>Presumed guilty until proven otherwise — five critical concerns</a:t>
            </a:r>
            <a:endParaRPr lang="en-US" sz="900" dirty="0"/>
          </a:p>
        </p:txBody>
      </p:sp>
      <p:sp>
        <p:nvSpPr>
          <p:cNvPr id="6" name="Text 4"/>
          <p:cNvSpPr/>
          <p:nvPr/>
        </p:nvSpPr>
        <p:spPr>
          <a:xfrm>
            <a:off x="429220" y="1277541"/>
            <a:ext cx="8285559" cy="500063"/>
          </a:xfrm>
          <a:prstGeom prst="roundRect">
            <a:avLst>
              <a:gd name="adj" fmla="val 14222"/>
            </a:avLst>
          </a:prstGeom>
          <a:solidFill>
            <a:srgbClr val="252B3D"/>
          </a:solidFill>
          <a:ln/>
        </p:spPr>
        <p:txBody>
          <a:bodyPr wrap="square" rtlCol="0" anchor="t"/>
          <a:lstStyle/>
          <a:p>
            <a:pPr marL="0" indent="0">
              <a:buNone/>
            </a:pPr>
            <a:endParaRPr lang="en-US" dirty="0"/>
          </a:p>
        </p:txBody>
      </p:sp>
      <p:sp>
        <p:nvSpPr>
          <p:cNvPr id="7" name="Text 5"/>
          <p:cNvSpPr/>
          <p:nvPr/>
        </p:nvSpPr>
        <p:spPr>
          <a:xfrm>
            <a:off x="429220" y="1277541"/>
            <a:ext cx="19050" cy="500063"/>
          </a:xfrm>
          <a:custGeom>
            <a:avLst/>
            <a:gdLst/>
            <a:ahLst/>
            <a:cxnLst/>
            <a:rect l="l" t="t" r="r" b="b"/>
            <a:pathLst>
              <a:path w="19050" h="500063">
                <a:moveTo>
                  <a:pt x="0" y="71120"/>
                </a:moveTo>
                <a:lnTo>
                  <a:pt x="2381" y="52871"/>
                </a:lnTo>
                <a:lnTo>
                  <a:pt x="4763" y="45532"/>
                </a:lnTo>
                <a:lnTo>
                  <a:pt x="7144" y="40054"/>
                </a:lnTo>
                <a:lnTo>
                  <a:pt x="9525" y="35566"/>
                </a:lnTo>
                <a:lnTo>
                  <a:pt x="11906" y="31727"/>
                </a:lnTo>
                <a:lnTo>
                  <a:pt x="14288" y="28363"/>
                </a:lnTo>
                <a:lnTo>
                  <a:pt x="16669" y="25369"/>
                </a:lnTo>
                <a:lnTo>
                  <a:pt x="19050" y="22677"/>
                </a:lnTo>
                <a:lnTo>
                  <a:pt x="19050" y="477386"/>
                </a:lnTo>
                <a:lnTo>
                  <a:pt x="16669" y="474693"/>
                </a:lnTo>
                <a:lnTo>
                  <a:pt x="14288" y="471699"/>
                </a:lnTo>
                <a:lnTo>
                  <a:pt x="11906" y="468335"/>
                </a:lnTo>
                <a:lnTo>
                  <a:pt x="9525" y="464497"/>
                </a:lnTo>
                <a:lnTo>
                  <a:pt x="7144" y="460008"/>
                </a:lnTo>
                <a:lnTo>
                  <a:pt x="4763" y="454530"/>
                </a:lnTo>
                <a:lnTo>
                  <a:pt x="2381" y="447192"/>
                </a:lnTo>
                <a:lnTo>
                  <a:pt x="0" y="428942"/>
                </a:lnTo>
                <a:close/>
              </a:path>
            </a:pathLst>
          </a:custGeom>
          <a:solidFill>
            <a:srgbClr val="D4A843"/>
          </a:solidFill>
          <a:ln/>
        </p:spPr>
        <p:txBody>
          <a:bodyPr wrap="square" rtlCol="0" anchor="t"/>
          <a:lstStyle/>
          <a:p>
            <a:pPr marL="0" indent="0">
              <a:buNone/>
            </a:pPr>
            <a:endParaRPr lang="en-US" dirty="0"/>
          </a:p>
        </p:txBody>
      </p:sp>
      <p:sp>
        <p:nvSpPr>
          <p:cNvPr id="8" name="Text 6"/>
          <p:cNvSpPr/>
          <p:nvPr/>
        </p:nvSpPr>
        <p:spPr>
          <a:xfrm>
            <a:off x="591741" y="1370112"/>
            <a:ext cx="314920" cy="314920"/>
          </a:xfrm>
          <a:prstGeom prst="ellipse">
            <a:avLst/>
          </a:prstGeom>
          <a:solidFill>
            <a:srgbClr val="D4A843">
              <a:alpha val="12000"/>
            </a:srgbClr>
          </a:solidFill>
          <a:ln/>
        </p:spPr>
        <p:txBody>
          <a:bodyPr wrap="square" rtlCol="0" anchor="t"/>
          <a:lstStyle/>
          <a:p>
            <a:pPr marL="0" indent="0">
              <a:buNone/>
            </a:pPr>
            <a:endParaRPr lang="en-US" dirty="0"/>
          </a:p>
        </p:txBody>
      </p:sp>
      <p:pic>
        <p:nvPicPr>
          <p:cNvPr id="9"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70471" y="1448842"/>
            <a:ext cx="157460" cy="157460"/>
          </a:xfrm>
          <a:prstGeom prst="rect">
            <a:avLst/>
          </a:prstGeom>
        </p:spPr>
      </p:pic>
      <p:sp>
        <p:nvSpPr>
          <p:cNvPr id="10" name="Text 7"/>
          <p:cNvSpPr/>
          <p:nvPr/>
        </p:nvSpPr>
        <p:spPr>
          <a:xfrm>
            <a:off x="1050131" y="1370112"/>
            <a:ext cx="6489338" cy="171301"/>
          </a:xfrm>
          <a:prstGeom prst="rect">
            <a:avLst/>
          </a:prstGeom>
          <a:noFill/>
          <a:ln/>
        </p:spPr>
        <p:txBody>
          <a:bodyPr wrap="none" lIns="0" tIns="0" rIns="0" bIns="0" rtlCol="0" anchor="t"/>
          <a:lstStyle/>
          <a:p>
            <a:pPr marL="0" indent="0" algn="l">
              <a:lnSpc>
                <a:spcPts val="1349"/>
              </a:lnSpc>
              <a:buNone/>
            </a:pPr>
            <a:r>
              <a:rPr lang="en-US" sz="930" b="1" dirty="0">
                <a:solidFill>
                  <a:srgbClr val="D4A843"/>
                </a:solidFill>
                <a:latin typeface="Calibri" pitchFamily="34" charset="0"/>
                <a:ea typeface="Calibri" pitchFamily="34" charset="-122"/>
                <a:cs typeface="Calibri" pitchFamily="34" charset="-120"/>
              </a:rPr>
              <a:t>Burden Shifted to Accused</a:t>
            </a:r>
            <a:r>
              <a:rPr lang="en-US" sz="930" dirty="0">
                <a:solidFill>
                  <a:srgbClr val="F0F0F0"/>
                </a:solidFill>
                <a:latin typeface="Calibri" pitchFamily="34" charset="0"/>
                <a:ea typeface="Calibri" pitchFamily="34" charset="-122"/>
                <a:cs typeface="Calibri" pitchFamily="34" charset="-120"/>
              </a:rPr>
              <a:t> — Must prove why they should be released, inverting the presumption of innocence</a:t>
            </a:r>
            <a:endParaRPr lang="en-US" sz="930" dirty="0"/>
          </a:p>
        </p:txBody>
      </p:sp>
      <p:sp>
        <p:nvSpPr>
          <p:cNvPr id="11" name="Text 8"/>
          <p:cNvSpPr/>
          <p:nvPr/>
        </p:nvSpPr>
        <p:spPr>
          <a:xfrm>
            <a:off x="429220" y="1856333"/>
            <a:ext cx="8285559" cy="527745"/>
          </a:xfrm>
          <a:prstGeom prst="roundRect">
            <a:avLst>
              <a:gd name="adj" fmla="val 13476"/>
            </a:avLst>
          </a:prstGeom>
          <a:solidFill>
            <a:srgbClr val="252B3D"/>
          </a:solidFill>
          <a:ln/>
        </p:spPr>
        <p:txBody>
          <a:bodyPr wrap="square" rtlCol="0" anchor="t"/>
          <a:lstStyle/>
          <a:p>
            <a:pPr marL="0" indent="0">
              <a:buNone/>
            </a:pPr>
            <a:endParaRPr lang="en-US" dirty="0"/>
          </a:p>
        </p:txBody>
      </p:sp>
      <p:sp>
        <p:nvSpPr>
          <p:cNvPr id="12" name="Text 9"/>
          <p:cNvSpPr/>
          <p:nvPr/>
        </p:nvSpPr>
        <p:spPr>
          <a:xfrm>
            <a:off x="429220" y="1856333"/>
            <a:ext cx="19050" cy="527745"/>
          </a:xfrm>
          <a:custGeom>
            <a:avLst/>
            <a:gdLst/>
            <a:ahLst/>
            <a:cxnLst/>
            <a:rect l="l" t="t" r="r" b="b"/>
            <a:pathLst>
              <a:path w="19050" h="527745">
                <a:moveTo>
                  <a:pt x="0" y="71120"/>
                </a:moveTo>
                <a:lnTo>
                  <a:pt x="2381" y="52871"/>
                </a:lnTo>
                <a:lnTo>
                  <a:pt x="4763" y="45532"/>
                </a:lnTo>
                <a:lnTo>
                  <a:pt x="7144" y="40054"/>
                </a:lnTo>
                <a:lnTo>
                  <a:pt x="9525" y="35566"/>
                </a:lnTo>
                <a:lnTo>
                  <a:pt x="11906" y="31727"/>
                </a:lnTo>
                <a:lnTo>
                  <a:pt x="14288" y="28363"/>
                </a:lnTo>
                <a:lnTo>
                  <a:pt x="16669" y="25369"/>
                </a:lnTo>
                <a:lnTo>
                  <a:pt x="19050" y="22677"/>
                </a:lnTo>
                <a:lnTo>
                  <a:pt x="19050" y="505068"/>
                </a:lnTo>
                <a:lnTo>
                  <a:pt x="16669" y="502375"/>
                </a:lnTo>
                <a:lnTo>
                  <a:pt x="14288" y="499381"/>
                </a:lnTo>
                <a:lnTo>
                  <a:pt x="11906" y="496017"/>
                </a:lnTo>
                <a:lnTo>
                  <a:pt x="9525" y="492179"/>
                </a:lnTo>
                <a:lnTo>
                  <a:pt x="7144" y="487690"/>
                </a:lnTo>
                <a:lnTo>
                  <a:pt x="4763" y="482212"/>
                </a:lnTo>
                <a:lnTo>
                  <a:pt x="2381" y="474874"/>
                </a:lnTo>
                <a:lnTo>
                  <a:pt x="0" y="456624"/>
                </a:lnTo>
                <a:close/>
              </a:path>
            </a:pathLst>
          </a:custGeom>
          <a:solidFill>
            <a:srgbClr val="D4A843"/>
          </a:solidFill>
          <a:ln/>
        </p:spPr>
        <p:txBody>
          <a:bodyPr wrap="square" rtlCol="0" anchor="t"/>
          <a:lstStyle/>
          <a:p>
            <a:pPr marL="0" indent="0">
              <a:buNone/>
            </a:pPr>
            <a:endParaRPr lang="en-US" dirty="0"/>
          </a:p>
        </p:txBody>
      </p:sp>
      <p:sp>
        <p:nvSpPr>
          <p:cNvPr id="13" name="Text 10"/>
          <p:cNvSpPr/>
          <p:nvPr/>
        </p:nvSpPr>
        <p:spPr>
          <a:xfrm>
            <a:off x="591741" y="1948904"/>
            <a:ext cx="314920" cy="314920"/>
          </a:xfrm>
          <a:prstGeom prst="ellipse">
            <a:avLst/>
          </a:prstGeom>
          <a:solidFill>
            <a:srgbClr val="D4A843">
              <a:alpha val="12000"/>
            </a:srgbClr>
          </a:solidFill>
          <a:ln/>
        </p:spPr>
        <p:txBody>
          <a:bodyPr wrap="square" rtlCol="0" anchor="t"/>
          <a:lstStyle/>
          <a:p>
            <a:pPr marL="0" indent="0">
              <a:buNone/>
            </a:pPr>
            <a:endParaRPr lang="en-US" dirty="0"/>
          </a:p>
        </p:txBody>
      </p:sp>
      <p:pic>
        <p:nvPicPr>
          <p:cNvPr id="14"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70471" y="2027634"/>
            <a:ext cx="157460" cy="157460"/>
          </a:xfrm>
          <a:prstGeom prst="rect">
            <a:avLst/>
          </a:prstGeom>
        </p:spPr>
      </p:pic>
      <p:sp>
        <p:nvSpPr>
          <p:cNvPr id="15" name="Text 11"/>
          <p:cNvSpPr/>
          <p:nvPr/>
        </p:nvSpPr>
        <p:spPr>
          <a:xfrm>
            <a:off x="1050131" y="1948904"/>
            <a:ext cx="7671602" cy="359732"/>
          </a:xfrm>
          <a:prstGeom prst="rect">
            <a:avLst/>
          </a:prstGeom>
          <a:noFill/>
          <a:ln/>
        </p:spPr>
        <p:txBody>
          <a:bodyPr wrap="square" lIns="0" tIns="0" rIns="0" bIns="0" rtlCol="0" anchor="t"/>
          <a:lstStyle/>
          <a:p>
            <a:pPr marL="0" indent="0" algn="l">
              <a:lnSpc>
                <a:spcPts val="1349"/>
              </a:lnSpc>
              <a:buNone/>
            </a:pPr>
            <a:r>
              <a:rPr lang="en-US" sz="930" b="1" dirty="0">
                <a:solidFill>
                  <a:srgbClr val="D4A843"/>
                </a:solidFill>
                <a:latin typeface="Calibri" pitchFamily="34" charset="0"/>
                <a:ea typeface="Calibri" pitchFamily="34" charset="-122"/>
                <a:cs typeface="Calibri" pitchFamily="34" charset="-120"/>
              </a:rPr>
              <a:t>Ambiguous Standard of Proof</a:t>
            </a:r>
            <a:r>
              <a:rPr lang="en-US" sz="930" dirty="0">
                <a:solidFill>
                  <a:srgbClr val="F0F0F0"/>
                </a:solidFill>
                <a:latin typeface="Calibri" pitchFamily="34" charset="0"/>
                <a:ea typeface="Calibri" pitchFamily="34" charset="-122"/>
                <a:cs typeface="Calibri" pitchFamily="34" charset="-120"/>
              </a:rPr>
              <a:t> — CLA objects to the new intermediate standard in reverse onus hearings — creates ambiguity for judges and accused persons</a:t>
            </a:r>
            <a:endParaRPr lang="en-US" sz="930" dirty="0"/>
          </a:p>
        </p:txBody>
      </p:sp>
      <p:sp>
        <p:nvSpPr>
          <p:cNvPr id="16" name="Text 12"/>
          <p:cNvSpPr/>
          <p:nvPr/>
        </p:nvSpPr>
        <p:spPr>
          <a:xfrm>
            <a:off x="429220" y="2462808"/>
            <a:ext cx="8285559" cy="527745"/>
          </a:xfrm>
          <a:prstGeom prst="roundRect">
            <a:avLst>
              <a:gd name="adj" fmla="val 13476"/>
            </a:avLst>
          </a:prstGeom>
          <a:solidFill>
            <a:srgbClr val="252B3D"/>
          </a:solidFill>
          <a:ln/>
        </p:spPr>
        <p:txBody>
          <a:bodyPr wrap="square" rtlCol="0" anchor="t"/>
          <a:lstStyle/>
          <a:p>
            <a:pPr marL="0" indent="0">
              <a:buNone/>
            </a:pPr>
            <a:endParaRPr lang="en-US" dirty="0"/>
          </a:p>
        </p:txBody>
      </p:sp>
      <p:sp>
        <p:nvSpPr>
          <p:cNvPr id="17" name="Text 13"/>
          <p:cNvSpPr/>
          <p:nvPr/>
        </p:nvSpPr>
        <p:spPr>
          <a:xfrm>
            <a:off x="429220" y="2462808"/>
            <a:ext cx="19050" cy="527745"/>
          </a:xfrm>
          <a:custGeom>
            <a:avLst/>
            <a:gdLst/>
            <a:ahLst/>
            <a:cxnLst/>
            <a:rect l="l" t="t" r="r" b="b"/>
            <a:pathLst>
              <a:path w="19050" h="527745">
                <a:moveTo>
                  <a:pt x="0" y="71120"/>
                </a:moveTo>
                <a:lnTo>
                  <a:pt x="2381" y="52871"/>
                </a:lnTo>
                <a:lnTo>
                  <a:pt x="4763" y="45532"/>
                </a:lnTo>
                <a:lnTo>
                  <a:pt x="7144" y="40054"/>
                </a:lnTo>
                <a:lnTo>
                  <a:pt x="9525" y="35566"/>
                </a:lnTo>
                <a:lnTo>
                  <a:pt x="11906" y="31727"/>
                </a:lnTo>
                <a:lnTo>
                  <a:pt x="14288" y="28363"/>
                </a:lnTo>
                <a:lnTo>
                  <a:pt x="16669" y="25369"/>
                </a:lnTo>
                <a:lnTo>
                  <a:pt x="19050" y="22677"/>
                </a:lnTo>
                <a:lnTo>
                  <a:pt x="19050" y="505068"/>
                </a:lnTo>
                <a:lnTo>
                  <a:pt x="16669" y="502375"/>
                </a:lnTo>
                <a:lnTo>
                  <a:pt x="14288" y="499381"/>
                </a:lnTo>
                <a:lnTo>
                  <a:pt x="11906" y="496017"/>
                </a:lnTo>
                <a:lnTo>
                  <a:pt x="9525" y="492179"/>
                </a:lnTo>
                <a:lnTo>
                  <a:pt x="7144" y="487690"/>
                </a:lnTo>
                <a:lnTo>
                  <a:pt x="4763" y="482212"/>
                </a:lnTo>
                <a:lnTo>
                  <a:pt x="2381" y="474874"/>
                </a:lnTo>
                <a:lnTo>
                  <a:pt x="0" y="456624"/>
                </a:lnTo>
                <a:close/>
              </a:path>
            </a:pathLst>
          </a:custGeom>
          <a:solidFill>
            <a:srgbClr val="D4A843"/>
          </a:solidFill>
          <a:ln/>
        </p:spPr>
        <p:txBody>
          <a:bodyPr wrap="square" rtlCol="0" anchor="t"/>
          <a:lstStyle/>
          <a:p>
            <a:pPr marL="0" indent="0">
              <a:buNone/>
            </a:pPr>
            <a:endParaRPr lang="en-US" dirty="0"/>
          </a:p>
        </p:txBody>
      </p:sp>
      <p:sp>
        <p:nvSpPr>
          <p:cNvPr id="18" name="Text 14"/>
          <p:cNvSpPr/>
          <p:nvPr/>
        </p:nvSpPr>
        <p:spPr>
          <a:xfrm>
            <a:off x="591741" y="2555379"/>
            <a:ext cx="314920" cy="314920"/>
          </a:xfrm>
          <a:prstGeom prst="ellipse">
            <a:avLst/>
          </a:prstGeom>
          <a:solidFill>
            <a:srgbClr val="D4A843">
              <a:alpha val="12000"/>
            </a:srgbClr>
          </a:solidFill>
          <a:ln/>
        </p:spPr>
        <p:txBody>
          <a:bodyPr wrap="square" rtlCol="0" anchor="t"/>
          <a:lstStyle/>
          <a:p>
            <a:pPr marL="0" indent="0">
              <a:buNone/>
            </a:pPr>
            <a:endParaRPr lang="en-US" dirty="0"/>
          </a:p>
        </p:txBody>
      </p:sp>
      <p:pic>
        <p:nvPicPr>
          <p:cNvPr id="19" name="Image 2"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70471" y="2634109"/>
            <a:ext cx="157460" cy="157460"/>
          </a:xfrm>
          <a:prstGeom prst="rect">
            <a:avLst/>
          </a:prstGeom>
        </p:spPr>
      </p:pic>
      <p:sp>
        <p:nvSpPr>
          <p:cNvPr id="20" name="Text 15"/>
          <p:cNvSpPr/>
          <p:nvPr/>
        </p:nvSpPr>
        <p:spPr>
          <a:xfrm>
            <a:off x="1050131" y="2555379"/>
            <a:ext cx="7671602" cy="359732"/>
          </a:xfrm>
          <a:prstGeom prst="rect">
            <a:avLst/>
          </a:prstGeom>
          <a:noFill/>
          <a:ln/>
        </p:spPr>
        <p:txBody>
          <a:bodyPr wrap="square" lIns="0" tIns="0" rIns="0" bIns="0" rtlCol="0" anchor="t"/>
          <a:lstStyle/>
          <a:p>
            <a:pPr marL="0" indent="0" algn="l">
              <a:lnSpc>
                <a:spcPts val="1349"/>
              </a:lnSpc>
              <a:buNone/>
            </a:pPr>
            <a:r>
              <a:rPr lang="en-US" sz="930" b="1" dirty="0">
                <a:solidFill>
                  <a:srgbClr val="D4A843"/>
                </a:solidFill>
                <a:latin typeface="Calibri" pitchFamily="34" charset="0"/>
                <a:ea typeface="Calibri" pitchFamily="34" charset="-122"/>
                <a:cs typeface="Calibri" pitchFamily="34" charset="-120"/>
              </a:rPr>
              <a:t>Disproportionate Impact</a:t>
            </a:r>
            <a:r>
              <a:rPr lang="en-US" sz="930" dirty="0">
                <a:solidFill>
                  <a:srgbClr val="F0F0F0"/>
                </a:solidFill>
                <a:latin typeface="Calibri" pitchFamily="34" charset="0"/>
                <a:ea typeface="Calibri" pitchFamily="34" charset="-122"/>
                <a:cs typeface="Calibri" pitchFamily="34" charset="-120"/>
              </a:rPr>
              <a:t> — Indigenous, Black, and racialized communities already face systemic barriers to bail; expanded provisions deepen disparity (CCLA)</a:t>
            </a:r>
            <a:endParaRPr lang="en-US" sz="930" dirty="0"/>
          </a:p>
        </p:txBody>
      </p:sp>
      <p:sp>
        <p:nvSpPr>
          <p:cNvPr id="21" name="Text 16"/>
          <p:cNvSpPr/>
          <p:nvPr/>
        </p:nvSpPr>
        <p:spPr>
          <a:xfrm>
            <a:off x="429220" y="3069282"/>
            <a:ext cx="8285559" cy="500063"/>
          </a:xfrm>
          <a:prstGeom prst="roundRect">
            <a:avLst>
              <a:gd name="adj" fmla="val 14222"/>
            </a:avLst>
          </a:prstGeom>
          <a:solidFill>
            <a:srgbClr val="252B3D"/>
          </a:solidFill>
          <a:ln/>
        </p:spPr>
        <p:txBody>
          <a:bodyPr wrap="square" rtlCol="0" anchor="t"/>
          <a:lstStyle/>
          <a:p>
            <a:pPr marL="0" indent="0">
              <a:buNone/>
            </a:pPr>
            <a:endParaRPr lang="en-US" dirty="0"/>
          </a:p>
        </p:txBody>
      </p:sp>
      <p:sp>
        <p:nvSpPr>
          <p:cNvPr id="22" name="Text 17"/>
          <p:cNvSpPr/>
          <p:nvPr/>
        </p:nvSpPr>
        <p:spPr>
          <a:xfrm>
            <a:off x="429220" y="3069282"/>
            <a:ext cx="19050" cy="500063"/>
          </a:xfrm>
          <a:custGeom>
            <a:avLst/>
            <a:gdLst/>
            <a:ahLst/>
            <a:cxnLst/>
            <a:rect l="l" t="t" r="r" b="b"/>
            <a:pathLst>
              <a:path w="19050" h="500063">
                <a:moveTo>
                  <a:pt x="0" y="71120"/>
                </a:moveTo>
                <a:lnTo>
                  <a:pt x="2381" y="52871"/>
                </a:lnTo>
                <a:lnTo>
                  <a:pt x="4763" y="45532"/>
                </a:lnTo>
                <a:lnTo>
                  <a:pt x="7144" y="40054"/>
                </a:lnTo>
                <a:lnTo>
                  <a:pt x="9525" y="35566"/>
                </a:lnTo>
                <a:lnTo>
                  <a:pt x="11906" y="31727"/>
                </a:lnTo>
                <a:lnTo>
                  <a:pt x="14288" y="28363"/>
                </a:lnTo>
                <a:lnTo>
                  <a:pt x="16669" y="25369"/>
                </a:lnTo>
                <a:lnTo>
                  <a:pt x="19050" y="22677"/>
                </a:lnTo>
                <a:lnTo>
                  <a:pt x="19050" y="477386"/>
                </a:lnTo>
                <a:lnTo>
                  <a:pt x="16669" y="474693"/>
                </a:lnTo>
                <a:lnTo>
                  <a:pt x="14288" y="471699"/>
                </a:lnTo>
                <a:lnTo>
                  <a:pt x="11906" y="468335"/>
                </a:lnTo>
                <a:lnTo>
                  <a:pt x="9525" y="464497"/>
                </a:lnTo>
                <a:lnTo>
                  <a:pt x="7144" y="460008"/>
                </a:lnTo>
                <a:lnTo>
                  <a:pt x="4763" y="454530"/>
                </a:lnTo>
                <a:lnTo>
                  <a:pt x="2381" y="447192"/>
                </a:lnTo>
                <a:lnTo>
                  <a:pt x="0" y="428942"/>
                </a:lnTo>
                <a:close/>
              </a:path>
            </a:pathLst>
          </a:custGeom>
          <a:solidFill>
            <a:srgbClr val="D4A843"/>
          </a:solidFill>
          <a:ln/>
        </p:spPr>
        <p:txBody>
          <a:bodyPr wrap="square" rtlCol="0" anchor="t"/>
          <a:lstStyle/>
          <a:p>
            <a:pPr marL="0" indent="0">
              <a:buNone/>
            </a:pPr>
            <a:endParaRPr lang="en-US" dirty="0"/>
          </a:p>
        </p:txBody>
      </p:sp>
      <p:sp>
        <p:nvSpPr>
          <p:cNvPr id="23" name="Text 18"/>
          <p:cNvSpPr/>
          <p:nvPr/>
        </p:nvSpPr>
        <p:spPr>
          <a:xfrm>
            <a:off x="591741" y="3161854"/>
            <a:ext cx="314920" cy="314920"/>
          </a:xfrm>
          <a:prstGeom prst="ellipse">
            <a:avLst/>
          </a:prstGeom>
          <a:solidFill>
            <a:srgbClr val="D4A843">
              <a:alpha val="12000"/>
            </a:srgbClr>
          </a:solidFill>
          <a:ln/>
        </p:spPr>
        <p:txBody>
          <a:bodyPr wrap="square" rtlCol="0" anchor="t"/>
          <a:lstStyle/>
          <a:p>
            <a:pPr marL="0" indent="0">
              <a:buNone/>
            </a:pPr>
            <a:endParaRPr lang="en-US" dirty="0"/>
          </a:p>
        </p:txBody>
      </p:sp>
      <p:pic>
        <p:nvPicPr>
          <p:cNvPr id="24" name="Image 3" descr="preencoded.png"/>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670471" y="3240584"/>
            <a:ext cx="157460" cy="157460"/>
          </a:xfrm>
          <a:prstGeom prst="rect">
            <a:avLst/>
          </a:prstGeom>
        </p:spPr>
      </p:pic>
      <p:sp>
        <p:nvSpPr>
          <p:cNvPr id="25" name="Text 19"/>
          <p:cNvSpPr/>
          <p:nvPr/>
        </p:nvSpPr>
        <p:spPr>
          <a:xfrm>
            <a:off x="1050131" y="3161854"/>
            <a:ext cx="8257416" cy="171301"/>
          </a:xfrm>
          <a:prstGeom prst="rect">
            <a:avLst/>
          </a:prstGeom>
          <a:noFill/>
          <a:ln/>
        </p:spPr>
        <p:txBody>
          <a:bodyPr wrap="none" lIns="0" tIns="0" rIns="0" bIns="0" rtlCol="0" anchor="t"/>
          <a:lstStyle/>
          <a:p>
            <a:pPr marL="0" indent="0" algn="l">
              <a:lnSpc>
                <a:spcPts val="1349"/>
              </a:lnSpc>
              <a:buNone/>
            </a:pPr>
            <a:r>
              <a:rPr lang="en-US" sz="930" b="1" dirty="0">
                <a:solidFill>
                  <a:srgbClr val="D4A843"/>
                </a:solidFill>
                <a:latin typeface="Calibri" pitchFamily="34" charset="0"/>
                <a:ea typeface="Calibri" pitchFamily="34" charset="-122"/>
                <a:cs typeface="Calibri" pitchFamily="34" charset="-120"/>
              </a:rPr>
              <a:t>Excluded Voices</a:t>
            </a:r>
            <a:r>
              <a:rPr lang="en-US" sz="930" dirty="0">
                <a:solidFill>
                  <a:srgbClr val="F0F0F0"/>
                </a:solidFill>
                <a:latin typeface="Calibri" pitchFamily="34" charset="0"/>
                <a:ea typeface="Calibri" pitchFamily="34" charset="-122"/>
                <a:cs typeface="Calibri" pitchFamily="34" charset="-120"/>
              </a:rPr>
              <a:t> — House of Commons study excluded testimony from legal organizations and communities most affected by these provisions</a:t>
            </a:r>
            <a:endParaRPr lang="en-US" sz="930" dirty="0"/>
          </a:p>
        </p:txBody>
      </p:sp>
      <p:sp>
        <p:nvSpPr>
          <p:cNvPr id="26" name="Text 20"/>
          <p:cNvSpPr/>
          <p:nvPr/>
        </p:nvSpPr>
        <p:spPr>
          <a:xfrm>
            <a:off x="429220" y="3648075"/>
            <a:ext cx="8285559" cy="500063"/>
          </a:xfrm>
          <a:prstGeom prst="roundRect">
            <a:avLst>
              <a:gd name="adj" fmla="val 14222"/>
            </a:avLst>
          </a:prstGeom>
          <a:solidFill>
            <a:srgbClr val="252B3D"/>
          </a:solidFill>
          <a:ln/>
        </p:spPr>
        <p:txBody>
          <a:bodyPr wrap="square" rtlCol="0" anchor="t"/>
          <a:lstStyle/>
          <a:p>
            <a:pPr marL="0" indent="0">
              <a:buNone/>
            </a:pPr>
            <a:endParaRPr lang="en-US" dirty="0"/>
          </a:p>
        </p:txBody>
      </p:sp>
      <p:sp>
        <p:nvSpPr>
          <p:cNvPr id="27" name="Text 21"/>
          <p:cNvSpPr/>
          <p:nvPr/>
        </p:nvSpPr>
        <p:spPr>
          <a:xfrm>
            <a:off x="429220" y="3648075"/>
            <a:ext cx="19050" cy="500063"/>
          </a:xfrm>
          <a:custGeom>
            <a:avLst/>
            <a:gdLst/>
            <a:ahLst/>
            <a:cxnLst/>
            <a:rect l="l" t="t" r="r" b="b"/>
            <a:pathLst>
              <a:path w="19050" h="500063">
                <a:moveTo>
                  <a:pt x="0" y="71120"/>
                </a:moveTo>
                <a:lnTo>
                  <a:pt x="2381" y="52871"/>
                </a:lnTo>
                <a:lnTo>
                  <a:pt x="4763" y="45532"/>
                </a:lnTo>
                <a:lnTo>
                  <a:pt x="7144" y="40054"/>
                </a:lnTo>
                <a:lnTo>
                  <a:pt x="9525" y="35566"/>
                </a:lnTo>
                <a:lnTo>
                  <a:pt x="11906" y="31727"/>
                </a:lnTo>
                <a:lnTo>
                  <a:pt x="14288" y="28363"/>
                </a:lnTo>
                <a:lnTo>
                  <a:pt x="16669" y="25369"/>
                </a:lnTo>
                <a:lnTo>
                  <a:pt x="19050" y="22677"/>
                </a:lnTo>
                <a:lnTo>
                  <a:pt x="19050" y="477386"/>
                </a:lnTo>
                <a:lnTo>
                  <a:pt x="16669" y="474693"/>
                </a:lnTo>
                <a:lnTo>
                  <a:pt x="14288" y="471699"/>
                </a:lnTo>
                <a:lnTo>
                  <a:pt x="11906" y="468335"/>
                </a:lnTo>
                <a:lnTo>
                  <a:pt x="9525" y="464497"/>
                </a:lnTo>
                <a:lnTo>
                  <a:pt x="7144" y="460008"/>
                </a:lnTo>
                <a:lnTo>
                  <a:pt x="4763" y="454530"/>
                </a:lnTo>
                <a:lnTo>
                  <a:pt x="2381" y="447192"/>
                </a:lnTo>
                <a:lnTo>
                  <a:pt x="0" y="428942"/>
                </a:lnTo>
                <a:close/>
              </a:path>
            </a:pathLst>
          </a:custGeom>
          <a:solidFill>
            <a:srgbClr val="D4A843"/>
          </a:solidFill>
          <a:ln/>
        </p:spPr>
        <p:txBody>
          <a:bodyPr wrap="square" rtlCol="0" anchor="t"/>
          <a:lstStyle/>
          <a:p>
            <a:pPr marL="0" indent="0">
              <a:buNone/>
            </a:pPr>
            <a:endParaRPr lang="en-US" dirty="0"/>
          </a:p>
        </p:txBody>
      </p:sp>
      <p:sp>
        <p:nvSpPr>
          <p:cNvPr id="28" name="Text 22"/>
          <p:cNvSpPr/>
          <p:nvPr/>
        </p:nvSpPr>
        <p:spPr>
          <a:xfrm>
            <a:off x="591741" y="3740646"/>
            <a:ext cx="314920" cy="314920"/>
          </a:xfrm>
          <a:prstGeom prst="ellipse">
            <a:avLst/>
          </a:prstGeom>
          <a:solidFill>
            <a:srgbClr val="D4A843">
              <a:alpha val="12000"/>
            </a:srgbClr>
          </a:solidFill>
          <a:ln/>
        </p:spPr>
        <p:txBody>
          <a:bodyPr wrap="square" rtlCol="0" anchor="t"/>
          <a:lstStyle/>
          <a:p>
            <a:pPr marL="0" indent="0">
              <a:buNone/>
            </a:pPr>
            <a:endParaRPr lang="en-US" dirty="0"/>
          </a:p>
        </p:txBody>
      </p:sp>
      <p:pic>
        <p:nvPicPr>
          <p:cNvPr id="29" name="Image 4" descr="preencoded.png"/>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670471" y="3819376"/>
            <a:ext cx="157460" cy="157460"/>
          </a:xfrm>
          <a:prstGeom prst="rect">
            <a:avLst/>
          </a:prstGeom>
        </p:spPr>
      </p:pic>
      <p:sp>
        <p:nvSpPr>
          <p:cNvPr id="30" name="Text 23"/>
          <p:cNvSpPr/>
          <p:nvPr/>
        </p:nvSpPr>
        <p:spPr>
          <a:xfrm>
            <a:off x="1050131" y="3740646"/>
            <a:ext cx="8231386" cy="171301"/>
          </a:xfrm>
          <a:prstGeom prst="rect">
            <a:avLst/>
          </a:prstGeom>
          <a:noFill/>
          <a:ln/>
        </p:spPr>
        <p:txBody>
          <a:bodyPr wrap="none" lIns="0" tIns="0" rIns="0" bIns="0" rtlCol="0" anchor="t"/>
          <a:lstStyle/>
          <a:p>
            <a:pPr marL="0" indent="0" algn="l">
              <a:lnSpc>
                <a:spcPts val="1349"/>
              </a:lnSpc>
              <a:buNone/>
            </a:pPr>
            <a:r>
              <a:rPr lang="en-US" sz="930" b="1" dirty="0">
                <a:solidFill>
                  <a:srgbClr val="D4A843"/>
                </a:solidFill>
                <a:latin typeface="Calibri" pitchFamily="34" charset="0"/>
                <a:ea typeface="Calibri" pitchFamily="34" charset="-122"/>
                <a:cs typeface="Calibri" pitchFamily="34" charset="-120"/>
              </a:rPr>
              <a:t>Charter Concerns</a:t>
            </a:r>
            <a:r>
              <a:rPr lang="en-US" sz="930" dirty="0">
                <a:solidFill>
                  <a:srgbClr val="F0F0F0"/>
                </a:solidFill>
                <a:latin typeface="Calibri" pitchFamily="34" charset="0"/>
                <a:ea typeface="Calibri" pitchFamily="34" charset="-122"/>
                <a:cs typeface="Calibri" pitchFamily="34" charset="-120"/>
              </a:rPr>
              <a:t> — Raises serious constitutional issues under ss. 7 and 11(e) — the right not to be denied reasonable bail without just cause</a:t>
            </a:r>
            <a:endParaRPr lang="en-US" sz="930" dirty="0"/>
          </a:p>
        </p:txBody>
      </p:sp>
      <p:sp>
        <p:nvSpPr>
          <p:cNvPr id="31" name="Text 24"/>
          <p:cNvSpPr/>
          <p:nvPr/>
        </p:nvSpPr>
        <p:spPr>
          <a:xfrm>
            <a:off x="429220" y="4262438"/>
            <a:ext cx="8285559" cy="764625"/>
          </a:xfrm>
          <a:prstGeom prst="roundRect">
            <a:avLst>
              <a:gd name="adj" fmla="val 9301"/>
            </a:avLst>
          </a:prstGeom>
          <a:gradFill rotWithShape="1">
            <a:gsLst>
              <a:gs pos="0">
                <a:srgbClr val="D4A843">
                  <a:alpha val="8000"/>
                </a:srgbClr>
              </a:gs>
              <a:gs pos="100000">
                <a:srgbClr val="D4A843">
                  <a:alpha val="3000"/>
                </a:srgbClr>
              </a:gs>
            </a:gsLst>
            <a:lin ang="2700000" scaled="1"/>
          </a:gradFill>
          <a:ln w="9525">
            <a:solidFill>
              <a:srgbClr val="D4A843">
                <a:alpha val="25000"/>
              </a:srgbClr>
            </a:solidFill>
          </a:ln>
        </p:spPr>
        <p:txBody>
          <a:bodyPr wrap="square" lIns="171450" tIns="114300" rIns="171450" bIns="114300" rtlCol="0" anchor="t"/>
          <a:lstStyle/>
          <a:p>
            <a:pPr marL="0" indent="0" algn="l">
              <a:buNone/>
            </a:pPr>
            <a:r>
              <a:rPr lang="en-US" sz="820" i="1" dirty="0">
                <a:solidFill>
                  <a:srgbClr val="C8CFE0"/>
                </a:solidFill>
                <a:latin typeface="Calibri" pitchFamily="34" charset="0"/>
                <a:ea typeface="Calibri" pitchFamily="34" charset="-122"/>
                <a:cs typeface="Calibri" pitchFamily="34" charset="-120"/>
              </a:rPr>
              <a:t>These changes would increase the disproportionate imprisonment of Indigenous, Black, and other racialized communities, detain legally innocent people without clear public-safety benefits, and erode Charter rights.</a:t>
            </a:r>
            <a:endParaRPr lang="en-US" sz="820" dirty="0"/>
          </a:p>
          <a:p>
            <a:pPr marL="0" indent="0" algn="l">
              <a:buNone/>
            </a:pPr>
            <a:r>
              <a:rPr lang="en-US" sz="730" b="1" dirty="0">
                <a:solidFill>
                  <a:srgbClr val="D4A843"/>
                </a:solidFill>
                <a:latin typeface="Calibri" pitchFamily="34" charset="0"/>
                <a:ea typeface="Calibri" pitchFamily="34" charset="-122"/>
                <a:cs typeface="Calibri" pitchFamily="34" charset="-120"/>
              </a:rPr>
              <a:t>— CCLA, 2026</a:t>
            </a:r>
            <a:endParaRPr lang="en-US" sz="82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75</TotalTime>
  <Words>2717</Words>
  <Application>Microsoft Office PowerPoint</Application>
  <PresentationFormat>On-screen Show (16:9)</PresentationFormat>
  <Paragraphs>236</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vt:lpstr>
      <vt:lpstr>Aptos Display</vt:lpstr>
      <vt:lpstr>Arial</vt:lpstr>
      <vt:lpstr>Calibri</vt:lpstr>
      <vt:lpstr>Consolas</vt:lpstr>
      <vt:lpstr>Constantia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dc:title>
  <dc:subject>PptxGenJS Presentation</dc:subject>
  <dc:creator>docgen</dc:creator>
  <cp:lastModifiedBy>Howard Sapers</cp:lastModifiedBy>
  <cp:revision>7</cp:revision>
  <cp:lastPrinted>2026-06-19T14:35:08Z</cp:lastPrinted>
  <dcterms:created xsi:type="dcterms:W3CDTF">2026-06-19T14:33:57Z</dcterms:created>
  <dcterms:modified xsi:type="dcterms:W3CDTF">2026-06-29T13:16:44Z</dcterms:modified>
</cp:coreProperties>
</file>