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94660"/>
  </p:normalViewPr>
  <p:slideViewPr>
    <p:cSldViewPr snapToGrid="0" snapToObjects="1">
      <p:cViewPr varScale="1">
        <p:scale>
          <a:sx n="100" d="100"/>
          <a:sy n="100" d="100"/>
        </p:scale>
        <p:origin x="202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nagan, Craig Justice (OCJ)" userId="c03fe281-fe9d-4f62-8eba-24caded482cb" providerId="ADAL" clId="{0561B8A9-6DDE-5E4C-AC94-E285F9B4913B}"/>
    <pc:docChg chg="modSld">
      <pc:chgData name="Brannagan, Craig Justice (OCJ)" userId="c03fe281-fe9d-4f62-8eba-24caded482cb" providerId="ADAL" clId="{0561B8A9-6DDE-5E4C-AC94-E285F9B4913B}" dt="2026-07-13T17:37:32.467" v="0" actId="20577"/>
      <pc:docMkLst>
        <pc:docMk/>
      </pc:docMkLst>
      <pc:sldChg chg="modSp mod">
        <pc:chgData name="Brannagan, Craig Justice (OCJ)" userId="c03fe281-fe9d-4f62-8eba-24caded482cb" providerId="ADAL" clId="{0561B8A9-6DDE-5E4C-AC94-E285F9B4913B}" dt="2026-07-13T17:37:32.467" v="0" actId="20577"/>
        <pc:sldMkLst>
          <pc:docMk/>
          <pc:sldMk cId="0" sldId="264"/>
        </pc:sldMkLst>
        <pc:spChg chg="mod">
          <ac:chgData name="Brannagan, Craig Justice (OCJ)" userId="c03fe281-fe9d-4f62-8eba-24caded482cb" providerId="ADAL" clId="{0561B8A9-6DDE-5E4C-AC94-E285F9B4913B}" dt="2026-07-13T17:37:32.467" v="0" actId="20577"/>
          <ac:spMkLst>
            <pc:docMk/>
            <pc:sldMk cId="0" sldId="264"/>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BCAD085-E8A6-8845-BD4E-CB4CCA059FC4}" type="datetimeFigureOut">
              <a:rPr lang="en-US" smtClean="0"/>
              <a:t>7/13/26</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C1FF6DA9-008F-8B48-92A6-B652298478BF}"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6762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7/13/26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20625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1356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12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6853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2332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1615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7/13/26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816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7/13/26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3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7/13/26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32711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09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7/13/26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061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7/13/26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4306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7/13/26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4513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7/13/26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93664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7/13/26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6223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7/13/26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42179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CAD085-E8A6-8845-BD4E-CB4CCA059FC4}" type="datetimeFigureOut">
              <a:rPr lang="en-US" smtClean="0"/>
              <a:t>7/13/26</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627869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0" r:id="rId14"/>
    <p:sldLayoutId id="2147483991" r:id="rId15"/>
    <p:sldLayoutId id="2147483992" r:id="rId16"/>
    <p:sldLayoutId id="2147483993"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sz="2600" b="1">
                <a:solidFill>
                  <a:srgbClr val="002060"/>
                </a:solidFill>
              </a:defRPr>
            </a:pPr>
            <a:r>
              <a:t>Appellate Guidance on Individualized Justice</a:t>
            </a:r>
          </a:p>
        </p:txBody>
      </p:sp>
      <p:sp>
        <p:nvSpPr>
          <p:cNvPr id="3" name="Subtitle 2"/>
          <p:cNvSpPr>
            <a:spLocks noGrp="1"/>
          </p:cNvSpPr>
          <p:nvPr>
            <p:ph type="subTitle" idx="1"/>
          </p:nvPr>
        </p:nvSpPr>
        <p:spPr/>
        <p:txBody>
          <a:bodyPr>
            <a:normAutofit lnSpcReduction="10000"/>
          </a:bodyPr>
          <a:lstStyle/>
          <a:p>
            <a:pPr>
              <a:defRPr sz="1600">
                <a:latin typeface="Calibri"/>
              </a:defRPr>
            </a:pPr>
            <a:r>
              <a:rPr sz="2100" dirty="0"/>
              <a:t>Mitigation and Collateral Consequences in Ontario Sentencing Jurisprudence</a:t>
            </a:r>
          </a:p>
          <a:p>
            <a:pPr>
              <a:defRPr sz="1600">
                <a:latin typeface="Calibri"/>
              </a:defRPr>
            </a:pPr>
            <a:endParaRPr dirty="0"/>
          </a:p>
          <a:p>
            <a:pPr>
              <a:defRPr sz="1600">
                <a:latin typeface="Calibri"/>
              </a:defRPr>
            </a:pPr>
            <a:r>
              <a:rPr lang="en-CA" dirty="0"/>
              <a:t>Justice Craig A. Brannagan, Ontario Court of Justice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600" b="1">
                <a:solidFill>
                  <a:srgbClr val="002060"/>
                </a:solidFill>
              </a:defRPr>
            </a:pPr>
            <a:r>
              <a:rPr lang="en-CA" dirty="0"/>
              <a:t>(1) Moral Blameworthiness:</a:t>
            </a:r>
            <a:br>
              <a:rPr lang="en-CA" dirty="0"/>
            </a:br>
            <a:r>
              <a:rPr dirty="0"/>
              <a:t>Cognitive Impairment</a:t>
            </a:r>
          </a:p>
        </p:txBody>
      </p:sp>
      <p:sp>
        <p:nvSpPr>
          <p:cNvPr id="3" name="Content Placeholder 2"/>
          <p:cNvSpPr>
            <a:spLocks noGrp="1"/>
          </p:cNvSpPr>
          <p:nvPr>
            <p:ph idx="1"/>
          </p:nvPr>
        </p:nvSpPr>
        <p:spPr/>
        <p:txBody>
          <a:bodyPr/>
          <a:lstStyle/>
          <a:p>
            <a:pPr>
              <a:defRPr sz="1600">
                <a:latin typeface="Calibri"/>
              </a:defRPr>
            </a:pPr>
            <a:r>
              <a:rPr sz="2000" dirty="0"/>
              <a:t>“Cognitive impairment can attenuate the moral blameworthiness attached to that behaviour.”</a:t>
            </a:r>
            <a:endParaRPr dirty="0"/>
          </a:p>
          <a:p>
            <a:pPr lvl="1">
              <a:defRPr sz="1600">
                <a:latin typeface="Calibri"/>
              </a:defRPr>
            </a:pPr>
            <a:r>
              <a:rPr i="1" dirty="0"/>
              <a:t>R. v. </a:t>
            </a:r>
            <a:r>
              <a:rPr i="1" dirty="0" err="1"/>
              <a:t>Storey</a:t>
            </a:r>
            <a:r>
              <a:rPr dirty="0"/>
              <a:t>, 2025 ONCA 599, at paras. 64, 69</a:t>
            </a:r>
          </a:p>
          <a:p>
            <a:pPr lvl="1">
              <a:defRPr sz="1600">
                <a:latin typeface="Calibri"/>
              </a:defRPr>
            </a:pPr>
            <a:r>
              <a:rPr i="1" dirty="0"/>
              <a:t>R. v. </a:t>
            </a:r>
            <a:r>
              <a:rPr i="1" dirty="0" err="1"/>
              <a:t>Manitowabi</a:t>
            </a:r>
            <a:r>
              <a:rPr dirty="0"/>
              <a:t>, 2014 ONCA 301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600" b="1">
                <a:solidFill>
                  <a:srgbClr val="002060"/>
                </a:solidFill>
              </a:defRPr>
            </a:pPr>
            <a:r>
              <a:rPr lang="en-CA" dirty="0"/>
              <a:t>(1) Moral Blameworthiness:</a:t>
            </a:r>
            <a:br>
              <a:rPr lang="en-CA" dirty="0"/>
            </a:br>
            <a:r>
              <a:rPr dirty="0"/>
              <a:t>A Boundary Principle</a:t>
            </a:r>
          </a:p>
        </p:txBody>
      </p:sp>
      <p:sp>
        <p:nvSpPr>
          <p:cNvPr id="3" name="Content Placeholder 2"/>
          <p:cNvSpPr>
            <a:spLocks noGrp="1"/>
          </p:cNvSpPr>
          <p:nvPr>
            <p:ph idx="1"/>
          </p:nvPr>
        </p:nvSpPr>
        <p:spPr/>
        <p:txBody>
          <a:bodyPr/>
          <a:lstStyle/>
          <a:p>
            <a:pPr algn="just">
              <a:defRPr sz="1600">
                <a:latin typeface="Calibri"/>
              </a:defRPr>
            </a:pPr>
            <a:r>
              <a:rPr sz="2000" dirty="0"/>
              <a:t>“There is no general proposition that a person who commits a crime to obtain drugs is less morally blameworthy than a person who does so for other reasons.”</a:t>
            </a:r>
            <a:endParaRPr dirty="0"/>
          </a:p>
          <a:p>
            <a:pPr lvl="1">
              <a:defRPr sz="1600">
                <a:latin typeface="Calibri"/>
              </a:defRPr>
            </a:pPr>
            <a:r>
              <a:rPr i="1" dirty="0"/>
              <a:t>R. v. </a:t>
            </a:r>
            <a:r>
              <a:rPr i="1" dirty="0" err="1"/>
              <a:t>Burgler</a:t>
            </a:r>
            <a:r>
              <a:rPr dirty="0"/>
              <a:t>, 2024 ONCA 176</a:t>
            </a:r>
          </a:p>
          <a:p>
            <a:pPr lvl="1">
              <a:defRPr sz="1600">
                <a:latin typeface="Calibri"/>
              </a:defRPr>
            </a:pPr>
            <a:r>
              <a:rPr i="1" dirty="0"/>
              <a:t>R. v. Cass</a:t>
            </a:r>
            <a:r>
              <a:rPr dirty="0"/>
              <a:t>, 2019 ONCA 731, at para. 42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600" b="1">
                <a:solidFill>
                  <a:srgbClr val="002060"/>
                </a:solidFill>
              </a:defRPr>
            </a:pPr>
            <a:r>
              <a:rPr lang="en-CA" dirty="0"/>
              <a:t>(2) </a:t>
            </a:r>
            <a:r>
              <a:rPr dirty="0"/>
              <a:t>Collateral Consequences</a:t>
            </a:r>
          </a:p>
        </p:txBody>
      </p:sp>
      <p:sp>
        <p:nvSpPr>
          <p:cNvPr id="3" name="Content Placeholder 2"/>
          <p:cNvSpPr>
            <a:spLocks noGrp="1"/>
          </p:cNvSpPr>
          <p:nvPr>
            <p:ph idx="1"/>
          </p:nvPr>
        </p:nvSpPr>
        <p:spPr/>
        <p:txBody>
          <a:bodyPr/>
          <a:lstStyle/>
          <a:p>
            <a:pPr marL="0" indent="0">
              <a:buNone/>
              <a:defRPr sz="1600">
                <a:latin typeface="Calibri"/>
              </a:defRPr>
            </a:pPr>
            <a:endParaRPr lang="en-CA" dirty="0"/>
          </a:p>
          <a:p>
            <a:pPr algn="just">
              <a:defRPr sz="1600">
                <a:latin typeface="Calibri"/>
              </a:defRPr>
            </a:pPr>
            <a:r>
              <a:rPr sz="2000" dirty="0"/>
              <a:t>“Examining collateral consequences enables a sentencing judge to craft a proportionate sentence...”</a:t>
            </a:r>
            <a:endParaRPr dirty="0"/>
          </a:p>
          <a:p>
            <a:pPr lvl="1">
              <a:defRPr sz="1600">
                <a:latin typeface="Calibri"/>
              </a:defRPr>
            </a:pPr>
            <a:r>
              <a:rPr i="1" dirty="0"/>
              <a:t>R. v. Suter</a:t>
            </a:r>
            <a:r>
              <a:rPr dirty="0"/>
              <a:t>, 2018 SCC 34, at para. 46</a:t>
            </a:r>
            <a:endParaRPr lang="en-CA" dirty="0"/>
          </a:p>
          <a:p>
            <a:pPr>
              <a:defRPr sz="1600">
                <a:latin typeface="Calibri"/>
              </a:defRPr>
            </a:pPr>
            <a:endParaRPr lang="en-CA" dirty="0"/>
          </a:p>
          <a:p>
            <a:pPr algn="just">
              <a:defRPr sz="1600">
                <a:latin typeface="Calibri"/>
              </a:defRPr>
            </a:pPr>
            <a:r>
              <a:rPr lang="en-CA" sz="2000" dirty="0"/>
              <a:t>“Sentences must remain proportionate in their real-world effect.”</a:t>
            </a:r>
          </a:p>
          <a:p>
            <a:pPr lvl="1">
              <a:defRPr sz="1600">
                <a:latin typeface="Calibri"/>
              </a:defRPr>
            </a:pPr>
            <a:r>
              <a:rPr lang="en-CA" i="1" dirty="0"/>
              <a:t>R. v. </a:t>
            </a:r>
            <a:r>
              <a:rPr lang="en-CA" i="1" dirty="0" err="1"/>
              <a:t>Oryia</a:t>
            </a:r>
            <a:r>
              <a:rPr lang="en-CA" dirty="0"/>
              <a:t>, 2026 ONCA 166, at para. 28</a:t>
            </a:r>
          </a:p>
          <a:p>
            <a:pPr marL="0" indent="0">
              <a:buNone/>
              <a:defRPr sz="1600">
                <a:latin typeface="Calibri"/>
              </a:defRPr>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600" b="1">
                <a:solidFill>
                  <a:srgbClr val="002060"/>
                </a:solidFill>
              </a:defRPr>
            </a:pPr>
            <a:r>
              <a:rPr lang="en-CA" dirty="0"/>
              <a:t>(2) </a:t>
            </a:r>
            <a:r>
              <a:rPr dirty="0"/>
              <a:t>Collateral Consequences: </a:t>
            </a:r>
            <a:br>
              <a:rPr lang="en-CA" dirty="0"/>
            </a:br>
            <a:r>
              <a:rPr dirty="0"/>
              <a:t>Governing Principles</a:t>
            </a:r>
          </a:p>
        </p:txBody>
      </p:sp>
      <p:sp>
        <p:nvSpPr>
          <p:cNvPr id="3" name="Content Placeholder 2"/>
          <p:cNvSpPr>
            <a:spLocks noGrp="1"/>
          </p:cNvSpPr>
          <p:nvPr>
            <p:ph idx="1"/>
          </p:nvPr>
        </p:nvSpPr>
        <p:spPr/>
        <p:txBody>
          <a:bodyPr/>
          <a:lstStyle/>
          <a:p>
            <a:pPr>
              <a:defRPr sz="1600">
                <a:latin typeface="Calibri"/>
              </a:defRPr>
            </a:pPr>
            <a:r>
              <a:rPr sz="2000" dirty="0"/>
              <a:t>“Collateral consequences humanize and individualize sentencing...”</a:t>
            </a:r>
          </a:p>
          <a:p>
            <a:pPr>
              <a:defRPr sz="1600">
                <a:latin typeface="Calibri"/>
              </a:defRPr>
            </a:pPr>
            <a:r>
              <a:rPr sz="2000" dirty="0"/>
              <a:t>“Considering collateral consequences is mandatory, not optional.”</a:t>
            </a:r>
            <a:endParaRPr lang="en-CA" sz="2000" dirty="0"/>
          </a:p>
          <a:p>
            <a:pPr>
              <a:defRPr sz="1600">
                <a:latin typeface="Calibri"/>
              </a:defRPr>
            </a:pPr>
            <a:r>
              <a:rPr lang="en-CA" sz="2000" dirty="0"/>
              <a:t>“…the law approaches collateral consequences generously, not restrictively.”</a:t>
            </a:r>
            <a:endParaRPr dirty="0"/>
          </a:p>
          <a:p>
            <a:pPr lvl="1">
              <a:defRPr sz="1600">
                <a:latin typeface="Calibri"/>
              </a:defRPr>
            </a:pPr>
            <a:r>
              <a:rPr i="1" dirty="0"/>
              <a:t>R. v. D.B</a:t>
            </a:r>
            <a:r>
              <a:rPr dirty="0"/>
              <a:t>., 2025 ONCA 577, at paras. 12–1</a:t>
            </a:r>
            <a:r>
              <a:rPr lang="en-CA" dirty="0"/>
              <a:t>4</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600" b="1">
                <a:solidFill>
                  <a:srgbClr val="002060"/>
                </a:solidFill>
              </a:defRPr>
            </a:pPr>
            <a:r>
              <a:rPr lang="en-CA" dirty="0"/>
              <a:t>(2) Collateral Consequences:</a:t>
            </a:r>
            <a:br>
              <a:rPr lang="en-CA" dirty="0"/>
            </a:br>
            <a:r>
              <a:rPr dirty="0"/>
              <a:t>Family Separation and Job Loss</a:t>
            </a:r>
          </a:p>
        </p:txBody>
      </p:sp>
      <p:sp>
        <p:nvSpPr>
          <p:cNvPr id="3" name="Content Placeholder 2"/>
          <p:cNvSpPr>
            <a:spLocks noGrp="1"/>
          </p:cNvSpPr>
          <p:nvPr>
            <p:ph idx="1"/>
          </p:nvPr>
        </p:nvSpPr>
        <p:spPr/>
        <p:txBody>
          <a:bodyPr/>
          <a:lstStyle/>
          <a:p>
            <a:pPr>
              <a:defRPr sz="1600">
                <a:latin typeface="Calibri"/>
              </a:defRPr>
            </a:pPr>
            <a:r>
              <a:rPr sz="2000" dirty="0"/>
              <a:t>“Failing to meaningfully engage with the collateral consequences of family separation is an error in principle.”</a:t>
            </a:r>
          </a:p>
          <a:p>
            <a:pPr>
              <a:defRPr sz="1600">
                <a:latin typeface="Calibri"/>
              </a:defRPr>
            </a:pPr>
            <a:r>
              <a:rPr sz="2000" dirty="0"/>
              <a:t>“Losing employment frustrates rehabilitation and reintegration.”</a:t>
            </a:r>
            <a:endParaRPr lang="en-CA" sz="2000" dirty="0"/>
          </a:p>
          <a:p>
            <a:pPr lvl="1">
              <a:defRPr sz="1600">
                <a:latin typeface="Calibri"/>
              </a:defRPr>
            </a:pPr>
            <a:r>
              <a:rPr i="1" dirty="0"/>
              <a:t>R. v. D.B</a:t>
            </a:r>
            <a:r>
              <a:rPr dirty="0"/>
              <a:t>., 2025 ONCA 577, at paras. 19–23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600" b="1">
                <a:solidFill>
                  <a:srgbClr val="002060"/>
                </a:solidFill>
              </a:defRPr>
            </a:pPr>
            <a:r>
              <a:rPr lang="en-CA" dirty="0"/>
              <a:t>(2) </a:t>
            </a:r>
            <a:r>
              <a:rPr dirty="0"/>
              <a:t>Limits on Collateral Consequences</a:t>
            </a:r>
          </a:p>
        </p:txBody>
      </p:sp>
      <p:sp>
        <p:nvSpPr>
          <p:cNvPr id="3" name="Content Placeholder 2"/>
          <p:cNvSpPr>
            <a:spLocks noGrp="1"/>
          </p:cNvSpPr>
          <p:nvPr>
            <p:ph idx="1"/>
          </p:nvPr>
        </p:nvSpPr>
        <p:spPr/>
        <p:txBody>
          <a:bodyPr>
            <a:normAutofit/>
          </a:bodyPr>
          <a:lstStyle/>
          <a:p>
            <a:pPr>
              <a:defRPr sz="1600">
                <a:latin typeface="Calibri"/>
              </a:defRPr>
            </a:pPr>
            <a:r>
              <a:rPr sz="2000" dirty="0"/>
              <a:t>“The fundamental principle of proportionality must prevail in every case...”</a:t>
            </a:r>
            <a:endParaRPr dirty="0"/>
          </a:p>
          <a:p>
            <a:pPr lvl="1">
              <a:defRPr sz="1600">
                <a:latin typeface="Calibri"/>
              </a:defRPr>
            </a:pPr>
            <a:r>
              <a:rPr i="1" dirty="0"/>
              <a:t>R. v. Suter</a:t>
            </a:r>
            <a:r>
              <a:rPr dirty="0"/>
              <a:t>, 2018 SCC 34, at para. 5</a:t>
            </a:r>
            <a:r>
              <a:rPr lang="en-CA" dirty="0"/>
              <a:t>6</a:t>
            </a:r>
          </a:p>
          <a:p>
            <a:pPr lvl="1">
              <a:defRPr sz="1600">
                <a:latin typeface="Calibri"/>
              </a:defRPr>
            </a:pPr>
            <a:endParaRPr lang="en-CA" dirty="0"/>
          </a:p>
          <a:p>
            <a:pPr>
              <a:defRPr sz="1600">
                <a:latin typeface="Calibri"/>
              </a:defRPr>
            </a:pPr>
            <a:r>
              <a:rPr lang="en-CA" sz="2000" dirty="0"/>
              <a:t>“While family consequences may be a relevant factor, courts must be careful not to let these consequences overwhelm the other principles of sentencing.”</a:t>
            </a:r>
            <a:endParaRPr lang="en-CA" dirty="0"/>
          </a:p>
          <a:p>
            <a:pPr lvl="1">
              <a:defRPr sz="1600">
                <a:latin typeface="Calibri"/>
              </a:defRPr>
            </a:pPr>
            <a:r>
              <a:rPr lang="en-CA" i="1" dirty="0"/>
              <a:t>R. v. Al-Enzi</a:t>
            </a:r>
            <a:r>
              <a:rPr lang="en-CA" dirty="0"/>
              <a:t>, 2025 ONCA 485, at paras. 10-12</a:t>
            </a:r>
          </a:p>
          <a:p>
            <a:pPr lvl="1">
              <a:defRPr sz="1600">
                <a:latin typeface="Calibri"/>
              </a:defRPr>
            </a:pPr>
            <a:r>
              <a:rPr lang="en-CA" i="1" dirty="0"/>
              <a:t>R. v. Dent</a:t>
            </a:r>
            <a:r>
              <a:rPr lang="en-CA" dirty="0"/>
              <a:t>, 2023 ONCA 460, at para. 124.</a:t>
            </a:r>
            <a:endParaRPr lang="en-CA" i="1" dirty="0"/>
          </a:p>
          <a:p>
            <a:pPr marL="914400" lvl="2" indent="0">
              <a:buNone/>
              <a:defRPr sz="1600">
                <a:latin typeface="Calibri"/>
              </a:defRPr>
            </a:pPr>
            <a:endParaRPr lang="en-C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600" b="1">
                <a:solidFill>
                  <a:srgbClr val="002060"/>
                </a:solidFill>
              </a:defRPr>
            </a:pPr>
            <a:r>
              <a:rPr lang="en-CA" dirty="0"/>
              <a:t>(3) Other Significant Mitigating Factors:</a:t>
            </a:r>
            <a:br>
              <a:rPr lang="en-CA" dirty="0"/>
            </a:br>
            <a:r>
              <a:rPr dirty="0"/>
              <a:t>Strict Bail Conditions</a:t>
            </a:r>
          </a:p>
        </p:txBody>
      </p:sp>
      <p:sp>
        <p:nvSpPr>
          <p:cNvPr id="3" name="Content Placeholder 2"/>
          <p:cNvSpPr>
            <a:spLocks noGrp="1"/>
          </p:cNvSpPr>
          <p:nvPr>
            <p:ph idx="1"/>
          </p:nvPr>
        </p:nvSpPr>
        <p:spPr/>
        <p:txBody>
          <a:bodyPr/>
          <a:lstStyle/>
          <a:p>
            <a:pPr algn="just">
              <a:defRPr sz="1600">
                <a:latin typeface="Calibri"/>
              </a:defRPr>
            </a:pPr>
            <a:r>
              <a:rPr sz="2000" dirty="0"/>
              <a:t>“Pretrial bail is conceptually a mitigating factor.”</a:t>
            </a:r>
            <a:endParaRPr dirty="0"/>
          </a:p>
          <a:p>
            <a:pPr lvl="1">
              <a:defRPr sz="1600">
                <a:latin typeface="Calibri"/>
              </a:defRPr>
            </a:pPr>
            <a:r>
              <a:rPr lang="en-CA" i="1" dirty="0"/>
              <a:t>R. v. Downes</a:t>
            </a:r>
            <a:r>
              <a:rPr lang="en-CA" dirty="0"/>
              <a:t>, 2006 CanLII 3957 (ONCA)</a:t>
            </a:r>
          </a:p>
          <a:p>
            <a:pPr lvl="1">
              <a:defRPr sz="1600">
                <a:latin typeface="Calibri"/>
              </a:defRPr>
            </a:pPr>
            <a:r>
              <a:rPr lang="en-CA" i="1" dirty="0"/>
              <a:t>R. v. Rowe</a:t>
            </a:r>
            <a:r>
              <a:rPr lang="en-CA" dirty="0"/>
              <a:t>, 2026 ONCA 8, at para. 7</a:t>
            </a:r>
          </a:p>
          <a:p>
            <a:pPr lvl="1">
              <a:defRPr sz="1600">
                <a:latin typeface="Calibri"/>
              </a:defRPr>
            </a:pPr>
            <a:r>
              <a:rPr lang="en-CA" i="1" dirty="0"/>
              <a:t>R. v. Lowe</a:t>
            </a:r>
            <a:r>
              <a:rPr lang="en-CA" dirty="0"/>
              <a:t>, 2025 ONCA 475, at para. 17</a:t>
            </a:r>
            <a:endParaRPr lang="en-CA" i="1" dirty="0"/>
          </a:p>
          <a:p>
            <a:pPr lvl="1">
              <a:defRPr sz="1600">
                <a:latin typeface="Calibri"/>
              </a:defRPr>
            </a:pPr>
            <a:r>
              <a:rPr i="1" dirty="0"/>
              <a:t>R. v. Prindle, </a:t>
            </a:r>
            <a:r>
              <a:rPr dirty="0"/>
              <a:t>2025 ONCA 386, at paras. 12–13</a:t>
            </a:r>
            <a:endParaRPr lang="en-CA" dirty="0"/>
          </a:p>
          <a:p>
            <a:pPr lvl="1">
              <a:defRPr sz="1600">
                <a:latin typeface="Calibri"/>
              </a:defRPr>
            </a:pPr>
            <a:r>
              <a:rPr lang="en-CA" i="1" dirty="0"/>
              <a:t>R. v. Joseph</a:t>
            </a:r>
            <a:r>
              <a:rPr lang="en-CA" dirty="0"/>
              <a:t>, 2020 ONCA 733, at para. 108</a:t>
            </a:r>
          </a:p>
          <a:p>
            <a:pPr>
              <a:defRPr sz="1600">
                <a:latin typeface="Calibri"/>
              </a:defRPr>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600" b="1">
                <a:solidFill>
                  <a:srgbClr val="002060"/>
                </a:solidFill>
              </a:defRPr>
            </a:pPr>
            <a:r>
              <a:rPr lang="en-CA" dirty="0"/>
              <a:t>(3) Other Significant Mitigating Factors:</a:t>
            </a:r>
            <a:br>
              <a:rPr lang="en-CA" dirty="0"/>
            </a:br>
            <a:r>
              <a:rPr dirty="0"/>
              <a:t>Harsh Presentence Custody</a:t>
            </a:r>
          </a:p>
        </p:txBody>
      </p:sp>
      <p:sp>
        <p:nvSpPr>
          <p:cNvPr id="3" name="Content Placeholder 2"/>
          <p:cNvSpPr>
            <a:spLocks noGrp="1"/>
          </p:cNvSpPr>
          <p:nvPr>
            <p:ph idx="1"/>
          </p:nvPr>
        </p:nvSpPr>
        <p:spPr/>
        <p:txBody>
          <a:bodyPr/>
          <a:lstStyle/>
          <a:p>
            <a:pPr algn="just">
              <a:defRPr sz="1600">
                <a:latin typeface="Calibri"/>
              </a:defRPr>
            </a:pPr>
            <a:r>
              <a:rPr sz="2000" dirty="0"/>
              <a:t>“Particularly harsh presentence incarceration conditions can provide mitigation...”</a:t>
            </a:r>
            <a:endParaRPr dirty="0"/>
          </a:p>
          <a:p>
            <a:pPr lvl="1">
              <a:defRPr sz="1600">
                <a:latin typeface="Calibri"/>
              </a:defRPr>
            </a:pPr>
            <a:r>
              <a:rPr i="1" dirty="0"/>
              <a:t>R. v. Duncan</a:t>
            </a:r>
            <a:r>
              <a:rPr dirty="0"/>
              <a:t>, 2016 ONCA 754, at para. 6</a:t>
            </a:r>
          </a:p>
          <a:p>
            <a:pPr lvl="1">
              <a:defRPr sz="1600">
                <a:latin typeface="Calibri"/>
              </a:defRPr>
            </a:pPr>
            <a:r>
              <a:rPr i="1" dirty="0"/>
              <a:t>R. v. Clarke</a:t>
            </a:r>
            <a:r>
              <a:rPr dirty="0"/>
              <a:t>, 2026 ONCA 152</a:t>
            </a:r>
            <a:endParaRPr lang="en-CA" dirty="0"/>
          </a:p>
          <a:p>
            <a:pPr lvl="1">
              <a:defRPr sz="1600">
                <a:latin typeface="Calibri"/>
              </a:defRPr>
            </a:pPr>
            <a:r>
              <a:rPr lang="en-CA" i="1" dirty="0"/>
              <a:t>R. v. </a:t>
            </a:r>
            <a:r>
              <a:rPr lang="en-CA" i="1" dirty="0" err="1"/>
              <a:t>Oryia</a:t>
            </a:r>
            <a:r>
              <a:rPr lang="en-CA" dirty="0"/>
              <a:t>, 2026 ONCA 166</a:t>
            </a:r>
          </a:p>
          <a:p>
            <a:pPr lvl="1">
              <a:defRPr sz="1600">
                <a:latin typeface="Calibri"/>
              </a:defRPr>
            </a:pPr>
            <a:r>
              <a:rPr lang="en-CA" i="1" dirty="0"/>
              <a:t>R. v. Brown</a:t>
            </a:r>
            <a:r>
              <a:rPr lang="en-CA" dirty="0"/>
              <a:t>, 2025 ONCA 164</a:t>
            </a:r>
          </a:p>
          <a:p>
            <a:pPr lvl="1">
              <a:defRPr sz="1600">
                <a:latin typeface="Calibri"/>
              </a:defRPr>
            </a:pPr>
            <a:r>
              <a:rPr lang="en-CA" i="1" dirty="0"/>
              <a:t>R. v. Marshall</a:t>
            </a:r>
            <a:r>
              <a:rPr lang="en-CA" dirty="0"/>
              <a:t>, 2021 ONCA 344</a:t>
            </a:r>
            <a:endParaRPr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600" b="1">
                <a:solidFill>
                  <a:srgbClr val="002060"/>
                </a:solidFill>
              </a:defRPr>
            </a:pPr>
            <a:r>
              <a:rPr lang="en-CA" dirty="0"/>
              <a:t>(3) Other Significant Mitigating Factors:</a:t>
            </a:r>
            <a:br>
              <a:rPr lang="en-CA" dirty="0"/>
            </a:br>
            <a:r>
              <a:rPr dirty="0"/>
              <a:t>Qualitative Severity of Custody</a:t>
            </a:r>
          </a:p>
        </p:txBody>
      </p:sp>
      <p:sp>
        <p:nvSpPr>
          <p:cNvPr id="3" name="Content Placeholder 2"/>
          <p:cNvSpPr>
            <a:spLocks noGrp="1"/>
          </p:cNvSpPr>
          <p:nvPr>
            <p:ph idx="1"/>
          </p:nvPr>
        </p:nvSpPr>
        <p:spPr/>
        <p:txBody>
          <a:bodyPr/>
          <a:lstStyle/>
          <a:p>
            <a:pPr algn="just">
              <a:defRPr sz="1600">
                <a:latin typeface="Calibri"/>
              </a:defRPr>
            </a:pPr>
            <a:r>
              <a:rPr dirty="0"/>
              <a:t>“The qualitative experience of custody forms part of the severity of punishment.”</a:t>
            </a:r>
          </a:p>
          <a:p>
            <a:pPr lvl="1">
              <a:defRPr sz="1600">
                <a:latin typeface="Calibri"/>
              </a:defRPr>
            </a:pPr>
            <a:r>
              <a:rPr i="1" dirty="0"/>
              <a:t>R. v. </a:t>
            </a:r>
            <a:r>
              <a:rPr i="1" dirty="0" err="1"/>
              <a:t>Oryia</a:t>
            </a:r>
            <a:r>
              <a:rPr i="1" dirty="0"/>
              <a:t>, </a:t>
            </a:r>
            <a:r>
              <a:rPr dirty="0"/>
              <a:t>2026 ONCA 166, at paras. 19, 22</a:t>
            </a:r>
          </a:p>
          <a:p>
            <a:pPr lvl="1">
              <a:defRPr sz="1600">
                <a:latin typeface="Calibri"/>
              </a:defRPr>
            </a:pPr>
            <a:r>
              <a:rPr i="1" dirty="0"/>
              <a:t>R. v. Hills</a:t>
            </a:r>
            <a:r>
              <a:rPr dirty="0"/>
              <a:t>, 2023 SCC 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600" b="1">
                <a:solidFill>
                  <a:srgbClr val="002060"/>
                </a:solidFill>
              </a:defRPr>
            </a:pPr>
            <a:r>
              <a:rPr lang="en-CA" dirty="0"/>
              <a:t>(3) Other Significant Mitigating Factors:</a:t>
            </a:r>
            <a:br>
              <a:rPr lang="en-CA" dirty="0"/>
            </a:br>
            <a:r>
              <a:rPr dirty="0"/>
              <a:t>Health Conditions</a:t>
            </a:r>
          </a:p>
        </p:txBody>
      </p:sp>
      <p:sp>
        <p:nvSpPr>
          <p:cNvPr id="3" name="Content Placeholder 2"/>
          <p:cNvSpPr>
            <a:spLocks noGrp="1"/>
          </p:cNvSpPr>
          <p:nvPr>
            <p:ph idx="1"/>
          </p:nvPr>
        </p:nvSpPr>
        <p:spPr/>
        <p:txBody>
          <a:bodyPr/>
          <a:lstStyle/>
          <a:p>
            <a:pPr algn="just">
              <a:defRPr sz="1600">
                <a:latin typeface="Calibri"/>
              </a:defRPr>
            </a:pPr>
            <a:r>
              <a:rPr sz="2000" dirty="0"/>
              <a:t>“Physical health conditions matter to sentencing – they are always relevant...”</a:t>
            </a:r>
          </a:p>
          <a:p>
            <a:pPr algn="just">
              <a:defRPr sz="1600">
                <a:latin typeface="Calibri"/>
              </a:defRPr>
            </a:pPr>
            <a:r>
              <a:rPr sz="2000" dirty="0"/>
              <a:t>“It is an error in principle to overlook physical health challenges...”</a:t>
            </a:r>
            <a:endParaRPr dirty="0"/>
          </a:p>
          <a:p>
            <a:pPr lvl="1">
              <a:defRPr sz="1600">
                <a:latin typeface="Calibri"/>
              </a:defRPr>
            </a:pPr>
            <a:r>
              <a:rPr i="1" dirty="0"/>
              <a:t>R. v. </a:t>
            </a:r>
            <a:r>
              <a:rPr i="1" dirty="0" err="1"/>
              <a:t>Kulatheeswaran</a:t>
            </a:r>
            <a:r>
              <a:rPr i="1" dirty="0"/>
              <a:t>, </a:t>
            </a:r>
            <a:r>
              <a:rPr dirty="0"/>
              <a:t>2026 ONCA 128, at para. 22</a:t>
            </a:r>
            <a:endParaRPr lang="en-CA" dirty="0"/>
          </a:p>
          <a:p>
            <a:pPr lvl="1">
              <a:defRPr sz="1600">
                <a:latin typeface="Calibri"/>
              </a:defRPr>
            </a:pPr>
            <a:r>
              <a:rPr lang="en-CA" i="1" dirty="0"/>
              <a:t>R. v. Purvis</a:t>
            </a:r>
            <a:r>
              <a:rPr lang="en-CA" dirty="0"/>
              <a:t>, 2026 ONCA 187, at para. 37</a:t>
            </a:r>
            <a:endParaRPr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600" b="1">
                <a:solidFill>
                  <a:srgbClr val="002060"/>
                </a:solidFill>
              </a:defRPr>
            </a:pPr>
            <a:r>
              <a:rPr dirty="0"/>
              <a:t>The Fundamental Principle</a:t>
            </a:r>
          </a:p>
        </p:txBody>
      </p:sp>
      <p:sp>
        <p:nvSpPr>
          <p:cNvPr id="3" name="Content Placeholder 2"/>
          <p:cNvSpPr>
            <a:spLocks noGrp="1"/>
          </p:cNvSpPr>
          <p:nvPr>
            <p:ph idx="1"/>
          </p:nvPr>
        </p:nvSpPr>
        <p:spPr/>
        <p:txBody>
          <a:bodyPr>
            <a:normAutofit/>
          </a:bodyPr>
          <a:lstStyle/>
          <a:p>
            <a:pPr algn="just">
              <a:defRPr sz="1600">
                <a:latin typeface="Calibri"/>
              </a:defRPr>
            </a:pPr>
            <a:r>
              <a:rPr sz="2000" dirty="0"/>
              <a:t>“A sentence must be proportionate to the gravity of the offence and the degree of responsibility of the offender.”</a:t>
            </a:r>
          </a:p>
          <a:p>
            <a:pPr lvl="1">
              <a:defRPr sz="1600">
                <a:latin typeface="Calibri"/>
              </a:defRPr>
            </a:pPr>
            <a:r>
              <a:rPr dirty="0"/>
              <a:t>Criminal Code, s. 718.</a:t>
            </a:r>
            <a:r>
              <a:rPr lang="en-CA" dirty="0"/>
              <a:t>1</a:t>
            </a:r>
            <a:endParaRPr dirty="0"/>
          </a:p>
          <a:p>
            <a:pPr lvl="1">
              <a:defRPr sz="1600">
                <a:latin typeface="Calibri"/>
              </a:defRPr>
            </a:pPr>
            <a:r>
              <a:rPr lang="en-CA" i="1" dirty="0"/>
              <a:t>R. v. Lacasse</a:t>
            </a:r>
            <a:r>
              <a:rPr lang="en-CA" dirty="0"/>
              <a:t>, 2015 SCC 54, at para. 12</a:t>
            </a:r>
          </a:p>
          <a:p>
            <a:pPr lvl="1">
              <a:defRPr sz="1600">
                <a:latin typeface="Calibri"/>
              </a:defRPr>
            </a:pPr>
            <a:r>
              <a:rPr i="1" dirty="0"/>
              <a:t>R. v. Morris</a:t>
            </a:r>
            <a:r>
              <a:rPr dirty="0"/>
              <a:t>, 2021 ONCA 680, at para. 59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600" b="1">
                <a:solidFill>
                  <a:srgbClr val="002060"/>
                </a:solidFill>
              </a:defRPr>
            </a:pPr>
            <a:r>
              <a:rPr lang="en-CA" dirty="0"/>
              <a:t>(3) Other Significant Mitigating Factors:</a:t>
            </a:r>
            <a:br>
              <a:rPr lang="en-CA" dirty="0"/>
            </a:br>
            <a:r>
              <a:rPr dirty="0"/>
              <a:t>Mental Health in Custody</a:t>
            </a:r>
          </a:p>
        </p:txBody>
      </p:sp>
      <p:sp>
        <p:nvSpPr>
          <p:cNvPr id="3" name="Content Placeholder 2"/>
          <p:cNvSpPr>
            <a:spLocks noGrp="1"/>
          </p:cNvSpPr>
          <p:nvPr>
            <p:ph idx="1"/>
          </p:nvPr>
        </p:nvSpPr>
        <p:spPr/>
        <p:txBody>
          <a:bodyPr/>
          <a:lstStyle/>
          <a:p>
            <a:pPr algn="just">
              <a:defRPr sz="1600">
                <a:latin typeface="Calibri"/>
              </a:defRPr>
            </a:pPr>
            <a:r>
              <a:rPr sz="2000" dirty="0"/>
              <a:t>“Such vulnerabilities may render imprisonment more severe and must be taken into account.”</a:t>
            </a:r>
            <a:endParaRPr dirty="0"/>
          </a:p>
          <a:p>
            <a:pPr lvl="1">
              <a:defRPr sz="1600">
                <a:latin typeface="Calibri"/>
              </a:defRPr>
            </a:pPr>
            <a:r>
              <a:rPr i="1" dirty="0"/>
              <a:t>R. v. Purvis, </a:t>
            </a:r>
            <a:r>
              <a:rPr dirty="0"/>
              <a:t>2026 ONCA 187, at para. 37</a:t>
            </a:r>
          </a:p>
          <a:p>
            <a:pPr lvl="1">
              <a:defRPr sz="1600">
                <a:latin typeface="Calibri"/>
              </a:defRPr>
            </a:pPr>
            <a:r>
              <a:rPr i="1" dirty="0"/>
              <a:t>R. v. Bertrand Marchand</a:t>
            </a:r>
            <a:r>
              <a:rPr dirty="0"/>
              <a:t>, 2023 SCC 26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600" b="1">
                <a:solidFill>
                  <a:srgbClr val="002060"/>
                </a:solidFill>
              </a:defRPr>
            </a:pPr>
            <a:r>
              <a:rPr lang="en-CA" dirty="0"/>
              <a:t>(3) Other Significant Mitigating Factors:</a:t>
            </a:r>
            <a:br>
              <a:rPr lang="en-CA" dirty="0"/>
            </a:br>
            <a:r>
              <a:rPr dirty="0"/>
              <a:t>Mental Health and Addictions</a:t>
            </a:r>
          </a:p>
        </p:txBody>
      </p:sp>
      <p:sp>
        <p:nvSpPr>
          <p:cNvPr id="3" name="Content Placeholder 2"/>
          <p:cNvSpPr>
            <a:spLocks noGrp="1"/>
          </p:cNvSpPr>
          <p:nvPr>
            <p:ph idx="1"/>
          </p:nvPr>
        </p:nvSpPr>
        <p:spPr/>
        <p:txBody>
          <a:bodyPr/>
          <a:lstStyle/>
          <a:p>
            <a:pPr algn="just">
              <a:defRPr sz="1600">
                <a:latin typeface="Calibri"/>
              </a:defRPr>
            </a:pPr>
            <a:r>
              <a:rPr sz="2000" dirty="0"/>
              <a:t>“Mental health challenges of an offender may serve to mitigate a sentence...”</a:t>
            </a:r>
            <a:endParaRPr dirty="0"/>
          </a:p>
          <a:p>
            <a:pPr lvl="1">
              <a:defRPr sz="1600">
                <a:latin typeface="Calibri"/>
              </a:defRPr>
            </a:pPr>
            <a:r>
              <a:rPr i="1" dirty="0"/>
              <a:t>R. v. Gilmore</a:t>
            </a:r>
            <a:r>
              <a:rPr dirty="0"/>
              <a:t>, 2025 ONCA 517, at para. 52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600" b="1">
                <a:solidFill>
                  <a:srgbClr val="002060"/>
                </a:solidFill>
              </a:defRPr>
            </a:pPr>
            <a:r>
              <a:rPr lang="en-CA" dirty="0"/>
              <a:t>(3) Other Significant Mitigating Factors:</a:t>
            </a:r>
            <a:br>
              <a:rPr lang="en-CA" dirty="0"/>
            </a:br>
            <a:r>
              <a:rPr dirty="0"/>
              <a:t>Youthful First Offenders</a:t>
            </a:r>
          </a:p>
        </p:txBody>
      </p:sp>
      <p:sp>
        <p:nvSpPr>
          <p:cNvPr id="3" name="Content Placeholder 2"/>
          <p:cNvSpPr>
            <a:spLocks noGrp="1"/>
          </p:cNvSpPr>
          <p:nvPr>
            <p:ph idx="1"/>
          </p:nvPr>
        </p:nvSpPr>
        <p:spPr/>
        <p:txBody>
          <a:bodyPr/>
          <a:lstStyle/>
          <a:p>
            <a:pPr algn="just">
              <a:defRPr sz="1600">
                <a:latin typeface="Calibri"/>
              </a:defRPr>
            </a:pPr>
            <a:r>
              <a:rPr sz="2000" dirty="0"/>
              <a:t>“The principle of restraint serves to minimize sentences imposed on youthful, first-time offenders.”</a:t>
            </a:r>
          </a:p>
          <a:p>
            <a:pPr algn="just">
              <a:defRPr sz="1600">
                <a:latin typeface="Calibri"/>
              </a:defRPr>
            </a:pPr>
            <a:endParaRPr sz="2000" dirty="0"/>
          </a:p>
          <a:p>
            <a:pPr algn="just">
              <a:defRPr sz="1600">
                <a:latin typeface="Calibri"/>
              </a:defRPr>
            </a:pPr>
            <a:r>
              <a:rPr sz="2000" dirty="0"/>
              <a:t>“The shortest possible sentence required...”</a:t>
            </a:r>
            <a:endParaRPr dirty="0"/>
          </a:p>
          <a:p>
            <a:pPr lvl="1">
              <a:defRPr sz="1600">
                <a:latin typeface="Calibri"/>
              </a:defRPr>
            </a:pPr>
            <a:r>
              <a:rPr i="1" dirty="0"/>
              <a:t>R. v. K.L., </a:t>
            </a:r>
            <a:r>
              <a:rPr dirty="0"/>
              <a:t>2026 ONCA 300, at paras. 51–55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600" b="1">
                <a:solidFill>
                  <a:srgbClr val="002060"/>
                </a:solidFill>
              </a:defRPr>
            </a:pPr>
            <a:r>
              <a:t>Conclusion</a:t>
            </a:r>
          </a:p>
        </p:txBody>
      </p:sp>
      <p:sp>
        <p:nvSpPr>
          <p:cNvPr id="3" name="Content Placeholder 2"/>
          <p:cNvSpPr>
            <a:spLocks noGrp="1"/>
          </p:cNvSpPr>
          <p:nvPr>
            <p:ph idx="1"/>
          </p:nvPr>
        </p:nvSpPr>
        <p:spPr/>
        <p:txBody>
          <a:bodyPr>
            <a:normAutofit/>
          </a:bodyPr>
          <a:lstStyle/>
          <a:p>
            <a:pPr algn="just">
              <a:defRPr sz="1600">
                <a:latin typeface="Calibri"/>
              </a:defRPr>
            </a:pPr>
            <a:r>
              <a:rPr sz="2000"/>
              <a:t>If </a:t>
            </a:r>
            <a:r>
              <a:rPr sz="2000" dirty="0"/>
              <a:t>sentencing is, as the Supreme Court has long held, a delicate art, the Court of Appeal’s recent jurisprudence does not recast that exercise but refines the lens—bringing the offender’s lived circumstances into clearer focus while preserving the proportional balance at its </a:t>
            </a:r>
            <a:r>
              <a:rPr sz="2000"/>
              <a:t>core.</a:t>
            </a:r>
            <a:endParaRP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600" b="1">
                <a:solidFill>
                  <a:srgbClr val="002060"/>
                </a:solidFill>
              </a:defRPr>
            </a:pPr>
            <a:r>
              <a:rPr dirty="0"/>
              <a:t>Individualized Justice</a:t>
            </a:r>
          </a:p>
        </p:txBody>
      </p:sp>
      <p:sp>
        <p:nvSpPr>
          <p:cNvPr id="3" name="Content Placeholder 2"/>
          <p:cNvSpPr>
            <a:spLocks noGrp="1"/>
          </p:cNvSpPr>
          <p:nvPr>
            <p:ph idx="1"/>
          </p:nvPr>
        </p:nvSpPr>
        <p:spPr/>
        <p:txBody>
          <a:bodyPr/>
          <a:lstStyle/>
          <a:p>
            <a:pPr algn="just">
              <a:defRPr sz="1600">
                <a:latin typeface="Calibri"/>
              </a:defRPr>
            </a:pPr>
            <a:r>
              <a:rPr lang="en-CA" sz="2000" dirty="0"/>
              <a:t>“Proportionality is not a self-applying concept…”</a:t>
            </a:r>
          </a:p>
          <a:p>
            <a:pPr lvl="1" algn="just">
              <a:defRPr sz="1600">
                <a:latin typeface="Calibri"/>
              </a:defRPr>
            </a:pPr>
            <a:r>
              <a:rPr lang="en-CA" sz="1600" i="1" dirty="0"/>
              <a:t>R. v. Gilmore</a:t>
            </a:r>
            <a:r>
              <a:rPr lang="en-CA" sz="1600" dirty="0"/>
              <a:t>, 2025 ONCA 517, at para. 25</a:t>
            </a:r>
            <a:endParaRPr lang="en-CA" sz="1600" i="1" dirty="0"/>
          </a:p>
          <a:p>
            <a:pPr algn="just">
              <a:defRPr sz="1600">
                <a:latin typeface="Calibri"/>
              </a:defRPr>
            </a:pPr>
            <a:r>
              <a:rPr sz="2000" dirty="0"/>
              <a:t>“Individualization is central to the proportionality assessment.”</a:t>
            </a:r>
          </a:p>
          <a:p>
            <a:pPr algn="just">
              <a:defRPr sz="1600">
                <a:latin typeface="Calibri"/>
              </a:defRPr>
            </a:pPr>
            <a:r>
              <a:rPr sz="2000" dirty="0"/>
              <a:t>“The question is always whether the sentence reflects the gravity of the offence, the offender’s degree of responsibility and the unique circumstances of each case.”</a:t>
            </a:r>
            <a:endParaRPr dirty="0"/>
          </a:p>
          <a:p>
            <a:pPr lvl="1">
              <a:defRPr sz="1600">
                <a:latin typeface="Calibri"/>
              </a:defRPr>
            </a:pPr>
            <a:r>
              <a:rPr i="1" dirty="0"/>
              <a:t>R. v. Parranto</a:t>
            </a:r>
            <a:r>
              <a:rPr dirty="0"/>
              <a:t>, 2021 SCC 46, at para. 12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600" b="1">
                <a:solidFill>
                  <a:srgbClr val="002060"/>
                </a:solidFill>
              </a:defRPr>
            </a:pPr>
            <a:r>
              <a:t>Errors in Principle</a:t>
            </a:r>
          </a:p>
        </p:txBody>
      </p:sp>
      <p:sp>
        <p:nvSpPr>
          <p:cNvPr id="3" name="Content Placeholder 2"/>
          <p:cNvSpPr>
            <a:spLocks noGrp="1"/>
          </p:cNvSpPr>
          <p:nvPr>
            <p:ph idx="1"/>
          </p:nvPr>
        </p:nvSpPr>
        <p:spPr/>
        <p:txBody>
          <a:bodyPr/>
          <a:lstStyle/>
          <a:p>
            <a:pPr algn="just">
              <a:defRPr sz="1600">
                <a:latin typeface="Calibri"/>
              </a:defRPr>
            </a:pPr>
            <a:r>
              <a:rPr sz="2000" dirty="0"/>
              <a:t>“Intervention for error in principle is warranted only where the sentencing judge erred in law, failed to consider a relevant factor, or improperly treated a circumstance as aggravating or mitigating in a manner that affected the sentence.”</a:t>
            </a:r>
            <a:endParaRPr dirty="0"/>
          </a:p>
          <a:p>
            <a:pPr lvl="1">
              <a:defRPr sz="1600">
                <a:latin typeface="Calibri"/>
              </a:defRPr>
            </a:pPr>
            <a:r>
              <a:rPr i="1" dirty="0"/>
              <a:t>R. v. </a:t>
            </a:r>
            <a:r>
              <a:rPr i="1" dirty="0" err="1"/>
              <a:t>Oryia</a:t>
            </a:r>
            <a:r>
              <a:rPr dirty="0"/>
              <a:t>, 2026 ONCA 166, at para. 15</a:t>
            </a:r>
          </a:p>
          <a:p>
            <a:pPr lvl="1">
              <a:defRPr sz="1600">
                <a:latin typeface="Calibri"/>
              </a:defRPr>
            </a:pPr>
            <a:r>
              <a:rPr i="1" dirty="0"/>
              <a:t>R. v. Jeannotte</a:t>
            </a:r>
            <a:r>
              <a:rPr dirty="0"/>
              <a:t>, 2026 ONCA 79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600" b="1">
                <a:solidFill>
                  <a:srgbClr val="002060"/>
                </a:solidFill>
              </a:defRPr>
            </a:pPr>
            <a:r>
              <a:rPr dirty="0"/>
              <a:t>Framework for Individual</a:t>
            </a:r>
            <a:r>
              <a:rPr lang="en-CA" dirty="0" err="1"/>
              <a:t>ized</a:t>
            </a:r>
            <a:r>
              <a:rPr lang="en-CA" dirty="0"/>
              <a:t> Justice</a:t>
            </a:r>
            <a:endParaRPr dirty="0"/>
          </a:p>
        </p:txBody>
      </p:sp>
      <p:sp>
        <p:nvSpPr>
          <p:cNvPr id="3" name="Content Placeholder 2"/>
          <p:cNvSpPr>
            <a:spLocks noGrp="1"/>
          </p:cNvSpPr>
          <p:nvPr>
            <p:ph idx="1"/>
          </p:nvPr>
        </p:nvSpPr>
        <p:spPr/>
        <p:txBody>
          <a:bodyPr>
            <a:normAutofit/>
          </a:bodyPr>
          <a:lstStyle/>
          <a:p>
            <a:pPr>
              <a:defRPr sz="1600">
                <a:latin typeface="Calibri"/>
              </a:defRPr>
            </a:pPr>
            <a:r>
              <a:rPr sz="2800" dirty="0"/>
              <a:t>1. Factors attenuating moral blameworthiness</a:t>
            </a:r>
          </a:p>
          <a:p>
            <a:pPr>
              <a:defRPr sz="1600">
                <a:latin typeface="Calibri"/>
              </a:defRPr>
            </a:pPr>
            <a:r>
              <a:rPr sz="2800" dirty="0"/>
              <a:t>2. Collateral consequences</a:t>
            </a:r>
          </a:p>
          <a:p>
            <a:pPr>
              <a:defRPr sz="1600">
                <a:latin typeface="Calibri"/>
              </a:defRPr>
            </a:pPr>
            <a:r>
              <a:rPr sz="2800" dirty="0"/>
              <a:t>3. Other mitigating factors affecting sentence severity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600" b="1">
                <a:solidFill>
                  <a:srgbClr val="002060"/>
                </a:solidFill>
              </a:defRPr>
            </a:pPr>
            <a:r>
              <a:rPr lang="en-CA" dirty="0"/>
              <a:t>(1) Moral Blameworthiness &amp; Social Context:</a:t>
            </a:r>
            <a:br>
              <a:rPr lang="en-CA" dirty="0"/>
            </a:br>
            <a:r>
              <a:rPr dirty="0"/>
              <a:t>Indigenous Offenders</a:t>
            </a:r>
          </a:p>
        </p:txBody>
      </p:sp>
      <p:sp>
        <p:nvSpPr>
          <p:cNvPr id="3" name="Content Placeholder 2"/>
          <p:cNvSpPr>
            <a:spLocks noGrp="1"/>
          </p:cNvSpPr>
          <p:nvPr>
            <p:ph idx="1"/>
          </p:nvPr>
        </p:nvSpPr>
        <p:spPr/>
        <p:txBody>
          <a:bodyPr/>
          <a:lstStyle/>
          <a:p>
            <a:pPr>
              <a:defRPr sz="1600">
                <a:latin typeface="Calibri"/>
              </a:defRPr>
            </a:pPr>
            <a:r>
              <a:rPr sz="2000" dirty="0"/>
              <a:t>“Gladue principles... must be considered whenever an Indigenous offender is sentenced.”</a:t>
            </a:r>
          </a:p>
          <a:p>
            <a:pPr>
              <a:defRPr sz="1600">
                <a:latin typeface="Calibri"/>
              </a:defRPr>
            </a:pPr>
            <a:r>
              <a:rPr sz="2000" dirty="0"/>
              <a:t>“Sentencing Indigenous offenders... must be holistic and designed to achieve a fit sentence in the circumstances.”</a:t>
            </a:r>
            <a:endParaRPr dirty="0"/>
          </a:p>
          <a:p>
            <a:pPr lvl="1">
              <a:defRPr sz="1600">
                <a:latin typeface="Calibri"/>
              </a:defRPr>
            </a:pPr>
            <a:r>
              <a:rPr lang="en-CA" i="1" dirty="0"/>
              <a:t>R. v. M.W.</a:t>
            </a:r>
            <a:r>
              <a:rPr lang="en-CA" dirty="0"/>
              <a:t>, 2026 ONCA 301, at paras. 17-18</a:t>
            </a:r>
            <a:endParaRPr lang="en-CA" i="1" dirty="0"/>
          </a:p>
          <a:p>
            <a:pPr lvl="1">
              <a:defRPr sz="1600">
                <a:latin typeface="Calibri"/>
              </a:defRPr>
            </a:pPr>
            <a:r>
              <a:rPr i="1" dirty="0"/>
              <a:t>R. v. Marshall</a:t>
            </a:r>
            <a:r>
              <a:rPr dirty="0"/>
              <a:t>, 2025 ONCA 638, at paras. 162–164</a:t>
            </a:r>
          </a:p>
          <a:p>
            <a:pPr lvl="1">
              <a:defRPr sz="1600">
                <a:latin typeface="Calibri"/>
              </a:defRPr>
            </a:pPr>
            <a:r>
              <a:rPr i="1" dirty="0"/>
              <a:t>R. v. Gladue</a:t>
            </a:r>
            <a:r>
              <a:rPr dirty="0"/>
              <a:t>,</a:t>
            </a:r>
            <a:r>
              <a:rPr i="1" dirty="0"/>
              <a:t> </a:t>
            </a:r>
            <a:r>
              <a:rPr dirty="0"/>
              <a:t>[1999] 1 S.C.R. 688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600" b="1">
                <a:solidFill>
                  <a:srgbClr val="002060"/>
                </a:solidFill>
              </a:defRPr>
            </a:pPr>
            <a:r>
              <a:rPr lang="en-CA" dirty="0"/>
              <a:t>(1) Moral Blameworthiness &amp; Social Context: </a:t>
            </a:r>
            <a:r>
              <a:rPr dirty="0"/>
              <a:t>Black Offenders</a:t>
            </a:r>
          </a:p>
        </p:txBody>
      </p:sp>
      <p:sp>
        <p:nvSpPr>
          <p:cNvPr id="3" name="Content Placeholder 2"/>
          <p:cNvSpPr>
            <a:spLocks noGrp="1"/>
          </p:cNvSpPr>
          <p:nvPr>
            <p:ph idx="1"/>
          </p:nvPr>
        </p:nvSpPr>
        <p:spPr/>
        <p:txBody>
          <a:bodyPr/>
          <a:lstStyle/>
          <a:p>
            <a:pPr algn="just">
              <a:defRPr sz="1600">
                <a:latin typeface="Calibri"/>
              </a:defRPr>
            </a:pPr>
            <a:r>
              <a:rPr sz="2000" dirty="0"/>
              <a:t>“Those life experiences can include societal disadvantages flowing from systemic anti-Black racism in society and the criminal justice system.”</a:t>
            </a:r>
          </a:p>
          <a:p>
            <a:pPr algn="just">
              <a:defRPr sz="1600">
                <a:latin typeface="Calibri"/>
              </a:defRPr>
            </a:pPr>
            <a:r>
              <a:rPr sz="2000" dirty="0"/>
              <a:t>“Evidence... speaks to the offender’s moral responsibility... and not to the seriousness of the crimes.”</a:t>
            </a:r>
            <a:endParaRPr dirty="0"/>
          </a:p>
          <a:p>
            <a:pPr lvl="1">
              <a:defRPr sz="1600">
                <a:latin typeface="Calibri"/>
              </a:defRPr>
            </a:pPr>
            <a:r>
              <a:rPr i="1" dirty="0"/>
              <a:t>R. v. Morris, </a:t>
            </a:r>
            <a:r>
              <a:rPr dirty="0"/>
              <a:t>2021 ONCA 680, at paras. 75–77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600" b="1">
                <a:solidFill>
                  <a:srgbClr val="002060"/>
                </a:solidFill>
              </a:defRPr>
            </a:pPr>
            <a:r>
              <a:rPr lang="en-CA" dirty="0"/>
              <a:t>(1) Moral Blameworthiness &amp; Social Context:</a:t>
            </a:r>
            <a:br>
              <a:rPr lang="en-CA" dirty="0"/>
            </a:br>
            <a:r>
              <a:rPr dirty="0"/>
              <a:t>Connection Requirement</a:t>
            </a:r>
          </a:p>
        </p:txBody>
      </p:sp>
      <p:sp>
        <p:nvSpPr>
          <p:cNvPr id="3" name="Content Placeholder 2"/>
          <p:cNvSpPr>
            <a:spLocks noGrp="1"/>
          </p:cNvSpPr>
          <p:nvPr>
            <p:ph idx="1"/>
          </p:nvPr>
        </p:nvSpPr>
        <p:spPr/>
        <p:txBody>
          <a:bodyPr/>
          <a:lstStyle/>
          <a:p>
            <a:pPr algn="just">
              <a:defRPr sz="1600">
                <a:latin typeface="Calibri"/>
              </a:defRPr>
            </a:pPr>
            <a:r>
              <a:rPr sz="2000" dirty="0"/>
              <a:t>“There must... be some connection between the overt and systemic racism identified in the community and the circumstances... said to explain or mitigate the criminal conduct.”</a:t>
            </a:r>
            <a:endParaRPr dirty="0"/>
          </a:p>
          <a:p>
            <a:pPr lvl="1">
              <a:defRPr sz="1600">
                <a:latin typeface="Calibri"/>
              </a:defRPr>
            </a:pPr>
            <a:r>
              <a:rPr i="1" dirty="0"/>
              <a:t>R. v. Morris</a:t>
            </a:r>
            <a:r>
              <a:rPr dirty="0"/>
              <a:t>, 2021 ONCA 680, at para. 97</a:t>
            </a:r>
          </a:p>
          <a:p>
            <a:pPr lvl="1">
              <a:defRPr sz="1600">
                <a:latin typeface="Calibri"/>
              </a:defRPr>
            </a:pPr>
            <a:r>
              <a:rPr i="1" dirty="0"/>
              <a:t>R. v. Lowe</a:t>
            </a:r>
            <a:r>
              <a:rPr dirty="0"/>
              <a:t>, 2025 ONCA 475</a:t>
            </a:r>
            <a:r>
              <a:rPr lang="en-CA" dirty="0"/>
              <a:t>, at para. 12</a:t>
            </a:r>
            <a:endParaRPr dirty="0"/>
          </a:p>
          <a:p>
            <a:pPr lvl="1">
              <a:defRPr sz="1600">
                <a:latin typeface="Calibri"/>
              </a:defRPr>
            </a:pPr>
            <a:r>
              <a:rPr i="1" dirty="0"/>
              <a:t>R. v. Samuels</a:t>
            </a:r>
            <a:r>
              <a:rPr dirty="0"/>
              <a:t>, 2025 ONCA 736</a:t>
            </a:r>
            <a:r>
              <a:rPr lang="en-CA" dirty="0"/>
              <a:t>, at para. 83</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600" b="1">
                <a:solidFill>
                  <a:srgbClr val="002060"/>
                </a:solidFill>
              </a:defRPr>
            </a:pPr>
            <a:r>
              <a:rPr lang="en-CA" dirty="0"/>
              <a:t>(1) Moral Blameworthiness:</a:t>
            </a:r>
            <a:br>
              <a:rPr lang="en-CA" dirty="0"/>
            </a:br>
            <a:r>
              <a:rPr dirty="0"/>
              <a:t>Mental Health and Cognitive Limitations</a:t>
            </a:r>
          </a:p>
        </p:txBody>
      </p:sp>
      <p:sp>
        <p:nvSpPr>
          <p:cNvPr id="3" name="Content Placeholder 2"/>
          <p:cNvSpPr>
            <a:spLocks noGrp="1"/>
          </p:cNvSpPr>
          <p:nvPr>
            <p:ph idx="1"/>
          </p:nvPr>
        </p:nvSpPr>
        <p:spPr/>
        <p:txBody>
          <a:bodyPr/>
          <a:lstStyle/>
          <a:p>
            <a:pPr>
              <a:defRPr sz="1600">
                <a:latin typeface="Calibri"/>
              </a:defRPr>
            </a:pPr>
            <a:r>
              <a:rPr sz="2000" dirty="0"/>
              <a:t>“Mental health challenges may serve as a mitigating factor and lower the offender’s moral blameworthiness when there is a causal connection...”</a:t>
            </a:r>
            <a:endParaRPr dirty="0"/>
          </a:p>
          <a:p>
            <a:pPr lvl="1">
              <a:defRPr sz="1600">
                <a:latin typeface="Calibri"/>
              </a:defRPr>
            </a:pPr>
            <a:r>
              <a:rPr lang="en-CA" i="1" dirty="0"/>
              <a:t>R. v . Storey</a:t>
            </a:r>
            <a:r>
              <a:rPr lang="en-CA" dirty="0"/>
              <a:t>, 2025 ONCA 599, at paras. 64 &amp; 69</a:t>
            </a:r>
            <a:endParaRPr lang="en-CA" i="1" dirty="0"/>
          </a:p>
          <a:p>
            <a:pPr lvl="1">
              <a:defRPr sz="1600">
                <a:latin typeface="Calibri"/>
              </a:defRPr>
            </a:pPr>
            <a:r>
              <a:rPr lang="en-CA" i="1" dirty="0"/>
              <a:t>R. v. Gilmore</a:t>
            </a:r>
            <a:r>
              <a:rPr lang="en-CA" dirty="0"/>
              <a:t>, 2025 ONCA 517, at para. 52</a:t>
            </a:r>
            <a:endParaRPr lang="en-CA" i="1" dirty="0"/>
          </a:p>
          <a:p>
            <a:pPr lvl="1">
              <a:defRPr sz="1600">
                <a:latin typeface="Calibri"/>
              </a:defRPr>
            </a:pPr>
            <a:r>
              <a:rPr i="1" dirty="0"/>
              <a:t>R. v. </a:t>
            </a:r>
            <a:r>
              <a:rPr i="1" dirty="0" err="1"/>
              <a:t>Lojovic</a:t>
            </a:r>
            <a:r>
              <a:rPr i="1" dirty="0"/>
              <a:t>, </a:t>
            </a:r>
            <a:r>
              <a:rPr dirty="0"/>
              <a:t>2025 ONCA 319</a:t>
            </a:r>
            <a:r>
              <a:rPr lang="en-CA" dirty="0"/>
              <a:t>, at paras. 47-49</a:t>
            </a:r>
          </a:p>
          <a:p>
            <a:pPr lvl="1">
              <a:defRPr sz="1600">
                <a:latin typeface="Calibri"/>
              </a:defRPr>
            </a:pPr>
            <a:r>
              <a:rPr lang="en-CA" i="1" dirty="0"/>
              <a:t>R. v. Ellis</a:t>
            </a:r>
            <a:r>
              <a:rPr lang="en-CA"/>
              <a:t>, 2013 </a:t>
            </a:r>
            <a:r>
              <a:rPr lang="en-CA" dirty="0"/>
              <a:t>ONCA 739</a:t>
            </a:r>
          </a:p>
          <a:p>
            <a:pPr lvl="1">
              <a:defRPr sz="1600">
                <a:latin typeface="Calibri"/>
              </a:defRPr>
            </a:pPr>
            <a:r>
              <a:rPr lang="en-CA" i="1" dirty="0"/>
              <a:t>R. v. Batisse</a:t>
            </a:r>
            <a:r>
              <a:rPr lang="en-CA" dirty="0"/>
              <a:t>, 2009 ONCA 114</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Metadata/LabelInfo.xml><?xml version="1.0" encoding="utf-8"?>
<clbl:labelList xmlns:clbl="http://schemas.microsoft.com/office/2020/mipLabelMetadata">
  <clbl:label id="{034a106e-6316-442c-ad35-738afd673d2b}" enabled="1" method="Standard" siteId="{cddc1229-ac2a-4b97-b78a-0e5cacb5865c}" contentBits="0" removed="0"/>
</clbl:labelList>
</file>

<file path=docProps/app.xml><?xml version="1.0" encoding="utf-8"?>
<Properties xmlns="http://schemas.openxmlformats.org/officeDocument/2006/extended-properties" xmlns:vt="http://schemas.openxmlformats.org/officeDocument/2006/docPropsVTypes">
  <Template>Organic</Template>
  <TotalTime>79</TotalTime>
  <Words>1422</Words>
  <Application>Microsoft Macintosh PowerPoint</Application>
  <PresentationFormat>On-screen Show (4:3)</PresentationFormat>
  <Paragraphs>113</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Garamond</vt:lpstr>
      <vt:lpstr>Organic</vt:lpstr>
      <vt:lpstr>Appellate Guidance on Individualized Justice</vt:lpstr>
      <vt:lpstr>The Fundamental Principle</vt:lpstr>
      <vt:lpstr>Individualized Justice</vt:lpstr>
      <vt:lpstr>Errors in Principle</vt:lpstr>
      <vt:lpstr>Framework for Individualized Justice</vt:lpstr>
      <vt:lpstr>(1) Moral Blameworthiness &amp; Social Context: Indigenous Offenders</vt:lpstr>
      <vt:lpstr>(1) Moral Blameworthiness &amp; Social Context: Black Offenders</vt:lpstr>
      <vt:lpstr>(1) Moral Blameworthiness &amp; Social Context: Connection Requirement</vt:lpstr>
      <vt:lpstr>(1) Moral Blameworthiness: Mental Health and Cognitive Limitations</vt:lpstr>
      <vt:lpstr>(1) Moral Blameworthiness: Cognitive Impairment</vt:lpstr>
      <vt:lpstr>(1) Moral Blameworthiness: A Boundary Principle</vt:lpstr>
      <vt:lpstr>(2) Collateral Consequences</vt:lpstr>
      <vt:lpstr>(2) Collateral Consequences:  Governing Principles</vt:lpstr>
      <vt:lpstr>(2) Collateral Consequences: Family Separation and Job Loss</vt:lpstr>
      <vt:lpstr>(2) Limits on Collateral Consequences</vt:lpstr>
      <vt:lpstr>(3) Other Significant Mitigating Factors: Strict Bail Conditions</vt:lpstr>
      <vt:lpstr>(3) Other Significant Mitigating Factors: Harsh Presentence Custody</vt:lpstr>
      <vt:lpstr>(3) Other Significant Mitigating Factors: Qualitative Severity of Custody</vt:lpstr>
      <vt:lpstr>(3) Other Significant Mitigating Factors: Health Conditions</vt:lpstr>
      <vt:lpstr>(3) Other Significant Mitigating Factors: Mental Health in Custody</vt:lpstr>
      <vt:lpstr>(3) Other Significant Mitigating Factors: Mental Health and Addictions</vt:lpstr>
      <vt:lpstr>(3) Other Significant Mitigating Factors: Youthful First Offenders</vt:lpstr>
      <vt:lpstr>Conclusion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Brannagan, Craig Justice (OCJ)</dc:creator>
  <cp:keywords/>
  <dc:description>generated using python-pptx</dc:description>
  <cp:lastModifiedBy>Brannagan, Craig Justice (OCJ)</cp:lastModifiedBy>
  <cp:revision>7</cp:revision>
  <dcterms:created xsi:type="dcterms:W3CDTF">2026-06-10T15:13:15Z</dcterms:created>
  <dcterms:modified xsi:type="dcterms:W3CDTF">2026-07-13T17:37:34Z</dcterms:modified>
  <cp:category/>
</cp:coreProperties>
</file>