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68" r:id="rId7"/>
    <p:sldId id="270" r:id="rId8"/>
    <p:sldId id="267" r:id="rId9"/>
    <p:sldId id="259" r:id="rId10"/>
    <p:sldId id="272" r:id="rId11"/>
    <p:sldId id="269" r:id="rId12"/>
    <p:sldId id="273" r:id="rId13"/>
    <p:sldId id="274" r:id="rId14"/>
    <p:sldId id="260" r:id="rId15"/>
    <p:sldId id="271" r:id="rId16"/>
    <p:sldId id="261" r:id="rId17"/>
    <p:sldId id="263" r:id="rId18"/>
    <p:sldId id="264" r:id="rId19"/>
    <p:sldId id="276" r:id="rId20"/>
    <p:sldId id="262" r:id="rId21"/>
    <p:sldId id="27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>
        <p:scale>
          <a:sx n="70" d="100"/>
          <a:sy n="70" d="100"/>
        </p:scale>
        <p:origin x="79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Pessoal\ISRCL%20-%20International%20Society%20for%20the%20Reform%20of%20Criminal%20Law\ISRCL%202026%20Presentation\monitorated%20individu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Pessoal\ISRCL%20-%20International%20Society%20for%20the%20Reform%20of%20Criminal%20Law\ISRCL%202026%20Presentation\monitorated%20individu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Pessoal\ISRCL%20-%20International%20Society%20for%20the%20Reform%20of%20Criminal%20Law\ISRCL%202026%20Presentation\Matriz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Pessoal\ISRCL%20-%20International%20Society%20for%20the%20Reform%20of%20Criminal%20Law\ISRCL%202026%20Presentation\Matriz%20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Brazil: Occupancy level 2016 - 2025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Planilha1!$G$68</c:f>
              <c:strCache>
                <c:ptCount val="1"/>
                <c:pt idx="0">
                  <c:v>Taxa de Ocupação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Planilha1!$F$69:$F$87</c:f>
              <c:strCache>
                <c:ptCount val="19"/>
                <c:pt idx="0">
                  <c:v>2016/2</c:v>
                </c:pt>
                <c:pt idx="1">
                  <c:v>2017/1</c:v>
                </c:pt>
                <c:pt idx="2">
                  <c:v>2017/2</c:v>
                </c:pt>
                <c:pt idx="3">
                  <c:v>2018/1</c:v>
                </c:pt>
                <c:pt idx="4">
                  <c:v>2018/2</c:v>
                </c:pt>
                <c:pt idx="5">
                  <c:v>2019/1</c:v>
                </c:pt>
                <c:pt idx="6">
                  <c:v>2019/2</c:v>
                </c:pt>
                <c:pt idx="7">
                  <c:v>2020/1</c:v>
                </c:pt>
                <c:pt idx="8">
                  <c:v>2020/2</c:v>
                </c:pt>
                <c:pt idx="9">
                  <c:v>2021/1</c:v>
                </c:pt>
                <c:pt idx="10">
                  <c:v>2021/2</c:v>
                </c:pt>
                <c:pt idx="11">
                  <c:v>2022/1</c:v>
                </c:pt>
                <c:pt idx="12">
                  <c:v>2022/2</c:v>
                </c:pt>
                <c:pt idx="13">
                  <c:v>2023/1</c:v>
                </c:pt>
                <c:pt idx="14">
                  <c:v>2023/2</c:v>
                </c:pt>
                <c:pt idx="15">
                  <c:v>2024/1</c:v>
                </c:pt>
                <c:pt idx="16">
                  <c:v>2024/2</c:v>
                </c:pt>
                <c:pt idx="17">
                  <c:v>2025/1</c:v>
                </c:pt>
                <c:pt idx="18">
                  <c:v>2025/2</c:v>
                </c:pt>
              </c:strCache>
            </c:strRef>
          </c:cat>
          <c:val>
            <c:numRef>
              <c:f>Planilha1!$G$69:$G$87</c:f>
              <c:numCache>
                <c:formatCode>0%</c:formatCode>
                <c:ptCount val="19"/>
                <c:pt idx="0">
                  <c:v>1.5899000000000001</c:v>
                </c:pt>
                <c:pt idx="1">
                  <c:v>1.6718</c:v>
                </c:pt>
                <c:pt idx="2">
                  <c:v>1.6529</c:v>
                </c:pt>
                <c:pt idx="3">
                  <c:v>1.6347</c:v>
                </c:pt>
                <c:pt idx="4">
                  <c:v>1.6235999999999999</c:v>
                </c:pt>
                <c:pt idx="5">
                  <c:v>1.6666000000000001</c:v>
                </c:pt>
                <c:pt idx="6">
                  <c:v>1.6555</c:v>
                </c:pt>
                <c:pt idx="7">
                  <c:v>1.5737000000000001</c:v>
                </c:pt>
                <c:pt idx="8">
                  <c:v>1.4696</c:v>
                </c:pt>
                <c:pt idx="9">
                  <c:v>1.4320999999999999</c:v>
                </c:pt>
                <c:pt idx="10">
                  <c:v>1.4359999999999999</c:v>
                </c:pt>
                <c:pt idx="11">
                  <c:v>1.4039999999999999</c:v>
                </c:pt>
                <c:pt idx="12">
                  <c:v>1.3471</c:v>
                </c:pt>
                <c:pt idx="13">
                  <c:v>1.3371999999999999</c:v>
                </c:pt>
                <c:pt idx="14">
                  <c:v>1.4086000000000001</c:v>
                </c:pt>
                <c:pt idx="15">
                  <c:v>1.3587</c:v>
                </c:pt>
                <c:pt idx="16">
                  <c:v>1.3557999999999999</c:v>
                </c:pt>
                <c:pt idx="17">
                  <c:v>1.4051</c:v>
                </c:pt>
                <c:pt idx="18">
                  <c:v>1.4394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752808"/>
        <c:axId val="124753200"/>
      </c:lineChart>
      <c:catAx>
        <c:axId val="1247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3200"/>
        <c:crosses val="autoZero"/>
        <c:auto val="1"/>
        <c:lblAlgn val="ctr"/>
        <c:lblOffset val="100"/>
        <c:noMultiLvlLbl val="0"/>
      </c:catAx>
      <c:valAx>
        <c:axId val="12475320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Brazil: prison capacity vs. prison population 2016 - 2025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Planilha1!$L$68</c:f>
              <c:strCache>
                <c:ptCount val="1"/>
                <c:pt idx="0">
                  <c:v>Prison 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Planilha1!$K$69:$K$87</c:f>
              <c:strCache>
                <c:ptCount val="19"/>
                <c:pt idx="0">
                  <c:v>2016/2</c:v>
                </c:pt>
                <c:pt idx="1">
                  <c:v>2017/1</c:v>
                </c:pt>
                <c:pt idx="2">
                  <c:v>2017/2</c:v>
                </c:pt>
                <c:pt idx="3">
                  <c:v>2018/1</c:v>
                </c:pt>
                <c:pt idx="4">
                  <c:v>2018/2</c:v>
                </c:pt>
                <c:pt idx="5">
                  <c:v>2019/1</c:v>
                </c:pt>
                <c:pt idx="6">
                  <c:v>2019/2</c:v>
                </c:pt>
                <c:pt idx="7">
                  <c:v>2020/1</c:v>
                </c:pt>
                <c:pt idx="8">
                  <c:v>2020/2</c:v>
                </c:pt>
                <c:pt idx="9">
                  <c:v>2021/1</c:v>
                </c:pt>
                <c:pt idx="10">
                  <c:v>2021/2</c:v>
                </c:pt>
                <c:pt idx="11">
                  <c:v>2022/1</c:v>
                </c:pt>
                <c:pt idx="12">
                  <c:v>2022/2</c:v>
                </c:pt>
                <c:pt idx="13">
                  <c:v>2023/1</c:v>
                </c:pt>
                <c:pt idx="14">
                  <c:v>2023/2</c:v>
                </c:pt>
                <c:pt idx="15">
                  <c:v>2024/1</c:v>
                </c:pt>
                <c:pt idx="16">
                  <c:v>2024/2</c:v>
                </c:pt>
                <c:pt idx="17">
                  <c:v>2025/1</c:v>
                </c:pt>
                <c:pt idx="18">
                  <c:v>2025/2</c:v>
                </c:pt>
              </c:strCache>
            </c:strRef>
          </c:cat>
          <c:val>
            <c:numRef>
              <c:f>Planilha1!$L$69:$L$87</c:f>
              <c:numCache>
                <c:formatCode>#,##0</c:formatCode>
                <c:ptCount val="19"/>
                <c:pt idx="0">
                  <c:v>437656</c:v>
                </c:pt>
                <c:pt idx="1">
                  <c:v>417325</c:v>
                </c:pt>
                <c:pt idx="2">
                  <c:v>421519</c:v>
                </c:pt>
                <c:pt idx="3">
                  <c:v>428949</c:v>
                </c:pt>
                <c:pt idx="4">
                  <c:v>439727</c:v>
                </c:pt>
                <c:pt idx="5">
                  <c:v>442443</c:v>
                </c:pt>
                <c:pt idx="6">
                  <c:v>441275</c:v>
                </c:pt>
                <c:pt idx="7">
                  <c:v>445698</c:v>
                </c:pt>
                <c:pt idx="8">
                  <c:v>454243</c:v>
                </c:pt>
                <c:pt idx="9">
                  <c:v>470367</c:v>
                </c:pt>
                <c:pt idx="10">
                  <c:v>466529</c:v>
                </c:pt>
                <c:pt idx="11">
                  <c:v>464380</c:v>
                </c:pt>
                <c:pt idx="12">
                  <c:v>477056</c:v>
                </c:pt>
                <c:pt idx="13">
                  <c:v>481835</c:v>
                </c:pt>
                <c:pt idx="14">
                  <c:v>487208</c:v>
                </c:pt>
                <c:pt idx="15">
                  <c:v>488951</c:v>
                </c:pt>
                <c:pt idx="16">
                  <c:v>494379</c:v>
                </c:pt>
                <c:pt idx="17">
                  <c:v>499341</c:v>
                </c:pt>
                <c:pt idx="18">
                  <c:v>505267</c:v>
                </c:pt>
              </c:numCache>
            </c:numRef>
          </c:val>
        </c:ser>
        <c:ser>
          <c:idx val="1"/>
          <c:order val="1"/>
          <c:tx>
            <c:strRef>
              <c:f>Planilha1!$M$68</c:f>
              <c:strCache>
                <c:ptCount val="1"/>
                <c:pt idx="0">
                  <c:v>Prison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Planilha1!$K$69:$K$87</c:f>
              <c:strCache>
                <c:ptCount val="19"/>
                <c:pt idx="0">
                  <c:v>2016/2</c:v>
                </c:pt>
                <c:pt idx="1">
                  <c:v>2017/1</c:v>
                </c:pt>
                <c:pt idx="2">
                  <c:v>2017/2</c:v>
                </c:pt>
                <c:pt idx="3">
                  <c:v>2018/1</c:v>
                </c:pt>
                <c:pt idx="4">
                  <c:v>2018/2</c:v>
                </c:pt>
                <c:pt idx="5">
                  <c:v>2019/1</c:v>
                </c:pt>
                <c:pt idx="6">
                  <c:v>2019/2</c:v>
                </c:pt>
                <c:pt idx="7">
                  <c:v>2020/1</c:v>
                </c:pt>
                <c:pt idx="8">
                  <c:v>2020/2</c:v>
                </c:pt>
                <c:pt idx="9">
                  <c:v>2021/1</c:v>
                </c:pt>
                <c:pt idx="10">
                  <c:v>2021/2</c:v>
                </c:pt>
                <c:pt idx="11">
                  <c:v>2022/1</c:v>
                </c:pt>
                <c:pt idx="12">
                  <c:v>2022/2</c:v>
                </c:pt>
                <c:pt idx="13">
                  <c:v>2023/1</c:v>
                </c:pt>
                <c:pt idx="14">
                  <c:v>2023/2</c:v>
                </c:pt>
                <c:pt idx="15">
                  <c:v>2024/1</c:v>
                </c:pt>
                <c:pt idx="16">
                  <c:v>2024/2</c:v>
                </c:pt>
                <c:pt idx="17">
                  <c:v>2025/1</c:v>
                </c:pt>
                <c:pt idx="18">
                  <c:v>2025/2</c:v>
                </c:pt>
              </c:strCache>
            </c:strRef>
          </c:cat>
          <c:val>
            <c:numRef>
              <c:f>Planilha1!$M$69:$M$87</c:f>
              <c:numCache>
                <c:formatCode>#,##0</c:formatCode>
                <c:ptCount val="19"/>
                <c:pt idx="0">
                  <c:v>695847</c:v>
                </c:pt>
                <c:pt idx="1">
                  <c:v>697667</c:v>
                </c:pt>
                <c:pt idx="2">
                  <c:v>696719</c:v>
                </c:pt>
                <c:pt idx="3">
                  <c:v>701214</c:v>
                </c:pt>
                <c:pt idx="4">
                  <c:v>713926</c:v>
                </c:pt>
                <c:pt idx="5">
                  <c:v>737366</c:v>
                </c:pt>
                <c:pt idx="6">
                  <c:v>730515</c:v>
                </c:pt>
                <c:pt idx="7">
                  <c:v>701401</c:v>
                </c:pt>
                <c:pt idx="8">
                  <c:v>667541</c:v>
                </c:pt>
                <c:pt idx="9">
                  <c:v>673614</c:v>
                </c:pt>
                <c:pt idx="10">
                  <c:v>669116</c:v>
                </c:pt>
                <c:pt idx="11">
                  <c:v>652007</c:v>
                </c:pt>
                <c:pt idx="12">
                  <c:v>642638</c:v>
                </c:pt>
                <c:pt idx="13">
                  <c:v>644305</c:v>
                </c:pt>
                <c:pt idx="14">
                  <c:v>686264</c:v>
                </c:pt>
                <c:pt idx="15">
                  <c:v>664332</c:v>
                </c:pt>
                <c:pt idx="16">
                  <c:v>670265</c:v>
                </c:pt>
                <c:pt idx="17">
                  <c:v>701637</c:v>
                </c:pt>
                <c:pt idx="18">
                  <c:v>727301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753984"/>
        <c:axId val="124754376"/>
      </c:barChart>
      <c:catAx>
        <c:axId val="1247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4376"/>
        <c:crosses val="autoZero"/>
        <c:auto val="1"/>
        <c:lblAlgn val="ctr"/>
        <c:lblOffset val="100"/>
        <c:noMultiLvlLbl val="0"/>
      </c:catAx>
      <c:valAx>
        <c:axId val="12475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err="1" smtClean="0"/>
              <a:t>Brazil</a:t>
            </a:r>
            <a:r>
              <a:rPr lang="pt-BR" sz="2000" dirty="0" smtClean="0"/>
              <a:t>: </a:t>
            </a:r>
            <a:r>
              <a:rPr lang="pt-BR" sz="2000" dirty="0" err="1" smtClean="0"/>
              <a:t>Number</a:t>
            </a:r>
            <a:r>
              <a:rPr lang="pt-BR" sz="2000" dirty="0" smtClean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individuals</a:t>
            </a:r>
            <a:r>
              <a:rPr lang="pt-BR" sz="2000" dirty="0"/>
              <a:t> </a:t>
            </a:r>
            <a:r>
              <a:rPr lang="pt-BR" sz="2000" dirty="0" err="1"/>
              <a:t>imprisoned</a:t>
            </a:r>
            <a:r>
              <a:rPr lang="pt-BR" sz="2000" dirty="0"/>
              <a:t> for </a:t>
            </a:r>
            <a:r>
              <a:rPr lang="pt-BR" sz="2000" dirty="0" err="1"/>
              <a:t>murder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aggravated</a:t>
            </a:r>
            <a:r>
              <a:rPr lang="pt-BR" sz="2000" dirty="0"/>
              <a:t> </a:t>
            </a:r>
            <a:r>
              <a:rPr lang="pt-BR" sz="2000" dirty="0" err="1"/>
              <a:t>murder</a:t>
            </a:r>
            <a:r>
              <a:rPr lang="pt-BR" sz="2000" dirty="0"/>
              <a:t>: 2008 – 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Gráficos!$A$2</c:f>
              <c:strCache>
                <c:ptCount val="1"/>
                <c:pt idx="0">
                  <c:v>Murder (Art 121, caput, Penal Code)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Gráficos!$B$1:$T$1</c:f>
              <c:strCache>
                <c:ptCount val="19"/>
                <c:pt idx="0">
                  <c:v>dez/2008</c:v>
                </c:pt>
                <c:pt idx="1">
                  <c:v>dez/2009</c:v>
                </c:pt>
                <c:pt idx="2">
                  <c:v>dez/2010</c:v>
                </c:pt>
                <c:pt idx="3">
                  <c:v>dez/2011</c:v>
                </c:pt>
                <c:pt idx="4">
                  <c:v>dez/2012</c:v>
                </c:pt>
                <c:pt idx="5">
                  <c:v>jun/2013</c:v>
                </c:pt>
                <c:pt idx="6">
                  <c:v>dez/2014</c:v>
                </c:pt>
                <c:pt idx="7">
                  <c:v>dez/2015</c:v>
                </c:pt>
                <c:pt idx="8">
                  <c:v>dez/2016</c:v>
                </c:pt>
                <c:pt idx="9">
                  <c:v>dez/2017</c:v>
                </c:pt>
                <c:pt idx="10">
                  <c:v>dez/2018</c:v>
                </c:pt>
                <c:pt idx="11">
                  <c:v>jun/2019</c:v>
                </c:pt>
                <c:pt idx="12">
                  <c:v>dez/2020</c:v>
                </c:pt>
                <c:pt idx="13">
                  <c:v>dez/2021</c:v>
                </c:pt>
                <c:pt idx="14">
                  <c:v>dez/2022</c:v>
                </c:pt>
                <c:pt idx="15">
                  <c:v>dez/2023</c:v>
                </c:pt>
                <c:pt idx="16">
                  <c:v>dez/2024</c:v>
                </c:pt>
                <c:pt idx="17">
                  <c:v>jun/2025</c:v>
                </c:pt>
                <c:pt idx="18">
                  <c:v>dez/2025</c:v>
                </c:pt>
              </c:strCache>
            </c:strRef>
          </c:cat>
          <c:val>
            <c:numRef>
              <c:f>Gráficos!$B$2:$T$2</c:f>
              <c:numCache>
                <c:formatCode>General</c:formatCode>
                <c:ptCount val="19"/>
                <c:pt idx="0">
                  <c:v>19453</c:v>
                </c:pt>
                <c:pt idx="1">
                  <c:v>21566</c:v>
                </c:pt>
                <c:pt idx="2">
                  <c:v>21759</c:v>
                </c:pt>
                <c:pt idx="3">
                  <c:v>26962</c:v>
                </c:pt>
                <c:pt idx="4">
                  <c:v>27410</c:v>
                </c:pt>
                <c:pt idx="5">
                  <c:v>28540</c:v>
                </c:pt>
                <c:pt idx="6">
                  <c:v>20734</c:v>
                </c:pt>
                <c:pt idx="7">
                  <c:v>26514</c:v>
                </c:pt>
                <c:pt idx="8">
                  <c:v>21893</c:v>
                </c:pt>
                <c:pt idx="9">
                  <c:v>22547</c:v>
                </c:pt>
                <c:pt idx="10">
                  <c:v>30580</c:v>
                </c:pt>
                <c:pt idx="11">
                  <c:v>27423</c:v>
                </c:pt>
                <c:pt idx="12">
                  <c:v>33104</c:v>
                </c:pt>
                <c:pt idx="13">
                  <c:v>28381</c:v>
                </c:pt>
                <c:pt idx="14">
                  <c:v>31772</c:v>
                </c:pt>
                <c:pt idx="15">
                  <c:v>31903</c:v>
                </c:pt>
                <c:pt idx="16">
                  <c:v>34211</c:v>
                </c:pt>
                <c:pt idx="17">
                  <c:v>36010</c:v>
                </c:pt>
                <c:pt idx="18">
                  <c:v>40214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91-43E3-9341-9BA7380226B1}"/>
            </c:ext>
          </c:extLst>
        </c:ser>
        <c:ser>
          <c:idx val="1"/>
          <c:order val="1"/>
          <c:tx>
            <c:strRef>
              <c:f>Gráficos!$A$3</c:f>
              <c:strCache>
                <c:ptCount val="1"/>
                <c:pt idx="0">
                  <c:v>Aggravated murder (Art 121, § 2º, Penal Code)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Gráficos!$B$1:$T$1</c:f>
              <c:strCache>
                <c:ptCount val="19"/>
                <c:pt idx="0">
                  <c:v>dez/2008</c:v>
                </c:pt>
                <c:pt idx="1">
                  <c:v>dez/2009</c:v>
                </c:pt>
                <c:pt idx="2">
                  <c:v>dez/2010</c:v>
                </c:pt>
                <c:pt idx="3">
                  <c:v>dez/2011</c:v>
                </c:pt>
                <c:pt idx="4">
                  <c:v>dez/2012</c:v>
                </c:pt>
                <c:pt idx="5">
                  <c:v>jun/2013</c:v>
                </c:pt>
                <c:pt idx="6">
                  <c:v>dez/2014</c:v>
                </c:pt>
                <c:pt idx="7">
                  <c:v>dez/2015</c:v>
                </c:pt>
                <c:pt idx="8">
                  <c:v>dez/2016</c:v>
                </c:pt>
                <c:pt idx="9">
                  <c:v>dez/2017</c:v>
                </c:pt>
                <c:pt idx="10">
                  <c:v>dez/2018</c:v>
                </c:pt>
                <c:pt idx="11">
                  <c:v>jun/2019</c:v>
                </c:pt>
                <c:pt idx="12">
                  <c:v>dez/2020</c:v>
                </c:pt>
                <c:pt idx="13">
                  <c:v>dez/2021</c:v>
                </c:pt>
                <c:pt idx="14">
                  <c:v>dez/2022</c:v>
                </c:pt>
                <c:pt idx="15">
                  <c:v>dez/2023</c:v>
                </c:pt>
                <c:pt idx="16">
                  <c:v>dez/2024</c:v>
                </c:pt>
                <c:pt idx="17">
                  <c:v>jun/2025</c:v>
                </c:pt>
                <c:pt idx="18">
                  <c:v>dez/2025</c:v>
                </c:pt>
              </c:strCache>
            </c:strRef>
          </c:cat>
          <c:val>
            <c:numRef>
              <c:f>Gráficos!$B$3:$T$3</c:f>
              <c:numCache>
                <c:formatCode>General</c:formatCode>
                <c:ptCount val="19"/>
                <c:pt idx="0">
                  <c:v>26409</c:v>
                </c:pt>
                <c:pt idx="1">
                  <c:v>29127</c:v>
                </c:pt>
                <c:pt idx="2">
                  <c:v>27577</c:v>
                </c:pt>
                <c:pt idx="3">
                  <c:v>32083</c:v>
                </c:pt>
                <c:pt idx="4">
                  <c:v>35656</c:v>
                </c:pt>
                <c:pt idx="5">
                  <c:v>37214</c:v>
                </c:pt>
                <c:pt idx="6">
                  <c:v>30927</c:v>
                </c:pt>
                <c:pt idx="7">
                  <c:v>38428</c:v>
                </c:pt>
                <c:pt idx="8">
                  <c:v>33405</c:v>
                </c:pt>
                <c:pt idx="9">
                  <c:v>33582</c:v>
                </c:pt>
                <c:pt idx="10">
                  <c:v>40673</c:v>
                </c:pt>
                <c:pt idx="11">
                  <c:v>38342</c:v>
                </c:pt>
                <c:pt idx="12">
                  <c:v>47215</c:v>
                </c:pt>
                <c:pt idx="13">
                  <c:v>49790</c:v>
                </c:pt>
                <c:pt idx="14">
                  <c:v>51209</c:v>
                </c:pt>
                <c:pt idx="15">
                  <c:v>48707</c:v>
                </c:pt>
                <c:pt idx="16">
                  <c:v>51777</c:v>
                </c:pt>
                <c:pt idx="17">
                  <c:v>57833</c:v>
                </c:pt>
                <c:pt idx="18">
                  <c:v>58338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91-43E3-9341-9BA738022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755160"/>
        <c:axId val="124755552"/>
      </c:lineChart>
      <c:catAx>
        <c:axId val="12475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5552"/>
        <c:crosses val="autoZero"/>
        <c:auto val="1"/>
        <c:lblAlgn val="ctr"/>
        <c:lblOffset val="100"/>
        <c:noMultiLvlLbl val="0"/>
      </c:catAx>
      <c:valAx>
        <c:axId val="12475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err="1"/>
              <a:t>Brazil</a:t>
            </a:r>
            <a:r>
              <a:rPr lang="pt-BR" sz="2000" dirty="0"/>
              <a:t>: </a:t>
            </a:r>
            <a:r>
              <a:rPr lang="pt-BR" sz="2000" b="0" i="0" u="none" strike="noStrike" baseline="0" dirty="0" err="1"/>
              <a:t>Number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/>
              <a:t>of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/>
              <a:t>individuals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 smtClean="0"/>
              <a:t>imprisoned</a:t>
            </a:r>
            <a:r>
              <a:rPr lang="pt-BR" sz="2000" b="0" i="0" u="none" strike="noStrike" baseline="0" dirty="0" smtClean="0"/>
              <a:t> </a:t>
            </a:r>
            <a:r>
              <a:rPr lang="pt-BR" sz="2000" b="0" i="0" u="none" strike="noStrike" baseline="0" dirty="0"/>
              <a:t>for </a:t>
            </a:r>
            <a:r>
              <a:rPr lang="pt-BR" sz="2000" b="0" i="0" u="none" strike="noStrike" baseline="0" dirty="0" err="1"/>
              <a:t>Drug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/>
              <a:t>Trafficking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/>
              <a:t>and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/>
              <a:t>International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/>
              <a:t>Drug</a:t>
            </a:r>
            <a:r>
              <a:rPr lang="pt-BR" sz="2000" b="0" i="0" u="none" strike="noStrike" baseline="0" dirty="0"/>
              <a:t> </a:t>
            </a:r>
            <a:r>
              <a:rPr lang="pt-BR" sz="2000" b="0" i="0" u="none" strike="noStrike" baseline="0" dirty="0" err="1"/>
              <a:t>Trafficking</a:t>
            </a:r>
            <a:r>
              <a:rPr lang="pt-BR" sz="2000" dirty="0"/>
              <a:t>: 2008 - 2025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Gráficos!$A$510</c:f>
              <c:strCache>
                <c:ptCount val="1"/>
                <c:pt idx="0">
                  <c:v>Drug Trafficking  (Art. 12, Federal Law n. 6.368/1976 and Art. 33, Federal Law n. 11.343/2006)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7E-4389-9B67-0C4850B3C0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7E-4389-9B67-0C4850B3C0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7E-4389-9B67-0C4850B3C0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6089123180723364E-3"/>
                  <c:y val="-4.529351930545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7E-4411-99FD-AB53E7AF23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Gráficos!$B$509:$T$509</c:f>
              <c:strCache>
                <c:ptCount val="19"/>
                <c:pt idx="0">
                  <c:v>dez/2008</c:v>
                </c:pt>
                <c:pt idx="1">
                  <c:v>dez/2009</c:v>
                </c:pt>
                <c:pt idx="2">
                  <c:v>dez/2010</c:v>
                </c:pt>
                <c:pt idx="3">
                  <c:v>dez/2011</c:v>
                </c:pt>
                <c:pt idx="4">
                  <c:v>dez/2012</c:v>
                </c:pt>
                <c:pt idx="5">
                  <c:v>jun/2013</c:v>
                </c:pt>
                <c:pt idx="6">
                  <c:v>dez/2014</c:v>
                </c:pt>
                <c:pt idx="7">
                  <c:v>dez/2015</c:v>
                </c:pt>
                <c:pt idx="8">
                  <c:v>dez/2016</c:v>
                </c:pt>
                <c:pt idx="9">
                  <c:v>dez/2017</c:v>
                </c:pt>
                <c:pt idx="10">
                  <c:v>dez/2018</c:v>
                </c:pt>
                <c:pt idx="11">
                  <c:v>jun/2019</c:v>
                </c:pt>
                <c:pt idx="12">
                  <c:v>dez/2020</c:v>
                </c:pt>
                <c:pt idx="13">
                  <c:v>dez/2021</c:v>
                </c:pt>
                <c:pt idx="14">
                  <c:v>dez/2022</c:v>
                </c:pt>
                <c:pt idx="15">
                  <c:v>dez/2023</c:v>
                </c:pt>
                <c:pt idx="16">
                  <c:v>dez/2024</c:v>
                </c:pt>
                <c:pt idx="17">
                  <c:v>jun/2025</c:v>
                </c:pt>
                <c:pt idx="18">
                  <c:v>dez/2025</c:v>
                </c:pt>
              </c:strCache>
            </c:strRef>
          </c:cat>
          <c:val>
            <c:numRef>
              <c:f>Gráficos!$B$510:$T$510</c:f>
              <c:numCache>
                <c:formatCode>General</c:formatCode>
                <c:ptCount val="19"/>
                <c:pt idx="0">
                  <c:v>71598</c:v>
                </c:pt>
                <c:pt idx="1">
                  <c:v>86072</c:v>
                </c:pt>
                <c:pt idx="2">
                  <c:v>100648</c:v>
                </c:pt>
                <c:pt idx="3">
                  <c:v>119354</c:v>
                </c:pt>
                <c:pt idx="4">
                  <c:v>131368</c:v>
                </c:pt>
                <c:pt idx="5">
                  <c:v>138366</c:v>
                </c:pt>
                <c:pt idx="6">
                  <c:v>129301</c:v>
                </c:pt>
                <c:pt idx="7">
                  <c:v>147096</c:v>
                </c:pt>
                <c:pt idx="8">
                  <c:v>134112</c:v>
                </c:pt>
                <c:pt idx="9">
                  <c:v>159958</c:v>
                </c:pt>
                <c:pt idx="10">
                  <c:v>178930</c:v>
                </c:pt>
                <c:pt idx="11">
                  <c:v>163290</c:v>
                </c:pt>
                <c:pt idx="12">
                  <c:v>203411</c:v>
                </c:pt>
                <c:pt idx="13">
                  <c:v>179195</c:v>
                </c:pt>
                <c:pt idx="14">
                  <c:v>169001</c:v>
                </c:pt>
                <c:pt idx="15">
                  <c:v>167936</c:v>
                </c:pt>
                <c:pt idx="16">
                  <c:v>174481</c:v>
                </c:pt>
                <c:pt idx="17">
                  <c:v>181461</c:v>
                </c:pt>
                <c:pt idx="18">
                  <c:v>192699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7E-4389-9B67-0C4850B3C0AE}"/>
            </c:ext>
          </c:extLst>
        </c:ser>
        <c:ser>
          <c:idx val="1"/>
          <c:order val="1"/>
          <c:tx>
            <c:strRef>
              <c:f>Gráficos!$A$511</c:f>
              <c:strCache>
                <c:ptCount val="1"/>
                <c:pt idx="0">
                  <c:v>International Drug Trafficking (Art. 18, Federal Law n. 6.368/1976 and Art. 33, Federal Law n. 11.343/2006)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Gráficos!$B$509:$T$509</c:f>
              <c:strCache>
                <c:ptCount val="19"/>
                <c:pt idx="0">
                  <c:v>dez/2008</c:v>
                </c:pt>
                <c:pt idx="1">
                  <c:v>dez/2009</c:v>
                </c:pt>
                <c:pt idx="2">
                  <c:v>dez/2010</c:v>
                </c:pt>
                <c:pt idx="3">
                  <c:v>dez/2011</c:v>
                </c:pt>
                <c:pt idx="4">
                  <c:v>dez/2012</c:v>
                </c:pt>
                <c:pt idx="5">
                  <c:v>jun/2013</c:v>
                </c:pt>
                <c:pt idx="6">
                  <c:v>dez/2014</c:v>
                </c:pt>
                <c:pt idx="7">
                  <c:v>dez/2015</c:v>
                </c:pt>
                <c:pt idx="8">
                  <c:v>dez/2016</c:v>
                </c:pt>
                <c:pt idx="9">
                  <c:v>dez/2017</c:v>
                </c:pt>
                <c:pt idx="10">
                  <c:v>dez/2018</c:v>
                </c:pt>
                <c:pt idx="11">
                  <c:v>jun/2019</c:v>
                </c:pt>
                <c:pt idx="12">
                  <c:v>dez/2020</c:v>
                </c:pt>
                <c:pt idx="13">
                  <c:v>dez/2021</c:v>
                </c:pt>
                <c:pt idx="14">
                  <c:v>dez/2022</c:v>
                </c:pt>
                <c:pt idx="15">
                  <c:v>dez/2023</c:v>
                </c:pt>
                <c:pt idx="16">
                  <c:v>dez/2024</c:v>
                </c:pt>
                <c:pt idx="17">
                  <c:v>jun/2025</c:v>
                </c:pt>
                <c:pt idx="18">
                  <c:v>dez/2025</c:v>
                </c:pt>
              </c:strCache>
            </c:strRef>
          </c:cat>
          <c:val>
            <c:numRef>
              <c:f>Gráficos!$B$511:$T$511</c:f>
              <c:numCache>
                <c:formatCode>General</c:formatCode>
                <c:ptCount val="19"/>
                <c:pt idx="0">
                  <c:v>5773</c:v>
                </c:pt>
                <c:pt idx="1">
                  <c:v>4965</c:v>
                </c:pt>
                <c:pt idx="2">
                  <c:v>5843</c:v>
                </c:pt>
                <c:pt idx="3">
                  <c:v>6206</c:v>
                </c:pt>
                <c:pt idx="4">
                  <c:v>6830</c:v>
                </c:pt>
                <c:pt idx="5">
                  <c:v>7431</c:v>
                </c:pt>
                <c:pt idx="6">
                  <c:v>4404</c:v>
                </c:pt>
                <c:pt idx="7">
                  <c:v>5698</c:v>
                </c:pt>
                <c:pt idx="8">
                  <c:v>7078</c:v>
                </c:pt>
                <c:pt idx="9">
                  <c:v>4851</c:v>
                </c:pt>
                <c:pt idx="10">
                  <c:v>7368</c:v>
                </c:pt>
                <c:pt idx="11">
                  <c:v>6724</c:v>
                </c:pt>
                <c:pt idx="12">
                  <c:v>5870</c:v>
                </c:pt>
                <c:pt idx="13">
                  <c:v>8179</c:v>
                </c:pt>
                <c:pt idx="14">
                  <c:v>4093</c:v>
                </c:pt>
                <c:pt idx="15">
                  <c:v>6179</c:v>
                </c:pt>
                <c:pt idx="16">
                  <c:v>6897</c:v>
                </c:pt>
                <c:pt idx="17">
                  <c:v>4751</c:v>
                </c:pt>
                <c:pt idx="18">
                  <c:v>5206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7E-4389-9B67-0C4850B3C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756336"/>
        <c:axId val="124756728"/>
      </c:lineChart>
      <c:catAx>
        <c:axId val="1247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6728"/>
        <c:crosses val="autoZero"/>
        <c:auto val="1"/>
        <c:lblAlgn val="ctr"/>
        <c:lblOffset val="100"/>
        <c:noMultiLvlLbl val="0"/>
      </c:catAx>
      <c:valAx>
        <c:axId val="12475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75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734CE-9781-45A5-838F-91EA7D6DD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37C53AE-C4E0-4D9D-A1EF-25B117EF7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D8858DC-7CBB-49D3-8F25-35C05A41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5336C5B-3C67-4AC3-BEB0-E3448586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5B082D7-8BA6-49DE-9865-02042618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52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C6DFF4-4A46-4330-92BE-67B7FB4B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E1C052F-BFC0-4B00-8FF4-862D6457A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79C8856-3FDC-4678-9638-C0B38608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896DBB0-EB5E-4E7A-8EFA-6B0427D8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AF38FC-64A9-4CFF-B456-9C957981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10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2B0BADA-FAEE-49FD-A4F5-6699EE11D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F16AF146-A8ED-4D96-8DF2-106A96F0A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798A6D4-0446-4D3F-B199-ACCCC8FC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80529E4-E383-4193-BC51-0FEDFF75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3F653C8-9A66-454B-AD23-0F2C1F8A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9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28F18-C783-4794-83D8-77927EC6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6C6CEB9-BA4F-44C2-81CC-6731AB5D7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FACFF58-1250-4685-8277-28D47B86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F81E835-F7F5-4F85-9739-7A260D1B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0A512A1-6C7D-446A-91E8-6F188414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5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82E66E-1DF2-481E-987B-F68B38AC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8AC769D-90C6-48F8-A1AA-CC0571FD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43EFA91-F097-48EC-89BB-C3A0B0A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6116ED8-AD08-4988-8BFB-73D2BFEC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AACCB65-CCC4-499B-926E-5654D67A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2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3C7004-E7B2-4EF0-A030-1420F26B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D0134B9-7871-4314-82E8-27C5EE4EE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5734B74-91AD-420C-8C10-55923F5B6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0EE943B-648C-4F86-AB7D-29CC20D9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A2A208E-3752-465F-8D16-5CA166E1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097AAC8-7062-41A7-8DA0-EF619BE8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6E9A82-5B8A-437C-A8D5-978AB278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B80FF11-878C-4786-A86D-9C689F92A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EB16A8FC-A1EF-4C0E-8331-FFDDF8750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9B7A0062-2C87-468D-9F59-CFF265DCB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C6A0E2E5-1137-4E16-9258-951FC632F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AD741E98-845B-4074-9504-55440DD7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97925998-419B-418C-AB5C-3B53A311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29BE3DB6-A149-4453-AEBD-982AEFA8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47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E852DE-DF77-4C89-813C-FD7B5A82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019392C5-C289-4F8D-8D2F-2D7F1D93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27E9B7BD-303A-46F0-B747-48B95BBB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8C3B0AED-265C-43BA-9423-1172AAF4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59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316141CC-CB4E-47AF-8F73-6596D1C3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11D6E472-DEA0-4F58-AB18-FDD573DB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745A9433-C476-4E6C-8B2E-9BA39AC1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47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A8811C-509C-4D2E-AB8C-1587337E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54A1B26-FA09-46D8-99C3-F9ECD59E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23A0C01-206E-4AE3-8235-4775DA51C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9FC060A-C5C9-4371-8C00-BC6DB804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B3D13C8E-7514-4B23-BA1F-0E8D266D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F4D6714-7B65-4BA9-B4ED-4546B981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12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25F9E5-3071-4562-9639-372CEEDF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62480369-1CA4-4DBA-A751-7AAE58405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9BA0BAFD-09E7-4A59-8A93-1B2529E1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E8D097E-9F6B-46D5-8E49-A8433016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3959734-26C2-474C-B7AB-BCB8BE1E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67262D42-0621-4940-BBC1-0B00F91E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34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8FA61C54-C7C1-4F6A-99F5-B2C1BE6E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14E1EA6-821E-4988-961C-B0578F6E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2DD52AC-EBDA-4D77-A886-7D29144F2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7A0F-460A-44F1-B81A-FCB388EB37B8}" type="datetimeFigureOut">
              <a:rPr lang="pt-BR" smtClean="0"/>
              <a:t>15/07/2026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0945782-4E11-43B6-B6D7-B72E0D23F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5C09DC7-7AB5-4F41-A6E0-C588C860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3B9C-5030-40CC-8B76-2AB2FB806F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75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8648B8DF-E5D9-433D-8085-C7D37DF9D607}"/>
              </a:ext>
            </a:extLst>
          </p:cNvPr>
          <p:cNvSpPr txBox="1"/>
          <p:nvPr/>
        </p:nvSpPr>
        <p:spPr>
          <a:xfrm>
            <a:off x="412124" y="886558"/>
            <a:ext cx="107667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Beyond the walls, but still under watch: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the paradox of electronic monitoring and prison overcrowding in Brazil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endParaRPr lang="en-US" sz="3000" dirty="0" smtClean="0">
              <a:solidFill>
                <a:srgbClr val="0070C0"/>
              </a:solidFill>
            </a:endParaRPr>
          </a:p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Prof</a:t>
            </a:r>
            <a:r>
              <a:rPr lang="en-US" sz="3000" dirty="0">
                <a:solidFill>
                  <a:srgbClr val="0070C0"/>
                </a:solidFill>
              </a:rPr>
              <a:t>. André Mendes, FGV Rio </a:t>
            </a:r>
            <a:r>
              <a:rPr lang="en-US" sz="3000" dirty="0" smtClean="0">
                <a:solidFill>
                  <a:srgbClr val="0070C0"/>
                </a:solidFill>
              </a:rPr>
              <a:t>Law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andre.mendes@fgv.br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endParaRPr lang="en-US" sz="2000" dirty="0"/>
          </a:p>
          <a:p>
            <a:pPr algn="ctr" fontAlgn="base"/>
            <a:endParaRPr lang="fr-FR" sz="2000" b="0" i="0" dirty="0">
              <a:solidFill>
                <a:srgbClr val="0A0A0A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endParaRPr lang="fr-FR" dirty="0">
              <a:solidFill>
                <a:srgbClr val="0A0A0A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fr-FR" b="0" i="0" dirty="0" smtClean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2026 </a:t>
            </a:r>
            <a:r>
              <a:rPr lang="fr-FR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ISRCL International Conference</a:t>
            </a:r>
          </a:p>
          <a:p>
            <a:pPr algn="ctr" fontAlgn="base"/>
            <a:endParaRPr lang="fr-FR" dirty="0">
              <a:solidFill>
                <a:srgbClr val="0A0A0A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en-US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THINKING BEYOND THE BARS: REIMAGINING BAIL, SENTENCING, AND IMPRISONMENT</a:t>
            </a:r>
            <a:endParaRPr lang="fr-FR" b="0" i="0" dirty="0">
              <a:solidFill>
                <a:srgbClr val="0A0A0A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endParaRPr lang="fr-FR" b="0" i="0" dirty="0">
              <a:solidFill>
                <a:srgbClr val="0A0A0A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fr-FR" b="0" i="0" dirty="0">
                <a:solidFill>
                  <a:srgbClr val="0A0909"/>
                </a:solidFill>
                <a:effectLst/>
                <a:latin typeface="inherit"/>
              </a:rPr>
              <a:t>Montréal, Quebec | </a:t>
            </a:r>
            <a:r>
              <a:rPr lang="fr-FR" b="0" i="0" dirty="0" smtClean="0">
                <a:solidFill>
                  <a:srgbClr val="0A0909"/>
                </a:solidFill>
                <a:effectLst/>
                <a:latin typeface="inherit"/>
              </a:rPr>
              <a:t>July 16</a:t>
            </a:r>
            <a:endParaRPr lang="fr-FR" b="0" i="0" dirty="0">
              <a:solidFill>
                <a:srgbClr val="0A0909"/>
              </a:solidFill>
              <a:effectLst/>
              <a:latin typeface="inherit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320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7CC5DB6-2678-4802-BB0C-28BB813DBDAF}"/>
              </a:ext>
            </a:extLst>
          </p:cNvPr>
          <p:cNvSpPr txBox="1"/>
          <p:nvPr/>
        </p:nvSpPr>
        <p:spPr>
          <a:xfrm>
            <a:off x="736978" y="1105957"/>
            <a:ext cx="10713493" cy="426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Question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Premise: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eletronic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 as an alternative measure to face prison overcrowding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electronic monitoring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prison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in Brazil?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is that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monitoring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the mass incarceration trend;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instead, it serves as a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low-cost palliative measure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fails to challenge traditional imprisonment logic.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5964072" y="4940490"/>
            <a:ext cx="259307" cy="859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55342" y="5826329"/>
            <a:ext cx="10713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BRL  301,25 per </a:t>
            </a:r>
            <a:r>
              <a:rPr lang="pt-BR" dirty="0" err="1" smtClean="0"/>
              <a:t>month</a:t>
            </a:r>
            <a:r>
              <a:rPr lang="pt-BR" dirty="0" smtClean="0"/>
              <a:t>*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CAD 83,12</a:t>
            </a:r>
            <a:r>
              <a:rPr lang="pt-BR" dirty="0" smtClean="0"/>
              <a:t> per </a:t>
            </a:r>
            <a:r>
              <a:rPr lang="pt-BR" dirty="0" err="1" smtClean="0"/>
              <a:t>month</a:t>
            </a:r>
            <a:endParaRPr lang="pt-BR" dirty="0" smtClean="0"/>
          </a:p>
          <a:p>
            <a:pPr algn="ctr"/>
            <a:r>
              <a:rPr lang="pt-BR" dirty="0"/>
              <a:t>*</a:t>
            </a:r>
            <a:r>
              <a:rPr lang="pt-BR" dirty="0" err="1"/>
              <a:t>Source</a:t>
            </a:r>
            <a:r>
              <a:rPr lang="pt-BR" dirty="0"/>
              <a:t>: </a:t>
            </a:r>
            <a:r>
              <a:rPr lang="pt-BR" i="1" dirty="0"/>
              <a:t>Management </a:t>
            </a:r>
            <a:r>
              <a:rPr lang="pt-BR" i="1" dirty="0" err="1"/>
              <a:t>model</a:t>
            </a:r>
            <a:r>
              <a:rPr lang="pt-BR" i="1" dirty="0"/>
              <a:t> for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electronic</a:t>
            </a:r>
            <a:r>
              <a:rPr lang="pt-BR" i="1" dirty="0"/>
              <a:t> </a:t>
            </a:r>
            <a:r>
              <a:rPr lang="pt-BR" i="1" dirty="0" err="1"/>
              <a:t>monitoring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individuals</a:t>
            </a:r>
            <a:r>
              <a:rPr lang="pt-BR" dirty="0"/>
              <a:t>.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Council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Justice (CNJ). 2020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92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1904656" y="1312931"/>
            <a:ext cx="7949027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Eletronic</a:t>
            </a:r>
            <a:r>
              <a:rPr lang="en-US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monitoring </a:t>
            </a:r>
            <a:r>
              <a:rPr lang="en-US" sz="2000" b="1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en-US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razilian </a:t>
            </a:r>
            <a:r>
              <a:rPr lang="en-US" sz="2000" b="1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criminal justice system: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784" y="1960932"/>
            <a:ext cx="11395881" cy="327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Correctional process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(Post-Conviction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during the sentence serving, house arrest or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parole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(Most common)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Pre-Trial / Procedural Phase (Pre-Conviction):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to pre-trial detention (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Brazilian Criminal Procedure Code, art. 319, IX.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Gender-Based Violence Interventions: Implemented to monitor perpetrators subject to Urgent Protective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91320" y="1305711"/>
            <a:ext cx="11191164" cy="34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</a:t>
            </a:r>
            <a:r>
              <a:rPr lang="pt-BR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(The Pros</a:t>
            </a:r>
            <a:r>
              <a:rPr lang="pt-BR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Mitigates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carceral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saturation.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supervising an individual under electronic monitoring represents a mere fraction of the capital expenditure required to maintain a traditional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carceral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bed.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Preservation of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bonds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supervised individual retains critical ties to their family and community, thereby minimizing the institutional trauma and psychological erosion of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carceral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isolation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Continuity of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prison criminogenic effect: organized crime recruits inmates </a:t>
            </a:r>
          </a:p>
        </p:txBody>
      </p:sp>
    </p:spTree>
    <p:extLst>
      <p:ext uri="{BB962C8B-B14F-4D97-AF65-F5344CB8AC3E}">
        <p14:creationId xmlns:p14="http://schemas.microsoft.com/office/powerpoint/2010/main" val="25954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36728" y="815577"/>
            <a:ext cx="11368585" cy="393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 (The Cons</a:t>
            </a:r>
            <a:r>
              <a:rPr lang="en-US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stigmatization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institutionalizes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marginalization and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creates barriers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labor market entry.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"Net-Widening" Effect: Judicial authorities frequently impose electronic surveillance on low-level offenders who would otherwise qualify for non-custodial sanctions (such as fines or community service), thereby expanding state control without achieving an actual reduction in the core prison population.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Punishment extends to the family: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domestic sphere is effectively transformed into an extension of the state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carceral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apparatus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perception of impunity: certain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segments of civil society and mainstream media criticize the measure,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portraiting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systemic failure of punitive accountability or a lack of meaningful retribution.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28C05D3-4B7F-4F3D-8900-B92610FB1EA5}"/>
              </a:ext>
            </a:extLst>
          </p:cNvPr>
          <p:cNvSpPr txBox="1"/>
          <p:nvPr/>
        </p:nvSpPr>
        <p:spPr>
          <a:xfrm>
            <a:off x="409433" y="1014922"/>
            <a:ext cx="11259403" cy="571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Eletronic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overcrowding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onitoring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theoretically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framed as a "decompressing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tool“,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 incarceration persists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structural shift in criminal policy.</a:t>
            </a:r>
            <a:endParaRPr lang="pt-BR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EVIDENCES: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Escalating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imprisonment rates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steady expansion of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carceral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population despite technological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trends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'toughening' of criminal statutes, characterized by increasing mandatory minimum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punishment —a sign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penal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populism.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legisprudence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lack of robust '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legisprudence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 studies in Brazil, which should ideally provide a rational, justified framework for legislative choices, ensuring they are not merely reactive or populist.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8A5CF76-4CF4-41A2-80B5-2C095CB72DFE}"/>
              </a:ext>
            </a:extLst>
          </p:cNvPr>
          <p:cNvSpPr txBox="1"/>
          <p:nvPr/>
        </p:nvSpPr>
        <p:spPr>
          <a:xfrm>
            <a:off x="709370" y="517226"/>
            <a:ext cx="8393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electronic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grew by a staggering 150% from 2020 to 2025. 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D376EF2-FCAD-4069-9A63-3562D4CDE1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886558"/>
            <a:ext cx="9630638" cy="5694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3824113" y="6561357"/>
            <a:ext cx="6301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Source</a:t>
            </a:r>
            <a:r>
              <a:rPr lang="pt-BR" sz="1600" dirty="0"/>
              <a:t>: SENAPPEN - </a:t>
            </a:r>
            <a:r>
              <a:rPr lang="pt-BR" sz="1600" dirty="0" err="1"/>
              <a:t>National</a:t>
            </a:r>
            <a:r>
              <a:rPr lang="pt-BR" sz="1600" dirty="0"/>
              <a:t> </a:t>
            </a:r>
            <a:r>
              <a:rPr lang="pt-BR" sz="1600" dirty="0" err="1"/>
              <a:t>Secretariat</a:t>
            </a:r>
            <a:r>
              <a:rPr lang="pt-BR" sz="1600" dirty="0"/>
              <a:t> for Penal Policies</a:t>
            </a:r>
          </a:p>
        </p:txBody>
      </p:sp>
    </p:spTree>
    <p:extLst>
      <p:ext uri="{BB962C8B-B14F-4D97-AF65-F5344CB8AC3E}">
        <p14:creationId xmlns:p14="http://schemas.microsoft.com/office/powerpoint/2010/main" val="41380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4443CF3-6246-44C5-822F-97443B278071}"/>
              </a:ext>
            </a:extLst>
          </p:cNvPr>
          <p:cNvSpPr txBox="1"/>
          <p:nvPr/>
        </p:nvSpPr>
        <p:spPr>
          <a:xfrm>
            <a:off x="122830" y="163216"/>
            <a:ext cx="9179430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a consistent state strategy of using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monitoring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manage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overcrowding. “Reimagining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imprisonment in Brazil has become synonymous with "technological expansion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6B55DD3-BA9F-40C3-9DD9-D2821D0763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16" y="1160257"/>
            <a:ext cx="9526137" cy="5569041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22830" y="2489857"/>
            <a:ext cx="218364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suggests that EM is being used to manage the overflow of a broken system at a lower fiscal cost, without addressing the underlying causes of mass incarceration or reducing crime rates.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8EAA0C2-2008-4260-B800-7C2616373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87251"/>
              </p:ext>
            </p:extLst>
          </p:nvPr>
        </p:nvGraphicFramePr>
        <p:xfrm>
          <a:off x="493295" y="974558"/>
          <a:ext cx="11141241" cy="53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EC237D53-6EB2-4157-B561-8BEFF1042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25066"/>
              </p:ext>
            </p:extLst>
          </p:nvPr>
        </p:nvGraphicFramePr>
        <p:xfrm>
          <a:off x="469232" y="1215189"/>
          <a:ext cx="11201400" cy="531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de seta reta 5"/>
          <p:cNvCxnSpPr/>
          <p:nvPr/>
        </p:nvCxnSpPr>
        <p:spPr>
          <a:xfrm flipV="1">
            <a:off x="1540042" y="2346158"/>
            <a:ext cx="9757611" cy="1925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0947236" y="1976826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169%</a:t>
            </a:r>
          </a:p>
        </p:txBody>
      </p:sp>
    </p:spTree>
    <p:extLst>
      <p:ext uri="{BB962C8B-B14F-4D97-AF65-F5344CB8AC3E}">
        <p14:creationId xmlns:p14="http://schemas.microsoft.com/office/powerpoint/2010/main" val="40239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9C154B1-1C2B-440D-A69F-84265C2AE85B}"/>
              </a:ext>
            </a:extLst>
          </p:cNvPr>
          <p:cNvSpPr txBox="1"/>
          <p:nvPr/>
        </p:nvSpPr>
        <p:spPr>
          <a:xfrm>
            <a:off x="750628" y="1351127"/>
            <a:ext cx="10604309" cy="41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challenges the perceived success of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 monitoring.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argues that current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AutoNum type="romanLcParenBoth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 to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 mass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incarceration, </a:t>
            </a: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AutoNum type="romanLcParenBoth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 cost-reduction over human rights integrity in overcrowded facilities, and </a:t>
            </a: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AutoNum type="romanLcParenBoth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suggest that technology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inadvertently extend the carceral net instead of dismantling it.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682388" y="459774"/>
            <a:ext cx="883599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Problem: mass incarceration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 holds the world’s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third-largest prison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47D0D9E1-5F26-4695-AF0B-A7BA9D04CB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16725" y="1700490"/>
            <a:ext cx="7067590" cy="445763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454443" y="6158128"/>
            <a:ext cx="692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Source</a:t>
            </a:r>
            <a:r>
              <a:rPr lang="pt-BR" dirty="0"/>
              <a:t>: World </a:t>
            </a: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Brief</a:t>
            </a:r>
            <a:r>
              <a:rPr lang="pt-BR" dirty="0"/>
              <a:t>, </a:t>
            </a:r>
            <a:r>
              <a:rPr lang="pt-BR" dirty="0" err="1"/>
              <a:t>Institute</a:t>
            </a:r>
            <a:r>
              <a:rPr lang="pt-BR" dirty="0"/>
              <a:t> for Crime &amp; Justice </a:t>
            </a:r>
            <a:r>
              <a:rPr lang="pt-BR" dirty="0" err="1"/>
              <a:t>Policy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14" y="3402179"/>
            <a:ext cx="9357988" cy="1374358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1094874" y="4066674"/>
            <a:ext cx="553452" cy="4211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9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1" y="1591386"/>
            <a:ext cx="5816119" cy="38677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14104" y="5503968"/>
            <a:ext cx="3596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Source</a:t>
            </a:r>
            <a:r>
              <a:rPr lang="pt-BR" sz="1200" dirty="0"/>
              <a:t>: https://www.bbc.com/news/stories-48885846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948" y="1570961"/>
            <a:ext cx="5866322" cy="388814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211948" y="55039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err="1" smtClean="0"/>
              <a:t>Source</a:t>
            </a:r>
            <a:r>
              <a:rPr lang="pt-BR" sz="1200" dirty="0" smtClean="0"/>
              <a:t>: https</a:t>
            </a:r>
            <a:r>
              <a:rPr lang="pt-BR" sz="1200" dirty="0"/>
              <a:t>://www12.senado.leg.br/noticias/materias/2018/10/03/senado-analisa-projetos-que-tratam-das-condicoes-dos-presidios-brasileiros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55768" y="6143508"/>
            <a:ext cx="590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Google Sans Text"/>
              </a:rPr>
              <a:t>It is not possible to rehabilitate through degradation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2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93409" y="25514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Thank you!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Prof</a:t>
            </a:r>
            <a:r>
              <a:rPr lang="en-US" sz="2800" dirty="0">
                <a:solidFill>
                  <a:srgbClr val="0070C0"/>
                </a:solidFill>
              </a:rPr>
              <a:t>. André Mendes, FGV Rio Law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andre.mendes@fgv.br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941697" y="396618"/>
            <a:ext cx="8535022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Problem: mass incarceration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 ranks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15th globally in its imprisonment rate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100,000 population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27290" y="6364190"/>
            <a:ext cx="7504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Source</a:t>
            </a:r>
            <a:r>
              <a:rPr lang="pt-BR" dirty="0"/>
              <a:t>: World </a:t>
            </a: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/>
              <a:t>Brief</a:t>
            </a:r>
            <a:r>
              <a:rPr lang="pt-BR" dirty="0"/>
              <a:t>, </a:t>
            </a:r>
            <a:r>
              <a:rPr lang="pt-BR" dirty="0" err="1"/>
              <a:t>Institute</a:t>
            </a:r>
            <a:r>
              <a:rPr lang="pt-BR" dirty="0"/>
              <a:t> for Crime &amp; Justice </a:t>
            </a:r>
            <a:r>
              <a:rPr lang="pt-BR" dirty="0" err="1"/>
              <a:t>Policy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39" y="1601386"/>
            <a:ext cx="5451731" cy="46321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405" y="1562418"/>
            <a:ext cx="5787869" cy="46321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330" y="1569068"/>
            <a:ext cx="5787869" cy="4618891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6002330" y="5510463"/>
            <a:ext cx="5787869" cy="6841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882" y="3035383"/>
            <a:ext cx="8606896" cy="1259891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1660358" y="3007895"/>
            <a:ext cx="8662737" cy="1287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8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203071" y="395999"/>
            <a:ext cx="8611795" cy="118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Problem: mass incarceration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Brazil´s prison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consistently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34% between 2016 and 2025, reaching over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964.074 individuals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B3E61B73-F533-459A-A9DD-A96C051950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0" y="1636099"/>
            <a:ext cx="8554947" cy="50866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817446" y="6097022"/>
            <a:ext cx="3514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Source</a:t>
            </a:r>
            <a:r>
              <a:rPr lang="pt-BR" sz="1600" dirty="0"/>
              <a:t>: SENAPPEN - </a:t>
            </a:r>
            <a:r>
              <a:rPr lang="pt-BR" sz="1600" dirty="0" err="1"/>
              <a:t>National</a:t>
            </a:r>
            <a:r>
              <a:rPr lang="pt-BR" sz="1600" dirty="0"/>
              <a:t> </a:t>
            </a:r>
            <a:r>
              <a:rPr lang="pt-BR" sz="1600" dirty="0" err="1"/>
              <a:t>Secretariat</a:t>
            </a:r>
            <a:r>
              <a:rPr lang="pt-BR" sz="1600" dirty="0"/>
              <a:t> for Penal Policies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94603" y="1916049"/>
            <a:ext cx="31606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Includes: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err="1"/>
              <a:t>prison</a:t>
            </a:r>
            <a:r>
              <a:rPr lang="pt-BR" dirty="0"/>
              <a:t> </a:t>
            </a:r>
            <a:r>
              <a:rPr lang="pt-BR" dirty="0" err="1" smtClean="0"/>
              <a:t>facilities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>
                <a:solidFill>
                  <a:srgbClr val="FF0000"/>
                </a:solidFill>
              </a:rPr>
              <a:t>730,933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err="1"/>
              <a:t>house</a:t>
            </a:r>
            <a:r>
              <a:rPr lang="pt-BR" dirty="0"/>
              <a:t> </a:t>
            </a:r>
            <a:r>
              <a:rPr lang="pt-BR" dirty="0" err="1"/>
              <a:t>arrest</a:t>
            </a:r>
            <a:r>
              <a:rPr lang="pt-BR" dirty="0"/>
              <a:t> </a:t>
            </a:r>
            <a:r>
              <a:rPr lang="pt-BR" b="1" dirty="0" err="1"/>
              <a:t>with</a:t>
            </a:r>
            <a:r>
              <a:rPr lang="pt-BR" dirty="0"/>
              <a:t> </a:t>
            </a:r>
            <a:r>
              <a:rPr lang="pt-BR" dirty="0" err="1"/>
              <a:t>eletronic</a:t>
            </a:r>
            <a:r>
              <a:rPr lang="pt-BR" dirty="0"/>
              <a:t> </a:t>
            </a:r>
            <a:r>
              <a:rPr lang="pt-BR" dirty="0" err="1"/>
              <a:t>monitoring</a:t>
            </a:r>
            <a:r>
              <a:rPr lang="pt-BR" dirty="0"/>
              <a:t> = </a:t>
            </a:r>
            <a:r>
              <a:rPr lang="pt-BR" dirty="0">
                <a:solidFill>
                  <a:srgbClr val="FF0000"/>
                </a:solidFill>
              </a:rPr>
              <a:t>129,810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 err="1"/>
              <a:t>house</a:t>
            </a:r>
            <a:r>
              <a:rPr lang="pt-BR" dirty="0"/>
              <a:t> </a:t>
            </a:r>
            <a:r>
              <a:rPr lang="pt-BR" dirty="0" err="1"/>
              <a:t>arrest</a:t>
            </a:r>
            <a:r>
              <a:rPr lang="pt-BR" dirty="0"/>
              <a:t> </a:t>
            </a:r>
            <a:r>
              <a:rPr lang="pt-BR" b="1" dirty="0" err="1"/>
              <a:t>without</a:t>
            </a:r>
            <a:r>
              <a:rPr lang="pt-BR" dirty="0"/>
              <a:t> </a:t>
            </a:r>
            <a:r>
              <a:rPr lang="pt-BR" dirty="0" err="1"/>
              <a:t>eletronic</a:t>
            </a:r>
            <a:r>
              <a:rPr lang="pt-BR" dirty="0"/>
              <a:t> </a:t>
            </a:r>
            <a:r>
              <a:rPr lang="pt-BR" dirty="0" err="1"/>
              <a:t>monitoring</a:t>
            </a:r>
            <a:r>
              <a:rPr lang="pt-BR" dirty="0"/>
              <a:t> = </a:t>
            </a:r>
            <a:r>
              <a:rPr lang="pt-BR" dirty="0">
                <a:solidFill>
                  <a:srgbClr val="FF0000"/>
                </a:solidFill>
              </a:rPr>
              <a:t>103.271</a:t>
            </a:r>
          </a:p>
        </p:txBody>
      </p:sp>
      <p:sp>
        <p:nvSpPr>
          <p:cNvPr id="6" name="Elipse 5"/>
          <p:cNvSpPr/>
          <p:nvPr/>
        </p:nvSpPr>
        <p:spPr>
          <a:xfrm>
            <a:off x="7804597" y="2704563"/>
            <a:ext cx="695459" cy="3992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/>
          <p:cNvSpPr/>
          <p:nvPr/>
        </p:nvSpPr>
        <p:spPr>
          <a:xfrm>
            <a:off x="8814866" y="1860996"/>
            <a:ext cx="206062" cy="208637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730950" y="351122"/>
            <a:ext cx="8016008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operates at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capacity. </a:t>
            </a:r>
            <a:endParaRPr lang="pt-BR" sz="20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995933"/>
              </p:ext>
            </p:extLst>
          </p:nvPr>
        </p:nvGraphicFramePr>
        <p:xfrm>
          <a:off x="926432" y="1435137"/>
          <a:ext cx="9986210" cy="512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3164363" y="6488668"/>
            <a:ext cx="6301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Source</a:t>
            </a:r>
            <a:r>
              <a:rPr lang="pt-BR" sz="1600" dirty="0"/>
              <a:t>: SENAPPEN - </a:t>
            </a:r>
            <a:r>
              <a:rPr lang="pt-BR" sz="1600" dirty="0" err="1"/>
              <a:t>National</a:t>
            </a:r>
            <a:r>
              <a:rPr lang="pt-BR" sz="1600" dirty="0"/>
              <a:t> </a:t>
            </a:r>
            <a:r>
              <a:rPr lang="pt-BR" sz="1600" dirty="0" err="1"/>
              <a:t>Secretariat</a:t>
            </a:r>
            <a:r>
              <a:rPr lang="pt-BR" sz="1600" dirty="0"/>
              <a:t> for Penal Policies</a:t>
            </a:r>
          </a:p>
        </p:txBody>
      </p:sp>
    </p:spTree>
    <p:extLst>
      <p:ext uri="{BB962C8B-B14F-4D97-AF65-F5344CB8AC3E}">
        <p14:creationId xmlns:p14="http://schemas.microsoft.com/office/powerpoint/2010/main" val="35073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730950" y="351122"/>
            <a:ext cx="8016008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222,034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prison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beds</a:t>
            </a:r>
            <a:endParaRPr lang="pt-BR" sz="20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58629"/>
              </p:ext>
            </p:extLst>
          </p:nvPr>
        </p:nvGraphicFramePr>
        <p:xfrm>
          <a:off x="818147" y="1211943"/>
          <a:ext cx="10347158" cy="5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1247511" y="2417564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222,034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11081982" y="2115404"/>
            <a:ext cx="174348" cy="96962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64363" y="6488668"/>
            <a:ext cx="6301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Source</a:t>
            </a:r>
            <a:r>
              <a:rPr lang="pt-BR" sz="1600" dirty="0"/>
              <a:t>: SENAPPEN - </a:t>
            </a:r>
            <a:r>
              <a:rPr lang="pt-BR" sz="1600" dirty="0" err="1"/>
              <a:t>National</a:t>
            </a:r>
            <a:r>
              <a:rPr lang="pt-BR" sz="1600" dirty="0"/>
              <a:t> </a:t>
            </a:r>
            <a:r>
              <a:rPr lang="pt-BR" sz="1600" dirty="0" err="1"/>
              <a:t>Secretariat</a:t>
            </a:r>
            <a:r>
              <a:rPr lang="pt-BR" sz="1600" dirty="0"/>
              <a:t> for Penal Policies</a:t>
            </a:r>
          </a:p>
        </p:txBody>
      </p:sp>
    </p:spTree>
    <p:extLst>
      <p:ext uri="{BB962C8B-B14F-4D97-AF65-F5344CB8AC3E}">
        <p14:creationId xmlns:p14="http://schemas.microsoft.com/office/powerpoint/2010/main" val="1129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730949" y="351122"/>
            <a:ext cx="8361535" cy="118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Besides the deficit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222,034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prison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beds, there is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276,265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arrest warrants to be executed </a:t>
            </a: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503" y="1976421"/>
            <a:ext cx="3804359" cy="120363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366" y="2495891"/>
            <a:ext cx="4504790" cy="183245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559" y="3591980"/>
            <a:ext cx="3152246" cy="1539267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66670" y="6279535"/>
            <a:ext cx="10998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Source</a:t>
            </a:r>
            <a:r>
              <a:rPr lang="pt-BR" dirty="0"/>
              <a:t>: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Database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Criminal </a:t>
            </a:r>
            <a:r>
              <a:rPr lang="pt-BR" dirty="0" err="1"/>
              <a:t>Measures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Prisons</a:t>
            </a:r>
            <a:r>
              <a:rPr lang="pt-BR" dirty="0"/>
              <a:t> (BNMP) -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Council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Justice (CNJ)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692322" y="1842448"/>
            <a:ext cx="4094329" cy="1460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1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8A5CF76-4CF4-41A2-80B5-2C095CB72DFE}"/>
              </a:ext>
            </a:extLst>
          </p:cNvPr>
          <p:cNvSpPr txBox="1"/>
          <p:nvPr/>
        </p:nvSpPr>
        <p:spPr>
          <a:xfrm>
            <a:off x="1318737" y="1481527"/>
            <a:ext cx="94988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real deficit would be = 498,299 prison beds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Current capacity is 505.267...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Build a whole new system…</a:t>
            </a:r>
          </a:p>
          <a:p>
            <a:pPr algn="ctr"/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Probably: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Not rational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It would get overcrowded </a:t>
            </a:r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again</a:t>
            </a: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Excessively costly: how much? </a:t>
            </a:r>
          </a:p>
          <a:p>
            <a:pPr algn="ctr"/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1590759" y="341257"/>
            <a:ext cx="6983290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E4810D2-E8F6-40B5-945D-5F554BCF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60" y="217610"/>
            <a:ext cx="2675793" cy="6689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7A639C6-B0CA-4FF9-8267-8A50FCC5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5" y="1717676"/>
            <a:ext cx="6297317" cy="123491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03E3272-DD57-46AB-B756-520B711C8E0F}"/>
              </a:ext>
            </a:extLst>
          </p:cNvPr>
          <p:cNvSpPr txBox="1"/>
          <p:nvPr/>
        </p:nvSpPr>
        <p:spPr>
          <a:xfrm>
            <a:off x="2835800" y="1135013"/>
            <a:ext cx="1393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2025</a:t>
            </a:r>
            <a:r>
              <a:rPr lang="pt-BR" sz="2000" b="1" dirty="0"/>
              <a:t>	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846DE513-CEA8-4DF7-AB45-98BB932AF01B}"/>
              </a:ext>
            </a:extLst>
          </p:cNvPr>
          <p:cNvSpPr txBox="1"/>
          <p:nvPr/>
        </p:nvSpPr>
        <p:spPr>
          <a:xfrm>
            <a:off x="4680885" y="2434249"/>
            <a:ext cx="1751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CAD 726,49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2992" y="2961254"/>
            <a:ext cx="6301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Source</a:t>
            </a:r>
            <a:r>
              <a:rPr lang="pt-BR" sz="1600" dirty="0"/>
              <a:t>: SENAPPEN - </a:t>
            </a:r>
            <a:r>
              <a:rPr lang="pt-BR" sz="1600" dirty="0" err="1"/>
              <a:t>National</a:t>
            </a:r>
            <a:r>
              <a:rPr lang="pt-BR" sz="1600" dirty="0"/>
              <a:t> </a:t>
            </a:r>
            <a:r>
              <a:rPr lang="pt-BR" sz="1600" dirty="0" err="1"/>
              <a:t>Secretariat</a:t>
            </a:r>
            <a:r>
              <a:rPr lang="pt-BR" sz="1600" dirty="0"/>
              <a:t> for Penal Policies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23766" y="3854108"/>
            <a:ext cx="501714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 smtClean="0"/>
              <a:t>505.267 </a:t>
            </a:r>
            <a:r>
              <a:rPr lang="pt-BR" sz="3200" dirty="0" err="1" smtClean="0"/>
              <a:t>prison</a:t>
            </a:r>
            <a:r>
              <a:rPr lang="pt-BR" sz="3200" dirty="0" smtClean="0"/>
              <a:t> </a:t>
            </a:r>
            <a:r>
              <a:rPr lang="pt-BR" sz="3200" dirty="0" err="1" smtClean="0"/>
              <a:t>beds</a:t>
            </a:r>
            <a:r>
              <a:rPr lang="pt-BR" sz="3200" dirty="0" smtClean="0"/>
              <a:t> = </a:t>
            </a:r>
          </a:p>
          <a:p>
            <a:pPr algn="ctr"/>
            <a:endParaRPr lang="pt-BR" sz="3200" dirty="0"/>
          </a:p>
          <a:p>
            <a:pPr algn="ctr"/>
            <a:r>
              <a:rPr lang="pt-BR" sz="3200" b="1" u="sng" dirty="0" smtClean="0"/>
              <a:t>BRL 1,33 </a:t>
            </a:r>
            <a:r>
              <a:rPr lang="pt-BR" sz="3200" b="1" u="sng" dirty="0" err="1" smtClean="0"/>
              <a:t>billion</a:t>
            </a:r>
            <a:r>
              <a:rPr lang="pt-BR" sz="3200" b="1" u="sng" dirty="0" smtClean="0"/>
              <a:t> </a:t>
            </a:r>
            <a:r>
              <a:rPr lang="pt-BR" sz="3200" dirty="0" smtClean="0"/>
              <a:t>per </a:t>
            </a:r>
            <a:r>
              <a:rPr lang="pt-BR" sz="3200" dirty="0" err="1" smtClean="0"/>
              <a:t>month</a:t>
            </a:r>
            <a:endParaRPr lang="pt-BR" sz="3200" dirty="0"/>
          </a:p>
          <a:p>
            <a:pPr algn="ctr"/>
            <a:r>
              <a:rPr lang="pt-BR" sz="3200" dirty="0" smtClean="0"/>
              <a:t>CAD 366,9 </a:t>
            </a:r>
            <a:r>
              <a:rPr lang="pt-BR" sz="3200" dirty="0" err="1" smtClean="0"/>
              <a:t>million</a:t>
            </a:r>
            <a:r>
              <a:rPr lang="pt-BR" sz="3200" dirty="0" smtClean="0"/>
              <a:t> per </a:t>
            </a:r>
            <a:r>
              <a:rPr lang="pt-BR" sz="3200" dirty="0" err="1" smtClean="0"/>
              <a:t>month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266" y="1675472"/>
            <a:ext cx="4733988" cy="473398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16B5005-7BB6-49FE-94E2-73C3193873AC}"/>
              </a:ext>
            </a:extLst>
          </p:cNvPr>
          <p:cNvSpPr txBox="1"/>
          <p:nvPr/>
        </p:nvSpPr>
        <p:spPr>
          <a:xfrm>
            <a:off x="624485" y="436209"/>
            <a:ext cx="8112799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1001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Google Sans Text</vt:lpstr>
      <vt:lpstr>inherit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Pacheco Teixeira Mendes</dc:creator>
  <cp:lastModifiedBy>Andre</cp:lastModifiedBy>
  <cp:revision>51</cp:revision>
  <dcterms:created xsi:type="dcterms:W3CDTF">2026-07-10T19:16:14Z</dcterms:created>
  <dcterms:modified xsi:type="dcterms:W3CDTF">2026-07-16T04:52:51Z</dcterms:modified>
</cp:coreProperties>
</file>