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 id="2147483731" r:id="rId2"/>
  </p:sldMasterIdLst>
  <p:notesMasterIdLst>
    <p:notesMasterId r:id="rId27"/>
  </p:notesMasterIdLst>
  <p:sldIdLst>
    <p:sldId id="256" r:id="rId3"/>
    <p:sldId id="527" r:id="rId4"/>
    <p:sldId id="528" r:id="rId5"/>
    <p:sldId id="529" r:id="rId6"/>
    <p:sldId id="530" r:id="rId7"/>
    <p:sldId id="531" r:id="rId8"/>
    <p:sldId id="533" r:id="rId9"/>
    <p:sldId id="537" r:id="rId10"/>
    <p:sldId id="534" r:id="rId11"/>
    <p:sldId id="535" r:id="rId12"/>
    <p:sldId id="298" r:id="rId13"/>
    <p:sldId id="336" r:id="rId14"/>
    <p:sldId id="463" r:id="rId15"/>
    <p:sldId id="340" r:id="rId16"/>
    <p:sldId id="343" r:id="rId17"/>
    <p:sldId id="522" r:id="rId18"/>
    <p:sldId id="331" r:id="rId19"/>
    <p:sldId id="523" r:id="rId20"/>
    <p:sldId id="332" r:id="rId21"/>
    <p:sldId id="333" r:id="rId22"/>
    <p:sldId id="524" r:id="rId23"/>
    <p:sldId id="335" r:id="rId24"/>
    <p:sldId id="532" r:id="rId25"/>
    <p:sldId id="5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6D082C-3DC3-4915-BA37-E63A38BDCA89}">
          <p14:sldIdLst>
            <p14:sldId id="256"/>
            <p14:sldId id="527"/>
            <p14:sldId id="528"/>
            <p14:sldId id="529"/>
            <p14:sldId id="530"/>
            <p14:sldId id="531"/>
            <p14:sldId id="533"/>
            <p14:sldId id="537"/>
            <p14:sldId id="534"/>
            <p14:sldId id="535"/>
            <p14:sldId id="298"/>
            <p14:sldId id="336"/>
            <p14:sldId id="463"/>
            <p14:sldId id="340"/>
            <p14:sldId id="343"/>
            <p14:sldId id="522"/>
            <p14:sldId id="331"/>
            <p14:sldId id="523"/>
            <p14:sldId id="332"/>
            <p14:sldId id="333"/>
            <p14:sldId id="524"/>
            <p14:sldId id="335"/>
            <p14:sldId id="532"/>
            <p14:sldId id="5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81244"/>
    <a:srgbClr val="83CBEB"/>
    <a:srgbClr val="6C1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CAB5F-CFC8-4FA7-816D-76C27D59F7B8}" v="47" dt="2026-07-05T15:44:30.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0" autoAdjust="0"/>
    <p:restoredTop sz="67211" autoAdjust="0"/>
  </p:normalViewPr>
  <p:slideViewPr>
    <p:cSldViewPr snapToGrid="0">
      <p:cViewPr varScale="1">
        <p:scale>
          <a:sx n="52" d="100"/>
          <a:sy n="52" d="100"/>
        </p:scale>
        <p:origin x="1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iff Cottam" userId="7f90acfa-4ab7-435c-a7cb-29c78dbabd8f" providerId="ADAL" clId="{1F098DEA-28FD-404B-AB3D-25D4F32CA2BD}"/>
    <pc:docChg chg="custSel addSld delSld modSld sldOrd modSection">
      <pc:chgData name="Sheriff Cottam" userId="7f90acfa-4ab7-435c-a7cb-29c78dbabd8f" providerId="ADAL" clId="{1F098DEA-28FD-404B-AB3D-25D4F32CA2BD}" dt="2026-07-05T15:44:32.027" v="5394" actId="6549"/>
      <pc:docMkLst>
        <pc:docMk/>
      </pc:docMkLst>
      <pc:sldChg chg="modSp mod">
        <pc:chgData name="Sheriff Cottam" userId="7f90acfa-4ab7-435c-a7cb-29c78dbabd8f" providerId="ADAL" clId="{1F098DEA-28FD-404B-AB3D-25D4F32CA2BD}" dt="2026-07-05T15:44:32.027" v="5394" actId="6549"/>
        <pc:sldMkLst>
          <pc:docMk/>
          <pc:sldMk cId="1226668564" sldId="256"/>
        </pc:sldMkLst>
        <pc:spChg chg="mod">
          <ac:chgData name="Sheriff Cottam" userId="7f90acfa-4ab7-435c-a7cb-29c78dbabd8f" providerId="ADAL" clId="{1F098DEA-28FD-404B-AB3D-25D4F32CA2BD}" dt="2026-07-05T15:44:32.027" v="5394" actId="6549"/>
          <ac:spMkLst>
            <pc:docMk/>
            <pc:sldMk cId="1226668564" sldId="256"/>
            <ac:spMk id="7" creationId="{C8F65782-06FE-36DB-7560-1E6BD5879CAF}"/>
          </ac:spMkLst>
        </pc:spChg>
      </pc:sldChg>
      <pc:sldChg chg="modSp mod">
        <pc:chgData name="Sheriff Cottam" userId="7f90acfa-4ab7-435c-a7cb-29c78dbabd8f" providerId="ADAL" clId="{1F098DEA-28FD-404B-AB3D-25D4F32CA2BD}" dt="2026-07-05T15:13:50.365" v="2880" actId="20577"/>
        <pc:sldMkLst>
          <pc:docMk/>
          <pc:sldMk cId="641045938" sldId="298"/>
        </pc:sldMkLst>
        <pc:spChg chg="mod">
          <ac:chgData name="Sheriff Cottam" userId="7f90acfa-4ab7-435c-a7cb-29c78dbabd8f" providerId="ADAL" clId="{1F098DEA-28FD-404B-AB3D-25D4F32CA2BD}" dt="2026-07-05T14:54:29.116" v="176" actId="20577"/>
          <ac:spMkLst>
            <pc:docMk/>
            <pc:sldMk cId="641045938" sldId="298"/>
            <ac:spMk id="2" creationId="{167952AD-606E-54AC-275A-DC97661FAC36}"/>
          </ac:spMkLst>
        </pc:spChg>
        <pc:spChg chg="mod">
          <ac:chgData name="Sheriff Cottam" userId="7f90acfa-4ab7-435c-a7cb-29c78dbabd8f" providerId="ADAL" clId="{1F098DEA-28FD-404B-AB3D-25D4F32CA2BD}" dt="2026-07-05T15:13:50.365" v="2880" actId="20577"/>
          <ac:spMkLst>
            <pc:docMk/>
            <pc:sldMk cId="641045938" sldId="298"/>
            <ac:spMk id="3" creationId="{AA343A58-9423-43C7-6AD1-64E48127255B}"/>
          </ac:spMkLst>
        </pc:spChg>
      </pc:sldChg>
      <pc:sldChg chg="modSp mod modNotesTx">
        <pc:chgData name="Sheriff Cottam" userId="7f90acfa-4ab7-435c-a7cb-29c78dbabd8f" providerId="ADAL" clId="{1F098DEA-28FD-404B-AB3D-25D4F32CA2BD}" dt="2026-07-05T15:20:47.087" v="3854" actId="20577"/>
        <pc:sldMkLst>
          <pc:docMk/>
          <pc:sldMk cId="811036933" sldId="331"/>
        </pc:sldMkLst>
        <pc:spChg chg="mod">
          <ac:chgData name="Sheriff Cottam" userId="7f90acfa-4ab7-435c-a7cb-29c78dbabd8f" providerId="ADAL" clId="{1F098DEA-28FD-404B-AB3D-25D4F32CA2BD}" dt="2026-07-05T15:20:47.087" v="3854" actId="20577"/>
          <ac:spMkLst>
            <pc:docMk/>
            <pc:sldMk cId="811036933" sldId="331"/>
            <ac:spMk id="2" creationId="{00000000-0000-0000-0000-000000000000}"/>
          </ac:spMkLst>
        </pc:spChg>
      </pc:sldChg>
      <pc:sldChg chg="modSp mod modNotesTx">
        <pc:chgData name="Sheriff Cottam" userId="7f90acfa-4ab7-435c-a7cb-29c78dbabd8f" providerId="ADAL" clId="{1F098DEA-28FD-404B-AB3D-25D4F32CA2BD}" dt="2026-07-05T15:26:51.897" v="3904" actId="313"/>
        <pc:sldMkLst>
          <pc:docMk/>
          <pc:sldMk cId="3249454416" sldId="332"/>
        </pc:sldMkLst>
        <pc:spChg chg="mod">
          <ac:chgData name="Sheriff Cottam" userId="7f90acfa-4ab7-435c-a7cb-29c78dbabd8f" providerId="ADAL" clId="{1F098DEA-28FD-404B-AB3D-25D4F32CA2BD}" dt="2026-07-05T15:26:35.326" v="3903" actId="207"/>
          <ac:spMkLst>
            <pc:docMk/>
            <pc:sldMk cId="3249454416" sldId="332"/>
            <ac:spMk id="2" creationId="{00000000-0000-0000-0000-000000000000}"/>
          </ac:spMkLst>
        </pc:spChg>
      </pc:sldChg>
      <pc:sldChg chg="modSp mod modNotesTx">
        <pc:chgData name="Sheriff Cottam" userId="7f90acfa-4ab7-435c-a7cb-29c78dbabd8f" providerId="ADAL" clId="{1F098DEA-28FD-404B-AB3D-25D4F32CA2BD}" dt="2026-07-05T15:31:22.078" v="4334" actId="20577"/>
        <pc:sldMkLst>
          <pc:docMk/>
          <pc:sldMk cId="2100078741" sldId="333"/>
        </pc:sldMkLst>
        <pc:spChg chg="mod">
          <ac:chgData name="Sheriff Cottam" userId="7f90acfa-4ab7-435c-a7cb-29c78dbabd8f" providerId="ADAL" clId="{1F098DEA-28FD-404B-AB3D-25D4F32CA2BD}" dt="2026-07-05T15:31:22.078" v="4334" actId="20577"/>
          <ac:spMkLst>
            <pc:docMk/>
            <pc:sldMk cId="2100078741" sldId="333"/>
            <ac:spMk id="2" creationId="{00000000-0000-0000-0000-000000000000}"/>
          </ac:spMkLst>
        </pc:spChg>
      </pc:sldChg>
      <pc:sldChg chg="modSp modAnim modNotesTx">
        <pc:chgData name="Sheriff Cottam" userId="7f90acfa-4ab7-435c-a7cb-29c78dbabd8f" providerId="ADAL" clId="{1F098DEA-28FD-404B-AB3D-25D4F32CA2BD}" dt="2026-07-05T15:38:44.990" v="4945" actId="313"/>
        <pc:sldMkLst>
          <pc:docMk/>
          <pc:sldMk cId="982883441" sldId="335"/>
        </pc:sldMkLst>
        <pc:spChg chg="mod">
          <ac:chgData name="Sheriff Cottam" userId="7f90acfa-4ab7-435c-a7cb-29c78dbabd8f" providerId="ADAL" clId="{1F098DEA-28FD-404B-AB3D-25D4F32CA2BD}" dt="2026-07-05T15:33:19.414" v="4357" actId="20577"/>
          <ac:spMkLst>
            <pc:docMk/>
            <pc:sldMk cId="982883441" sldId="335"/>
            <ac:spMk id="2" creationId="{00000000-0000-0000-0000-000000000000}"/>
          </ac:spMkLst>
        </pc:spChg>
      </pc:sldChg>
      <pc:sldChg chg="modNotesTx">
        <pc:chgData name="Sheriff Cottam" userId="7f90acfa-4ab7-435c-a7cb-29c78dbabd8f" providerId="ADAL" clId="{1F098DEA-28FD-404B-AB3D-25D4F32CA2BD}" dt="2026-07-05T14:59:53.617" v="1302" actId="20577"/>
        <pc:sldMkLst>
          <pc:docMk/>
          <pc:sldMk cId="3870087157" sldId="336"/>
        </pc:sldMkLst>
      </pc:sldChg>
      <pc:sldChg chg="add del modNotesTx">
        <pc:chgData name="Sheriff Cottam" userId="7f90acfa-4ab7-435c-a7cb-29c78dbabd8f" providerId="ADAL" clId="{1F098DEA-28FD-404B-AB3D-25D4F32CA2BD}" dt="2026-07-05T15:06:41.251" v="1798" actId="2696"/>
        <pc:sldMkLst>
          <pc:docMk/>
          <pc:sldMk cId="1840266742" sldId="338"/>
        </pc:sldMkLst>
      </pc:sldChg>
      <pc:sldChg chg="add modNotesTx">
        <pc:chgData name="Sheriff Cottam" userId="7f90acfa-4ab7-435c-a7cb-29c78dbabd8f" providerId="ADAL" clId="{1F098DEA-28FD-404B-AB3D-25D4F32CA2BD}" dt="2026-07-05T15:10:32.485" v="2379" actId="20577"/>
        <pc:sldMkLst>
          <pc:docMk/>
          <pc:sldMk cId="734562248" sldId="340"/>
        </pc:sldMkLst>
      </pc:sldChg>
      <pc:sldChg chg="add del">
        <pc:chgData name="Sheriff Cottam" userId="7f90acfa-4ab7-435c-a7cb-29c78dbabd8f" providerId="ADAL" clId="{1F098DEA-28FD-404B-AB3D-25D4F32CA2BD}" dt="2026-07-05T15:10:52.417" v="2380" actId="2696"/>
        <pc:sldMkLst>
          <pc:docMk/>
          <pc:sldMk cId="2477458255" sldId="341"/>
        </pc:sldMkLst>
      </pc:sldChg>
      <pc:sldChg chg="modNotesTx">
        <pc:chgData name="Sheriff Cottam" userId="7f90acfa-4ab7-435c-a7cb-29c78dbabd8f" providerId="ADAL" clId="{1F098DEA-28FD-404B-AB3D-25D4F32CA2BD}" dt="2026-07-05T15:13:10.203" v="2822" actId="20577"/>
        <pc:sldMkLst>
          <pc:docMk/>
          <pc:sldMk cId="3320155347" sldId="343"/>
        </pc:sldMkLst>
      </pc:sldChg>
      <pc:sldChg chg="modSp mod modNotesTx">
        <pc:chgData name="Sheriff Cottam" userId="7f90acfa-4ab7-435c-a7cb-29c78dbabd8f" providerId="ADAL" clId="{1F098DEA-28FD-404B-AB3D-25D4F32CA2BD}" dt="2026-07-05T15:01:55.447" v="1560" actId="313"/>
        <pc:sldMkLst>
          <pc:docMk/>
          <pc:sldMk cId="3040060645" sldId="463"/>
        </pc:sldMkLst>
        <pc:spChg chg="mod">
          <ac:chgData name="Sheriff Cottam" userId="7f90acfa-4ab7-435c-a7cb-29c78dbabd8f" providerId="ADAL" clId="{1F098DEA-28FD-404B-AB3D-25D4F32CA2BD}" dt="2026-07-05T15:01:45.387" v="1559" actId="20577"/>
          <ac:spMkLst>
            <pc:docMk/>
            <pc:sldMk cId="3040060645" sldId="463"/>
            <ac:spMk id="2" creationId="{00000000-0000-0000-0000-000000000000}"/>
          </ac:spMkLst>
        </pc:spChg>
      </pc:sldChg>
      <pc:sldChg chg="modNotesTx">
        <pc:chgData name="Sheriff Cottam" userId="7f90acfa-4ab7-435c-a7cb-29c78dbabd8f" providerId="ADAL" clId="{1F098DEA-28FD-404B-AB3D-25D4F32CA2BD}" dt="2026-07-05T15:39:26.354" v="5150" actId="20577"/>
        <pc:sldMkLst>
          <pc:docMk/>
          <pc:sldMk cId="646045878" sldId="522"/>
        </pc:sldMkLst>
      </pc:sldChg>
      <pc:sldChg chg="modSp mod modNotesTx">
        <pc:chgData name="Sheriff Cottam" userId="7f90acfa-4ab7-435c-a7cb-29c78dbabd8f" providerId="ADAL" clId="{1F098DEA-28FD-404B-AB3D-25D4F32CA2BD}" dt="2026-07-05T15:26:06.907" v="3899" actId="20577"/>
        <pc:sldMkLst>
          <pc:docMk/>
          <pc:sldMk cId="1899510171" sldId="523"/>
        </pc:sldMkLst>
        <pc:spChg chg="mod">
          <ac:chgData name="Sheriff Cottam" userId="7f90acfa-4ab7-435c-a7cb-29c78dbabd8f" providerId="ADAL" clId="{1F098DEA-28FD-404B-AB3D-25D4F32CA2BD}" dt="2026-07-05T15:26:06.907" v="3899" actId="20577"/>
          <ac:spMkLst>
            <pc:docMk/>
            <pc:sldMk cId="1899510171" sldId="523"/>
            <ac:spMk id="2" creationId="{4AB953C7-9C8F-9298-9182-AD66423448FA}"/>
          </ac:spMkLst>
        </pc:spChg>
        <pc:spChg chg="mod">
          <ac:chgData name="Sheriff Cottam" userId="7f90acfa-4ab7-435c-a7cb-29c78dbabd8f" providerId="ADAL" clId="{1F098DEA-28FD-404B-AB3D-25D4F32CA2BD}" dt="2026-07-05T15:25:07.421" v="3893" actId="20577"/>
          <ac:spMkLst>
            <pc:docMk/>
            <pc:sldMk cId="1899510171" sldId="523"/>
            <ac:spMk id="3" creationId="{FC822336-36CD-4DC4-BEA3-9379021F373F}"/>
          </ac:spMkLst>
        </pc:spChg>
      </pc:sldChg>
      <pc:sldChg chg="modSp mod">
        <pc:chgData name="Sheriff Cottam" userId="7f90acfa-4ab7-435c-a7cb-29c78dbabd8f" providerId="ADAL" clId="{1F098DEA-28FD-404B-AB3D-25D4F32CA2BD}" dt="2026-07-05T15:30:02.362" v="4303" actId="20577"/>
        <pc:sldMkLst>
          <pc:docMk/>
          <pc:sldMk cId="3472739608" sldId="524"/>
        </pc:sldMkLst>
        <pc:spChg chg="mod">
          <ac:chgData name="Sheriff Cottam" userId="7f90acfa-4ab7-435c-a7cb-29c78dbabd8f" providerId="ADAL" clId="{1F098DEA-28FD-404B-AB3D-25D4F32CA2BD}" dt="2026-07-05T15:30:02.362" v="4303" actId="20577"/>
          <ac:spMkLst>
            <pc:docMk/>
            <pc:sldMk cId="3472739608" sldId="524"/>
            <ac:spMk id="2" creationId="{867BCAFF-BBBB-C396-48CA-94B1472E5309}"/>
          </ac:spMkLst>
        </pc:spChg>
      </pc:sldChg>
      <pc:sldChg chg="add modNotesTx">
        <pc:chgData name="Sheriff Cottam" userId="7f90acfa-4ab7-435c-a7cb-29c78dbabd8f" providerId="ADAL" clId="{1F098DEA-28FD-404B-AB3D-25D4F32CA2BD}" dt="2026-07-05T15:43:33.233" v="5384" actId="5793"/>
        <pc:sldMkLst>
          <pc:docMk/>
          <pc:sldMk cId="4116106924" sldId="532"/>
        </pc:sldMkLst>
      </pc:sldChg>
      <pc:sldChg chg="modSp mod ord">
        <pc:chgData name="Sheriff Cottam" userId="7f90acfa-4ab7-435c-a7cb-29c78dbabd8f" providerId="ADAL" clId="{1F098DEA-28FD-404B-AB3D-25D4F32CA2BD}" dt="2026-07-05T15:43:54.484" v="5388" actId="20577"/>
        <pc:sldMkLst>
          <pc:docMk/>
          <pc:sldMk cId="625238143" sldId="536"/>
        </pc:sldMkLst>
        <pc:spChg chg="mod">
          <ac:chgData name="Sheriff Cottam" userId="7f90acfa-4ab7-435c-a7cb-29c78dbabd8f" providerId="ADAL" clId="{1F098DEA-28FD-404B-AB3D-25D4F32CA2BD}" dt="2026-07-05T15:43:54.484" v="5388" actId="20577"/>
          <ac:spMkLst>
            <pc:docMk/>
            <pc:sldMk cId="625238143" sldId="536"/>
            <ac:spMk id="6" creationId="{A0E6C90A-EA83-AD8F-6DFF-D6019C171D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51536789774887"/>
          <c:y val="0.11945417055261009"/>
          <c:w val="0.47026257562182699"/>
          <c:h val="0.85616794681020958"/>
        </c:manualLayout>
      </c:layout>
      <c:barChart>
        <c:barDir val="bar"/>
        <c:grouping val="stacked"/>
        <c:varyColors val="0"/>
        <c:ser>
          <c:idx val="0"/>
          <c:order val="0"/>
          <c:tx>
            <c:strRef>
              <c:f>Feuil1!$B$1</c:f>
              <c:strCache>
                <c:ptCount val="1"/>
                <c:pt idx="0">
                  <c:v>Yes</c:v>
                </c:pt>
              </c:strCache>
            </c:strRef>
          </c:tx>
          <c:spPr>
            <a:solidFill>
              <a:srgbClr val="002D54"/>
            </a:solidFill>
            <a:ln w="12700">
              <a:solidFill>
                <a:schemeClr val="bg1"/>
              </a:solidFill>
            </a:ln>
            <a:effectLst/>
          </c:spPr>
          <c:invertIfNegative val="0"/>
          <c:dPt>
            <c:idx val="0"/>
            <c:invertIfNegative val="0"/>
            <c:bubble3D val="0"/>
            <c:spPr>
              <a:solidFill>
                <a:srgbClr val="002D54"/>
              </a:solidFill>
              <a:ln w="12700">
                <a:solidFill>
                  <a:schemeClr val="bg1"/>
                </a:solidFill>
              </a:ln>
              <a:effectLst/>
            </c:spPr>
            <c:extLst>
              <c:ext xmlns:c16="http://schemas.microsoft.com/office/drawing/2014/chart" uri="{C3380CC4-5D6E-409C-BE32-E72D297353CC}">
                <c16:uniqueId val="{00000001-40E1-4B93-BE1A-07D4A2852224}"/>
              </c:ext>
            </c:extLst>
          </c:dPt>
          <c:dPt>
            <c:idx val="1"/>
            <c:invertIfNegative val="0"/>
            <c:bubble3D val="0"/>
            <c:spPr>
              <a:solidFill>
                <a:srgbClr val="002D54"/>
              </a:solidFill>
              <a:ln w="12700">
                <a:solidFill>
                  <a:schemeClr val="bg1"/>
                </a:solidFill>
              </a:ln>
              <a:effectLst/>
            </c:spPr>
            <c:extLst>
              <c:ext xmlns:c16="http://schemas.microsoft.com/office/drawing/2014/chart" uri="{C3380CC4-5D6E-409C-BE32-E72D297353CC}">
                <c16:uniqueId val="{00000003-40E1-4B93-BE1A-07D4A2852224}"/>
              </c:ext>
            </c:extLst>
          </c:dPt>
          <c:dPt>
            <c:idx val="2"/>
            <c:invertIfNegative val="0"/>
            <c:bubble3D val="0"/>
            <c:spPr>
              <a:solidFill>
                <a:srgbClr val="002D54"/>
              </a:solidFill>
              <a:ln w="12700">
                <a:solidFill>
                  <a:schemeClr val="bg1"/>
                </a:solidFill>
              </a:ln>
              <a:effectLst/>
            </c:spPr>
            <c:extLst>
              <c:ext xmlns:c16="http://schemas.microsoft.com/office/drawing/2014/chart" uri="{C3380CC4-5D6E-409C-BE32-E72D297353CC}">
                <c16:uniqueId val="{00000005-40E1-4B93-BE1A-07D4A2852224}"/>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Requirement to attend drug or alcohol treatment</c:v>
                </c:pt>
                <c:pt idx="1">
                  <c:v>Unpaid Work</c:v>
                </c:pt>
                <c:pt idx="2">
                  <c:v>Requirement to meet regularly with a CJ SW</c:v>
                </c:pt>
                <c:pt idx="3">
                  <c:v>Being banned from entering particular locations</c:v>
                </c:pt>
                <c:pt idx="4">
                  <c:v>Being banned from contacting a particular person</c:v>
                </c:pt>
                <c:pt idx="5">
                  <c:v>Requirement to attend a rehabilitation programme</c:v>
                </c:pt>
                <c:pt idx="6">
                  <c:v>Having their freedom of movement restricted</c:v>
                </c:pt>
                <c:pt idx="7">
                  <c:v>Requirement to attend treatment for mental health issues</c:v>
                </c:pt>
                <c:pt idx="8">
                  <c:v>Order to pay money to their victims</c:v>
                </c:pt>
              </c:strCache>
            </c:strRef>
          </c:cat>
          <c:val>
            <c:numRef>
              <c:f>Feuil1!$B$2:$B$10</c:f>
              <c:numCache>
                <c:formatCode>0\%</c:formatCode>
                <c:ptCount val="9"/>
                <c:pt idx="0">
                  <c:v>87</c:v>
                </c:pt>
                <c:pt idx="1">
                  <c:v>85</c:v>
                </c:pt>
                <c:pt idx="2">
                  <c:v>85</c:v>
                </c:pt>
                <c:pt idx="3">
                  <c:v>83</c:v>
                </c:pt>
                <c:pt idx="4">
                  <c:v>81</c:v>
                </c:pt>
                <c:pt idx="5">
                  <c:v>78</c:v>
                </c:pt>
                <c:pt idx="6">
                  <c:v>78</c:v>
                </c:pt>
                <c:pt idx="7">
                  <c:v>71</c:v>
                </c:pt>
                <c:pt idx="8">
                  <c:v>61</c:v>
                </c:pt>
              </c:numCache>
            </c:numRef>
          </c:val>
          <c:extLst>
            <c:ext xmlns:c16="http://schemas.microsoft.com/office/drawing/2014/chart" uri="{C3380CC4-5D6E-409C-BE32-E72D297353CC}">
              <c16:uniqueId val="{00000006-40E1-4B93-BE1A-07D4A2852224}"/>
            </c:ext>
          </c:extLst>
        </c:ser>
        <c:ser>
          <c:idx val="1"/>
          <c:order val="1"/>
          <c:tx>
            <c:strRef>
              <c:f>Feuil1!$C$1</c:f>
              <c:strCache>
                <c:ptCount val="1"/>
                <c:pt idx="0">
                  <c:v>No</c:v>
                </c:pt>
              </c:strCache>
            </c:strRef>
          </c:tx>
          <c:spPr>
            <a:solidFill>
              <a:schemeClr val="accent2"/>
            </a:solidFill>
            <a:ln w="12700">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3.3561714964134709E-2"/>
                      <c:h val="8.035719231387059E-2"/>
                    </c:manualLayout>
                  </c15:layout>
                </c:ext>
                <c:ext xmlns:c16="http://schemas.microsoft.com/office/drawing/2014/chart" uri="{C3380CC4-5D6E-409C-BE32-E72D297353CC}">
                  <c16:uniqueId val="{00000007-40E1-4B93-BE1A-07D4A2852224}"/>
                </c:ext>
              </c:extLst>
            </c:dLbl>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Requirement to attend drug or alcohol treatment</c:v>
                </c:pt>
                <c:pt idx="1">
                  <c:v>Unpaid Work</c:v>
                </c:pt>
                <c:pt idx="2">
                  <c:v>Requirement to meet regularly with a CJ SW</c:v>
                </c:pt>
                <c:pt idx="3">
                  <c:v>Being banned from entering particular locations</c:v>
                </c:pt>
                <c:pt idx="4">
                  <c:v>Being banned from contacting a particular person</c:v>
                </c:pt>
                <c:pt idx="5">
                  <c:v>Requirement to attend a rehabilitation programme</c:v>
                </c:pt>
                <c:pt idx="6">
                  <c:v>Having their freedom of movement restricted</c:v>
                </c:pt>
                <c:pt idx="7">
                  <c:v>Requirement to attend treatment for mental health issues</c:v>
                </c:pt>
                <c:pt idx="8">
                  <c:v>Order to pay money to their victims</c:v>
                </c:pt>
              </c:strCache>
            </c:strRef>
          </c:cat>
          <c:val>
            <c:numRef>
              <c:f>Feuil1!$C$2:$C$10</c:f>
              <c:numCache>
                <c:formatCode>0\%</c:formatCode>
                <c:ptCount val="9"/>
                <c:pt idx="0">
                  <c:v>5</c:v>
                </c:pt>
                <c:pt idx="1">
                  <c:v>7</c:v>
                </c:pt>
                <c:pt idx="2">
                  <c:v>6</c:v>
                </c:pt>
                <c:pt idx="3">
                  <c:v>6</c:v>
                </c:pt>
                <c:pt idx="4">
                  <c:v>9</c:v>
                </c:pt>
                <c:pt idx="5">
                  <c:v>6</c:v>
                </c:pt>
                <c:pt idx="6">
                  <c:v>10</c:v>
                </c:pt>
                <c:pt idx="7">
                  <c:v>11</c:v>
                </c:pt>
                <c:pt idx="8">
                  <c:v>18</c:v>
                </c:pt>
              </c:numCache>
            </c:numRef>
          </c:val>
          <c:extLst>
            <c:ext xmlns:c16="http://schemas.microsoft.com/office/drawing/2014/chart" uri="{C3380CC4-5D6E-409C-BE32-E72D297353CC}">
              <c16:uniqueId val="{00000008-40E1-4B93-BE1A-07D4A2852224}"/>
            </c:ext>
          </c:extLst>
        </c:ser>
        <c:ser>
          <c:idx val="2"/>
          <c:order val="2"/>
          <c:tx>
            <c:strRef>
              <c:f>Feuil1!$D$1</c:f>
              <c:strCache>
                <c:ptCount val="1"/>
                <c:pt idx="0">
                  <c:v>Don't know</c:v>
                </c:pt>
              </c:strCache>
            </c:strRef>
          </c:tx>
          <c:spPr>
            <a:solidFill>
              <a:schemeClr val="accent3"/>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Requirement to attend drug or alcohol treatment</c:v>
                </c:pt>
                <c:pt idx="1">
                  <c:v>Unpaid Work</c:v>
                </c:pt>
                <c:pt idx="2">
                  <c:v>Requirement to meet regularly with a CJ SW</c:v>
                </c:pt>
                <c:pt idx="3">
                  <c:v>Being banned from entering particular locations</c:v>
                </c:pt>
                <c:pt idx="4">
                  <c:v>Being banned from contacting a particular person</c:v>
                </c:pt>
                <c:pt idx="5">
                  <c:v>Requirement to attend a rehabilitation programme</c:v>
                </c:pt>
                <c:pt idx="6">
                  <c:v>Having their freedom of movement restricted</c:v>
                </c:pt>
                <c:pt idx="7">
                  <c:v>Requirement to attend treatment for mental health issues</c:v>
                </c:pt>
                <c:pt idx="8">
                  <c:v>Order to pay money to their victims</c:v>
                </c:pt>
              </c:strCache>
            </c:strRef>
          </c:cat>
          <c:val>
            <c:numRef>
              <c:f>Feuil1!$D$2:$D$10</c:f>
              <c:numCache>
                <c:formatCode>0\%</c:formatCode>
                <c:ptCount val="9"/>
                <c:pt idx="0">
                  <c:v>7</c:v>
                </c:pt>
                <c:pt idx="1">
                  <c:v>9</c:v>
                </c:pt>
                <c:pt idx="2">
                  <c:v>9</c:v>
                </c:pt>
                <c:pt idx="3">
                  <c:v>10</c:v>
                </c:pt>
                <c:pt idx="4">
                  <c:v>10</c:v>
                </c:pt>
                <c:pt idx="5">
                  <c:v>16</c:v>
                </c:pt>
                <c:pt idx="6">
                  <c:v>13</c:v>
                </c:pt>
                <c:pt idx="7">
                  <c:v>18</c:v>
                </c:pt>
                <c:pt idx="8">
                  <c:v>20</c:v>
                </c:pt>
              </c:numCache>
            </c:numRef>
          </c:val>
          <c:extLst>
            <c:ext xmlns:c16="http://schemas.microsoft.com/office/drawing/2014/chart" uri="{C3380CC4-5D6E-409C-BE32-E72D297353CC}">
              <c16:uniqueId val="{00000009-40E1-4B93-BE1A-07D4A2852224}"/>
            </c:ext>
          </c:extLst>
        </c:ser>
        <c:dLbls>
          <c:showLegendKey val="0"/>
          <c:showVal val="0"/>
          <c:showCatName val="0"/>
          <c:showSerName val="0"/>
          <c:showPercent val="0"/>
          <c:showBubbleSize val="0"/>
        </c:dLbls>
        <c:gapWidth val="100"/>
        <c:overlap val="100"/>
        <c:axId val="1721443919"/>
        <c:axId val="1721443439"/>
      </c:barChart>
      <c:valAx>
        <c:axId val="1721443439"/>
        <c:scaling>
          <c:orientation val="minMax"/>
          <c:max val="100"/>
        </c:scaling>
        <c:delete val="1"/>
        <c:axPos val="t"/>
        <c:numFmt formatCode="0\%" sourceLinked="1"/>
        <c:majorTickMark val="out"/>
        <c:minorTickMark val="none"/>
        <c:tickLblPos val="nextTo"/>
        <c:crossAx val="1721443919"/>
        <c:crosses val="autoZero"/>
        <c:crossBetween val="between"/>
      </c:valAx>
      <c:catAx>
        <c:axId val="17214439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2000" b="0" i="0" u="none" strike="noStrike" kern="1200" baseline="0">
                <a:solidFill>
                  <a:schemeClr val="tx1">
                    <a:lumMod val="65000"/>
                    <a:lumOff val="35000"/>
                  </a:schemeClr>
                </a:solidFill>
                <a:latin typeface="+mn-lt"/>
                <a:ea typeface="+mn-ea"/>
                <a:cs typeface="+mn-cs"/>
              </a:defRPr>
            </a:pPr>
            <a:endParaRPr lang="en-US"/>
          </a:p>
        </c:txPr>
        <c:crossAx val="1721443439"/>
        <c:crosses val="autoZero"/>
        <c:auto val="1"/>
        <c:lblAlgn val="ctr"/>
        <c:lblOffset val="100"/>
        <c:noMultiLvlLbl val="0"/>
      </c:catAx>
      <c:spPr>
        <a:noFill/>
        <a:ln>
          <a:noFill/>
        </a:ln>
        <a:effectLst/>
      </c:spPr>
    </c:plotArea>
    <c:legend>
      <c:legendPos val="t"/>
      <c:layout>
        <c:manualLayout>
          <c:xMode val="edge"/>
          <c:yMode val="edge"/>
          <c:x val="0.50795249534768794"/>
          <c:y val="3.2329506402260517E-2"/>
          <c:w val="0.46671213134270167"/>
          <c:h val="5.65366003799931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66002825036804"/>
          <c:y val="0.15163398809929121"/>
          <c:w val="0.3911656726845214"/>
          <c:h val="0.70431765048805806"/>
        </c:manualLayout>
      </c:layout>
      <c:pieChart>
        <c:varyColors val="1"/>
        <c:ser>
          <c:idx val="0"/>
          <c:order val="0"/>
          <c:tx>
            <c:strRef>
              <c:f>Sheet1!$B$1</c:f>
              <c:strCache>
                <c:ptCount val="1"/>
                <c:pt idx="0">
                  <c:v>Views on community sentences </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01AE-43E2-A89D-694100DBC0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AE-43E2-A89D-694100DBC032}"/>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01AE-43E2-A89D-694100DBC032}"/>
              </c:ext>
            </c:extLst>
          </c:dPt>
          <c:dLbls>
            <c:dLbl>
              <c:idx val="0"/>
              <c:layout>
                <c:manualLayout>
                  <c:x val="-3.5491730601110195E-2"/>
                  <c:y val="0.16155604628764553"/>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fld id="{9F188A37-4D9A-480E-AD91-F3B6605A9060}" type="CATEGORYNAME">
                      <a:rPr lang="en-GB" b="0" dirty="0"/>
                      <a:pPr>
                        <a:defRPr sz="1800" b="0" i="0" u="none" strike="noStrike" kern="1200" baseline="0">
                          <a:solidFill>
                            <a:sysClr val="windowText" lastClr="000000"/>
                          </a:solidFill>
                          <a:latin typeface="+mn-lt"/>
                          <a:ea typeface="+mn-ea"/>
                          <a:cs typeface="+mn-cs"/>
                        </a:defRPr>
                      </a:pPr>
                      <a:t>[CATEGORY NAME]</a:t>
                    </a:fld>
                    <a:r>
                      <a:rPr lang="en-GB" b="0" baseline="0" dirty="0"/>
                      <a:t>
</a:t>
                    </a:r>
                    <a:fld id="{240A0D2F-5DA5-407E-9098-F84F6732136B}" type="VALUE">
                      <a:rPr lang="en-GB" b="1" baseline="0" dirty="0"/>
                      <a:pPr>
                        <a:defRPr sz="1800" b="0" i="0" u="none" strike="noStrike" kern="1200" baseline="0">
                          <a:solidFill>
                            <a:sysClr val="windowText" lastClr="000000"/>
                          </a:solidFill>
                          <a:latin typeface="+mn-lt"/>
                          <a:ea typeface="+mn-ea"/>
                          <a:cs typeface="+mn-cs"/>
                        </a:defRPr>
                      </a:pPr>
                      <a:t>[VALUE]</a:t>
                    </a:fld>
                    <a:endParaRPr lang="en-GB" b="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9094503335969113"/>
                      <c:h val="0.61990807302204454"/>
                    </c:manualLayout>
                  </c15:layout>
                  <c15:dlblFieldTable/>
                  <c15:showDataLabelsRange val="0"/>
                </c:ext>
                <c:ext xmlns:c16="http://schemas.microsoft.com/office/drawing/2014/chart" uri="{C3380CC4-5D6E-409C-BE32-E72D297353CC}">
                  <c16:uniqueId val="{00000001-01AE-43E2-A89D-694100DBC032}"/>
                </c:ext>
              </c:extLst>
            </c:dLbl>
            <c:dLbl>
              <c:idx val="1"/>
              <c:layout>
                <c:manualLayout>
                  <c:x val="1.8558772458686045E-2"/>
                  <c:y val="0"/>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fld id="{21C41F6C-4D75-4276-87B2-6B5CF8EC717E}" type="CATEGORYNAME">
                      <a:rPr lang="en-GB" b="0"/>
                      <a:pPr>
                        <a:defRPr sz="1800" b="0" i="0" u="none" strike="noStrike" kern="1200" baseline="0">
                          <a:solidFill>
                            <a:sysClr val="windowText" lastClr="000000"/>
                          </a:solidFill>
                          <a:latin typeface="+mn-lt"/>
                          <a:ea typeface="+mn-ea"/>
                          <a:cs typeface="+mn-cs"/>
                        </a:defRPr>
                      </a:pPr>
                      <a:t>[CATEGORY NAME]</a:t>
                    </a:fld>
                    <a:r>
                      <a:rPr lang="en-GB" b="0" baseline="0" dirty="0"/>
                      <a:t>
</a:t>
                    </a:r>
                    <a:fld id="{69C61A96-5A37-4F04-99C0-6215A23F085A}" type="VALUE">
                      <a:rPr lang="en-GB" b="1" baseline="0"/>
                      <a:pPr>
                        <a:defRPr sz="1800" b="0" i="0" u="none" strike="noStrike" kern="1200" baseline="0">
                          <a:solidFill>
                            <a:sysClr val="windowText" lastClr="000000"/>
                          </a:solidFill>
                          <a:latin typeface="+mn-lt"/>
                          <a:ea typeface="+mn-ea"/>
                          <a:cs typeface="+mn-cs"/>
                        </a:defRPr>
                      </a:pPr>
                      <a:t>[VALUE]</a:t>
                    </a:fld>
                    <a:endParaRPr lang="en-GB" b="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222224036240987"/>
                      <c:h val="0.62371763745617737"/>
                    </c:manualLayout>
                  </c15:layout>
                  <c15:dlblFieldTable/>
                  <c15:showDataLabelsRange val="0"/>
                </c:ext>
                <c:ext xmlns:c16="http://schemas.microsoft.com/office/drawing/2014/chart" uri="{C3380CC4-5D6E-409C-BE32-E72D297353CC}">
                  <c16:uniqueId val="{00000003-01AE-43E2-A89D-694100DBC032}"/>
                </c:ext>
              </c:extLst>
            </c:dLbl>
            <c:dLbl>
              <c:idx val="2"/>
              <c:layout>
                <c:manualLayout>
                  <c:x val="8.7750825346143937E-2"/>
                  <c:y val="9.1810149451514387E-5"/>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mn-lt"/>
                        <a:ea typeface="+mn-ea"/>
                        <a:cs typeface="+mn-cs"/>
                      </a:defRPr>
                    </a:pPr>
                    <a:fld id="{BA5F88D8-29C7-4B3A-81EB-0407F0E7B020}" type="CATEGORYNAME">
                      <a:rPr lang="en-US" b="0"/>
                      <a:pPr>
                        <a:defRPr sz="1800" b="0" i="0" u="none" strike="noStrike" kern="1200" baseline="0">
                          <a:solidFill>
                            <a:sysClr val="windowText" lastClr="000000"/>
                          </a:solidFill>
                          <a:latin typeface="+mn-lt"/>
                          <a:ea typeface="+mn-ea"/>
                          <a:cs typeface="+mn-cs"/>
                        </a:defRPr>
                      </a:pPr>
                      <a:t>[CATEGORY NAME]</a:t>
                    </a:fld>
                    <a:r>
                      <a:rPr lang="en-US" b="0" baseline="0" dirty="0"/>
                      <a:t>
</a:t>
                    </a:r>
                    <a:fld id="{EB6431B6-F749-4AFF-9995-7E3451722F47}" type="VALUE">
                      <a:rPr lang="en-US" b="1" baseline="0"/>
                      <a:pPr>
                        <a:defRPr sz="1800" b="0" i="0" u="none" strike="noStrike" kern="1200" baseline="0">
                          <a:solidFill>
                            <a:sysClr val="windowText" lastClr="000000"/>
                          </a:solidFill>
                          <a:latin typeface="+mn-lt"/>
                          <a:ea typeface="+mn-ea"/>
                          <a:cs typeface="+mn-cs"/>
                        </a:defRPr>
                      </a:pPr>
                      <a:t>[VALUE]</a:t>
                    </a:fld>
                    <a:endParaRPr lang="en-US" b="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013556543274797"/>
                      <c:h val="0.38032589892471891"/>
                    </c:manualLayout>
                  </c15:layout>
                  <c15:dlblFieldTable/>
                  <c15:showDataLabelsRange val="0"/>
                </c:ext>
                <c:ext xmlns:c16="http://schemas.microsoft.com/office/drawing/2014/chart" uri="{C3380CC4-5D6E-409C-BE32-E72D297353CC}">
                  <c16:uniqueId val="{00000005-01AE-43E2-A89D-694100DBC032}"/>
                </c:ext>
              </c:extLst>
            </c:dLbl>
            <c:dLbl>
              <c:idx val="5"/>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AE-43E2-A89D-694100DBC0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Community sentences do help reduce reoffending</c:v>
                </c:pt>
                <c:pt idx="1">
                  <c:v>Community sentences do not help reduce reoffending</c:v>
                </c:pt>
                <c:pt idx="2">
                  <c:v>Don't know</c:v>
                </c:pt>
              </c:strCache>
            </c:strRef>
          </c:cat>
          <c:val>
            <c:numRef>
              <c:f>Sheet1!$B$2:$B$4</c:f>
              <c:numCache>
                <c:formatCode>0%</c:formatCode>
                <c:ptCount val="3"/>
                <c:pt idx="0">
                  <c:v>0.4</c:v>
                </c:pt>
                <c:pt idx="1">
                  <c:v>0.48</c:v>
                </c:pt>
                <c:pt idx="2">
                  <c:v>0.12</c:v>
                </c:pt>
              </c:numCache>
            </c:numRef>
          </c:val>
          <c:extLst>
            <c:ext xmlns:c16="http://schemas.microsoft.com/office/drawing/2014/chart" uri="{C3380CC4-5D6E-409C-BE32-E72D297353CC}">
              <c16:uniqueId val="{00000007-01AE-43E2-A89D-694100DBC03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AE82-0F4C-48FC-8AF5-3671FD951269}" type="datetimeFigureOut">
              <a:rPr lang="en-GB" smtClean="0"/>
              <a:t>05/07/2026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82215-F921-443C-B085-50D585840D16}" type="slidenum">
              <a:rPr lang="en-GB" smtClean="0"/>
              <a:t>‹#›</a:t>
            </a:fld>
            <a:endParaRPr lang="en-GB"/>
          </a:p>
        </p:txBody>
      </p:sp>
    </p:spTree>
    <p:extLst>
      <p:ext uri="{BB962C8B-B14F-4D97-AF65-F5344CB8AC3E}">
        <p14:creationId xmlns:p14="http://schemas.microsoft.com/office/powerpoint/2010/main" val="395426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years there was a perception that certain cohorts of offenders were remanded primarily due to frustration on the part of the sheriff. Repeated failures </a:t>
            </a:r>
            <a:r>
              <a:rPr lang="en-GB" dirty="0" err="1"/>
              <a:t>ot</a:t>
            </a:r>
            <a:r>
              <a:rPr lang="en-GB" dirty="0"/>
              <a:t> appear or failures to co-operate with court timetables led to the oft heard “the only way </a:t>
            </a:r>
            <a:r>
              <a:rPr lang="en-GB" dirty="0" err="1"/>
              <a:t>ot</a:t>
            </a:r>
            <a:r>
              <a:rPr lang="en-GB" dirty="0"/>
              <a:t> get you to court is to remand you”. Whilst hopefully not completely true and of course many were remanded due to the significant nature of offending or their lengthy records, it has to be accepted that research shows a large majority of those accused in summary proceedings never actually get a custodial sentence at the end of the case. I have heard sheriffs saying “a remand will give the shop keepers of Edinburgh a break for a few weeks” or “it will give you a chance to sober up”.</a:t>
            </a:r>
          </a:p>
          <a:p>
            <a:r>
              <a:rPr lang="en-GB" dirty="0"/>
              <a:t>The prison population “crisis” as mentioned by Lady Drummond led to a fresh look by the Government  - looking at risk, both to safety and of actual flight from the country.</a:t>
            </a:r>
          </a:p>
        </p:txBody>
      </p:sp>
      <p:sp>
        <p:nvSpPr>
          <p:cNvPr id="4" name="Slide Number Placeholder 3"/>
          <p:cNvSpPr>
            <a:spLocks noGrp="1"/>
          </p:cNvSpPr>
          <p:nvPr>
            <p:ph type="sldNum" sz="quarter" idx="5"/>
          </p:nvPr>
        </p:nvSpPr>
        <p:spPr/>
        <p:txBody>
          <a:bodyPr/>
          <a:lstStyle/>
          <a:p>
            <a:fld id="{E056B5AE-94F1-4C0B-9DAB-2BFE901B1D53}" type="slidenum">
              <a:rPr lang="en-GB" smtClean="0"/>
              <a:t>12</a:t>
            </a:fld>
            <a:endParaRPr lang="en-GB"/>
          </a:p>
        </p:txBody>
      </p:sp>
    </p:spTree>
    <p:extLst>
      <p:ext uri="{BB962C8B-B14F-4D97-AF65-F5344CB8AC3E}">
        <p14:creationId xmlns:p14="http://schemas.microsoft.com/office/powerpoint/2010/main" val="385383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0405F-0BD1-7E5A-47CD-279C87FA3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92654-256F-4BFD-24B5-B7B7EB13A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EF5B6-80FA-6141-DE87-3DB628EEC1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many days with they actually be in prison [put figures back up from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a:extLst>
              <a:ext uri="{FF2B5EF4-FFF2-40B4-BE49-F238E27FC236}">
                <a16:creationId xmlns:a16="http://schemas.microsoft.com/office/drawing/2014/main" id="{E221BB75-69A2-A3A2-E262-7F7F014FA5DA}"/>
              </a:ext>
            </a:extLst>
          </p:cNvPr>
          <p:cNvSpPr>
            <a:spLocks noGrp="1"/>
          </p:cNvSpPr>
          <p:nvPr>
            <p:ph type="sldNum" sz="quarter" idx="10"/>
          </p:nvPr>
        </p:nvSpPr>
        <p:spPr/>
        <p:txBody>
          <a:bodyPr/>
          <a:lstStyle/>
          <a:p>
            <a:fld id="{EBFF8262-751F-4FDF-B2E8-BB4A5C1AB54A}" type="slidenum">
              <a:rPr lang="en-GB" smtClean="0"/>
              <a:t>21</a:t>
            </a:fld>
            <a:endParaRPr lang="en-GB"/>
          </a:p>
        </p:txBody>
      </p:sp>
    </p:spTree>
    <p:extLst>
      <p:ext uri="{BB962C8B-B14F-4D97-AF65-F5344CB8AC3E}">
        <p14:creationId xmlns:p14="http://schemas.microsoft.com/office/powerpoint/2010/main" val="28836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And that ties together – a demand on our decision making to think about risk, to use electronic </a:t>
            </a:r>
            <a:r>
              <a:rPr lang="en-GB" b="1" dirty="0" err="1"/>
              <a:t>montiriing</a:t>
            </a:r>
            <a:r>
              <a:rPr lang="en-GB" b="1" dirty="0"/>
              <a:t> to </a:t>
            </a:r>
            <a:r>
              <a:rPr lang="en-GB" b="1" dirty="0" err="1"/>
              <a:t>miniommise</a:t>
            </a:r>
            <a:r>
              <a:rPr lang="en-GB" b="1" dirty="0"/>
              <a:t> pre-trial risk, keeping people away from placed </a:t>
            </a:r>
            <a:r>
              <a:rPr lang="en-GB" b="1" dirty="0" err="1"/>
              <a:t>ot</a:t>
            </a:r>
            <a:r>
              <a:rPr lang="en-GB" b="1" dirty="0"/>
              <a:t> people  - but ends potentially in any sentence of imprisonment being ineffective. What can we do – a longer restriction, or actually try and try an try statutory intervention to try to change behaviour – all means we need to re-educate ourselves </a:t>
            </a:r>
            <a:r>
              <a:rPr lang="en-GB" b="1" dirty="0" err="1"/>
              <a:t>abot</a:t>
            </a:r>
            <a:r>
              <a:rPr lang="en-GB" b="1" dirty="0"/>
              <a:t> deterrence, public perception and what the purpose of our sentence should actually be.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63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691F-A614-919F-4096-B9577172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9BBB-F35C-2891-7E87-A0F999825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583AF-0433-667C-E1F3-6421D729E1D9}"/>
              </a:ext>
            </a:extLst>
          </p:cNvPr>
          <p:cNvSpPr>
            <a:spLocks noGrp="1"/>
          </p:cNvSpPr>
          <p:nvPr>
            <p:ph type="body" idx="1"/>
          </p:nvPr>
        </p:nvSpPr>
        <p:spPr/>
        <p:txBody>
          <a:bodyPr/>
          <a:lstStyle/>
          <a:p>
            <a:r>
              <a:rPr lang="en-GB" dirty="0"/>
              <a:t>And this just allows me to use My favourite cartoon – for those can’t read it </a:t>
            </a:r>
          </a:p>
          <a:p>
            <a:endParaRPr lang="en-GB" dirty="0"/>
          </a:p>
          <a:p>
            <a:r>
              <a:rPr lang="en-GB" dirty="0"/>
              <a:t>And hand you over to Jo with a real example where seeing past jail and concentrating on the offender has allowed the Scottish judiciary to rethink </a:t>
            </a:r>
            <a:r>
              <a:rPr lang="en-GB" dirty="0" err="1"/>
              <a:t>sentnencing</a:t>
            </a:r>
            <a:r>
              <a:rPr lang="en-GB" dirty="0"/>
              <a:t> – JO:</a:t>
            </a:r>
          </a:p>
        </p:txBody>
      </p:sp>
      <p:sp>
        <p:nvSpPr>
          <p:cNvPr id="4" name="Slide Number Placeholder 3">
            <a:extLst>
              <a:ext uri="{FF2B5EF4-FFF2-40B4-BE49-F238E27FC236}">
                <a16:creationId xmlns:a16="http://schemas.microsoft.com/office/drawing/2014/main" id="{A54C0EF4-A159-AD85-A0F0-3A2E83F10CD6}"/>
              </a:ext>
            </a:extLst>
          </p:cNvPr>
          <p:cNvSpPr>
            <a:spLocks noGrp="1"/>
          </p:cNvSpPr>
          <p:nvPr>
            <p:ph type="sldNum" sz="quarter" idx="5"/>
          </p:nvPr>
        </p:nvSpPr>
        <p:spPr/>
        <p:txBody>
          <a:bodyPr/>
          <a:lstStyle/>
          <a:p>
            <a:fld id="{EBFF8262-751F-4FDF-B2E8-BB4A5C1AB54A}" type="slidenum">
              <a:rPr lang="en-GB" smtClean="0"/>
              <a:t>23</a:t>
            </a:fld>
            <a:endParaRPr lang="en-GB"/>
          </a:p>
        </p:txBody>
      </p:sp>
    </p:spTree>
    <p:extLst>
      <p:ext uri="{BB962C8B-B14F-4D97-AF65-F5344CB8AC3E}">
        <p14:creationId xmlns:p14="http://schemas.microsoft.com/office/powerpoint/2010/main" val="401313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2023 Act amended our well worn bail provisions in the 1995 Act. The new provisions reiterate the presumption that bail should be granted. This presumption is only rebutted if there is a good reason to refuse bail  and it is now a clear two stage test  - 1. establishing</a:t>
            </a:r>
            <a:r>
              <a:rPr lang="en-GB" sz="1200" kern="1200" baseline="0" dirty="0">
                <a:solidFill>
                  <a:schemeClr val="tx1"/>
                </a:solidFill>
                <a:effectLst/>
                <a:latin typeface="+mn-lt"/>
                <a:ea typeface="+mn-ea"/>
                <a:cs typeface="+mn-cs"/>
              </a:rPr>
              <a:t> a ground to refuse and 2. even if a ground has been established a public interest necessity test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policy intention appears to be that the operation of the new bail test will allow for a greater appreciation in decision-making that those who pose limited or no risks to public safety or to the delivery of justice, but who may need effective support and supervision, can appropriately remain in the community during a criminal court process. The aim is to ensure risks relating to an individual breaching bail conditions are addressed through support and supervision being provided, instead of their being remanded in custody – so removing the frustration, but removing those who are unlikely to get a sentence being remanded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8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grounds on which a good reason can  be found has not changed, so I will not cover them here in detail – they rely on looking of risks of reoffending, breaching orders etc. However the necessity test means the court must think, even with that record, even with a catalogue of say alleged shoplifting or drugs </a:t>
            </a:r>
            <a:r>
              <a:rPr lang="en-GB" sz="1200" kern="1200" dirty="0" err="1">
                <a:solidFill>
                  <a:schemeClr val="tx1"/>
                </a:solidFill>
                <a:effectLst/>
                <a:latin typeface="+mn-lt"/>
                <a:ea typeface="+mn-ea"/>
                <a:cs typeface="+mn-cs"/>
              </a:rPr>
              <a:t>offeindg</a:t>
            </a:r>
            <a:r>
              <a:rPr lang="en-GB" sz="1200" kern="1200" dirty="0">
                <a:solidFill>
                  <a:schemeClr val="tx1"/>
                </a:solidFill>
                <a:effectLst/>
                <a:latin typeface="+mn-lt"/>
                <a:ea typeface="+mn-ea"/>
                <a:cs typeface="+mn-cs"/>
              </a:rPr>
              <a:t>, how does that impact public safety (not public or our annoyance) or a risk to interests of justice – such as destroying evidence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at the JI we are asking colleagues to be addressed on , and consider, what do the grounds actually mean – </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4.32 Public safety may well be compromised by a repeat violent offender who acts indiscriminately, perhaps towards </a:t>
            </a:r>
            <a:r>
              <a:rPr lang="en-GB" sz="1200" strike="sngStrike" kern="1200" dirty="0">
                <a:solidFill>
                  <a:schemeClr val="tx1"/>
                </a:solidFill>
                <a:effectLst/>
                <a:latin typeface="+mn-lt"/>
                <a:ea typeface="+mn-ea"/>
                <a:cs typeface="+mn-cs"/>
              </a:rPr>
              <a:t>shopkeepers</a:t>
            </a:r>
            <a:r>
              <a:rPr lang="en-GB" sz="1200" kern="1200" dirty="0">
                <a:solidFill>
                  <a:schemeClr val="tx1"/>
                </a:solidFill>
                <a:effectLst/>
                <a:latin typeface="+mn-lt"/>
                <a:ea typeface="+mn-ea"/>
                <a:cs typeface="+mn-cs"/>
              </a:rPr>
              <a:t> shop workers or emergency staff. </a:t>
            </a:r>
            <a:r>
              <a:rPr lang="en-GB" sz="1200" strike="sngStrike" kern="1200" dirty="0">
                <a:solidFill>
                  <a:schemeClr val="tx1"/>
                </a:solidFill>
                <a:effectLst/>
                <a:latin typeface="+mn-lt"/>
                <a:ea typeface="+mn-ea"/>
                <a:cs typeface="+mn-cs"/>
              </a:rPr>
              <a:t>Similarly by</a:t>
            </a:r>
            <a:r>
              <a:rPr lang="en-GB" sz="1200" kern="1200" dirty="0">
                <a:solidFill>
                  <a:schemeClr val="tx1"/>
                </a:solidFill>
                <a:effectLst/>
                <a:latin typeface="+mn-lt"/>
                <a:ea typeface="+mn-ea"/>
                <a:cs typeface="+mn-cs"/>
              </a:rPr>
              <a:t> A similar interpretation of the section may apply to an accused who targets an individual in a domestic relationship. </a:t>
            </a:r>
          </a:p>
          <a:p>
            <a:r>
              <a:rPr lang="en-GB" sz="1200" kern="1200" dirty="0">
                <a:solidFill>
                  <a:schemeClr val="tx1"/>
                </a:solidFill>
                <a:effectLst/>
                <a:latin typeface="+mn-lt"/>
                <a:ea typeface="+mn-ea"/>
                <a:cs typeface="+mn-cs"/>
              </a:rPr>
              <a:t>4.33 </a:t>
            </a:r>
            <a:r>
              <a:rPr lang="en-GB" sz="1200" strike="sngStrike" kern="1200" dirty="0">
                <a:solidFill>
                  <a:schemeClr val="tx1"/>
                </a:solidFill>
                <a:effectLst/>
                <a:latin typeface="+mn-lt"/>
                <a:ea typeface="+mn-ea"/>
                <a:cs typeface="+mn-cs"/>
              </a:rPr>
              <a:t>The</a:t>
            </a:r>
            <a:r>
              <a:rPr lang="en-GB" sz="1200" kern="1200" dirty="0">
                <a:solidFill>
                  <a:schemeClr val="tx1"/>
                </a:solidFill>
                <a:effectLst/>
                <a:latin typeface="+mn-lt"/>
                <a:ea typeface="+mn-ea"/>
                <a:cs typeface="+mn-cs"/>
              </a:rPr>
              <a:t> However, the emphasis on public safety </a:t>
            </a:r>
            <a:r>
              <a:rPr lang="en-GB" sz="1200" strike="sngStrike" kern="1200" dirty="0">
                <a:solidFill>
                  <a:schemeClr val="tx1"/>
                </a:solidFill>
                <a:effectLst/>
                <a:latin typeface="+mn-lt"/>
                <a:ea typeface="+mn-ea"/>
                <a:cs typeface="+mn-cs"/>
              </a:rPr>
              <a:t>however</a:t>
            </a:r>
            <a:r>
              <a:rPr lang="en-GB" sz="1200" kern="1200" dirty="0">
                <a:solidFill>
                  <a:schemeClr val="tx1"/>
                </a:solidFill>
                <a:effectLst/>
                <a:latin typeface="+mn-lt"/>
                <a:ea typeface="+mn-ea"/>
                <a:cs typeface="+mn-cs"/>
              </a:rPr>
              <a:t> may potentially rule out the use of remand in cases alleging, for example, </a:t>
            </a:r>
            <a:r>
              <a:rPr lang="en-GB" sz="1200" strike="sngStrike" kern="1200" dirty="0">
                <a:solidFill>
                  <a:schemeClr val="tx1"/>
                </a:solidFill>
                <a:effectLst/>
                <a:latin typeface="+mn-lt"/>
                <a:ea typeface="+mn-ea"/>
                <a:cs typeface="+mn-cs"/>
              </a:rPr>
              <a:t>in</a:t>
            </a:r>
            <a:r>
              <a:rPr lang="en-GB" sz="1200" kern="1200" dirty="0">
                <a:solidFill>
                  <a:schemeClr val="tx1"/>
                </a:solidFill>
                <a:effectLst/>
                <a:latin typeface="+mn-lt"/>
                <a:ea typeface="+mn-ea"/>
                <a:cs typeface="+mn-cs"/>
              </a:rPr>
              <a:t> shoplifting, possession of drugs or low level repeat annoying crime, no matter the record</a:t>
            </a:r>
          </a:p>
          <a:p>
            <a:endParaRPr lang="en-GB" b="1" dirty="0"/>
          </a:p>
          <a:p>
            <a:endParaRPr lang="en-GB" b="1" dirty="0"/>
          </a:p>
          <a:p>
            <a:r>
              <a:rPr lang="en-GB" b="1" dirty="0"/>
              <a:t>DISCUSSION</a:t>
            </a:r>
          </a:p>
          <a:p>
            <a:endParaRPr lang="en-GB" dirty="0"/>
          </a:p>
          <a:p>
            <a:r>
              <a:rPr lang="en-GB" dirty="0"/>
              <a:t>What difference do you</a:t>
            </a:r>
            <a:r>
              <a:rPr lang="en-GB" baseline="0" dirty="0"/>
              <a:t> think this will make</a:t>
            </a:r>
          </a:p>
          <a:p>
            <a:endParaRPr lang="en-GB" baseline="0" dirty="0"/>
          </a:p>
          <a:p>
            <a:r>
              <a:rPr lang="en-GB" baseline="0" dirty="0"/>
              <a:t>What type of offenders / offences may be impacted</a:t>
            </a:r>
          </a:p>
          <a:p>
            <a:endParaRPr lang="en-GB" baseline="0" dirty="0"/>
          </a:p>
          <a:p>
            <a:r>
              <a:rPr lang="en-GB" baseline="0" dirty="0"/>
              <a:t>Use paper as discussion if necessary </a:t>
            </a:r>
            <a:endParaRPr lang="en-GB" dirty="0"/>
          </a:p>
        </p:txBody>
      </p:sp>
      <p:sp>
        <p:nvSpPr>
          <p:cNvPr id="4" name="Slide Number Placeholder 3"/>
          <p:cNvSpPr>
            <a:spLocks noGrp="1"/>
          </p:cNvSpPr>
          <p:nvPr>
            <p:ph type="sldNum" sz="quarter" idx="10"/>
          </p:nvPr>
        </p:nvSpPr>
        <p:spPr/>
        <p:txBody>
          <a:bodyPr/>
          <a:lstStyle/>
          <a:p>
            <a:fld id="{EBFF8262-751F-4FDF-B2E8-BB4A5C1AB54A}" type="slidenum">
              <a:rPr lang="en-GB" smtClean="0"/>
              <a:t>14</a:t>
            </a:fld>
            <a:endParaRPr lang="en-GB"/>
          </a:p>
        </p:txBody>
      </p:sp>
    </p:spTree>
    <p:extLst>
      <p:ext uri="{BB962C8B-B14F-4D97-AF65-F5344CB8AC3E}">
        <p14:creationId xmlns:p14="http://schemas.microsoft.com/office/powerpoint/2010/main" val="229332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then, in what will hopefully become clear in  a moment as a seamless link to the next section of this talk, before satisfying ourselves about the necessity test, we must “consider the extent to which the public interest could, if bail were granted, be safeguarded by the imposition of bail conditions”.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Often special conditions to stay away from a person or locus may well provide the necessary safety. A curfew may assist in avoiding, amongst other things, repeat night-time offending or provide an additional security for public safety. </a:t>
            </a:r>
          </a:p>
          <a:p>
            <a:r>
              <a:rPr lang="en-GB" sz="1200" kern="1200" dirty="0">
                <a:solidFill>
                  <a:schemeClr val="tx1"/>
                </a:solidFill>
                <a:effectLst/>
                <a:latin typeface="+mn-lt"/>
                <a:ea typeface="+mn-ea"/>
                <a:cs typeface="+mn-cs"/>
              </a:rPr>
              <a:t>7.3 It is important to note that special conditions are not to be used where they could simply be viewed as “early punishment” or where they are unnecessary to address the question of safeguarding public safety/interests of justice. But an electronically monitored curfew should always be considered when otherwise the necessity test </a:t>
            </a:r>
            <a:r>
              <a:rPr lang="en-GB" sz="1200" b="1" kern="1200" dirty="0">
                <a:solidFill>
                  <a:schemeClr val="tx1"/>
                </a:solidFill>
                <a:effectLst/>
                <a:latin typeface="+mn-lt"/>
                <a:ea typeface="+mn-ea"/>
                <a:cs typeface="+mn-cs"/>
              </a:rPr>
              <a:t>has been met</a:t>
            </a:r>
            <a:r>
              <a:rPr lang="en-GB" sz="1200" kern="1200" dirty="0">
                <a:solidFill>
                  <a:schemeClr val="tx1"/>
                </a:solidFill>
                <a:effectLst/>
                <a:latin typeface="+mn-lt"/>
                <a:ea typeface="+mn-ea"/>
                <a:cs typeface="+mn-cs"/>
              </a:rPr>
              <a:t>.   And in an increasing drive for </a:t>
            </a:r>
            <a:r>
              <a:rPr lang="en-GB" sz="1200" kern="1200" dirty="0" err="1">
                <a:solidFill>
                  <a:schemeClr val="tx1"/>
                </a:solidFill>
                <a:effectLst/>
                <a:latin typeface="+mn-lt"/>
                <a:ea typeface="+mn-ea"/>
                <a:cs typeface="+mn-cs"/>
              </a:rPr>
              <a:t>accounatbality</a:t>
            </a:r>
            <a:r>
              <a:rPr lang="en-GB" sz="1200" kern="1200" dirty="0">
                <a:solidFill>
                  <a:schemeClr val="tx1"/>
                </a:solidFill>
                <a:effectLst/>
                <a:latin typeface="+mn-lt"/>
                <a:ea typeface="+mn-ea"/>
                <a:cs typeface="+mn-cs"/>
              </a:rPr>
              <a:t> and telling the public what we are doing we need to give reasons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2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therefore an eye on electronic monitoring, even in serious cases, before a decision is made. This then provides a context for another element of reimaging sentence, and our Government’s approach to cutting the prison population – which you have heard which is higher than ever and having a huge knock on effect not only for prison conditions, but on the chances of rehabilitation.</a:t>
            </a:r>
          </a:p>
          <a:p>
            <a:endParaRPr lang="en-GB" dirty="0"/>
          </a:p>
          <a:p>
            <a:r>
              <a:rPr lang="en-GB" dirty="0"/>
              <a:t>Two recent changes are </a:t>
            </a:r>
          </a:p>
          <a:p>
            <a:pPr marL="228600" indent="-228600">
              <a:buAutoNum type="arabicPeriod"/>
            </a:pPr>
            <a:r>
              <a:rPr lang="en-GB" dirty="0"/>
              <a:t>to in effect give credit to accused who are on an electronic curfew, and treat each day where their movement is restricted by having to be at home for 9 hours or more each day as equivalent to a half day in jail,  - that means every two days on curfew allows one day of an offenders eventual prison sentence, if they get one, to be treated as already served before they even get in the door; </a:t>
            </a:r>
          </a:p>
          <a:p>
            <a:pPr marL="228600" indent="-228600">
              <a:buAutoNum type="arabicPeriod"/>
            </a:pPr>
            <a:r>
              <a:rPr lang="en-GB" dirty="0"/>
              <a:t>2 to allow automatic early release after a person serves 30% of their sentence (not long term prisoners or anyone convicted of sexual or domestic abuse offences)</a:t>
            </a:r>
          </a:p>
          <a:p>
            <a:endParaRPr lang="en-GB" dirty="0"/>
          </a:p>
          <a:p>
            <a:r>
              <a:rPr lang="en-GB" dirty="0"/>
              <a:t>So to illustrate I have two arithmetic tests for you from the Scottish courts – these are examples we are using to try to get colleagues to reimagine what the point and purpose is – and perhaps how to explain to the public what we are doing and why.</a:t>
            </a:r>
          </a:p>
        </p:txBody>
      </p:sp>
      <p:sp>
        <p:nvSpPr>
          <p:cNvPr id="4" name="Slide Number Placeholder 3"/>
          <p:cNvSpPr>
            <a:spLocks noGrp="1"/>
          </p:cNvSpPr>
          <p:nvPr>
            <p:ph type="sldNum" sz="quarter" idx="5"/>
          </p:nvPr>
        </p:nvSpPr>
        <p:spPr/>
        <p:txBody>
          <a:bodyPr/>
          <a:lstStyle/>
          <a:p>
            <a:fld id="{E056B5AE-94F1-4C0B-9DAB-2BFE901B1D53}" type="slidenum">
              <a:rPr lang="en-GB" smtClean="0"/>
              <a:t>16</a:t>
            </a:fld>
            <a:endParaRPr lang="en-GB"/>
          </a:p>
        </p:txBody>
      </p:sp>
    </p:spTree>
    <p:extLst>
      <p:ext uri="{BB962C8B-B14F-4D97-AF65-F5344CB8AC3E}">
        <p14:creationId xmlns:p14="http://schemas.microsoft.com/office/powerpoint/2010/main" val="22853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regular type case – an accused pleads</a:t>
            </a:r>
          </a:p>
          <a:p>
            <a:r>
              <a:rPr lang="en-GB" baseline="0" dirty="0" err="1"/>
              <a:t>I;ve</a:t>
            </a:r>
            <a:r>
              <a:rPr lang="en-GB" baseline="0" dirty="0"/>
              <a:t> given you a starter for ten with the what the sheriff thinks the crime is actually </a:t>
            </a:r>
            <a:r>
              <a:rPr lang="en-GB" baseline="0" dirty="0" err="1"/>
              <a:t>owrth</a:t>
            </a:r>
            <a:r>
              <a:rPr lang="en-GB" baseline="0" dirty="0"/>
              <a:t>, having looked at record, personal </a:t>
            </a:r>
            <a:r>
              <a:rPr lang="en-GB" baseline="0" dirty="0" err="1"/>
              <a:t>circusmtanes</a:t>
            </a:r>
            <a:r>
              <a:rPr lang="en-GB" baseline="0" dirty="0"/>
              <a:t>, etc</a:t>
            </a:r>
          </a:p>
          <a:p>
            <a:endParaRPr lang="en-GB" baseline="0" dirty="0"/>
          </a:p>
          <a:p>
            <a:r>
              <a:rPr lang="en-GB" baseline="0" dirty="0"/>
              <a:t>I am sure plenty of other </a:t>
            </a:r>
            <a:r>
              <a:rPr lang="en-GB" baseline="0" dirty="0" err="1"/>
              <a:t>jurisidtions</a:t>
            </a:r>
            <a:r>
              <a:rPr lang="en-GB" baseline="0" dirty="0"/>
              <a:t> allow a reduction in sentence for the utilitarian value of plea, so here again I have selected a </a:t>
            </a:r>
            <a:r>
              <a:rPr lang="en-GB" baseline="0" dirty="0" err="1"/>
              <a:t>relativeky</a:t>
            </a:r>
            <a:r>
              <a:rPr lang="en-GB" baseline="0" dirty="0"/>
              <a:t> common </a:t>
            </a:r>
            <a:r>
              <a:rPr lang="en-GB" baseline="0" dirty="0" err="1"/>
              <a:t>va,lue</a:t>
            </a:r>
            <a:r>
              <a:rPr lang="en-GB" baseline="0" dirty="0"/>
              <a:t> (how much and when is a whole other discussion!</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7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E39C-93F0-5486-17FF-481D64315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8FFF5-59C8-9025-95A5-832834BA8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4A099-F79C-F3CB-5816-6673701086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How many days with they actually be in prison [put figures back up from previous slide] vote now  hands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a:extLst>
              <a:ext uri="{FF2B5EF4-FFF2-40B4-BE49-F238E27FC236}">
                <a16:creationId xmlns:a16="http://schemas.microsoft.com/office/drawing/2014/main" id="{541C962D-D5A1-E604-4547-3DA3941B346D}"/>
              </a:ext>
            </a:extLst>
          </p:cNvPr>
          <p:cNvSpPr>
            <a:spLocks noGrp="1"/>
          </p:cNvSpPr>
          <p:nvPr>
            <p:ph type="sldNum" sz="quarter" idx="10"/>
          </p:nvPr>
        </p:nvSpPr>
        <p:spPr/>
        <p:txBody>
          <a:bodyPr/>
          <a:lstStyle/>
          <a:p>
            <a:fld id="{EBFF8262-751F-4FDF-B2E8-BB4A5C1AB54A}" type="slidenum">
              <a:rPr lang="en-GB" smtClean="0"/>
              <a:t>18</a:t>
            </a:fld>
            <a:endParaRPr lang="en-GB"/>
          </a:p>
        </p:txBody>
      </p:sp>
    </p:spTree>
    <p:extLst>
      <p:ext uri="{BB962C8B-B14F-4D97-AF65-F5344CB8AC3E}">
        <p14:creationId xmlns:p14="http://schemas.microsoft.com/office/powerpoint/2010/main" val="244170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sentencing/arithmetic test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those who calculated and came up with answer  B (270days) we have checked whether the days served (due to EMO) would be deducted first and then 30% rule applied. SPS have, in confidence for the purposes of training and judicial awareness only, confirmed no, the mechanism is as we see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For a </a:t>
            </a:r>
            <a:r>
              <a:rPr lang="en-GB" b="1" baseline="0" dirty="0"/>
              <a:t>bonus point</a:t>
            </a:r>
            <a:r>
              <a:rPr lang="en-GB" baseline="0" dirty="0"/>
              <a:t>, at point would this offender, whose offences and record deserved a 4 year sentence, be eligible for home detention curfew? </a:t>
            </a:r>
          </a:p>
          <a:p>
            <a:r>
              <a:rPr lang="en-GB" baseline="0" dirty="0"/>
              <a:t>It is available to be applied for after  serving15% of the full sentence- so 1096 x 15 % = 165 days – they have in fact already served 197 days… so they have already reached the point where 15% of their sentence is served so the prisoner would in fact be eligible for HDC immediately, as you can be on a HDC for up to 210 days</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r>
              <a:rPr lang="en-GB" baseline="0" dirty="0"/>
              <a:t>We are asking sheriffs to think  - impact of sentence is disproportionate to what you thought it might be? Is a CPO more punitive or fit the purposes better? No rehabilitation at all – easier than a CPO?  But – efficacy of another period of ROLO???</a:t>
            </a:r>
          </a:p>
          <a:p>
            <a:endParaRPr lang="en-GB" baseline="0" dirty="0"/>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4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second one fits in perfectly with PASS and how we are really having to reimagine what is the point of prison – is it easier to get a sentence than do a community based disposal or turn up in front of Jo every 4 weeks in the women’s offenders court – again a  similar exercise, looking at record the public would say let’s get this guy locked up</a:t>
            </a:r>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F8262-751F-4FDF-B2E8-BB4A5C1AB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11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sentencingcouncil@scotcourts.gov.uk" TargetMode="External"/><Relationship Id="rId2" Type="http://schemas.openxmlformats.org/officeDocument/2006/relationships/hyperlink" Target="http://www.scottishsentencingcouncil.org.uk/"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ScotSentencing"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sentencingcouncil@scotcourts.gov.uk" TargetMode="External"/><Relationship Id="rId2" Type="http://schemas.openxmlformats.org/officeDocument/2006/relationships/hyperlink" Target="http://www.scottishsentencingcouncil.org.uk/"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ScotSentencin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295467" y="1989138"/>
            <a:ext cx="9601067" cy="2519983"/>
          </a:xfrm>
        </p:spPr>
        <p:txBody>
          <a:bodyPr anchor="ctr">
            <a:normAutofit/>
          </a:bodyPr>
          <a:lstStyle>
            <a:lvl1pPr marL="0" indent="0" algn="ctr">
              <a:buNone/>
              <a:defRPr sz="6400" u="sng" baseline="0">
                <a:solidFill>
                  <a:srgbClr val="622341"/>
                </a:solidFill>
              </a:defRPr>
            </a:lvl1pPr>
          </a:lstStyle>
          <a:p>
            <a:pPr lvl="0"/>
            <a:r>
              <a:rPr lang="en-GB"/>
              <a:t>Click to edit Master text styles</a:t>
            </a:r>
          </a:p>
        </p:txBody>
      </p:sp>
      <p:sp>
        <p:nvSpPr>
          <p:cNvPr id="9" name="Text Placeholder 8"/>
          <p:cNvSpPr>
            <a:spLocks noGrp="1"/>
          </p:cNvSpPr>
          <p:nvPr>
            <p:ph type="body" sz="quarter" idx="14"/>
          </p:nvPr>
        </p:nvSpPr>
        <p:spPr>
          <a:xfrm>
            <a:off x="1775886" y="4869160"/>
            <a:ext cx="8640233" cy="1080120"/>
          </a:xfrm>
        </p:spPr>
        <p:txBody>
          <a:bodyPr anchor="ctr"/>
          <a:lstStyle>
            <a:lvl1pPr marL="0" indent="0" algn="ctr">
              <a:buNone/>
              <a:defRPr/>
            </a:lvl1pPr>
          </a:lstStyle>
          <a:p>
            <a:pPr lvl="0"/>
            <a:r>
              <a:rPr lang="en-GB"/>
              <a:t>Click to edit Master text styles</a:t>
            </a:r>
          </a:p>
        </p:txBody>
      </p:sp>
    </p:spTree>
    <p:extLst>
      <p:ext uri="{BB962C8B-B14F-4D97-AF65-F5344CB8AC3E}">
        <p14:creationId xmlns:p14="http://schemas.microsoft.com/office/powerpoint/2010/main" val="297320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istle standard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pic>
        <p:nvPicPr>
          <p:cNvPr id="21" name="Picture 20"/>
          <p:cNvPicPr>
            <a:picLocks/>
          </p:cNvPicPr>
          <p:nvPr userDrawn="1"/>
        </p:nvPicPr>
        <p:blipFill>
          <a:blip r:embed="rId3"/>
          <a:stretch>
            <a:fillRect/>
          </a:stretch>
        </p:blipFill>
        <p:spPr>
          <a:xfrm flipV="1">
            <a:off x="-1" y="6119990"/>
            <a:ext cx="12184089" cy="738010"/>
          </a:xfrm>
          <a:prstGeom prst="rect">
            <a:avLst/>
          </a:prstGeom>
        </p:spPr>
      </p:pic>
      <p:pic>
        <p:nvPicPr>
          <p:cNvPr id="9" name="Picture 8"/>
          <p:cNvPicPr>
            <a:picLocks noChangeAspect="1"/>
          </p:cNvPicPr>
          <p:nvPr userDrawn="1"/>
        </p:nvPicPr>
        <p:blipFill>
          <a:blip r:embed="rId4"/>
          <a:stretch>
            <a:fillRect/>
          </a:stretch>
        </p:blipFill>
        <p:spPr>
          <a:xfrm>
            <a:off x="9768408" y="103221"/>
            <a:ext cx="2088232" cy="867645"/>
          </a:xfrm>
          <a:prstGeom prst="rect">
            <a:avLst/>
          </a:prstGeom>
        </p:spPr>
      </p:pic>
      <p:sp>
        <p:nvSpPr>
          <p:cNvPr id="11" name="Rectangle 10"/>
          <p:cNvSpPr/>
          <p:nvPr userDrawn="1"/>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128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reen standard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grpSp>
        <p:nvGrpSpPr>
          <p:cNvPr id="18" name="Group 17"/>
          <p:cNvGrpSpPr/>
          <p:nvPr userDrawn="1"/>
        </p:nvGrpSpPr>
        <p:grpSpPr>
          <a:xfrm>
            <a:off x="0" y="139113"/>
            <a:ext cx="12184089" cy="1080000"/>
            <a:chOff x="0" y="5661248"/>
            <a:chExt cx="11844000" cy="108000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userDrawn="1"/>
          </p:nvSpPr>
          <p:spPr>
            <a:xfrm flipV="1">
              <a:off x="0" y="6518144"/>
              <a:ext cx="11844000"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userDrawn="1"/>
        </p:nvPicPr>
        <p:blipFill>
          <a:blip r:embed="rId3"/>
          <a:stretch>
            <a:fillRect/>
          </a:stretch>
        </p:blipFill>
        <p:spPr>
          <a:xfrm>
            <a:off x="0" y="6108127"/>
            <a:ext cx="11626080" cy="749873"/>
          </a:xfrm>
          <a:prstGeom prst="rect">
            <a:avLst/>
          </a:prstGeom>
        </p:spPr>
      </p:pic>
      <p:pic>
        <p:nvPicPr>
          <p:cNvPr id="11" name="Picture 10"/>
          <p:cNvPicPr>
            <a:picLocks noChangeAspect="1"/>
          </p:cNvPicPr>
          <p:nvPr userDrawn="1"/>
        </p:nvPicPr>
        <p:blipFill>
          <a:blip r:embed="rId4"/>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397045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istle no line whoosh">
    <p:spTree>
      <p:nvGrpSpPr>
        <p:cNvPr id="1" name=""/>
        <p:cNvGrpSpPr/>
        <p:nvPr/>
      </p:nvGrpSpPr>
      <p:grpSpPr>
        <a:xfrm>
          <a:off x="0" y="0"/>
          <a:ext cx="0" cy="0"/>
          <a:chOff x="0" y="0"/>
          <a:chExt cx="0" cy="0"/>
        </a:xfrm>
      </p:grpSpPr>
      <p:pic>
        <p:nvPicPr>
          <p:cNvPr id="7" name="Picture 6"/>
          <p:cNvPicPr>
            <a:picLocks/>
          </p:cNvPicPr>
          <p:nvPr userDrawn="1"/>
        </p:nvPicPr>
        <p:blipFill>
          <a:blip r:embed="rId2"/>
          <a:stretch>
            <a:fillRect/>
          </a:stretch>
        </p:blipFill>
        <p:spPr>
          <a:xfrm flipV="1">
            <a:off x="-1" y="6119990"/>
            <a:ext cx="12184089" cy="738010"/>
          </a:xfrm>
          <a:prstGeom prst="rect">
            <a:avLst/>
          </a:prstGeom>
        </p:spPr>
      </p:pic>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10"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pic>
        <p:nvPicPr>
          <p:cNvPr id="6" name="Picture 5"/>
          <p:cNvPicPr>
            <a:picLocks noChangeAspect="1"/>
          </p:cNvPicPr>
          <p:nvPr userDrawn="1"/>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327642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full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35361" y="1508787"/>
            <a:ext cx="11521279" cy="4608512"/>
          </a:xfrm>
        </p:spPr>
        <p:txBody>
          <a:bodyPr/>
          <a:lstStyle>
            <a:lvl1pPr marL="0" indent="0">
              <a:buNone/>
              <a:defRPr/>
            </a:lvl1pPr>
            <a:lvl2pPr marL="990575" indent="-380990">
              <a:buFont typeface="Wingdings" panose="05000000000000000000" pitchFamily="2" charset="2"/>
              <a:buChar char="§"/>
              <a:defRPr/>
            </a:lvl2pPr>
            <a:lvl3pPr marL="1523962" indent="-304792">
              <a:buFont typeface="Calibri" panose="020F0502020204030204" pitchFamily="34" charset="0"/>
              <a:buChar char="―"/>
              <a:defRPr/>
            </a:lvl3pPr>
            <a:lvl4pPr marL="2133547" indent="-304792">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996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29" y="2298094"/>
            <a:ext cx="12193057" cy="2261812"/>
          </a:xfrm>
          <a:prstGeom prst="rect">
            <a:avLst/>
          </a:prstGeom>
        </p:spPr>
      </p:pic>
      <p:sp>
        <p:nvSpPr>
          <p:cNvPr id="4" name="Rectangle 3"/>
          <p:cNvSpPr/>
          <p:nvPr userDrawn="1"/>
        </p:nvSpPr>
        <p:spPr>
          <a:xfrm>
            <a:off x="528" y="4250879"/>
            <a:ext cx="12192000" cy="309027"/>
          </a:xfrm>
          <a:prstGeom prst="rect">
            <a:avLst/>
          </a:prstGeom>
          <a:solidFill>
            <a:srgbClr val="7E4E7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3" name="Picture 12" title="Judicial Institute for Scotland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5392" y="369732"/>
            <a:ext cx="2664000" cy="1106479"/>
          </a:xfrm>
          <a:prstGeom prst="rect">
            <a:avLst/>
          </a:prstGeom>
        </p:spPr>
      </p:pic>
      <p:sp>
        <p:nvSpPr>
          <p:cNvPr id="6" name="Text Placeholder 5"/>
          <p:cNvSpPr>
            <a:spLocks noGrp="1"/>
          </p:cNvSpPr>
          <p:nvPr>
            <p:ph type="body" sz="quarter" idx="12"/>
          </p:nvPr>
        </p:nvSpPr>
        <p:spPr>
          <a:xfrm>
            <a:off x="407369" y="1412776"/>
            <a:ext cx="8064500" cy="719137"/>
          </a:xfrm>
        </p:spPr>
        <p:txBody>
          <a:bodyPr>
            <a:normAutofit/>
          </a:bodyPr>
          <a:lstStyle>
            <a:lvl1pPr marL="0" indent="0">
              <a:buNone/>
              <a:defRPr sz="4000" baseline="0"/>
            </a:lvl1pPr>
          </a:lstStyle>
          <a:p>
            <a:pPr lvl="0"/>
            <a:endParaRPr lang="en-GB" dirty="0"/>
          </a:p>
        </p:txBody>
      </p:sp>
      <p:sp>
        <p:nvSpPr>
          <p:cNvPr id="14" name="Text Placeholder 13"/>
          <p:cNvSpPr>
            <a:spLocks noGrp="1"/>
          </p:cNvSpPr>
          <p:nvPr>
            <p:ph type="body" sz="quarter" idx="13"/>
          </p:nvPr>
        </p:nvSpPr>
        <p:spPr>
          <a:xfrm>
            <a:off x="408635" y="5013176"/>
            <a:ext cx="5400600" cy="572517"/>
          </a:xfrm>
        </p:spPr>
        <p:txBody>
          <a:bodyPr/>
          <a:lstStyle>
            <a:lvl1pPr marL="0" indent="0">
              <a:buNone/>
              <a:defRPr baseline="0">
                <a:latin typeface="Segoe UI" panose="020B0502040204020203" pitchFamily="34" charset="0"/>
              </a:defRPr>
            </a:lvl1pPr>
            <a:lvl3pPr marL="914400" indent="0" algn="l">
              <a:buNone/>
              <a:defRPr baseline="0"/>
            </a:lvl3pPr>
          </a:lstStyle>
          <a:p>
            <a:pPr lvl="0"/>
            <a:endParaRPr lang="en-GB" dirty="0"/>
          </a:p>
        </p:txBody>
      </p:sp>
      <p:sp>
        <p:nvSpPr>
          <p:cNvPr id="9" name="Rectangle 8"/>
          <p:cNvSpPr/>
          <p:nvPr userDrawn="1"/>
        </p:nvSpPr>
        <p:spPr>
          <a:xfrm flipV="1">
            <a:off x="8439" y="4506379"/>
            <a:ext cx="12184089" cy="45719"/>
          </a:xfrm>
          <a:prstGeom prst="rect">
            <a:avLst/>
          </a:prstGeom>
          <a:solidFill>
            <a:srgbClr val="A9D9B7"/>
          </a:solidFill>
          <a:ln w="25400" cmpd="sng">
            <a:solidFill>
              <a:srgbClr val="A9D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sz="quarter" idx="14"/>
          </p:nvPr>
        </p:nvSpPr>
        <p:spPr>
          <a:xfrm>
            <a:off x="407988" y="5661025"/>
            <a:ext cx="5400675" cy="504825"/>
          </a:xfrm>
        </p:spPr>
        <p:txBody>
          <a:bodyPr/>
          <a:lstStyle>
            <a:lvl1pPr marL="0" indent="0">
              <a:buNone/>
              <a:defRPr>
                <a:latin typeface="+mj-lt"/>
              </a:defRPr>
            </a:lvl1pPr>
            <a:lvl3pPr marL="914400" indent="0">
              <a:buNone/>
              <a:defRPr/>
            </a:lvl3pPr>
            <a:lvl5pPr marL="1828800" indent="0">
              <a:buNone/>
              <a:defRPr/>
            </a:lvl5pPr>
          </a:lstStyle>
          <a:p>
            <a:pPr lvl="0"/>
            <a:endParaRPr lang="en-GB" dirty="0"/>
          </a:p>
        </p:txBody>
      </p:sp>
    </p:spTree>
    <p:extLst>
      <p:ext uri="{BB962C8B-B14F-4D97-AF65-F5344CB8AC3E}">
        <p14:creationId xmlns:p14="http://schemas.microsoft.com/office/powerpoint/2010/main" val="4168621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40">
          <p15:clr>
            <a:srgbClr val="FBAE40"/>
          </p15:clr>
        </p15:guide>
        <p15:guide id="4" orient="horz" pos="2260">
          <p15:clr>
            <a:srgbClr val="FBAE40"/>
          </p15:clr>
        </p15:guide>
        <p15:guide id="5" pos="4040">
          <p15:clr>
            <a:srgbClr val="FBAE40"/>
          </p15:clr>
        </p15:guide>
        <p15:guide id="6" orient="horz" pos="2360">
          <p15:clr>
            <a:srgbClr val="FBAE40"/>
          </p15:clr>
        </p15:guide>
        <p15:guide id="7" pos="4140">
          <p15:clr>
            <a:srgbClr val="FBAE40"/>
          </p15:clr>
        </p15:guide>
        <p15:guide id="8" orient="horz" pos="2460">
          <p15:clr>
            <a:srgbClr val="FBAE40"/>
          </p15:clr>
        </p15:guide>
        <p15:guide id="9" pos="4240">
          <p15:clr>
            <a:srgbClr val="FBAE40"/>
          </p15:clr>
        </p15:guide>
        <p15:guide id="10" orient="horz" pos="2560">
          <p15:clr>
            <a:srgbClr val="FBAE40"/>
          </p15:clr>
        </p15:guide>
        <p15:guide id="11" pos="4340">
          <p15:clr>
            <a:srgbClr val="FBAE40"/>
          </p15:clr>
        </p15:guide>
        <p15:guide id="12" orient="horz" pos="2660">
          <p15:clr>
            <a:srgbClr val="FBAE40"/>
          </p15:clr>
        </p15:guide>
        <p15:guide id="13" orient="horz" pos="2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29" y="4293096"/>
            <a:ext cx="12193057" cy="266810"/>
          </a:xfrm>
          <a:prstGeom prst="rect">
            <a:avLst/>
          </a:prstGeom>
        </p:spPr>
      </p:pic>
      <p:sp>
        <p:nvSpPr>
          <p:cNvPr id="4" name="Rectangle 3"/>
          <p:cNvSpPr/>
          <p:nvPr userDrawn="1"/>
        </p:nvSpPr>
        <p:spPr>
          <a:xfrm>
            <a:off x="528" y="4250879"/>
            <a:ext cx="12192000" cy="309027"/>
          </a:xfrm>
          <a:prstGeom prst="rect">
            <a:avLst/>
          </a:prstGeom>
          <a:solidFill>
            <a:srgbClr val="7E4E7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3" name="Picture 12" title="Judicial Institute for Scotland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5392" y="369732"/>
            <a:ext cx="2664000" cy="1106479"/>
          </a:xfrm>
          <a:prstGeom prst="rect">
            <a:avLst/>
          </a:prstGeom>
        </p:spPr>
      </p:pic>
      <p:sp>
        <p:nvSpPr>
          <p:cNvPr id="5" name="TextBox 4"/>
          <p:cNvSpPr txBox="1"/>
          <p:nvPr userDrawn="1"/>
        </p:nvSpPr>
        <p:spPr>
          <a:xfrm>
            <a:off x="4259795" y="2771143"/>
            <a:ext cx="3672408" cy="1015663"/>
          </a:xfrm>
          <a:prstGeom prst="rect">
            <a:avLst/>
          </a:prstGeom>
          <a:noFill/>
        </p:spPr>
        <p:txBody>
          <a:bodyPr wrap="square" rtlCol="0">
            <a:spAutoFit/>
          </a:bodyPr>
          <a:lstStyle/>
          <a:p>
            <a:r>
              <a:rPr lang="en-GB" sz="6000" dirty="0"/>
              <a:t>Thank You</a:t>
            </a:r>
          </a:p>
        </p:txBody>
      </p:sp>
      <p:sp>
        <p:nvSpPr>
          <p:cNvPr id="7" name="Rectangle 6"/>
          <p:cNvSpPr/>
          <p:nvPr userDrawn="1"/>
        </p:nvSpPr>
        <p:spPr>
          <a:xfrm flipV="1">
            <a:off x="8439" y="4506379"/>
            <a:ext cx="12184089" cy="45719"/>
          </a:xfrm>
          <a:prstGeom prst="rect">
            <a:avLst/>
          </a:prstGeom>
          <a:solidFill>
            <a:srgbClr val="A9D9B7"/>
          </a:solidFill>
          <a:ln w="25400" cmpd="sng">
            <a:solidFill>
              <a:srgbClr val="A9D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91561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40">
          <p15:clr>
            <a:srgbClr val="FBAE40"/>
          </p15:clr>
        </p15:guide>
        <p15:guide id="4" orient="horz" pos="2260">
          <p15:clr>
            <a:srgbClr val="FBAE40"/>
          </p15:clr>
        </p15:guide>
        <p15:guide id="5" pos="4040">
          <p15:clr>
            <a:srgbClr val="FBAE40"/>
          </p15:clr>
        </p15:guide>
        <p15:guide id="6" orient="horz" pos="2360">
          <p15:clr>
            <a:srgbClr val="FBAE40"/>
          </p15:clr>
        </p15:guide>
        <p15:guide id="7" pos="4140">
          <p15:clr>
            <a:srgbClr val="FBAE40"/>
          </p15:clr>
        </p15:guide>
        <p15:guide id="8" orient="horz" pos="2460">
          <p15:clr>
            <a:srgbClr val="FBAE40"/>
          </p15:clr>
        </p15:guide>
        <p15:guide id="9" pos="4240">
          <p15:clr>
            <a:srgbClr val="FBAE40"/>
          </p15:clr>
        </p15:guide>
        <p15:guide id="10" orient="horz" pos="2560">
          <p15:clr>
            <a:srgbClr val="FBAE40"/>
          </p15:clr>
        </p15:guide>
        <p15:guide id="11" pos="4340">
          <p15:clr>
            <a:srgbClr val="FBAE40"/>
          </p15:clr>
        </p15:guide>
        <p15:guide id="12" orient="horz" pos="2660">
          <p15:clr>
            <a:srgbClr val="FBAE40"/>
          </p15:clr>
        </p15:guide>
        <p15:guide id="13" orient="horz" pos="2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no line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pic>
        <p:nvPicPr>
          <p:cNvPr id="2" name="Picture 1"/>
          <p:cNvPicPr>
            <a:picLocks noChangeAspect="1"/>
          </p:cNvPicPr>
          <p:nvPr userDrawn="1"/>
        </p:nvPicPr>
        <p:blipFill>
          <a:blip r:embed="rId3"/>
          <a:stretch>
            <a:fillRect/>
          </a:stretch>
        </p:blipFill>
        <p:spPr>
          <a:xfrm>
            <a:off x="0" y="6108127"/>
            <a:ext cx="11626080" cy="749873"/>
          </a:xfrm>
          <a:prstGeom prst="rect">
            <a:avLst/>
          </a:prstGeom>
        </p:spPr>
      </p:pic>
      <p:pic>
        <p:nvPicPr>
          <p:cNvPr id="11" name="Picture 10"/>
          <p:cNvPicPr>
            <a:picLocks noChangeAspect="1"/>
          </p:cNvPicPr>
          <p:nvPr userDrawn="1"/>
        </p:nvPicPr>
        <p:blipFill>
          <a:blip r:embed="rId4"/>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133103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lin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grpSp>
        <p:nvGrpSpPr>
          <p:cNvPr id="18" name="Group 17"/>
          <p:cNvGrpSpPr/>
          <p:nvPr userDrawn="1"/>
        </p:nvGrpSpPr>
        <p:grpSpPr>
          <a:xfrm>
            <a:off x="0" y="139113"/>
            <a:ext cx="12184089" cy="1080000"/>
            <a:chOff x="0" y="5661248"/>
            <a:chExt cx="11844000" cy="108000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userDrawn="1"/>
          </p:nvSpPr>
          <p:spPr>
            <a:xfrm flipV="1">
              <a:off x="0" y="6518144"/>
              <a:ext cx="11844000"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userDrawn="1"/>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182184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istle lin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grpSp>
        <p:nvGrpSpPr>
          <p:cNvPr id="18" name="Group 17"/>
          <p:cNvGrpSpPr/>
          <p:nvPr userDrawn="1"/>
        </p:nvGrpSpPr>
        <p:grpSpPr>
          <a:xfrm>
            <a:off x="0" y="139113"/>
            <a:ext cx="12184089" cy="1080000"/>
            <a:chOff x="0" y="5661248"/>
            <a:chExt cx="11844000" cy="108000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userDrawn="1"/>
          </p:nvSpPr>
          <p:spPr>
            <a:xfrm flipV="1">
              <a:off x="0" y="6518144"/>
              <a:ext cx="11844000"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8" name="Picture 7"/>
          <p:cNvPicPr>
            <a:picLocks noChangeAspect="1"/>
          </p:cNvPicPr>
          <p:nvPr userDrawn="1"/>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292042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istle dark">
    <p:bg>
      <p:bgPr>
        <a:solidFill>
          <a:srgbClr val="E9E8E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chemeClr val="bg1"/>
          </a:solidFill>
          <a:ln w="28575">
            <a:solidFill>
              <a:srgbClr val="D8BFD8"/>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7" name="Picture 6"/>
          <p:cNvPicPr>
            <a:picLocks noChangeAspect="1"/>
          </p:cNvPicPr>
          <p:nvPr userDrawn="1"/>
        </p:nvPicPr>
        <p:blipFill>
          <a:blip r:embed="rId2"/>
          <a:stretch>
            <a:fillRect/>
          </a:stretch>
        </p:blipFill>
        <p:spPr>
          <a:xfrm>
            <a:off x="9768408" y="103221"/>
            <a:ext cx="2088232" cy="867645"/>
          </a:xfrm>
          <a:prstGeom prst="rect">
            <a:avLst/>
          </a:prstGeom>
        </p:spPr>
      </p:pic>
      <p:sp>
        <p:nvSpPr>
          <p:cNvPr id="8" name="Rectangle 7"/>
          <p:cNvSpPr/>
          <p:nvPr userDrawn="1"/>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907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full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35361" y="1508787"/>
            <a:ext cx="11521279" cy="4608512"/>
          </a:xfrm>
        </p:spPr>
        <p:txBody>
          <a:bodyPr/>
          <a:lstStyle>
            <a:lvl1pPr marL="0" indent="0">
              <a:buNone/>
              <a:defRPr/>
            </a:lvl1pPr>
            <a:lvl2pPr marL="990575" indent="-380990">
              <a:buFont typeface="Wingdings" panose="05000000000000000000" pitchFamily="2" charset="2"/>
              <a:buChar char="§"/>
              <a:defRPr/>
            </a:lvl2pPr>
            <a:lvl3pPr marL="1523962" indent="-304792">
              <a:buFont typeface="Calibri" panose="020F0502020204030204" pitchFamily="34" charset="0"/>
              <a:buChar char="―"/>
              <a:defRPr/>
            </a:lvl3pPr>
            <a:lvl4pPr marL="2133547" indent="-304792">
              <a:buFont typeface="Arial" panose="020B0604020202020204" pitchFamily="34" charset="0"/>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032013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dark">
    <p:bg>
      <p:bgPr>
        <a:solidFill>
          <a:srgbClr val="E9E8E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chemeClr val="bg1"/>
          </a:solidFill>
          <a:ln w="28575">
            <a:solidFill>
              <a:srgbClr val="A9D9B7"/>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7" name="Rectangle 6"/>
          <p:cNvSpPr/>
          <p:nvPr userDrawn="1"/>
        </p:nvSpPr>
        <p:spPr>
          <a:xfrm flipV="1">
            <a:off x="0" y="996009"/>
            <a:ext cx="12184089"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57811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inverted dark">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rgbClr val="E9E8EA"/>
          </a:solidFill>
          <a:ln w="28575">
            <a:solidFill>
              <a:srgbClr val="A9D9B7"/>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7" name="Rectangle 6"/>
          <p:cNvSpPr/>
          <p:nvPr userDrawn="1"/>
        </p:nvSpPr>
        <p:spPr>
          <a:xfrm flipV="1">
            <a:off x="0" y="996009"/>
            <a:ext cx="12184089"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1096629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istle inverted dark">
    <p:bg>
      <p:bgPr>
        <a:solidFill>
          <a:srgbClr val="FFFFFF"/>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13" name="Text Placeholder 2"/>
          <p:cNvSpPr>
            <a:spLocks noGrp="1"/>
          </p:cNvSpPr>
          <p:nvPr>
            <p:ph type="body" sz="quarter" idx="17"/>
          </p:nvPr>
        </p:nvSpPr>
        <p:spPr>
          <a:xfrm>
            <a:off x="550863" y="1341438"/>
            <a:ext cx="11161761" cy="4319587"/>
          </a:xfrm>
          <a:solidFill>
            <a:srgbClr val="E9E8EA"/>
          </a:solidFill>
          <a:ln w="28575">
            <a:solidFill>
              <a:srgbClr val="D8BFD8"/>
            </a:solidFill>
          </a:ln>
          <a:effectLst>
            <a:outerShdw blurRad="50800" dist="50800" dir="5400000" algn="ctr" rotWithShape="0">
              <a:schemeClr val="bg1"/>
            </a:outerShdw>
          </a:effectLst>
        </p:spPr>
        <p:txBody>
          <a:bodyPr>
            <a:normAutofit/>
          </a:bodyPr>
          <a:lstStyle>
            <a:lvl1pPr marL="0" indent="0">
              <a:buFont typeface="Arial" panose="020B0604020202020204" pitchFamily="34" charset="0"/>
              <a:buNone/>
              <a:defRPr sz="2400" b="0">
                <a:solidFill>
                  <a:schemeClr val="tx1"/>
                </a:solidFill>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pic>
        <p:nvPicPr>
          <p:cNvPr id="8" name="Picture 7"/>
          <p:cNvPicPr>
            <a:picLocks noChangeAspect="1"/>
          </p:cNvPicPr>
          <p:nvPr userDrawn="1"/>
        </p:nvPicPr>
        <p:blipFill>
          <a:blip r:embed="rId3"/>
          <a:stretch>
            <a:fillRect/>
          </a:stretch>
        </p:blipFill>
        <p:spPr>
          <a:xfrm>
            <a:off x="9768408" y="103221"/>
            <a:ext cx="2088232" cy="867645"/>
          </a:xfrm>
          <a:prstGeom prst="rect">
            <a:avLst/>
          </a:prstGeom>
        </p:spPr>
      </p:pic>
      <p:sp>
        <p:nvSpPr>
          <p:cNvPr id="11" name="Rectangle 10"/>
          <p:cNvSpPr/>
          <p:nvPr userDrawn="1"/>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3990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 Generic slide thre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9"/>
            <a:ext cx="11089753" cy="1439490"/>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endParaRPr lang="en-GB" dirty="0"/>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sp>
        <p:nvSpPr>
          <p:cNvPr id="8" name="Content Placeholder 29"/>
          <p:cNvSpPr>
            <a:spLocks noGrp="1"/>
          </p:cNvSpPr>
          <p:nvPr>
            <p:ph sz="quarter" idx="15" hasCustomPrompt="1"/>
          </p:nvPr>
        </p:nvSpPr>
        <p:spPr>
          <a:xfrm>
            <a:off x="550862" y="2903255"/>
            <a:ext cx="11089753" cy="2325945"/>
          </a:xfrm>
        </p:spPr>
        <p:txBody>
          <a:bodyPr>
            <a:noAutofit/>
          </a:bodyPr>
          <a:lstStyle>
            <a:lvl1pPr marL="0" indent="0">
              <a:lnSpc>
                <a:spcPct val="140000"/>
              </a:lnSpc>
              <a:spcBef>
                <a:spcPts val="0"/>
              </a:spcBef>
              <a:buNone/>
              <a:defRPr sz="4400" baseline="0">
                <a:solidFill>
                  <a:srgbClr val="7E4E7E"/>
                </a:solidFill>
                <a:latin typeface="Segoe UI Semilight" panose="020B0402040204020203" pitchFamily="34" charset="0"/>
                <a:cs typeface="Segoe UI Semilight" panose="020B0402040204020203" pitchFamily="34" charset="0"/>
              </a:defRPr>
            </a:lvl1pPr>
          </a:lstStyle>
          <a:p>
            <a:pPr lvl="0"/>
            <a:r>
              <a:rPr lang="en-US" dirty="0"/>
              <a:t>Insert your quote here (44pt </a:t>
            </a:r>
            <a:r>
              <a:rPr lang="en-US" dirty="0" err="1"/>
              <a:t>semibold</a:t>
            </a:r>
            <a:r>
              <a:rPr lang="en-US" dirty="0"/>
              <a:t> thistle)</a:t>
            </a:r>
            <a:endParaRPr lang="en-GB" dirty="0"/>
          </a:p>
        </p:txBody>
      </p:sp>
      <p:sp>
        <p:nvSpPr>
          <p:cNvPr id="9" name="Content Placeholder 31"/>
          <p:cNvSpPr>
            <a:spLocks noGrp="1"/>
          </p:cNvSpPr>
          <p:nvPr>
            <p:ph sz="quarter" idx="16" hasCustomPrompt="1"/>
          </p:nvPr>
        </p:nvSpPr>
        <p:spPr>
          <a:xfrm>
            <a:off x="10080000" y="4149080"/>
            <a:ext cx="1627200" cy="110700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2400" baseline="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your quote reference (24pt)</a:t>
            </a:r>
          </a:p>
        </p:txBody>
      </p:sp>
      <p:sp>
        <p:nvSpPr>
          <p:cNvPr id="11" name="Title 21"/>
          <p:cNvSpPr>
            <a:spLocks noGrp="1"/>
          </p:cNvSpPr>
          <p:nvPr>
            <p:ph type="title" hasCustomPrompt="1"/>
          </p:nvPr>
        </p:nvSpPr>
        <p:spPr>
          <a:xfrm>
            <a:off x="430554" y="167666"/>
            <a:ext cx="11498094"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2" name="Picture 11"/>
          <p:cNvPicPr>
            <a:picLocks noChangeAspect="1"/>
          </p:cNvPicPr>
          <p:nvPr userDrawn="1"/>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241873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295467" y="1989138"/>
            <a:ext cx="9601067" cy="2519983"/>
          </a:xfrm>
        </p:spPr>
        <p:txBody>
          <a:bodyPr anchor="ctr">
            <a:normAutofit/>
          </a:bodyPr>
          <a:lstStyle>
            <a:lvl1pPr marL="0" indent="0" algn="ctr">
              <a:buNone/>
              <a:defRPr sz="6400" u="sng" baseline="0">
                <a:solidFill>
                  <a:srgbClr val="622341"/>
                </a:solidFill>
              </a:defRPr>
            </a:lvl1pPr>
          </a:lstStyle>
          <a:p>
            <a:pPr lvl="0"/>
            <a:r>
              <a:rPr lang="en-US"/>
              <a:t>Click to edit Master text styles</a:t>
            </a:r>
          </a:p>
        </p:txBody>
      </p:sp>
      <p:sp>
        <p:nvSpPr>
          <p:cNvPr id="9" name="Text Placeholder 8"/>
          <p:cNvSpPr>
            <a:spLocks noGrp="1"/>
          </p:cNvSpPr>
          <p:nvPr>
            <p:ph type="body" sz="quarter" idx="14"/>
          </p:nvPr>
        </p:nvSpPr>
        <p:spPr>
          <a:xfrm>
            <a:off x="1775886" y="4869160"/>
            <a:ext cx="8640233" cy="108012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3015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Two Colum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35360" y="1508788"/>
            <a:ext cx="5376597" cy="4512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6384033" y="1508788"/>
            <a:ext cx="5472608" cy="4512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362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full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35361" y="1508787"/>
            <a:ext cx="11521279" cy="4608512"/>
          </a:xfrm>
        </p:spPr>
        <p:txBody>
          <a:bodyPr/>
          <a:lstStyle>
            <a:lvl1pPr marL="0" indent="0">
              <a:buNone/>
              <a:defRPr/>
            </a:lvl1pPr>
            <a:lvl2pPr marL="990575" indent="-380990">
              <a:buFont typeface="Wingdings" panose="05000000000000000000" pitchFamily="2" charset="2"/>
              <a:buChar char="§"/>
              <a:defRPr/>
            </a:lvl2pPr>
            <a:lvl3pPr marL="1523962" indent="-304792">
              <a:buFont typeface="Calibri" panose="020F0502020204030204" pitchFamily="34" charset="0"/>
              <a:buChar char="―"/>
              <a:defRPr/>
            </a:lvl3pPr>
            <a:lvl4pPr marL="2133547" indent="-304792">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49899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sub-headin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360" y="1484784"/>
            <a:ext cx="11521280" cy="647973"/>
          </a:xfrm>
        </p:spPr>
        <p:txBody>
          <a:bodyPr/>
          <a:lstStyle>
            <a:lvl1pPr marL="0" indent="0">
              <a:buNone/>
              <a:defRPr b="1" u="sng">
                <a:solidFill>
                  <a:srgbClr val="681244"/>
                </a:solidFill>
              </a:defRPr>
            </a:lvl1pPr>
          </a:lstStyle>
          <a:p>
            <a:pPr lvl="0"/>
            <a:r>
              <a:rPr lang="en-US"/>
              <a:t>Click to edit Master text styles</a:t>
            </a:r>
          </a:p>
        </p:txBody>
      </p:sp>
      <p:sp>
        <p:nvSpPr>
          <p:cNvPr id="9" name="Content Placeholder 8"/>
          <p:cNvSpPr>
            <a:spLocks noGrp="1"/>
          </p:cNvSpPr>
          <p:nvPr>
            <p:ph sz="quarter" idx="14"/>
          </p:nvPr>
        </p:nvSpPr>
        <p:spPr>
          <a:xfrm>
            <a:off x="335360" y="2492896"/>
            <a:ext cx="1152128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9235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47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295467" y="1989138"/>
            <a:ext cx="9601067" cy="1799903"/>
          </a:xfrm>
        </p:spPr>
        <p:txBody>
          <a:bodyPr anchor="ctr">
            <a:normAutofit/>
          </a:bodyPr>
          <a:lstStyle>
            <a:lvl1pPr marL="0" indent="0" algn="ctr">
              <a:buNone/>
              <a:defRPr sz="6400" u="sng" baseline="0">
                <a:solidFill>
                  <a:srgbClr val="622341"/>
                </a:solidFill>
              </a:defRPr>
            </a:lvl1pPr>
          </a:lstStyle>
          <a:p>
            <a:pPr lvl="0"/>
            <a:r>
              <a:rPr lang="en-US"/>
              <a:t>Click to edit Master text styles</a:t>
            </a:r>
          </a:p>
        </p:txBody>
      </p:sp>
      <p:sp>
        <p:nvSpPr>
          <p:cNvPr id="9" name="Text Placeholder 8"/>
          <p:cNvSpPr>
            <a:spLocks noGrp="1"/>
          </p:cNvSpPr>
          <p:nvPr>
            <p:ph type="body" sz="quarter" idx="14"/>
          </p:nvPr>
        </p:nvSpPr>
        <p:spPr>
          <a:xfrm>
            <a:off x="1775886" y="4437112"/>
            <a:ext cx="8640233" cy="1512168"/>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41061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Colum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35360" y="1508788"/>
            <a:ext cx="5376597" cy="45125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8"/>
          <p:cNvSpPr>
            <a:spLocks noGrp="1"/>
          </p:cNvSpPr>
          <p:nvPr>
            <p:ph sz="quarter" idx="14"/>
          </p:nvPr>
        </p:nvSpPr>
        <p:spPr>
          <a:xfrm>
            <a:off x="6384033" y="1508788"/>
            <a:ext cx="5472608" cy="45125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33383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1542E-B9F6-8C45-B14D-2BCB615CE8BA}"/>
              </a:ext>
            </a:extLst>
          </p:cNvPr>
          <p:cNvSpPr txBox="1">
            <a:spLocks noChangeArrowheads="1"/>
          </p:cNvSpPr>
          <p:nvPr userDrawn="1"/>
        </p:nvSpPr>
        <p:spPr bwMode="auto">
          <a:xfrm>
            <a:off x="2256367" y="1316567"/>
            <a:ext cx="7679267" cy="4852547"/>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GB" altLang="en-US" sz="4267" b="1" u="sng" dirty="0">
                <a:solidFill>
                  <a:srgbClr val="681244"/>
                </a:solidFill>
              </a:rPr>
              <a:t>Contact Us</a:t>
            </a:r>
          </a:p>
          <a:p>
            <a:pPr algn="ctr" eaLnBrk="1" hangingPunct="1">
              <a:defRPr/>
            </a:pPr>
            <a:endParaRPr lang="en-GB" altLang="en-US" sz="3733" dirty="0"/>
          </a:p>
          <a:p>
            <a:pPr algn="ctr" eaLnBrk="1" hangingPunct="1">
              <a:defRPr/>
            </a:pPr>
            <a:r>
              <a:rPr lang="en-GB" altLang="en-US" sz="3733" dirty="0">
                <a:hlinkClick r:id="rId2"/>
              </a:rPr>
              <a:t>www.scottishsentencingcouncil.org.uk</a:t>
            </a:r>
            <a:endParaRPr lang="en-GB" altLang="en-US" sz="3733" dirty="0"/>
          </a:p>
          <a:p>
            <a:pPr algn="ctr" eaLnBrk="1" hangingPunct="1">
              <a:defRPr/>
            </a:pPr>
            <a:endParaRPr lang="en-GB" altLang="en-US" sz="2667" dirty="0"/>
          </a:p>
          <a:p>
            <a:pPr algn="ctr" eaLnBrk="1" hangingPunct="1">
              <a:defRPr/>
            </a:pPr>
            <a:r>
              <a:rPr lang="en-GB" altLang="en-US" sz="3733" dirty="0">
                <a:hlinkClick r:id="rId3"/>
              </a:rPr>
              <a:t>sentencingcouncil@scotcourts.gov.uk</a:t>
            </a:r>
            <a:endParaRPr lang="en-GB" altLang="en-US" sz="3733" dirty="0"/>
          </a:p>
          <a:p>
            <a:pPr algn="ctr" eaLnBrk="1" hangingPunct="1">
              <a:defRPr/>
            </a:pPr>
            <a:endParaRPr lang="en-GB" altLang="en-US" sz="2667" dirty="0"/>
          </a:p>
          <a:p>
            <a:pPr algn="ctr" eaLnBrk="1" hangingPunct="1">
              <a:defRPr/>
            </a:pPr>
            <a:r>
              <a:rPr lang="en-GB" altLang="en-US" sz="3733" dirty="0">
                <a:hlinkClick r:id="rId4"/>
              </a:rPr>
              <a:t>@scotsentencing</a:t>
            </a:r>
            <a:endParaRPr lang="en-GB" altLang="en-US" sz="3733" dirty="0"/>
          </a:p>
          <a:p>
            <a:pPr algn="ctr" eaLnBrk="1" hangingPunct="1">
              <a:defRPr/>
            </a:pPr>
            <a:endParaRPr lang="en-GB" altLang="en-US" sz="2667" dirty="0"/>
          </a:p>
          <a:p>
            <a:pPr algn="ctr" eaLnBrk="1" hangingPunct="1">
              <a:defRPr/>
            </a:pPr>
            <a:r>
              <a:rPr lang="en-GB" altLang="en-US" sz="3733" b="1" dirty="0">
                <a:solidFill>
                  <a:srgbClr val="681244"/>
                </a:solidFill>
              </a:rPr>
              <a:t>0131 240 6825</a:t>
            </a:r>
          </a:p>
        </p:txBody>
      </p:sp>
      <p:pic>
        <p:nvPicPr>
          <p:cNvPr id="3" name="Picture 10">
            <a:extLst>
              <a:ext uri="{FF2B5EF4-FFF2-40B4-BE49-F238E27FC236}">
                <a16:creationId xmlns:a16="http://schemas.microsoft.com/office/drawing/2014/main" id="{EE6C8FF1-0C0E-3148-83D8-2346B8D8780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83000" y="4544484"/>
            <a:ext cx="781051" cy="51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03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Mas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4363-4D1C-A21D-71F9-19609A8432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FF4A0E-12FC-F1AE-8C89-6829C6ABF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12A4AD-9C94-6EDE-59A8-0034CFEB5249}"/>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33C4143C-B901-F489-AA44-0DD0A35BB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018F8-E5B3-8B4C-D221-4F22628193BC}"/>
              </a:ext>
            </a:extLst>
          </p:cNvPr>
          <p:cNvSpPr>
            <a:spLocks noGrp="1"/>
          </p:cNvSpPr>
          <p:nvPr>
            <p:ph type="sldNum" sz="quarter" idx="12"/>
          </p:nvPr>
        </p:nvSpPr>
        <p:spPr/>
        <p:txBody>
          <a:bodyPr/>
          <a:lstStyle/>
          <a:p>
            <a:fld id="{A5263FB5-246E-4710-8230-AEEAE497F3CF}" type="slidenum">
              <a:rPr lang="en-GB" smtClean="0"/>
              <a:t>‹#›</a:t>
            </a:fld>
            <a:endParaRPr lang="en-GB"/>
          </a:p>
        </p:txBody>
      </p:sp>
      <p:sp>
        <p:nvSpPr>
          <p:cNvPr id="7" name="Right Triangle 6">
            <a:extLst>
              <a:ext uri="{FF2B5EF4-FFF2-40B4-BE49-F238E27FC236}">
                <a16:creationId xmlns:a16="http://schemas.microsoft.com/office/drawing/2014/main" id="{6A484F99-5148-5F50-89F4-17509C2E26CF}"/>
              </a:ext>
            </a:extLst>
          </p:cNvPr>
          <p:cNvSpPr/>
          <p:nvPr/>
        </p:nvSpPr>
        <p:spPr>
          <a:xfrm>
            <a:off x="0" y="5730240"/>
            <a:ext cx="12192000" cy="1127760"/>
          </a:xfrm>
          <a:prstGeom prst="rtTriangle">
            <a:avLst/>
          </a:prstGeom>
          <a:gradFill>
            <a:gsLst>
              <a:gs pos="99632">
                <a:srgbClr val="632543"/>
              </a:gs>
              <a:gs pos="99265">
                <a:srgbClr val="642644"/>
              </a:gs>
              <a:gs pos="98531">
                <a:srgbClr val="662947"/>
              </a:gs>
              <a:gs pos="74000">
                <a:srgbClr val="692F4C"/>
              </a:gs>
              <a:gs pos="60000">
                <a:srgbClr val="6F3A57"/>
              </a:gs>
              <a:gs pos="43000">
                <a:srgbClr val="7C516C"/>
              </a:gs>
              <a:gs pos="13000">
                <a:srgbClr val="967E96"/>
              </a:gs>
              <a:gs pos="100000">
                <a:srgbClr val="622341"/>
              </a:gs>
              <a:gs pos="0">
                <a:schemeClr val="accent1">
                  <a:lumMod val="45000"/>
                  <a:lumOff val="55000"/>
                </a:schemeClr>
              </a:gs>
              <a:gs pos="0">
                <a:schemeClr val="bg1"/>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25F2E50F-C28D-A215-1D7C-7CAF29C5C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536" y="0"/>
            <a:ext cx="2569464" cy="1082040"/>
          </a:xfrm>
          <a:prstGeom prst="rect">
            <a:avLst/>
          </a:prstGeom>
        </p:spPr>
      </p:pic>
    </p:spTree>
    <p:extLst>
      <p:ext uri="{BB962C8B-B14F-4D97-AF65-F5344CB8AC3E}">
        <p14:creationId xmlns:p14="http://schemas.microsoft.com/office/powerpoint/2010/main" val="2840895533"/>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94D5-9D7D-15FD-AAC1-F24D821F40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6064FA-DE1F-1F27-F93D-9363DD3607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C920B4-D1DB-A26F-6C3E-4F50DF5ECC2F}"/>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44D855D9-7329-2D2A-B7E5-EA1A6EBAD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2B4B4-ED95-7630-F14F-D9B5C1A004BD}"/>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1014297119"/>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B0F5-B723-5A67-0146-0D03E14394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F35595-165D-89A7-51F2-0D5A23001A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C2B0C8F-70C5-4D19-3F6E-66E33A343900}"/>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E62C3C9F-24B3-6569-BC90-78BEA5506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D5D38-89BA-5E7D-A31E-29E8A4F3B2B2}"/>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198853019"/>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44B7-661B-4893-9A01-BF72392320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280BF05-1E16-2EAE-8789-215EC05F4F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B14CCBB-A40A-E38F-F31D-B2EEF1764B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C572B4F-BF80-A11C-ED4D-7A2E40202905}"/>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6" name="Footer Placeholder 5">
            <a:extLst>
              <a:ext uri="{FF2B5EF4-FFF2-40B4-BE49-F238E27FC236}">
                <a16:creationId xmlns:a16="http://schemas.microsoft.com/office/drawing/2014/main" id="{1AFFCF56-1913-39E0-1A8A-6D4F0A28D9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BD62EB-3626-9E1D-948B-9939D68BF448}"/>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2167210118"/>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343-28F3-FB48-3037-A3C9CBD0563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B742F14-68BF-98DD-30FF-134C1EEB5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20C175-A4B1-1769-1D81-136B977812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5AC393E-8F68-0536-1816-7F03C99D6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69BA96-6064-3CC4-5F18-A38FD86F1C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B16292C-9676-E531-7E3B-F0C247F0BDE2}"/>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8" name="Footer Placeholder 7">
            <a:extLst>
              <a:ext uri="{FF2B5EF4-FFF2-40B4-BE49-F238E27FC236}">
                <a16:creationId xmlns:a16="http://schemas.microsoft.com/office/drawing/2014/main" id="{DC6ED0D9-E9AA-41D1-2747-8E3BB4148F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65DCCC-1AFE-35F1-2486-1F57CBA33626}"/>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3947827069"/>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DD24-E8DD-2331-47A5-D354FC3C12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2D7C52C-412E-3E35-CBAC-1916EB2E9F2D}"/>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4" name="Footer Placeholder 3">
            <a:extLst>
              <a:ext uri="{FF2B5EF4-FFF2-40B4-BE49-F238E27FC236}">
                <a16:creationId xmlns:a16="http://schemas.microsoft.com/office/drawing/2014/main" id="{27317ADE-E348-8C8F-5AAD-773AC9C569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4A352C-063C-D137-24DC-0062A6C6C9B2}"/>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3654715942"/>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11E0C-F945-68B9-9DA0-0536AC049398}"/>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3" name="Footer Placeholder 2">
            <a:extLst>
              <a:ext uri="{FF2B5EF4-FFF2-40B4-BE49-F238E27FC236}">
                <a16:creationId xmlns:a16="http://schemas.microsoft.com/office/drawing/2014/main" id="{9A012212-3A69-FF25-8EC0-099C18F20B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4E476F-39C0-AF1A-ECED-AA99B87B0424}"/>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3494807060"/>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F6AE-9E26-5560-EB6E-53703C3361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2C0A305-79BC-BADC-19CD-55DD2526E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5A2AA7-35E5-EB09-9BCE-D990D1037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39E529-04FD-C3D7-E520-F05310FD768E}"/>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6" name="Footer Placeholder 5">
            <a:extLst>
              <a:ext uri="{FF2B5EF4-FFF2-40B4-BE49-F238E27FC236}">
                <a16:creationId xmlns:a16="http://schemas.microsoft.com/office/drawing/2014/main" id="{7C83051A-3354-1A19-90AF-B8DA252F7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58256-D29B-6AF7-D3E7-FBD9E4C4332A}"/>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1289067584"/>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5FD5-75C1-7F89-0661-CB8E35FA3D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ADEF62A-2B25-D692-9C3A-30093ABFB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961E675E-FE3A-7CB0-DDBD-377BA0649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9A8496-A448-844A-B4BB-FFD573451C40}"/>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6" name="Footer Placeholder 5">
            <a:extLst>
              <a:ext uri="{FF2B5EF4-FFF2-40B4-BE49-F238E27FC236}">
                <a16:creationId xmlns:a16="http://schemas.microsoft.com/office/drawing/2014/main" id="{6ACC9E8D-2BCE-861D-D120-4242983EC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5E903-0B71-A915-1502-6C26A85E35CC}"/>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357897176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35360" y="1484784"/>
            <a:ext cx="11521280" cy="647973"/>
          </a:xfrm>
        </p:spPr>
        <p:txBody>
          <a:bodyPr/>
          <a:lstStyle>
            <a:lvl1pPr marL="0" indent="0">
              <a:buNone/>
              <a:defRPr b="1" u="sng">
                <a:solidFill>
                  <a:srgbClr val="681244"/>
                </a:solidFill>
              </a:defRPr>
            </a:lvl1pPr>
          </a:lstStyle>
          <a:p>
            <a:pPr lvl="0"/>
            <a:r>
              <a:rPr lang="en-GB"/>
              <a:t>Click to edit Master text styles</a:t>
            </a:r>
          </a:p>
        </p:txBody>
      </p:sp>
      <p:sp>
        <p:nvSpPr>
          <p:cNvPr id="9" name="Content Placeholder 8"/>
          <p:cNvSpPr>
            <a:spLocks noGrp="1"/>
          </p:cNvSpPr>
          <p:nvPr>
            <p:ph sz="quarter" idx="14"/>
          </p:nvPr>
        </p:nvSpPr>
        <p:spPr>
          <a:xfrm>
            <a:off x="335360" y="2492896"/>
            <a:ext cx="11521280" cy="35290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4092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52DF-E3E9-788D-98DD-F4DEE2DDE70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F5C5AF7-EE36-DD93-4BC2-F942EC0590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FB91A1-D0F9-8C0C-8203-D7E9A9F0977C}"/>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FF2E8B9A-E2F5-343F-DA37-4BF93146D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BC546-257D-EDE7-C2F1-C66B1CE3D8D5}"/>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3512773016"/>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F87C7-6A58-14FF-2112-99DAECBA40A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718F58-7824-FCDD-C3D1-0E7D11D36D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0C0A93-2325-C3B2-8B31-D462A0C097BF}"/>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3E4AFBFE-88CE-5E3C-E691-5463F37D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7401FD-FAE6-24FD-3550-58BC278C45AA}"/>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4204192179"/>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istle no line whoosh">
    <p:spTree>
      <p:nvGrpSpPr>
        <p:cNvPr id="1" name=""/>
        <p:cNvGrpSpPr/>
        <p:nvPr/>
      </p:nvGrpSpPr>
      <p:grpSpPr>
        <a:xfrm>
          <a:off x="0" y="0"/>
          <a:ext cx="0" cy="0"/>
          <a:chOff x="0" y="0"/>
          <a:chExt cx="0" cy="0"/>
        </a:xfrm>
      </p:grpSpPr>
      <p:pic>
        <p:nvPicPr>
          <p:cNvPr id="7" name="Picture 6"/>
          <p:cNvPicPr>
            <a:picLocks/>
          </p:cNvPicPr>
          <p:nvPr/>
        </p:nvPicPr>
        <p:blipFill>
          <a:blip r:embed="rId2"/>
          <a:stretch>
            <a:fillRect/>
          </a:stretch>
        </p:blipFill>
        <p:spPr>
          <a:xfrm flipV="1">
            <a:off x="-1" y="6119990"/>
            <a:ext cx="12184089" cy="738010"/>
          </a:xfrm>
          <a:prstGeom prst="rect">
            <a:avLst/>
          </a:prstGeom>
        </p:spPr>
      </p:pic>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10"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pic>
        <p:nvPicPr>
          <p:cNvPr id="6" name="Picture 5"/>
          <p:cNvPicPr>
            <a:picLocks noChangeAspect="1"/>
          </p:cNvPicPr>
          <p:nvPr/>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2047674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full slide)">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35361" y="1508787"/>
            <a:ext cx="11521279" cy="4608512"/>
          </a:xfrm>
        </p:spPr>
        <p:txBody>
          <a:bodyPr/>
          <a:lstStyle>
            <a:lvl1pPr marL="0" indent="0">
              <a:buNone/>
              <a:defRPr/>
            </a:lvl1pPr>
            <a:lvl2pPr marL="990575" indent="-380990">
              <a:buFont typeface="Wingdings" panose="05000000000000000000" pitchFamily="2" charset="2"/>
              <a:buChar char="§"/>
              <a:defRPr/>
            </a:lvl2pPr>
            <a:lvl3pPr marL="1523962" indent="-304792">
              <a:buFont typeface="Calibri" panose="020F0502020204030204" pitchFamily="34" charset="0"/>
              <a:buChar char="―"/>
              <a:defRPr/>
            </a:lvl3pPr>
            <a:lvl4pPr marL="2133547" indent="-304792">
              <a:buFont typeface="Arial" panose="020B0604020202020204" pitchFamily="34" charset="0"/>
              <a:buChar char="›"/>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9478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istle standard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pic>
        <p:nvPicPr>
          <p:cNvPr id="21" name="Picture 20"/>
          <p:cNvPicPr>
            <a:picLocks/>
          </p:cNvPicPr>
          <p:nvPr/>
        </p:nvPicPr>
        <p:blipFill>
          <a:blip r:embed="rId3"/>
          <a:stretch>
            <a:fillRect/>
          </a:stretch>
        </p:blipFill>
        <p:spPr>
          <a:xfrm flipV="1">
            <a:off x="-1" y="6119990"/>
            <a:ext cx="12184089" cy="738010"/>
          </a:xfrm>
          <a:prstGeom prst="rect">
            <a:avLst/>
          </a:prstGeom>
        </p:spPr>
      </p:pic>
      <p:pic>
        <p:nvPicPr>
          <p:cNvPr id="9" name="Picture 8"/>
          <p:cNvPicPr>
            <a:picLocks noChangeAspect="1"/>
          </p:cNvPicPr>
          <p:nvPr/>
        </p:nvPicPr>
        <p:blipFill>
          <a:blip r:embed="rId4"/>
          <a:stretch>
            <a:fillRect/>
          </a:stretch>
        </p:blipFill>
        <p:spPr>
          <a:xfrm>
            <a:off x="9768408" y="103221"/>
            <a:ext cx="2088232" cy="867645"/>
          </a:xfrm>
          <a:prstGeom prst="rect">
            <a:avLst/>
          </a:prstGeom>
        </p:spPr>
      </p:pic>
      <p:sp>
        <p:nvSpPr>
          <p:cNvPr id="11" name="Rectangle 10"/>
          <p:cNvSpPr/>
          <p:nvPr/>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6906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een standard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grpSp>
        <p:nvGrpSpPr>
          <p:cNvPr id="18" name="Group 17"/>
          <p:cNvGrpSpPr/>
          <p:nvPr/>
        </p:nvGrpSpPr>
        <p:grpSpPr>
          <a:xfrm>
            <a:off x="0" y="139113"/>
            <a:ext cx="12184089" cy="1080000"/>
            <a:chOff x="0" y="5661248"/>
            <a:chExt cx="11844000" cy="108000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p:nvSpPr>
          <p:spPr>
            <a:xfrm flipV="1">
              <a:off x="0" y="6518144"/>
              <a:ext cx="11844000"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3"/>
          <a:stretch>
            <a:fillRect/>
          </a:stretch>
        </p:blipFill>
        <p:spPr>
          <a:xfrm>
            <a:off x="0" y="6108127"/>
            <a:ext cx="11626080" cy="749873"/>
          </a:xfrm>
          <a:prstGeom prst="rect">
            <a:avLst/>
          </a:prstGeom>
        </p:spPr>
      </p:pic>
      <p:pic>
        <p:nvPicPr>
          <p:cNvPr id="11" name="Picture 10"/>
          <p:cNvPicPr>
            <a:picLocks noChangeAspect="1"/>
          </p:cNvPicPr>
          <p:nvPr/>
        </p:nvPicPr>
        <p:blipFill>
          <a:blip r:embed="rId4"/>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1833409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298094"/>
            <a:ext cx="12193057" cy="2261812"/>
          </a:xfrm>
          <a:prstGeom prst="rect">
            <a:avLst/>
          </a:prstGeom>
        </p:spPr>
      </p:pic>
      <p:sp>
        <p:nvSpPr>
          <p:cNvPr id="4" name="Rectangle 3"/>
          <p:cNvSpPr/>
          <p:nvPr/>
        </p:nvSpPr>
        <p:spPr>
          <a:xfrm>
            <a:off x="528" y="4250879"/>
            <a:ext cx="12192000" cy="309027"/>
          </a:xfrm>
          <a:prstGeom prst="rect">
            <a:avLst/>
          </a:prstGeom>
          <a:solidFill>
            <a:srgbClr val="7E4E7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3" name="Picture 12" title="Judicial Institute for Scotland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392" y="369732"/>
            <a:ext cx="2664000" cy="1106479"/>
          </a:xfrm>
          <a:prstGeom prst="rect">
            <a:avLst/>
          </a:prstGeom>
        </p:spPr>
      </p:pic>
      <p:sp>
        <p:nvSpPr>
          <p:cNvPr id="6" name="Text Placeholder 5"/>
          <p:cNvSpPr>
            <a:spLocks noGrp="1"/>
          </p:cNvSpPr>
          <p:nvPr>
            <p:ph type="body" sz="quarter" idx="12"/>
          </p:nvPr>
        </p:nvSpPr>
        <p:spPr>
          <a:xfrm>
            <a:off x="407369" y="1412776"/>
            <a:ext cx="8064500" cy="719137"/>
          </a:xfrm>
        </p:spPr>
        <p:txBody>
          <a:bodyPr>
            <a:normAutofit/>
          </a:bodyPr>
          <a:lstStyle>
            <a:lvl1pPr marL="0" indent="0">
              <a:buNone/>
              <a:defRPr sz="4000" baseline="0"/>
            </a:lvl1pPr>
          </a:lstStyle>
          <a:p>
            <a:pPr lvl="0"/>
            <a:r>
              <a:rPr lang="en-GB"/>
              <a:t>Click to edit Master text styles</a:t>
            </a:r>
          </a:p>
        </p:txBody>
      </p:sp>
      <p:sp>
        <p:nvSpPr>
          <p:cNvPr id="14" name="Text Placeholder 13"/>
          <p:cNvSpPr>
            <a:spLocks noGrp="1"/>
          </p:cNvSpPr>
          <p:nvPr>
            <p:ph type="body" sz="quarter" idx="13"/>
          </p:nvPr>
        </p:nvSpPr>
        <p:spPr>
          <a:xfrm>
            <a:off x="408635" y="5013176"/>
            <a:ext cx="5400600" cy="572517"/>
          </a:xfrm>
        </p:spPr>
        <p:txBody>
          <a:bodyPr/>
          <a:lstStyle>
            <a:lvl1pPr marL="0" indent="0">
              <a:buNone/>
              <a:defRPr baseline="0">
                <a:latin typeface="Segoe UI" panose="020B0502040204020203" pitchFamily="34" charset="0"/>
              </a:defRPr>
            </a:lvl1pPr>
            <a:lvl3pPr marL="914400" indent="0" algn="l">
              <a:buNone/>
              <a:defRPr baseline="0"/>
            </a:lvl3pPr>
          </a:lstStyle>
          <a:p>
            <a:pPr lvl="0"/>
            <a:r>
              <a:rPr lang="en-GB"/>
              <a:t>Click to edit Master text styles</a:t>
            </a:r>
          </a:p>
        </p:txBody>
      </p:sp>
      <p:sp>
        <p:nvSpPr>
          <p:cNvPr id="9" name="Rectangle 8"/>
          <p:cNvSpPr/>
          <p:nvPr/>
        </p:nvSpPr>
        <p:spPr>
          <a:xfrm flipV="1">
            <a:off x="8439" y="4506379"/>
            <a:ext cx="12184089" cy="45719"/>
          </a:xfrm>
          <a:prstGeom prst="rect">
            <a:avLst/>
          </a:prstGeom>
          <a:solidFill>
            <a:srgbClr val="A9D9B7"/>
          </a:solidFill>
          <a:ln w="25400" cmpd="sng">
            <a:solidFill>
              <a:srgbClr val="A9D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sz="quarter" idx="14"/>
          </p:nvPr>
        </p:nvSpPr>
        <p:spPr>
          <a:xfrm>
            <a:off x="407988" y="5661025"/>
            <a:ext cx="5400675" cy="504825"/>
          </a:xfrm>
        </p:spPr>
        <p:txBody>
          <a:bodyPr/>
          <a:lstStyle>
            <a:lvl1pPr marL="0" indent="0">
              <a:buNone/>
              <a:defRPr>
                <a:latin typeface="+mj-lt"/>
              </a:defRPr>
            </a:lvl1pPr>
            <a:lvl3pPr marL="914400" indent="0">
              <a:buNone/>
              <a:defRPr/>
            </a:lvl3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90034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40">
          <p15:clr>
            <a:srgbClr val="FBAE40"/>
          </p15:clr>
        </p15:guide>
        <p15:guide id="4" orient="horz" pos="2260">
          <p15:clr>
            <a:srgbClr val="FBAE40"/>
          </p15:clr>
        </p15:guide>
        <p15:guide id="5" pos="4040">
          <p15:clr>
            <a:srgbClr val="FBAE40"/>
          </p15:clr>
        </p15:guide>
        <p15:guide id="6" orient="horz" pos="2360">
          <p15:clr>
            <a:srgbClr val="FBAE40"/>
          </p15:clr>
        </p15:guide>
        <p15:guide id="7" pos="4140">
          <p15:clr>
            <a:srgbClr val="FBAE40"/>
          </p15:clr>
        </p15:guide>
        <p15:guide id="8" orient="horz" pos="2460">
          <p15:clr>
            <a:srgbClr val="FBAE40"/>
          </p15:clr>
        </p15:guide>
        <p15:guide id="9" pos="4240">
          <p15:clr>
            <a:srgbClr val="FBAE40"/>
          </p15:clr>
        </p15:guide>
        <p15:guide id="10" orient="horz" pos="2560">
          <p15:clr>
            <a:srgbClr val="FBAE40"/>
          </p15:clr>
        </p15:guide>
        <p15:guide id="11" pos="4340">
          <p15:clr>
            <a:srgbClr val="FBAE40"/>
          </p15:clr>
        </p15:guide>
        <p15:guide id="12" orient="horz" pos="2660">
          <p15:clr>
            <a:srgbClr val="FBAE40"/>
          </p15:clr>
        </p15:guide>
        <p15:guide id="13" orient="horz" pos="27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ank you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4293096"/>
            <a:ext cx="12193057" cy="266810"/>
          </a:xfrm>
          <a:prstGeom prst="rect">
            <a:avLst/>
          </a:prstGeom>
        </p:spPr>
      </p:pic>
      <p:sp>
        <p:nvSpPr>
          <p:cNvPr id="4" name="Rectangle 3"/>
          <p:cNvSpPr/>
          <p:nvPr/>
        </p:nvSpPr>
        <p:spPr>
          <a:xfrm>
            <a:off x="528" y="4250879"/>
            <a:ext cx="12192000" cy="309027"/>
          </a:xfrm>
          <a:prstGeom prst="rect">
            <a:avLst/>
          </a:prstGeom>
          <a:solidFill>
            <a:srgbClr val="7E4E7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3" name="Picture 12" title="Judicial Institute for Scotland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392" y="369732"/>
            <a:ext cx="2664000" cy="1106479"/>
          </a:xfrm>
          <a:prstGeom prst="rect">
            <a:avLst/>
          </a:prstGeom>
        </p:spPr>
      </p:pic>
      <p:sp>
        <p:nvSpPr>
          <p:cNvPr id="5" name="TextBox 4"/>
          <p:cNvSpPr txBox="1"/>
          <p:nvPr/>
        </p:nvSpPr>
        <p:spPr>
          <a:xfrm>
            <a:off x="4259795" y="2771143"/>
            <a:ext cx="3672408" cy="1015663"/>
          </a:xfrm>
          <a:prstGeom prst="rect">
            <a:avLst/>
          </a:prstGeom>
          <a:noFill/>
        </p:spPr>
        <p:txBody>
          <a:bodyPr wrap="square" rtlCol="0">
            <a:spAutoFit/>
          </a:bodyPr>
          <a:lstStyle/>
          <a:p>
            <a:r>
              <a:rPr lang="en-GB" sz="6000" dirty="0"/>
              <a:t>Thank You</a:t>
            </a:r>
          </a:p>
        </p:txBody>
      </p:sp>
      <p:sp>
        <p:nvSpPr>
          <p:cNvPr id="7" name="Rectangle 6"/>
          <p:cNvSpPr/>
          <p:nvPr/>
        </p:nvSpPr>
        <p:spPr>
          <a:xfrm flipV="1">
            <a:off x="8439" y="4506379"/>
            <a:ext cx="12184089" cy="45719"/>
          </a:xfrm>
          <a:prstGeom prst="rect">
            <a:avLst/>
          </a:prstGeom>
          <a:solidFill>
            <a:srgbClr val="A9D9B7"/>
          </a:solidFill>
          <a:ln w="25400" cmpd="sng">
            <a:solidFill>
              <a:srgbClr val="A9D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152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40">
          <p15:clr>
            <a:srgbClr val="FBAE40"/>
          </p15:clr>
        </p15:guide>
        <p15:guide id="4" orient="horz" pos="2260">
          <p15:clr>
            <a:srgbClr val="FBAE40"/>
          </p15:clr>
        </p15:guide>
        <p15:guide id="5" pos="4040">
          <p15:clr>
            <a:srgbClr val="FBAE40"/>
          </p15:clr>
        </p15:guide>
        <p15:guide id="6" orient="horz" pos="2360">
          <p15:clr>
            <a:srgbClr val="FBAE40"/>
          </p15:clr>
        </p15:guide>
        <p15:guide id="7" pos="4140">
          <p15:clr>
            <a:srgbClr val="FBAE40"/>
          </p15:clr>
        </p15:guide>
        <p15:guide id="8" orient="horz" pos="2460">
          <p15:clr>
            <a:srgbClr val="FBAE40"/>
          </p15:clr>
        </p15:guide>
        <p15:guide id="9" pos="4240">
          <p15:clr>
            <a:srgbClr val="FBAE40"/>
          </p15:clr>
        </p15:guide>
        <p15:guide id="10" orient="horz" pos="2560">
          <p15:clr>
            <a:srgbClr val="FBAE40"/>
          </p15:clr>
        </p15:guide>
        <p15:guide id="11" pos="4340">
          <p15:clr>
            <a:srgbClr val="FBAE40"/>
          </p15:clr>
        </p15:guide>
        <p15:guide id="12" orient="horz" pos="2660">
          <p15:clr>
            <a:srgbClr val="FBAE40"/>
          </p15:clr>
        </p15:guide>
        <p15:guide id="13" orient="horz" pos="2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reen no line whoosh">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pic>
        <p:nvPicPr>
          <p:cNvPr id="2" name="Picture 1"/>
          <p:cNvPicPr>
            <a:picLocks noChangeAspect="1"/>
          </p:cNvPicPr>
          <p:nvPr/>
        </p:nvPicPr>
        <p:blipFill>
          <a:blip r:embed="rId3"/>
          <a:stretch>
            <a:fillRect/>
          </a:stretch>
        </p:blipFill>
        <p:spPr>
          <a:xfrm>
            <a:off x="0" y="6108127"/>
            <a:ext cx="11626080" cy="749873"/>
          </a:xfrm>
          <a:prstGeom prst="rect">
            <a:avLst/>
          </a:prstGeom>
        </p:spPr>
      </p:pic>
      <p:pic>
        <p:nvPicPr>
          <p:cNvPr id="11" name="Picture 10"/>
          <p:cNvPicPr>
            <a:picLocks noChangeAspect="1"/>
          </p:cNvPicPr>
          <p:nvPr/>
        </p:nvPicPr>
        <p:blipFill>
          <a:blip r:embed="rId4"/>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4219023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een lin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grpSp>
        <p:nvGrpSpPr>
          <p:cNvPr id="18" name="Group 17"/>
          <p:cNvGrpSpPr/>
          <p:nvPr/>
        </p:nvGrpSpPr>
        <p:grpSpPr>
          <a:xfrm>
            <a:off x="0" y="139113"/>
            <a:ext cx="12184089" cy="1080000"/>
            <a:chOff x="0" y="5661248"/>
            <a:chExt cx="11844000" cy="108000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p:nvSpPr>
          <p:spPr>
            <a:xfrm flipV="1">
              <a:off x="0" y="6518144"/>
              <a:ext cx="11844000"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25272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62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istle lin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grpSp>
        <p:nvGrpSpPr>
          <p:cNvPr id="18" name="Group 17"/>
          <p:cNvGrpSpPr/>
          <p:nvPr/>
        </p:nvGrpSpPr>
        <p:grpSpPr>
          <a:xfrm>
            <a:off x="0" y="139113"/>
            <a:ext cx="12184089" cy="1080000"/>
            <a:chOff x="0" y="5661248"/>
            <a:chExt cx="11844000" cy="108000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5661248"/>
              <a:ext cx="0" cy="1080000"/>
            </a:xfrm>
            <a:prstGeom prst="rect">
              <a:avLst/>
            </a:prstGeom>
          </p:spPr>
        </p:pic>
        <p:sp>
          <p:nvSpPr>
            <p:cNvPr id="20" name="Rectangle 19"/>
            <p:cNvSpPr/>
            <p:nvPr/>
          </p:nvSpPr>
          <p:spPr>
            <a:xfrm flipV="1">
              <a:off x="0" y="6518144"/>
              <a:ext cx="11844000"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8" name="Picture 7"/>
          <p:cNvPicPr>
            <a:picLocks noChangeAspect="1"/>
          </p:cNvPicPr>
          <p:nvPr/>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2205440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istle dark">
    <p:bg>
      <p:bgPr>
        <a:solidFill>
          <a:srgbClr val="E9E8E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chemeClr val="bg1"/>
          </a:solidFill>
          <a:ln w="28575">
            <a:solidFill>
              <a:srgbClr val="D8BFD8"/>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7" name="Picture 6"/>
          <p:cNvPicPr>
            <a:picLocks noChangeAspect="1"/>
          </p:cNvPicPr>
          <p:nvPr/>
        </p:nvPicPr>
        <p:blipFill>
          <a:blip r:embed="rId2"/>
          <a:stretch>
            <a:fillRect/>
          </a:stretch>
        </p:blipFill>
        <p:spPr>
          <a:xfrm>
            <a:off x="9768408" y="103221"/>
            <a:ext cx="2088232" cy="867645"/>
          </a:xfrm>
          <a:prstGeom prst="rect">
            <a:avLst/>
          </a:prstGeom>
        </p:spPr>
      </p:pic>
      <p:sp>
        <p:nvSpPr>
          <p:cNvPr id="8" name="Rectangle 7"/>
          <p:cNvSpPr/>
          <p:nvPr/>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5094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Green dark">
    <p:bg>
      <p:bgPr>
        <a:solidFill>
          <a:srgbClr val="E9E8E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chemeClr val="bg1"/>
          </a:solidFill>
          <a:ln w="28575">
            <a:solidFill>
              <a:srgbClr val="A9D9B7"/>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7" name="Rectangle 6"/>
          <p:cNvSpPr/>
          <p:nvPr/>
        </p:nvSpPr>
        <p:spPr>
          <a:xfrm flipV="1">
            <a:off x="0" y="996009"/>
            <a:ext cx="12184089"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1412250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een inverted dark">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8"/>
            <a:ext cx="11161761" cy="4319587"/>
          </a:xfrm>
          <a:solidFill>
            <a:srgbClr val="E9E8EA"/>
          </a:solidFill>
          <a:ln w="28575">
            <a:solidFill>
              <a:srgbClr val="A9D9B7"/>
            </a:solidFill>
          </a:ln>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sp>
        <p:nvSpPr>
          <p:cNvPr id="12" name="Title 21"/>
          <p:cNvSpPr>
            <a:spLocks noGrp="1"/>
          </p:cNvSpPr>
          <p:nvPr>
            <p:ph type="title" hasCustomPrompt="1"/>
          </p:nvPr>
        </p:nvSpPr>
        <p:spPr>
          <a:xfrm>
            <a:off x="430554" y="167666"/>
            <a:ext cx="11426086" cy="642931"/>
          </a:xfrm>
          <a:prstGeom prst="rect">
            <a:avLst/>
          </a:prstGeom>
        </p:spPr>
        <p:txBody>
          <a:bodyPr/>
          <a:lstStyle>
            <a:lvl1pPr>
              <a:lnSpc>
                <a:spcPct val="100000"/>
              </a:lnSpc>
              <a:defRPr sz="3600" b="0" baseline="0">
                <a:solidFill>
                  <a:schemeClr val="tx1"/>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7" name="Rectangle 6"/>
          <p:cNvSpPr/>
          <p:nvPr/>
        </p:nvSpPr>
        <p:spPr>
          <a:xfrm flipV="1">
            <a:off x="0" y="996009"/>
            <a:ext cx="12184089" cy="7200"/>
          </a:xfrm>
          <a:prstGeom prst="rect">
            <a:avLst/>
          </a:prstGeom>
          <a:gradFill flip="none" rotWithShape="1">
            <a:gsLst>
              <a:gs pos="100000">
                <a:srgbClr val="A9D9B7"/>
              </a:gs>
              <a:gs pos="0">
                <a:srgbClr val="1F472B"/>
              </a:gs>
            </a:gsLst>
            <a:lin ang="10800000" scaled="1"/>
            <a:tileRect/>
          </a:gradFill>
          <a:ln w="25400" cmpd="sng">
            <a:gradFill flip="none" rotWithShape="1">
              <a:gsLst>
                <a:gs pos="0">
                  <a:srgbClr val="A9D9B7"/>
                </a:gs>
                <a:gs pos="100000">
                  <a:srgbClr val="A9D9B7"/>
                </a:gs>
                <a:gs pos="0">
                  <a:srgbClr val="1F472B"/>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4182426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istle inverted dark">
    <p:bg>
      <p:bgPr>
        <a:solidFill>
          <a:srgbClr val="FFFFFF"/>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sp>
        <p:nvSpPr>
          <p:cNvPr id="9" name="Title 21"/>
          <p:cNvSpPr>
            <a:spLocks noGrp="1"/>
          </p:cNvSpPr>
          <p:nvPr>
            <p:ph type="title" hasCustomPrompt="1"/>
          </p:nvPr>
        </p:nvSpPr>
        <p:spPr>
          <a:xfrm>
            <a:off x="430554" y="167666"/>
            <a:ext cx="11354078"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sp>
        <p:nvSpPr>
          <p:cNvPr id="13" name="Text Placeholder 2"/>
          <p:cNvSpPr>
            <a:spLocks noGrp="1"/>
          </p:cNvSpPr>
          <p:nvPr>
            <p:ph type="body" sz="quarter" idx="17"/>
          </p:nvPr>
        </p:nvSpPr>
        <p:spPr>
          <a:xfrm>
            <a:off x="550863" y="1341438"/>
            <a:ext cx="11161761" cy="4319587"/>
          </a:xfrm>
          <a:solidFill>
            <a:srgbClr val="E9E8EA"/>
          </a:solidFill>
          <a:ln w="28575">
            <a:solidFill>
              <a:srgbClr val="D8BFD8"/>
            </a:solidFill>
          </a:ln>
          <a:effectLst>
            <a:outerShdw blurRad="50800" dist="50800" dir="5400000" algn="ctr" rotWithShape="0">
              <a:schemeClr val="bg1"/>
            </a:outerShdw>
          </a:effectLst>
        </p:spPr>
        <p:txBody>
          <a:bodyPr>
            <a:normAutofit/>
          </a:bodyPr>
          <a:lstStyle>
            <a:lvl1pPr marL="0" indent="0">
              <a:buFont typeface="Arial" panose="020B0604020202020204" pitchFamily="34" charset="0"/>
              <a:buNone/>
              <a:defRPr sz="2400" b="0">
                <a:solidFill>
                  <a:schemeClr val="tx1"/>
                </a:solidFill>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pic>
        <p:nvPicPr>
          <p:cNvPr id="8" name="Picture 7"/>
          <p:cNvPicPr>
            <a:picLocks noChangeAspect="1"/>
          </p:cNvPicPr>
          <p:nvPr/>
        </p:nvPicPr>
        <p:blipFill>
          <a:blip r:embed="rId3"/>
          <a:stretch>
            <a:fillRect/>
          </a:stretch>
        </p:blipFill>
        <p:spPr>
          <a:xfrm>
            <a:off x="9768408" y="103221"/>
            <a:ext cx="2088232" cy="867645"/>
          </a:xfrm>
          <a:prstGeom prst="rect">
            <a:avLst/>
          </a:prstGeom>
        </p:spPr>
      </p:pic>
      <p:sp>
        <p:nvSpPr>
          <p:cNvPr id="11" name="Rectangle 10"/>
          <p:cNvSpPr/>
          <p:nvPr/>
        </p:nvSpPr>
        <p:spPr>
          <a:xfrm flipV="1">
            <a:off x="0" y="996009"/>
            <a:ext cx="12184089" cy="7200"/>
          </a:xfrm>
          <a:prstGeom prst="rect">
            <a:avLst/>
          </a:prstGeom>
          <a:gradFill flip="none" rotWithShape="1">
            <a:gsLst>
              <a:gs pos="0">
                <a:srgbClr val="002066"/>
              </a:gs>
              <a:gs pos="100000">
                <a:srgbClr val="E1EAFF"/>
              </a:gs>
            </a:gsLst>
            <a:lin ang="10800000" scaled="1"/>
            <a:tileRect/>
          </a:gradFill>
          <a:ln w="25400" cmpd="sng">
            <a:gradFill flip="none" rotWithShape="1">
              <a:gsLst>
                <a:gs pos="20000">
                  <a:srgbClr val="7E4E7E"/>
                </a:gs>
                <a:gs pos="0">
                  <a:srgbClr val="000000"/>
                </a:gs>
                <a:gs pos="100000">
                  <a:srgbClr val="D8BFD8"/>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302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3. Generic slide three">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550863" y="1341439"/>
            <a:ext cx="11089753" cy="1439490"/>
          </a:xfrm>
        </p:spPr>
        <p:txBody>
          <a:bodyPr>
            <a:normAutofit/>
          </a:bodyPr>
          <a:lstStyle>
            <a:lvl1pPr marL="571500" indent="-571500">
              <a:buFont typeface="Arial" panose="020B0604020202020204" pitchFamily="34" charset="0"/>
              <a:buChar char="•"/>
              <a:defRPr sz="2400" b="0">
                <a:latin typeface="Segoe UI Emoji" panose="020B0502040204020203" pitchFamily="34" charset="0"/>
                <a:ea typeface="Segoe UI Emoji" panose="020B0502040204020203" pitchFamily="34" charset="0"/>
              </a:defRPr>
            </a:lvl1pPr>
            <a:lvl2pPr>
              <a:defRPr sz="3600" b="0">
                <a:latin typeface="Segoe UI Emoji" panose="020B0502040204020203" pitchFamily="34" charset="0"/>
                <a:ea typeface="Segoe UI Emoji" panose="020B0502040204020203" pitchFamily="34" charset="0"/>
              </a:defRPr>
            </a:lvl2pPr>
            <a:lvl3pPr>
              <a:defRPr sz="3200" b="0">
                <a:latin typeface="Segoe UI Emoji" panose="020B0502040204020203" pitchFamily="34" charset="0"/>
                <a:ea typeface="Segoe UI Emoji" panose="020B0502040204020203" pitchFamily="34" charset="0"/>
              </a:defRPr>
            </a:lvl3pPr>
            <a:lvl4pPr>
              <a:defRPr sz="2800" b="0">
                <a:latin typeface="Segoe UI Emoji" panose="020B0502040204020203" pitchFamily="34" charset="0"/>
                <a:ea typeface="Segoe UI Emoji" panose="020B0502040204020203" pitchFamily="34" charset="0"/>
              </a:defRPr>
            </a:lvl4pPr>
            <a:lvl5pPr>
              <a:defRPr sz="2400" b="0">
                <a:latin typeface="Segoe UI Emoji" panose="020B0502040204020203" pitchFamily="34" charset="0"/>
                <a:ea typeface="Segoe UI Emoji" panose="020B0502040204020203" pitchFamily="34" charset="0"/>
              </a:defRPr>
            </a:lvl5pPr>
          </a:lstStyle>
          <a:p>
            <a:pPr lvl="0"/>
            <a:r>
              <a:rPr lang="en-GB"/>
              <a:t>Click to edit Master text styles</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9306" r="49306"/>
          <a:stretch/>
        </p:blipFill>
        <p:spPr>
          <a:xfrm>
            <a:off x="9408368" y="139113"/>
            <a:ext cx="0" cy="1080000"/>
          </a:xfrm>
          <a:prstGeom prst="rect">
            <a:avLst/>
          </a:prstGeom>
        </p:spPr>
      </p:pic>
      <p:sp>
        <p:nvSpPr>
          <p:cNvPr id="8" name="Content Placeholder 29"/>
          <p:cNvSpPr>
            <a:spLocks noGrp="1"/>
          </p:cNvSpPr>
          <p:nvPr>
            <p:ph sz="quarter" idx="15" hasCustomPrompt="1"/>
          </p:nvPr>
        </p:nvSpPr>
        <p:spPr>
          <a:xfrm>
            <a:off x="550862" y="2903255"/>
            <a:ext cx="11089753" cy="2325945"/>
          </a:xfrm>
        </p:spPr>
        <p:txBody>
          <a:bodyPr>
            <a:noAutofit/>
          </a:bodyPr>
          <a:lstStyle>
            <a:lvl1pPr marL="0" indent="0">
              <a:lnSpc>
                <a:spcPct val="140000"/>
              </a:lnSpc>
              <a:spcBef>
                <a:spcPts val="0"/>
              </a:spcBef>
              <a:buNone/>
              <a:defRPr sz="4400" baseline="0">
                <a:solidFill>
                  <a:srgbClr val="7E4E7E"/>
                </a:solidFill>
                <a:latin typeface="Segoe UI Semilight" panose="020B0402040204020203" pitchFamily="34" charset="0"/>
                <a:cs typeface="Segoe UI Semilight" panose="020B0402040204020203" pitchFamily="34" charset="0"/>
              </a:defRPr>
            </a:lvl1pPr>
          </a:lstStyle>
          <a:p>
            <a:pPr lvl="0"/>
            <a:r>
              <a:rPr lang="en-US" dirty="0"/>
              <a:t>Insert your quote here (44pt </a:t>
            </a:r>
            <a:r>
              <a:rPr lang="en-US" dirty="0" err="1"/>
              <a:t>semibold</a:t>
            </a:r>
            <a:r>
              <a:rPr lang="en-US" dirty="0"/>
              <a:t> thistle)</a:t>
            </a:r>
            <a:endParaRPr lang="en-GB" dirty="0"/>
          </a:p>
        </p:txBody>
      </p:sp>
      <p:sp>
        <p:nvSpPr>
          <p:cNvPr id="9" name="Content Placeholder 31"/>
          <p:cNvSpPr>
            <a:spLocks noGrp="1"/>
          </p:cNvSpPr>
          <p:nvPr>
            <p:ph sz="quarter" idx="16" hasCustomPrompt="1"/>
          </p:nvPr>
        </p:nvSpPr>
        <p:spPr>
          <a:xfrm>
            <a:off x="10080000" y="4149080"/>
            <a:ext cx="1627200" cy="110700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2400" baseline="0">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your quote reference (24pt)</a:t>
            </a:r>
          </a:p>
        </p:txBody>
      </p:sp>
      <p:sp>
        <p:nvSpPr>
          <p:cNvPr id="11" name="Title 21"/>
          <p:cNvSpPr>
            <a:spLocks noGrp="1"/>
          </p:cNvSpPr>
          <p:nvPr>
            <p:ph type="title" hasCustomPrompt="1"/>
          </p:nvPr>
        </p:nvSpPr>
        <p:spPr>
          <a:xfrm>
            <a:off x="430554" y="167666"/>
            <a:ext cx="11498094" cy="642931"/>
          </a:xfrm>
          <a:prstGeom prst="rect">
            <a:avLst/>
          </a:prstGeom>
        </p:spPr>
        <p:txBody>
          <a:bodyPr/>
          <a:lstStyle>
            <a:lvl1pPr>
              <a:lnSpc>
                <a:spcPct val="100000"/>
              </a:lnSpc>
              <a:defRPr sz="3600" b="0">
                <a:solidFill>
                  <a:srgbClr val="212529"/>
                </a:solidFill>
                <a:latin typeface="Segoe UI" panose="020B0502040204020203" pitchFamily="34" charset="0"/>
                <a:cs typeface="Segoe UI" panose="020B0502040204020203" pitchFamily="34" charset="0"/>
              </a:defRPr>
            </a:lvl1pPr>
          </a:lstStyle>
          <a:p>
            <a:r>
              <a:rPr lang="en-US" dirty="0"/>
              <a:t>Click to edit slide title (36pt)</a:t>
            </a:r>
            <a:endParaRPr lang="en-GB" dirty="0"/>
          </a:p>
        </p:txBody>
      </p:sp>
      <p:pic>
        <p:nvPicPr>
          <p:cNvPr id="12" name="Picture 11"/>
          <p:cNvPicPr>
            <a:picLocks noChangeAspect="1"/>
          </p:cNvPicPr>
          <p:nvPr/>
        </p:nvPicPr>
        <p:blipFill>
          <a:blip r:embed="rId3"/>
          <a:stretch>
            <a:fillRect/>
          </a:stretch>
        </p:blipFill>
        <p:spPr>
          <a:xfrm>
            <a:off x="9768408" y="103221"/>
            <a:ext cx="2088232" cy="867645"/>
          </a:xfrm>
          <a:prstGeom prst="rect">
            <a:avLst/>
          </a:prstGeom>
        </p:spPr>
      </p:pic>
    </p:spTree>
    <p:extLst>
      <p:ext uri="{BB962C8B-B14F-4D97-AF65-F5344CB8AC3E}">
        <p14:creationId xmlns:p14="http://schemas.microsoft.com/office/powerpoint/2010/main" val="63817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295467" y="1989138"/>
            <a:ext cx="9601067" cy="1799903"/>
          </a:xfrm>
        </p:spPr>
        <p:txBody>
          <a:bodyPr anchor="ctr">
            <a:normAutofit/>
          </a:bodyPr>
          <a:lstStyle>
            <a:lvl1pPr marL="0" indent="0" algn="ctr">
              <a:buNone/>
              <a:defRPr sz="6400" u="sng" baseline="0">
                <a:solidFill>
                  <a:srgbClr val="622341"/>
                </a:solidFill>
              </a:defRPr>
            </a:lvl1pPr>
          </a:lstStyle>
          <a:p>
            <a:pPr lvl="0"/>
            <a:r>
              <a:rPr lang="en-GB"/>
              <a:t>Click to edit Master text styles</a:t>
            </a:r>
          </a:p>
        </p:txBody>
      </p:sp>
      <p:sp>
        <p:nvSpPr>
          <p:cNvPr id="9" name="Text Placeholder 8"/>
          <p:cNvSpPr>
            <a:spLocks noGrp="1"/>
          </p:cNvSpPr>
          <p:nvPr>
            <p:ph type="body" sz="quarter" idx="14"/>
          </p:nvPr>
        </p:nvSpPr>
        <p:spPr>
          <a:xfrm>
            <a:off x="1775886" y="4437112"/>
            <a:ext cx="8640233" cy="1512168"/>
          </a:xfrm>
        </p:spPr>
        <p:txBody>
          <a:bodyPr anchor="ctr"/>
          <a:lstStyle>
            <a:lvl1pPr marL="0" indent="0" algn="ctr">
              <a:buNone/>
              <a:defRPr/>
            </a:lvl1pPr>
          </a:lstStyle>
          <a:p>
            <a:pPr lvl="0"/>
            <a:r>
              <a:rPr lang="en-GB"/>
              <a:t>Click to edit Master text styles</a:t>
            </a:r>
          </a:p>
        </p:txBody>
      </p:sp>
    </p:spTree>
    <p:extLst>
      <p:ext uri="{BB962C8B-B14F-4D97-AF65-F5344CB8AC3E}">
        <p14:creationId xmlns:p14="http://schemas.microsoft.com/office/powerpoint/2010/main" val="249550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1542E-B9F6-8C45-B14D-2BCB615CE8BA}"/>
              </a:ext>
            </a:extLst>
          </p:cNvPr>
          <p:cNvSpPr txBox="1">
            <a:spLocks noChangeArrowheads="1"/>
          </p:cNvSpPr>
          <p:nvPr/>
        </p:nvSpPr>
        <p:spPr bwMode="auto">
          <a:xfrm>
            <a:off x="2256367" y="1316567"/>
            <a:ext cx="7679267" cy="4852547"/>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GB" altLang="en-US" sz="4267" b="1" u="sng" dirty="0">
                <a:solidFill>
                  <a:srgbClr val="681244"/>
                </a:solidFill>
              </a:rPr>
              <a:t>Contact Us</a:t>
            </a:r>
          </a:p>
          <a:p>
            <a:pPr algn="ctr" eaLnBrk="1" hangingPunct="1">
              <a:defRPr/>
            </a:pPr>
            <a:endParaRPr lang="en-GB" altLang="en-US" sz="3733" dirty="0"/>
          </a:p>
          <a:p>
            <a:pPr algn="ctr" eaLnBrk="1" hangingPunct="1">
              <a:defRPr/>
            </a:pPr>
            <a:r>
              <a:rPr lang="en-GB" altLang="en-US" sz="3733" dirty="0">
                <a:hlinkClick r:id="rId2"/>
              </a:rPr>
              <a:t>www.scottishsentencingcouncil.org.uk</a:t>
            </a:r>
            <a:endParaRPr lang="en-GB" altLang="en-US" sz="3733" dirty="0"/>
          </a:p>
          <a:p>
            <a:pPr algn="ctr" eaLnBrk="1" hangingPunct="1">
              <a:defRPr/>
            </a:pPr>
            <a:endParaRPr lang="en-GB" altLang="en-US" sz="2667" dirty="0"/>
          </a:p>
          <a:p>
            <a:pPr algn="ctr" eaLnBrk="1" hangingPunct="1">
              <a:defRPr/>
            </a:pPr>
            <a:r>
              <a:rPr lang="en-GB" altLang="en-US" sz="3733" dirty="0">
                <a:hlinkClick r:id="rId3"/>
              </a:rPr>
              <a:t>sentencingcouncil@scotcourts.gov.uk</a:t>
            </a:r>
            <a:endParaRPr lang="en-GB" altLang="en-US" sz="3733" dirty="0"/>
          </a:p>
          <a:p>
            <a:pPr algn="ctr" eaLnBrk="1" hangingPunct="1">
              <a:defRPr/>
            </a:pPr>
            <a:endParaRPr lang="en-GB" altLang="en-US" sz="2667" dirty="0"/>
          </a:p>
          <a:p>
            <a:pPr algn="ctr" eaLnBrk="1" hangingPunct="1">
              <a:defRPr/>
            </a:pPr>
            <a:r>
              <a:rPr lang="en-GB" altLang="en-US" sz="3733" dirty="0">
                <a:hlinkClick r:id="rId4"/>
              </a:rPr>
              <a:t>@scotsentencing</a:t>
            </a:r>
            <a:endParaRPr lang="en-GB" altLang="en-US" sz="3733" dirty="0"/>
          </a:p>
          <a:p>
            <a:pPr algn="ctr" eaLnBrk="1" hangingPunct="1">
              <a:defRPr/>
            </a:pPr>
            <a:endParaRPr lang="en-GB" altLang="en-US" sz="2667" dirty="0"/>
          </a:p>
          <a:p>
            <a:pPr algn="ctr" eaLnBrk="1" hangingPunct="1">
              <a:defRPr/>
            </a:pPr>
            <a:r>
              <a:rPr lang="en-GB" altLang="en-US" sz="3733" b="1" dirty="0">
                <a:solidFill>
                  <a:srgbClr val="681244"/>
                </a:solidFill>
              </a:rPr>
              <a:t>0131 240 6825</a:t>
            </a:r>
          </a:p>
        </p:txBody>
      </p:sp>
      <p:pic>
        <p:nvPicPr>
          <p:cNvPr id="3" name="Picture 10">
            <a:extLst>
              <a:ext uri="{FF2B5EF4-FFF2-40B4-BE49-F238E27FC236}">
                <a16:creationId xmlns:a16="http://schemas.microsoft.com/office/drawing/2014/main" id="{EE6C8FF1-0C0E-3148-83D8-2346B8D87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4544484"/>
            <a:ext cx="781051" cy="51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8EE7AED-B370-72F2-CC8E-AF5B405BA69F}"/>
              </a:ext>
            </a:extLst>
          </p:cNvPr>
          <p:cNvSpPr txBox="1">
            <a:spLocks noChangeArrowheads="1"/>
          </p:cNvSpPr>
          <p:nvPr userDrawn="1"/>
        </p:nvSpPr>
        <p:spPr bwMode="auto">
          <a:xfrm>
            <a:off x="2256367" y="1316567"/>
            <a:ext cx="7679267" cy="4852547"/>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GB" altLang="en-US" sz="4267" b="1" u="sng" dirty="0">
                <a:solidFill>
                  <a:srgbClr val="681244"/>
                </a:solidFill>
              </a:rPr>
              <a:t>Contact Us</a:t>
            </a:r>
          </a:p>
          <a:p>
            <a:pPr algn="ctr" eaLnBrk="1" hangingPunct="1">
              <a:defRPr/>
            </a:pPr>
            <a:endParaRPr lang="en-GB" altLang="en-US" sz="3733" dirty="0"/>
          </a:p>
          <a:p>
            <a:pPr algn="ctr" eaLnBrk="1" hangingPunct="1">
              <a:defRPr/>
            </a:pPr>
            <a:r>
              <a:rPr lang="en-GB" altLang="en-US" sz="3733" dirty="0">
                <a:hlinkClick r:id="rId2"/>
              </a:rPr>
              <a:t>www.scottishsentencingcouncil.org.uk</a:t>
            </a:r>
            <a:endParaRPr lang="en-GB" altLang="en-US" sz="3733" dirty="0"/>
          </a:p>
          <a:p>
            <a:pPr algn="ctr" eaLnBrk="1" hangingPunct="1">
              <a:defRPr/>
            </a:pPr>
            <a:endParaRPr lang="en-GB" altLang="en-US" sz="2667" dirty="0"/>
          </a:p>
          <a:p>
            <a:pPr algn="ctr" eaLnBrk="1" hangingPunct="1">
              <a:defRPr/>
            </a:pPr>
            <a:r>
              <a:rPr lang="en-GB" altLang="en-US" sz="3733" dirty="0">
                <a:hlinkClick r:id="rId3"/>
              </a:rPr>
              <a:t>sentencingcouncil@scotcourts.gov.uk</a:t>
            </a:r>
            <a:endParaRPr lang="en-GB" altLang="en-US" sz="3733" dirty="0"/>
          </a:p>
          <a:p>
            <a:pPr algn="ctr" eaLnBrk="1" hangingPunct="1">
              <a:defRPr/>
            </a:pPr>
            <a:endParaRPr lang="en-GB" altLang="en-US" sz="2667" dirty="0"/>
          </a:p>
          <a:p>
            <a:pPr algn="ctr" eaLnBrk="1" hangingPunct="1">
              <a:defRPr/>
            </a:pPr>
            <a:r>
              <a:rPr lang="en-GB" altLang="en-US" sz="3733" dirty="0">
                <a:hlinkClick r:id="rId4"/>
              </a:rPr>
              <a:t>@scotsentencing</a:t>
            </a:r>
            <a:endParaRPr lang="en-GB" altLang="en-US" sz="3733" dirty="0"/>
          </a:p>
          <a:p>
            <a:pPr algn="ctr" eaLnBrk="1" hangingPunct="1">
              <a:defRPr/>
            </a:pPr>
            <a:endParaRPr lang="en-GB" altLang="en-US" sz="2667" dirty="0"/>
          </a:p>
          <a:p>
            <a:pPr algn="ctr" eaLnBrk="1" hangingPunct="1">
              <a:defRPr/>
            </a:pPr>
            <a:r>
              <a:rPr lang="en-GB" altLang="en-US" sz="3733" b="1" dirty="0">
                <a:solidFill>
                  <a:srgbClr val="681244"/>
                </a:solidFill>
              </a:rPr>
              <a:t>0131 240 6825</a:t>
            </a:r>
          </a:p>
        </p:txBody>
      </p:sp>
      <p:pic>
        <p:nvPicPr>
          <p:cNvPr id="5" name="Picture 10">
            <a:extLst>
              <a:ext uri="{FF2B5EF4-FFF2-40B4-BE49-F238E27FC236}">
                <a16:creationId xmlns:a16="http://schemas.microsoft.com/office/drawing/2014/main" id="{CE8441E9-E9C4-8E33-AB89-82B5E8C5E5C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83000" y="4544484"/>
            <a:ext cx="781051" cy="51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32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19A2-8F2E-20EE-A66F-E36738677F6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FF2E611-B182-EB93-4FD3-8D06F43FE9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D2CC50-E92B-0993-E9CD-DA548EE053D9}"/>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49E575A5-94DA-EDB7-D562-0FC00B8C8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1800C-992B-8D18-06BE-DE115C545077}"/>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1348466682"/>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4363-4D1C-A21D-71F9-19609A8432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FF4A0E-12FC-F1AE-8C89-6829C6ABF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12A4AD-9C94-6EDE-59A8-0034CFEB5249}"/>
              </a:ext>
            </a:extLst>
          </p:cNvPr>
          <p:cNvSpPr>
            <a:spLocks noGrp="1"/>
          </p:cNvSpPr>
          <p:nvPr>
            <p:ph type="dt" sz="half" idx="10"/>
          </p:nvPr>
        </p:nvSpPr>
        <p:spPr/>
        <p:txBody>
          <a:bodyPr/>
          <a:lstStyle/>
          <a:p>
            <a:fld id="{6DDEBCAC-9298-4F58-853E-162285D676E5}" type="datetimeFigureOut">
              <a:rPr lang="en-GB" smtClean="0"/>
              <a:t>05/07/2026</a:t>
            </a:fld>
            <a:endParaRPr lang="en-GB"/>
          </a:p>
        </p:txBody>
      </p:sp>
      <p:sp>
        <p:nvSpPr>
          <p:cNvPr id="5" name="Footer Placeholder 4">
            <a:extLst>
              <a:ext uri="{FF2B5EF4-FFF2-40B4-BE49-F238E27FC236}">
                <a16:creationId xmlns:a16="http://schemas.microsoft.com/office/drawing/2014/main" id="{33C4143C-B901-F489-AA44-0DD0A35BB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018F8-E5B3-8B4C-D221-4F22628193BC}"/>
              </a:ext>
            </a:extLst>
          </p:cNvPr>
          <p:cNvSpPr>
            <a:spLocks noGrp="1"/>
          </p:cNvSpPr>
          <p:nvPr>
            <p:ph type="sldNum" sz="quarter" idx="12"/>
          </p:nvPr>
        </p:nvSpPr>
        <p:spPr/>
        <p:txBody>
          <a:bodyPr/>
          <a:lstStyle/>
          <a:p>
            <a:fld id="{A5263FB5-246E-4710-8230-AEEAE497F3CF}" type="slidenum">
              <a:rPr lang="en-GB" smtClean="0"/>
              <a:t>‹#›</a:t>
            </a:fld>
            <a:endParaRPr lang="en-GB"/>
          </a:p>
        </p:txBody>
      </p:sp>
    </p:spTree>
    <p:extLst>
      <p:ext uri="{BB962C8B-B14F-4D97-AF65-F5344CB8AC3E}">
        <p14:creationId xmlns:p14="http://schemas.microsoft.com/office/powerpoint/2010/main" val="641974325"/>
      </p:ext>
    </p:extLst>
  </p:cSld>
  <p:clrMapOvr>
    <a:masterClrMapping/>
  </p:clrMapOvr>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www.scottishsentencingcouncil.org.uk/"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5EEE960-39C2-8343-8873-901BF1078EDA}"/>
              </a:ext>
            </a:extLst>
          </p:cNvPr>
          <p:cNvSpPr>
            <a:spLocks noGrp="1"/>
          </p:cNvSpPr>
          <p:nvPr>
            <p:ph type="body" idx="1"/>
          </p:nvPr>
        </p:nvSpPr>
        <p:spPr bwMode="auto">
          <a:xfrm>
            <a:off x="334434" y="1509185"/>
            <a:ext cx="11523133" cy="460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12" name="Group 11">
            <a:extLst>
              <a:ext uri="{FF2B5EF4-FFF2-40B4-BE49-F238E27FC236}">
                <a16:creationId xmlns:a16="http://schemas.microsoft.com/office/drawing/2014/main" id="{0A198455-EEDD-B842-ADFA-8504141AF289}"/>
              </a:ext>
            </a:extLst>
          </p:cNvPr>
          <p:cNvGrpSpPr/>
          <p:nvPr/>
        </p:nvGrpSpPr>
        <p:grpSpPr>
          <a:xfrm>
            <a:off x="0" y="2"/>
            <a:ext cx="12192000" cy="1124743"/>
            <a:chOff x="0" y="1"/>
            <a:chExt cx="9144000" cy="1124743"/>
          </a:xfrm>
          <a:solidFill>
            <a:srgbClr val="681244"/>
          </a:solidFill>
        </p:grpSpPr>
        <p:pic>
          <p:nvPicPr>
            <p:cNvPr id="8" name="Picture 7">
              <a:extLst>
                <a:ext uri="{FF2B5EF4-FFF2-40B4-BE49-F238E27FC236}">
                  <a16:creationId xmlns:a16="http://schemas.microsoft.com/office/drawing/2014/main" id="{1B86281E-324C-054F-AB47-9DD14F319359}"/>
                </a:ext>
              </a:extLst>
            </p:cNvPr>
            <p:cNvPicPr>
              <a:picLocks noChangeAspect="1"/>
            </p:cNvPicPr>
            <p:nvPr/>
          </p:nvPicPr>
          <p:blipFill rotWithShape="1">
            <a:blip r:embed="rId32" cstate="print"/>
            <a:srcRect r="86122"/>
            <a:stretch/>
          </p:blipFill>
          <p:spPr>
            <a:xfrm>
              <a:off x="0" y="1"/>
              <a:ext cx="9144000" cy="1124743"/>
            </a:xfrm>
            <a:prstGeom prst="rect">
              <a:avLst/>
            </a:prstGeom>
            <a:grpFill/>
          </p:spPr>
        </p:pic>
        <p:pic>
          <p:nvPicPr>
            <p:cNvPr id="9" name="Picture 8">
              <a:extLst>
                <a:ext uri="{FF2B5EF4-FFF2-40B4-BE49-F238E27FC236}">
                  <a16:creationId xmlns:a16="http://schemas.microsoft.com/office/drawing/2014/main" id="{C41B7235-6839-FF43-9E2B-3866D929FE2B}"/>
                </a:ext>
              </a:extLst>
            </p:cNvPr>
            <p:cNvPicPr>
              <a:picLocks noChangeAspect="1"/>
            </p:cNvPicPr>
            <p:nvPr/>
          </p:nvPicPr>
          <p:blipFill rotWithShape="1">
            <a:blip r:embed="rId32" cstate="print"/>
            <a:srcRect t="30959" r="8709" b="30960"/>
            <a:stretch/>
          </p:blipFill>
          <p:spPr>
            <a:xfrm>
              <a:off x="6626360" y="45337"/>
              <a:ext cx="2410135" cy="1005352"/>
            </a:xfrm>
            <a:prstGeom prst="rect">
              <a:avLst/>
            </a:prstGeom>
            <a:grpFill/>
          </p:spPr>
        </p:pic>
      </p:grpSp>
      <p:grpSp>
        <p:nvGrpSpPr>
          <p:cNvPr id="1028" name="Group 5">
            <a:extLst>
              <a:ext uri="{FF2B5EF4-FFF2-40B4-BE49-F238E27FC236}">
                <a16:creationId xmlns:a16="http://schemas.microsoft.com/office/drawing/2014/main" id="{2662EC52-8A10-B14F-84E0-FDE7CC0CDB2F}"/>
              </a:ext>
            </a:extLst>
          </p:cNvPr>
          <p:cNvGrpSpPr>
            <a:grpSpLocks/>
          </p:cNvGrpSpPr>
          <p:nvPr/>
        </p:nvGrpSpPr>
        <p:grpSpPr bwMode="auto">
          <a:xfrm>
            <a:off x="0" y="6381756"/>
            <a:ext cx="12192000" cy="512234"/>
            <a:chOff x="0" y="6381750"/>
            <a:chExt cx="9144000" cy="512763"/>
          </a:xfrm>
        </p:grpSpPr>
        <p:pic>
          <p:nvPicPr>
            <p:cNvPr id="1029" name="Picture 10">
              <a:extLst>
                <a:ext uri="{FF2B5EF4-FFF2-40B4-BE49-F238E27FC236}">
                  <a16:creationId xmlns:a16="http://schemas.microsoft.com/office/drawing/2014/main" id="{24B18217-B705-2E4F-83F8-FBDA05303772}"/>
                </a:ext>
              </a:extLst>
            </p:cNvPr>
            <p:cNvPicPr>
              <a:picLocks noChangeAspect="1"/>
            </p:cNvPicPr>
            <p:nvPr/>
          </p:nvPicPr>
          <p:blipFill>
            <a:blip r:embed="rId32">
              <a:extLst>
                <a:ext uri="{28A0092B-C50C-407E-A947-70E740481C1C}">
                  <a14:useLocalDpi xmlns:a14="http://schemas.microsoft.com/office/drawing/2010/main" val="0"/>
                </a:ext>
              </a:extLst>
            </a:blip>
            <a:srcRect r="86122"/>
            <a:stretch>
              <a:fillRect/>
            </a:stretch>
          </p:blipFill>
          <p:spPr bwMode="auto">
            <a:xfrm>
              <a:off x="0" y="6381750"/>
              <a:ext cx="9144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4">
              <a:hlinkClick r:id="rId33"/>
              <a:extLst>
                <a:ext uri="{FF2B5EF4-FFF2-40B4-BE49-F238E27FC236}">
                  <a16:creationId xmlns:a16="http://schemas.microsoft.com/office/drawing/2014/main" id="{E9E25CAE-427F-5043-A578-D0C858CB5DCD}"/>
                </a:ext>
              </a:extLst>
            </p:cNvPr>
            <p:cNvSpPr txBox="1">
              <a:spLocks noChangeArrowheads="1"/>
            </p:cNvSpPr>
            <p:nvPr/>
          </p:nvSpPr>
          <p:spPr bwMode="auto">
            <a:xfrm>
              <a:off x="2519363" y="6481336"/>
              <a:ext cx="4105275" cy="380048"/>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GB" altLang="en-US" sz="1867" b="1" dirty="0">
                  <a:solidFill>
                    <a:schemeClr val="bg1"/>
                  </a:solidFill>
                </a:rPr>
                <a:t>www.scottishsentencingcouncil.org.uk</a:t>
              </a:r>
            </a:p>
          </p:txBody>
        </p:sp>
      </p:grpSp>
    </p:spTree>
    <p:extLst>
      <p:ext uri="{BB962C8B-B14F-4D97-AF65-F5344CB8AC3E}">
        <p14:creationId xmlns:p14="http://schemas.microsoft.com/office/powerpoint/2010/main" val="351658911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13" r:id="rId13"/>
    <p:sldLayoutId id="2147483670" r:id="rId14"/>
    <p:sldLayoutId id="2147483671"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716" r:id="rId24"/>
    <p:sldLayoutId id="2147483717" r:id="rId25"/>
    <p:sldLayoutId id="2147483662" r:id="rId26"/>
    <p:sldLayoutId id="2147483664" r:id="rId27"/>
    <p:sldLayoutId id="2147483665" r:id="rId28"/>
    <p:sldLayoutId id="2147483666" r:id="rId29"/>
    <p:sldLayoutId id="2147483667" r:id="rId30"/>
  </p:sldLayoutIdLst>
  <p:hf hdr="0" ftr="0" dt="0"/>
  <p:txStyles>
    <p:titleStyle>
      <a:lvl1pPr algn="l" rtl="0" eaLnBrk="1" fontAlgn="base" hangingPunct="1">
        <a:spcBef>
          <a:spcPct val="0"/>
        </a:spcBef>
        <a:spcAft>
          <a:spcPct val="0"/>
        </a:spcAft>
        <a:defRPr sz="3733" kern="1200">
          <a:solidFill>
            <a:schemeClr val="bg1"/>
          </a:solidFill>
          <a:latin typeface="+mj-lt"/>
          <a:ea typeface="+mj-ea"/>
          <a:cs typeface="+mj-cs"/>
        </a:defRPr>
      </a:lvl1pPr>
      <a:lvl2pPr algn="l" rtl="0" eaLnBrk="1" fontAlgn="base" hangingPunct="1">
        <a:spcBef>
          <a:spcPct val="0"/>
        </a:spcBef>
        <a:spcAft>
          <a:spcPct val="0"/>
        </a:spcAft>
        <a:defRPr sz="3733">
          <a:solidFill>
            <a:schemeClr val="bg1"/>
          </a:solidFill>
          <a:latin typeface="Calibri" pitchFamily="34" charset="0"/>
        </a:defRPr>
      </a:lvl2pPr>
      <a:lvl3pPr algn="l" rtl="0" eaLnBrk="1" fontAlgn="base" hangingPunct="1">
        <a:spcBef>
          <a:spcPct val="0"/>
        </a:spcBef>
        <a:spcAft>
          <a:spcPct val="0"/>
        </a:spcAft>
        <a:defRPr sz="3733">
          <a:solidFill>
            <a:schemeClr val="bg1"/>
          </a:solidFill>
          <a:latin typeface="Calibri" pitchFamily="34" charset="0"/>
        </a:defRPr>
      </a:lvl3pPr>
      <a:lvl4pPr algn="l" rtl="0" eaLnBrk="1" fontAlgn="base" hangingPunct="1">
        <a:spcBef>
          <a:spcPct val="0"/>
        </a:spcBef>
        <a:spcAft>
          <a:spcPct val="0"/>
        </a:spcAft>
        <a:defRPr sz="3733">
          <a:solidFill>
            <a:schemeClr val="bg1"/>
          </a:solidFill>
          <a:latin typeface="Calibri" pitchFamily="34" charset="0"/>
        </a:defRPr>
      </a:lvl4pPr>
      <a:lvl5pPr algn="l" rtl="0" eaLnBrk="1" fontAlgn="base" hangingPunct="1">
        <a:spcBef>
          <a:spcPct val="0"/>
        </a:spcBef>
        <a:spcAft>
          <a:spcPct val="0"/>
        </a:spcAft>
        <a:defRPr sz="3733">
          <a:solidFill>
            <a:schemeClr val="bg1"/>
          </a:solidFill>
          <a:latin typeface="Calibri" pitchFamily="34" charset="0"/>
        </a:defRPr>
      </a:lvl5pPr>
      <a:lvl6pPr marL="609585" algn="l" rtl="0" eaLnBrk="1" fontAlgn="base" hangingPunct="1">
        <a:spcBef>
          <a:spcPct val="0"/>
        </a:spcBef>
        <a:spcAft>
          <a:spcPct val="0"/>
        </a:spcAft>
        <a:defRPr sz="3733">
          <a:solidFill>
            <a:schemeClr val="bg1"/>
          </a:solidFill>
          <a:latin typeface="Calibri" pitchFamily="34" charset="0"/>
        </a:defRPr>
      </a:lvl6pPr>
      <a:lvl7pPr marL="1219170" algn="l" rtl="0" eaLnBrk="1" fontAlgn="base" hangingPunct="1">
        <a:spcBef>
          <a:spcPct val="0"/>
        </a:spcBef>
        <a:spcAft>
          <a:spcPct val="0"/>
        </a:spcAft>
        <a:defRPr sz="3733">
          <a:solidFill>
            <a:schemeClr val="bg1"/>
          </a:solidFill>
          <a:latin typeface="Calibri" pitchFamily="34" charset="0"/>
        </a:defRPr>
      </a:lvl7pPr>
      <a:lvl8pPr marL="1828754" algn="l" rtl="0" eaLnBrk="1" fontAlgn="base" hangingPunct="1">
        <a:spcBef>
          <a:spcPct val="0"/>
        </a:spcBef>
        <a:spcAft>
          <a:spcPct val="0"/>
        </a:spcAft>
        <a:defRPr sz="3733">
          <a:solidFill>
            <a:schemeClr val="bg1"/>
          </a:solidFill>
          <a:latin typeface="Calibri" pitchFamily="34" charset="0"/>
        </a:defRPr>
      </a:lvl8pPr>
      <a:lvl9pPr marL="2438339" algn="l" rtl="0" eaLnBrk="1" fontAlgn="base" hangingPunct="1">
        <a:spcBef>
          <a:spcPct val="0"/>
        </a:spcBef>
        <a:spcAft>
          <a:spcPct val="0"/>
        </a:spcAft>
        <a:defRPr sz="3733">
          <a:solidFill>
            <a:schemeClr val="bg1"/>
          </a:solidFill>
          <a:latin typeface="Calibri" pitchFamily="34" charset="0"/>
        </a:defRPr>
      </a:lvl9pPr>
    </p:titleStyle>
    <p:bodyStyle>
      <a:lvl1pPr marL="457189" indent="-457189" algn="l" rtl="0" eaLnBrk="1" fontAlgn="base" hangingPunct="1">
        <a:spcBef>
          <a:spcPct val="20000"/>
        </a:spcBef>
        <a:spcAft>
          <a:spcPct val="0"/>
        </a:spcAft>
        <a:buFont typeface="Wingdings" pitchFamily="2" charset="2"/>
        <a:buChar char="§"/>
        <a:defRPr sz="4267"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1" fontAlgn="base" hangingPunct="1">
        <a:spcBef>
          <a:spcPct val="20000"/>
        </a:spcBef>
        <a:spcAft>
          <a:spcPct val="0"/>
        </a:spcAft>
        <a:buSzPct val="50000"/>
        <a:buFont typeface="Wingdings" pitchFamily="2" charset="2"/>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C36FB-2C39-68B1-03B1-F41017104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E167F2-5F99-706B-C668-6E4ECE4F1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0A0A7B-BD5F-7317-F62C-4A9D2E057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40749B-E07B-4163-8C16-D088B595D62F}" type="datetimeFigureOut">
              <a:rPr lang="en-GB" smtClean="0"/>
              <a:t>05/07/2026</a:t>
            </a:fld>
            <a:endParaRPr lang="en-GB"/>
          </a:p>
        </p:txBody>
      </p:sp>
      <p:sp>
        <p:nvSpPr>
          <p:cNvPr id="5" name="Footer Placeholder 4">
            <a:extLst>
              <a:ext uri="{FF2B5EF4-FFF2-40B4-BE49-F238E27FC236}">
                <a16:creationId xmlns:a16="http://schemas.microsoft.com/office/drawing/2014/main" id="{C86A97CB-FB6B-A15D-F0A2-17F38BB6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8E1828F-93FD-7AE0-67A9-29624BD9C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F226C3-87CC-4065-B7BB-2C90FCAA0B01}" type="slidenum">
              <a:rPr lang="en-GB" smtClean="0"/>
              <a:t>‹#›</a:t>
            </a:fld>
            <a:endParaRPr lang="en-GB"/>
          </a:p>
        </p:txBody>
      </p:sp>
    </p:spTree>
    <p:extLst>
      <p:ext uri="{BB962C8B-B14F-4D97-AF65-F5344CB8AC3E}">
        <p14:creationId xmlns:p14="http://schemas.microsoft.com/office/powerpoint/2010/main" val="6953989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BB603000-C31E-9E31-50AD-64EE621A08A0}"/>
              </a:ext>
            </a:extLst>
          </p:cNvPr>
          <p:cNvSpPr txBox="1">
            <a:spLocks/>
          </p:cNvSpPr>
          <p:nvPr/>
        </p:nvSpPr>
        <p:spPr>
          <a:xfrm>
            <a:off x="201383" y="1268023"/>
            <a:ext cx="11647715" cy="1477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4800" b="1" dirty="0">
                <a:solidFill>
                  <a:srgbClr val="681244"/>
                </a:solidFill>
                <a:latin typeface="Arial" panose="020B0604020202020204" pitchFamily="34" charset="0"/>
                <a:cs typeface="Arial" panose="020B0604020202020204" pitchFamily="34" charset="0"/>
              </a:rPr>
              <a:t>Sentencing and Remand: </a:t>
            </a:r>
          </a:p>
          <a:p>
            <a:pPr marL="0" indent="0" algn="ctr">
              <a:buNone/>
            </a:pPr>
            <a:r>
              <a:rPr lang="en-GB" altLang="en-US" sz="4800" b="1" dirty="0">
                <a:solidFill>
                  <a:srgbClr val="681244"/>
                </a:solidFill>
                <a:latin typeface="Arial" panose="020B0604020202020204" pitchFamily="34" charset="0"/>
                <a:cs typeface="Arial" panose="020B0604020202020204" pitchFamily="34" charset="0"/>
              </a:rPr>
              <a:t>The Scottish Perspective</a:t>
            </a:r>
          </a:p>
        </p:txBody>
      </p:sp>
      <p:sp>
        <p:nvSpPr>
          <p:cNvPr id="7" name="Text Placeholder 2">
            <a:extLst>
              <a:ext uri="{FF2B5EF4-FFF2-40B4-BE49-F238E27FC236}">
                <a16:creationId xmlns:a16="http://schemas.microsoft.com/office/drawing/2014/main" id="{C8F65782-06FE-36DB-7560-1E6BD5879CAF}"/>
              </a:ext>
            </a:extLst>
          </p:cNvPr>
          <p:cNvSpPr txBox="1">
            <a:spLocks/>
          </p:cNvSpPr>
          <p:nvPr/>
        </p:nvSpPr>
        <p:spPr>
          <a:xfrm>
            <a:off x="342899" y="3682013"/>
            <a:ext cx="11506199" cy="2271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4000" b="1" dirty="0">
                <a:latin typeface="Arial" panose="020B0604020202020204" pitchFamily="34" charset="0"/>
                <a:cs typeface="Arial" panose="020B0604020202020204" pitchFamily="34" charset="0"/>
              </a:rPr>
              <a:t>Lady Drummond </a:t>
            </a:r>
          </a:p>
          <a:p>
            <a:pPr marL="0" indent="0" algn="ctr">
              <a:buNone/>
            </a:pPr>
            <a:r>
              <a:rPr lang="en-GB" altLang="en-US" sz="4000" b="1">
                <a:latin typeface="Arial" panose="020B0604020202020204" pitchFamily="34" charset="0"/>
                <a:cs typeface="Arial" panose="020B0604020202020204" pitchFamily="34" charset="0"/>
              </a:rPr>
              <a:t>Sheriff Adrian Cottam</a:t>
            </a:r>
            <a:endParaRPr lang="en-GB" altLang="en-US" sz="4000">
              <a:latin typeface="Arial" panose="020B0604020202020204" pitchFamily="34" charset="0"/>
              <a:cs typeface="Arial" panose="020B0604020202020204" pitchFamily="34" charset="0"/>
            </a:endParaRPr>
          </a:p>
          <a:p>
            <a:pPr marL="0" indent="0" algn="ctr">
              <a:buNone/>
            </a:pPr>
            <a:r>
              <a:rPr lang="en-GB" altLang="en-US" sz="4000" b="1">
                <a:latin typeface="Arial" panose="020B0604020202020204" pitchFamily="34" charset="0"/>
                <a:cs typeface="Arial" panose="020B0604020202020204" pitchFamily="34" charset="0"/>
              </a:rPr>
              <a:t>Sheriff </a:t>
            </a:r>
            <a:r>
              <a:rPr lang="en-GB" altLang="en-US" sz="4000" b="1" dirty="0">
                <a:latin typeface="Arial" panose="020B0604020202020204" pitchFamily="34" charset="0"/>
                <a:cs typeface="Arial" panose="020B0604020202020204" pitchFamily="34" charset="0"/>
              </a:rPr>
              <a:t>Jo McDonald </a:t>
            </a:r>
          </a:p>
          <a:p>
            <a:endParaRPr lang="en-GB"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66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E5992238-5DD2-9686-A7EE-9311FF7F434B}"/>
              </a:ext>
            </a:extLst>
          </p:cNvPr>
          <p:cNvSpPr txBox="1">
            <a:spLocks/>
          </p:cNvSpPr>
          <p:nvPr/>
        </p:nvSpPr>
        <p:spPr>
          <a:xfrm>
            <a:off x="436961" y="1969199"/>
            <a:ext cx="11521279" cy="4608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GB" sz="4000" dirty="0"/>
              <a:t>Judicial perspectives of community-based disposals, Issues paper (October 2021)</a:t>
            </a:r>
          </a:p>
          <a:p>
            <a:endParaRPr lang="en-GB" sz="4000" dirty="0"/>
          </a:p>
          <a:p>
            <a:pPr marL="571500" indent="-571500"/>
            <a:r>
              <a:rPr lang="en-GB" sz="4000" dirty="0"/>
              <a:t>Judicial perspectives of mental health and sentencing, Issues paper (December 2024)</a:t>
            </a:r>
          </a:p>
        </p:txBody>
      </p:sp>
      <p:sp>
        <p:nvSpPr>
          <p:cNvPr id="9" name="TextBox 8">
            <a:extLst>
              <a:ext uri="{FF2B5EF4-FFF2-40B4-BE49-F238E27FC236}">
                <a16:creationId xmlns:a16="http://schemas.microsoft.com/office/drawing/2014/main" id="{E4341407-0355-60A1-DE94-4B2C1743C270}"/>
              </a:ext>
            </a:extLst>
          </p:cNvPr>
          <p:cNvSpPr txBox="1"/>
          <p:nvPr/>
        </p:nvSpPr>
        <p:spPr>
          <a:xfrm>
            <a:off x="335360" y="280289"/>
            <a:ext cx="10351008" cy="1569660"/>
          </a:xfrm>
          <a:prstGeom prst="rect">
            <a:avLst/>
          </a:prstGeom>
          <a:noFill/>
        </p:spPr>
        <p:txBody>
          <a:bodyPr wrap="square" rtlCol="0">
            <a:spAutoFit/>
          </a:bodyPr>
          <a:lstStyle/>
          <a:p>
            <a:r>
              <a:rPr lang="en-GB" sz="6000" b="1" dirty="0">
                <a:solidFill>
                  <a:srgbClr val="681244"/>
                </a:solidFill>
              </a:rPr>
              <a:t>Judicial perspectives</a:t>
            </a:r>
          </a:p>
          <a:p>
            <a:endParaRPr lang="en-GB" sz="3600" b="1" dirty="0">
              <a:solidFill>
                <a:srgbClr val="681244"/>
              </a:solidFill>
            </a:endParaRPr>
          </a:p>
        </p:txBody>
      </p:sp>
    </p:spTree>
    <p:extLst>
      <p:ext uri="{BB962C8B-B14F-4D97-AF65-F5344CB8AC3E}">
        <p14:creationId xmlns:p14="http://schemas.microsoft.com/office/powerpoint/2010/main" val="395326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343A58-9423-43C7-6AD1-64E48127255B}"/>
              </a:ext>
            </a:extLst>
          </p:cNvPr>
          <p:cNvSpPr>
            <a:spLocks noGrp="1"/>
          </p:cNvSpPr>
          <p:nvPr>
            <p:ph type="body" sz="quarter" idx="17"/>
          </p:nvPr>
        </p:nvSpPr>
        <p:spPr>
          <a:xfrm>
            <a:off x="550863" y="1655064"/>
            <a:ext cx="11161761" cy="4005961"/>
          </a:xfrm>
        </p:spPr>
        <p:txBody>
          <a:bodyPr>
            <a:normAutofit/>
          </a:bodyPr>
          <a:lstStyle/>
          <a:p>
            <a:pPr marL="457200" indent="-457200">
              <a:buAutoNum type="arabicPeriod"/>
            </a:pPr>
            <a:r>
              <a:rPr lang="en-GB" sz="4000" dirty="0"/>
              <a:t>A new test for Bail</a:t>
            </a:r>
          </a:p>
          <a:p>
            <a:pPr marL="0" indent="0">
              <a:buNone/>
            </a:pPr>
            <a:endParaRPr lang="en-GB" sz="4000" dirty="0"/>
          </a:p>
          <a:p>
            <a:pPr marL="0" indent="0">
              <a:buNone/>
            </a:pPr>
            <a:r>
              <a:rPr lang="en-GB" sz="4000" dirty="0"/>
              <a:t>2.Early release and credit for a curfew</a:t>
            </a:r>
          </a:p>
          <a:p>
            <a:pPr marL="457200" indent="-457200">
              <a:buAutoNum type="arabicPeriod"/>
            </a:pPr>
            <a:endParaRPr lang="en-GB" sz="4000" dirty="0"/>
          </a:p>
          <a:p>
            <a:pPr marL="0" indent="0">
              <a:buNone/>
            </a:pPr>
            <a:r>
              <a:rPr lang="en-GB" sz="4000" dirty="0"/>
              <a:t>3. Changing our thinking on the purpose of a sentence</a:t>
            </a:r>
          </a:p>
        </p:txBody>
      </p:sp>
      <p:sp>
        <p:nvSpPr>
          <p:cNvPr id="2" name="Title 1">
            <a:extLst>
              <a:ext uri="{FF2B5EF4-FFF2-40B4-BE49-F238E27FC236}">
                <a16:creationId xmlns:a16="http://schemas.microsoft.com/office/drawing/2014/main" id="{167952AD-606E-54AC-275A-DC97661FAC36}"/>
              </a:ext>
            </a:extLst>
          </p:cNvPr>
          <p:cNvSpPr>
            <a:spLocks noGrp="1"/>
          </p:cNvSpPr>
          <p:nvPr>
            <p:ph type="title"/>
          </p:nvPr>
        </p:nvSpPr>
        <p:spPr/>
        <p:txBody>
          <a:bodyPr/>
          <a:lstStyle/>
          <a:p>
            <a:r>
              <a:rPr lang="en-GB" dirty="0"/>
              <a:t>Changing Perceptions of the Scottish Judiciary</a:t>
            </a:r>
          </a:p>
        </p:txBody>
      </p:sp>
    </p:spTree>
    <p:extLst>
      <p:ext uri="{BB962C8B-B14F-4D97-AF65-F5344CB8AC3E}">
        <p14:creationId xmlns:p14="http://schemas.microsoft.com/office/powerpoint/2010/main" val="64104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54" y="167666"/>
            <a:ext cx="10489982" cy="977649"/>
          </a:xfrm>
        </p:spPr>
        <p:txBody>
          <a:bodyPr>
            <a:noAutofit/>
          </a:bodyPr>
          <a:lstStyle/>
          <a:p>
            <a:r>
              <a:rPr lang="en-GB" sz="3200" dirty="0"/>
              <a:t>The New Bail Test (Bail and Release from Custody (Scotland) Act 2023)</a:t>
            </a:r>
          </a:p>
        </p:txBody>
      </p:sp>
      <p:pic>
        <p:nvPicPr>
          <p:cNvPr id="4" name="Picture 3"/>
          <p:cNvPicPr>
            <a:picLocks noChangeAspect="1"/>
          </p:cNvPicPr>
          <p:nvPr/>
        </p:nvPicPr>
        <p:blipFill>
          <a:blip r:embed="rId3"/>
          <a:stretch>
            <a:fillRect/>
          </a:stretch>
        </p:blipFill>
        <p:spPr>
          <a:xfrm>
            <a:off x="3323692" y="1490848"/>
            <a:ext cx="5544616" cy="5179683"/>
          </a:xfrm>
          <a:prstGeom prst="rect">
            <a:avLst/>
          </a:prstGeom>
        </p:spPr>
      </p:pic>
    </p:spTree>
    <p:extLst>
      <p:ext uri="{BB962C8B-B14F-4D97-AF65-F5344CB8AC3E}">
        <p14:creationId xmlns:p14="http://schemas.microsoft.com/office/powerpoint/2010/main" val="387008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endParaRPr lang="en-GB" sz="2000" dirty="0"/>
          </a:p>
          <a:p>
            <a:r>
              <a:rPr lang="en-GB" sz="2000" dirty="0"/>
              <a:t>Bail is to be granted to an accused person unless the court determines that there is </a:t>
            </a:r>
            <a:r>
              <a:rPr lang="en-GB" sz="2000" b="1" dirty="0"/>
              <a:t>good reason</a:t>
            </a:r>
            <a:r>
              <a:rPr lang="en-GB" sz="2000" dirty="0"/>
              <a:t> for refusing bail.</a:t>
            </a:r>
          </a:p>
          <a:p>
            <a:endParaRPr lang="en-GB" sz="2000" dirty="0"/>
          </a:p>
          <a:p>
            <a:r>
              <a:rPr lang="en-GB" sz="2000" dirty="0"/>
              <a:t>The court may determine that there is good reason for refusing bail only if it considers that—</a:t>
            </a:r>
          </a:p>
          <a:p>
            <a:pPr marL="0" indent="0">
              <a:buNone/>
            </a:pPr>
            <a:r>
              <a:rPr lang="en-GB" sz="2000" dirty="0"/>
              <a:t>	(a)	at least </a:t>
            </a:r>
            <a:r>
              <a:rPr lang="en-GB" sz="2000" b="1" dirty="0"/>
              <a:t>one</a:t>
            </a:r>
            <a:r>
              <a:rPr lang="en-GB" sz="2000" dirty="0"/>
              <a:t> of the grounds specified in section 23C(1) applies, </a:t>
            </a:r>
          </a:p>
          <a:p>
            <a:pPr marL="0" indent="0">
              <a:buNone/>
            </a:pPr>
            <a:r>
              <a:rPr lang="en-GB" sz="2000" dirty="0"/>
              <a:t>	</a:t>
            </a:r>
            <a:r>
              <a:rPr lang="en-GB" sz="2000" b="1" dirty="0"/>
              <a:t>and</a:t>
            </a:r>
          </a:p>
          <a:p>
            <a:pPr marL="0" indent="0">
              <a:buNone/>
            </a:pPr>
            <a:r>
              <a:rPr lang="en-GB" sz="2000" dirty="0"/>
              <a:t>	(b) having regard to the public interest, and having considered ….bail conditions in accordance with subsection (2), it is </a:t>
            </a:r>
            <a:r>
              <a:rPr lang="en-GB" sz="2000" b="1" dirty="0"/>
              <a:t>necessary</a:t>
            </a:r>
            <a:r>
              <a:rPr lang="en-GB" sz="2000" dirty="0"/>
              <a:t> to refuse bail.</a:t>
            </a:r>
          </a:p>
          <a:p>
            <a:endParaRPr lang="en-GB" sz="2000" dirty="0"/>
          </a:p>
        </p:txBody>
      </p:sp>
      <p:sp>
        <p:nvSpPr>
          <p:cNvPr id="3" name="Title 2"/>
          <p:cNvSpPr>
            <a:spLocks noGrp="1"/>
          </p:cNvSpPr>
          <p:nvPr>
            <p:ph type="title"/>
          </p:nvPr>
        </p:nvSpPr>
        <p:spPr/>
        <p:txBody>
          <a:bodyPr/>
          <a:lstStyle/>
          <a:p>
            <a:r>
              <a:rPr lang="en-GB" dirty="0"/>
              <a:t>The New Bail Test</a:t>
            </a:r>
          </a:p>
        </p:txBody>
      </p:sp>
    </p:spTree>
    <p:extLst>
      <p:ext uri="{BB962C8B-B14F-4D97-AF65-F5344CB8AC3E}">
        <p14:creationId xmlns:p14="http://schemas.microsoft.com/office/powerpoint/2010/main" val="304006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endParaRPr lang="en-GB" dirty="0"/>
          </a:p>
          <a:p>
            <a:r>
              <a:rPr lang="en-GB" dirty="0"/>
              <a:t>Once a ground has been established, a good reason for refusing bail can only be established if:</a:t>
            </a:r>
          </a:p>
          <a:p>
            <a:endParaRPr lang="en-GB" dirty="0"/>
          </a:p>
          <a:p>
            <a:pPr marL="0" indent="0">
              <a:buNone/>
            </a:pPr>
            <a:r>
              <a:rPr lang="en-GB" dirty="0"/>
              <a:t>having regard to the public interest, and having considered the imposition of bail conditions in accordance with subsection (2), it is </a:t>
            </a:r>
            <a:r>
              <a:rPr lang="en-GB" b="1" dirty="0"/>
              <a:t>necessary</a:t>
            </a:r>
            <a:r>
              <a:rPr lang="en-GB" dirty="0"/>
              <a:t> to refuse bail—</a:t>
            </a:r>
          </a:p>
          <a:p>
            <a:pPr marL="0" indent="0">
              <a:buNone/>
            </a:pPr>
            <a:endParaRPr lang="en-GB" dirty="0"/>
          </a:p>
          <a:p>
            <a:pPr marL="1485900" lvl="4" indent="0">
              <a:buNone/>
            </a:pPr>
            <a:r>
              <a:rPr lang="en-GB" dirty="0"/>
              <a:t>(</a:t>
            </a:r>
            <a:r>
              <a:rPr lang="en-GB" dirty="0" err="1"/>
              <a:t>i</a:t>
            </a:r>
            <a:r>
              <a:rPr lang="en-GB" dirty="0"/>
              <a:t>) in the interests of </a:t>
            </a:r>
            <a:r>
              <a:rPr lang="en-GB" b="1" dirty="0"/>
              <a:t>public safety</a:t>
            </a:r>
            <a:r>
              <a:rPr lang="en-GB" dirty="0"/>
              <a:t>, including the protection of the complainer from a risk of harm, or</a:t>
            </a:r>
          </a:p>
          <a:p>
            <a:pPr marL="1485900" lvl="4" indent="0">
              <a:buNone/>
            </a:pPr>
            <a:r>
              <a:rPr lang="en-GB" dirty="0"/>
              <a:t>(ii) to prevent a significant risk of prejudice to the </a:t>
            </a:r>
            <a:r>
              <a:rPr lang="en-GB" b="1" dirty="0"/>
              <a:t>interests of justice</a:t>
            </a:r>
            <a:r>
              <a:rPr lang="en-GB" dirty="0"/>
              <a:t>.”</a:t>
            </a:r>
          </a:p>
          <a:p>
            <a:pPr marL="1028700" lvl="3" indent="0">
              <a:buNone/>
            </a:pPr>
            <a:endParaRPr lang="en-GB" dirty="0"/>
          </a:p>
        </p:txBody>
      </p:sp>
      <p:sp>
        <p:nvSpPr>
          <p:cNvPr id="3" name="Title 2"/>
          <p:cNvSpPr>
            <a:spLocks noGrp="1"/>
          </p:cNvSpPr>
          <p:nvPr>
            <p:ph type="title"/>
          </p:nvPr>
        </p:nvSpPr>
        <p:spPr/>
        <p:txBody>
          <a:bodyPr/>
          <a:lstStyle/>
          <a:p>
            <a:r>
              <a:rPr lang="en-GB" dirty="0"/>
              <a:t>The New Bail Test – Part 2</a:t>
            </a:r>
          </a:p>
        </p:txBody>
      </p:sp>
    </p:spTree>
    <p:extLst>
      <p:ext uri="{BB962C8B-B14F-4D97-AF65-F5344CB8AC3E}">
        <p14:creationId xmlns:p14="http://schemas.microsoft.com/office/powerpoint/2010/main" val="73456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Autofit/>
          </a:bodyPr>
          <a:lstStyle/>
          <a:p>
            <a:endParaRPr lang="en-GB" sz="2000" dirty="0"/>
          </a:p>
          <a:p>
            <a:r>
              <a:rPr lang="en-GB" sz="2000" dirty="0"/>
              <a:t>Section 23B(2) remains unchanged. </a:t>
            </a:r>
            <a:endParaRPr lang="en-GB" sz="2000" strike="sngStrike" dirty="0"/>
          </a:p>
          <a:p>
            <a:pPr marL="0" indent="0">
              <a:buNone/>
            </a:pPr>
            <a:endParaRPr lang="en-GB" sz="2000" strike="sngStrike" dirty="0"/>
          </a:p>
          <a:p>
            <a:pPr marL="0" indent="0">
              <a:buNone/>
            </a:pPr>
            <a:r>
              <a:rPr lang="en-GB" sz="2000" dirty="0"/>
              <a:t>“consider the extent to which the public interest could, if bail were granted, be safeguarded by the imposition of bail conditions”.</a:t>
            </a:r>
          </a:p>
          <a:p>
            <a:pPr marL="0" indent="0">
              <a:buNone/>
            </a:pPr>
            <a:endParaRPr lang="en-GB" sz="2000" dirty="0"/>
          </a:p>
          <a:p>
            <a:r>
              <a:rPr lang="en-GB" sz="2000" dirty="0"/>
              <a:t>Section 24(2AA)(iii) </a:t>
            </a:r>
          </a:p>
          <a:p>
            <a:pPr marL="0" indent="0">
              <a:buNone/>
            </a:pPr>
            <a:r>
              <a:rPr lang="en-GB" sz="2000" dirty="0"/>
              <a:t>Court shall state “</a:t>
            </a:r>
            <a:r>
              <a:rPr lang="en-GB" sz="2000" b="1" dirty="0"/>
              <a:t>reasons </a:t>
            </a:r>
            <a:r>
              <a:rPr lang="en-GB" sz="2000" dirty="0"/>
              <a:t>for considering….that either it would not be appropriate to impose on the accused bail conditions subject to a requirement to submit to [electronic] monitoring or that doing so would not adequately safeguard the interests of public safety or justice”</a:t>
            </a:r>
          </a:p>
          <a:p>
            <a:pPr marL="0" indent="0">
              <a:buNone/>
            </a:pPr>
            <a:endParaRPr lang="en-GB" sz="2000" dirty="0"/>
          </a:p>
        </p:txBody>
      </p:sp>
      <p:sp>
        <p:nvSpPr>
          <p:cNvPr id="3" name="Title 2"/>
          <p:cNvSpPr>
            <a:spLocks noGrp="1"/>
          </p:cNvSpPr>
          <p:nvPr>
            <p:ph type="title"/>
          </p:nvPr>
        </p:nvSpPr>
        <p:spPr/>
        <p:txBody>
          <a:bodyPr/>
          <a:lstStyle/>
          <a:p>
            <a:r>
              <a:rPr lang="en-GB" dirty="0"/>
              <a:t>The New Bail Test – Special Conditions</a:t>
            </a:r>
          </a:p>
        </p:txBody>
      </p:sp>
    </p:spTree>
    <p:extLst>
      <p:ext uri="{BB962C8B-B14F-4D97-AF65-F5344CB8AC3E}">
        <p14:creationId xmlns:p14="http://schemas.microsoft.com/office/powerpoint/2010/main" val="332015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Sentencing and Early Release </a:t>
            </a:r>
          </a:p>
        </p:txBody>
      </p:sp>
      <p:pic>
        <p:nvPicPr>
          <p:cNvPr id="3" name="Picture 2"/>
          <p:cNvPicPr>
            <a:picLocks noChangeAspect="1"/>
          </p:cNvPicPr>
          <p:nvPr/>
        </p:nvPicPr>
        <p:blipFill>
          <a:blip r:embed="rId3"/>
          <a:stretch>
            <a:fillRect/>
          </a:stretch>
        </p:blipFill>
        <p:spPr>
          <a:xfrm>
            <a:off x="2609850" y="1409700"/>
            <a:ext cx="6972300" cy="4038600"/>
          </a:xfrm>
          <a:prstGeom prst="rect">
            <a:avLst/>
          </a:prstGeom>
        </p:spPr>
      </p:pic>
    </p:spTree>
    <p:extLst>
      <p:ext uri="{BB962C8B-B14F-4D97-AF65-F5344CB8AC3E}">
        <p14:creationId xmlns:p14="http://schemas.microsoft.com/office/powerpoint/2010/main" val="64604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08168" y="2733331"/>
            <a:ext cx="4104456" cy="2979531"/>
          </a:xfrm>
          <a:prstGeom prst="rect">
            <a:avLst/>
          </a:prstGeom>
        </p:spPr>
      </p:pic>
      <p:sp>
        <p:nvSpPr>
          <p:cNvPr id="2" name="Text Placeholder 1"/>
          <p:cNvSpPr>
            <a:spLocks noGrp="1"/>
          </p:cNvSpPr>
          <p:nvPr>
            <p:ph type="body" sz="quarter" idx="17"/>
          </p:nvPr>
        </p:nvSpPr>
        <p:spPr/>
        <p:txBody>
          <a:bodyPr>
            <a:normAutofit/>
          </a:bodyPr>
          <a:lstStyle/>
          <a:p>
            <a:r>
              <a:rPr lang="en-GB" sz="2000" dirty="0"/>
              <a:t>Plea at a First diet to multiple House Breakings</a:t>
            </a:r>
          </a:p>
          <a:p>
            <a:r>
              <a:rPr lang="en-GB" sz="2000" dirty="0"/>
              <a:t>Sheriff decides headline sentence due to record is 4 years (1460 days)</a:t>
            </a:r>
          </a:p>
          <a:p>
            <a:r>
              <a:rPr lang="en-GB" sz="2000" dirty="0"/>
              <a:t>Sheriff allows a 25% reduction for plea avoiding trial</a:t>
            </a:r>
          </a:p>
          <a:p>
            <a:r>
              <a:rPr lang="en-GB" sz="2000" dirty="0"/>
              <a:t>On electronic curfew for 13 months (394 days)</a:t>
            </a:r>
          </a:p>
          <a:p>
            <a:r>
              <a:rPr lang="en-GB" sz="2000" dirty="0"/>
              <a:t>How many days will the accused serve?</a:t>
            </a:r>
          </a:p>
        </p:txBody>
      </p:sp>
      <p:sp>
        <p:nvSpPr>
          <p:cNvPr id="3" name="Title 2"/>
          <p:cNvSpPr>
            <a:spLocks noGrp="1"/>
          </p:cNvSpPr>
          <p:nvPr>
            <p:ph type="title"/>
          </p:nvPr>
        </p:nvSpPr>
        <p:spPr/>
        <p:txBody>
          <a:bodyPr/>
          <a:lstStyle/>
          <a:p>
            <a:r>
              <a:rPr lang="en-GB" dirty="0"/>
              <a:t>Sentencing and Early Release</a:t>
            </a:r>
          </a:p>
        </p:txBody>
      </p:sp>
    </p:spTree>
    <p:extLst>
      <p:ext uri="{BB962C8B-B14F-4D97-AF65-F5344CB8AC3E}">
        <p14:creationId xmlns:p14="http://schemas.microsoft.com/office/powerpoint/2010/main" val="81103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4A93-033C-9173-5424-4C749FAAA9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B953C7-9C8F-9298-9182-AD66423448FA}"/>
              </a:ext>
            </a:extLst>
          </p:cNvPr>
          <p:cNvSpPr>
            <a:spLocks noGrp="1"/>
          </p:cNvSpPr>
          <p:nvPr>
            <p:ph type="body" sz="quarter" idx="17"/>
          </p:nvPr>
        </p:nvSpPr>
        <p:spPr/>
        <p:txBody>
          <a:bodyPr>
            <a:normAutofit/>
          </a:bodyPr>
          <a:lstStyle/>
          <a:p>
            <a:r>
              <a:rPr lang="en-GB" sz="2800" dirty="0"/>
              <a:t>Give you a minute..</a:t>
            </a:r>
          </a:p>
          <a:p>
            <a:pPr marL="0" indent="0">
              <a:buNone/>
            </a:pPr>
            <a:r>
              <a:rPr lang="en-GB" sz="2800" dirty="0"/>
              <a:t>But Multiple Choice (within 10 days) for</a:t>
            </a:r>
          </a:p>
          <a:p>
            <a:pPr marL="0" indent="0">
              <a:buNone/>
            </a:pPr>
            <a:r>
              <a:rPr lang="en-GB" sz="2800" dirty="0"/>
              <a:t>days offender will serve:</a:t>
            </a:r>
          </a:p>
          <a:p>
            <a:endParaRPr lang="en-GB" sz="2800" dirty="0"/>
          </a:p>
          <a:p>
            <a:r>
              <a:rPr lang="en-GB" sz="2800" dirty="0"/>
              <a:t>A. 548 days</a:t>
            </a:r>
          </a:p>
          <a:p>
            <a:r>
              <a:rPr lang="en-GB" sz="2800" dirty="0"/>
              <a:t>B. 270 days</a:t>
            </a:r>
          </a:p>
          <a:p>
            <a:r>
              <a:rPr lang="en-GB" sz="2800" dirty="0"/>
              <a:t>C. 132 days</a:t>
            </a:r>
          </a:p>
          <a:p>
            <a:r>
              <a:rPr lang="en-GB" sz="2800" dirty="0"/>
              <a:t>D. 99 days</a:t>
            </a:r>
          </a:p>
          <a:p>
            <a:pPr marL="0" indent="0">
              <a:buNone/>
            </a:pPr>
            <a:endParaRPr lang="en-GB" sz="2800" dirty="0"/>
          </a:p>
        </p:txBody>
      </p:sp>
      <p:sp>
        <p:nvSpPr>
          <p:cNvPr id="3" name="Title 2">
            <a:extLst>
              <a:ext uri="{FF2B5EF4-FFF2-40B4-BE49-F238E27FC236}">
                <a16:creationId xmlns:a16="http://schemas.microsoft.com/office/drawing/2014/main" id="{FC822336-36CD-4DC4-BEA3-9379021F373F}"/>
              </a:ext>
            </a:extLst>
          </p:cNvPr>
          <p:cNvSpPr>
            <a:spLocks noGrp="1"/>
          </p:cNvSpPr>
          <p:nvPr>
            <p:ph type="title"/>
          </p:nvPr>
        </p:nvSpPr>
        <p:spPr/>
        <p:txBody>
          <a:bodyPr/>
          <a:lstStyle/>
          <a:p>
            <a:r>
              <a:rPr lang="en-GB" dirty="0"/>
              <a:t>Four Year Headline – 4 years - 1461 days</a:t>
            </a:r>
          </a:p>
        </p:txBody>
      </p:sp>
      <p:pic>
        <p:nvPicPr>
          <p:cNvPr id="6" name="Picture 5">
            <a:extLst>
              <a:ext uri="{FF2B5EF4-FFF2-40B4-BE49-F238E27FC236}">
                <a16:creationId xmlns:a16="http://schemas.microsoft.com/office/drawing/2014/main" id="{2BA47B31-C8DD-859C-31DB-2D9930ACC466}"/>
              </a:ext>
            </a:extLst>
          </p:cNvPr>
          <p:cNvPicPr>
            <a:picLocks noChangeAspect="1"/>
          </p:cNvPicPr>
          <p:nvPr/>
        </p:nvPicPr>
        <p:blipFill>
          <a:blip r:embed="rId3"/>
          <a:stretch>
            <a:fillRect/>
          </a:stretch>
        </p:blipFill>
        <p:spPr>
          <a:xfrm>
            <a:off x="7039867" y="1603513"/>
            <a:ext cx="3881746" cy="3913049"/>
          </a:xfrm>
          <a:prstGeom prst="rect">
            <a:avLst/>
          </a:prstGeom>
        </p:spPr>
      </p:pic>
    </p:spTree>
    <p:extLst>
      <p:ext uri="{BB962C8B-B14F-4D97-AF65-F5344CB8AC3E}">
        <p14:creationId xmlns:p14="http://schemas.microsoft.com/office/powerpoint/2010/main" val="1899510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21276" y="1341438"/>
            <a:ext cx="11803749" cy="4319587"/>
          </a:xfrm>
        </p:spPr>
        <p:txBody>
          <a:bodyPr>
            <a:normAutofit lnSpcReduction="10000"/>
          </a:bodyPr>
          <a:lstStyle/>
          <a:p>
            <a:r>
              <a:rPr lang="en-GB" dirty="0"/>
              <a:t>4 years sentence =</a:t>
            </a:r>
            <a:r>
              <a:rPr lang="en-GB" b="1" dirty="0"/>
              <a:t>1461 days</a:t>
            </a:r>
          </a:p>
          <a:p>
            <a:r>
              <a:rPr lang="en-GB" dirty="0"/>
              <a:t>25% “discount” = 365 days</a:t>
            </a:r>
          </a:p>
          <a:p>
            <a:r>
              <a:rPr lang="en-GB" dirty="0"/>
              <a:t>Sentence imposed =  3 years = 1096 days</a:t>
            </a:r>
          </a:p>
          <a:p>
            <a:r>
              <a:rPr lang="en-GB" dirty="0"/>
              <a:t>Bail period =394 days</a:t>
            </a:r>
          </a:p>
          <a:p>
            <a:r>
              <a:rPr lang="en-GB" dirty="0"/>
              <a:t>Relevant period = 197 (394 /2) days to be treated </a:t>
            </a:r>
          </a:p>
          <a:p>
            <a:pPr marL="0" indent="0">
              <a:buNone/>
            </a:pPr>
            <a:r>
              <a:rPr lang="en-GB" dirty="0"/>
              <a:t>       as already served</a:t>
            </a:r>
          </a:p>
          <a:p>
            <a:pPr marL="0" indent="0">
              <a:buNone/>
            </a:pPr>
            <a:r>
              <a:rPr lang="en-GB" b="1" i="1" dirty="0">
                <a:solidFill>
                  <a:srgbClr val="FF0000"/>
                </a:solidFill>
              </a:rPr>
              <a:t>Court Imposes 1096 days imprisonment and directs</a:t>
            </a:r>
          </a:p>
          <a:p>
            <a:pPr marL="0" indent="0">
              <a:buNone/>
            </a:pPr>
            <a:r>
              <a:rPr lang="en-GB" b="1" i="1" dirty="0">
                <a:solidFill>
                  <a:srgbClr val="FF0000"/>
                </a:solidFill>
              </a:rPr>
              <a:t>	 that 197 days be treated as time already served</a:t>
            </a:r>
            <a:endParaRPr lang="en-GB" b="1" dirty="0">
              <a:solidFill>
                <a:srgbClr val="FF0000"/>
              </a:solidFill>
            </a:endParaRPr>
          </a:p>
          <a:p>
            <a:r>
              <a:rPr lang="en-GB" dirty="0"/>
              <a:t>Sentence to be served= 30% of 1096 = 329</a:t>
            </a:r>
          </a:p>
          <a:p>
            <a:r>
              <a:rPr lang="en-GB" dirty="0"/>
              <a:t>Days in custody 329 – 197 = </a:t>
            </a:r>
            <a:r>
              <a:rPr lang="en-GB" b="1" dirty="0"/>
              <a:t>132 days</a:t>
            </a:r>
          </a:p>
        </p:txBody>
      </p:sp>
      <p:sp>
        <p:nvSpPr>
          <p:cNvPr id="3" name="Title 2"/>
          <p:cNvSpPr>
            <a:spLocks noGrp="1"/>
          </p:cNvSpPr>
          <p:nvPr>
            <p:ph type="title"/>
          </p:nvPr>
        </p:nvSpPr>
        <p:spPr/>
        <p:txBody>
          <a:bodyPr/>
          <a:lstStyle/>
          <a:p>
            <a:r>
              <a:rPr lang="en-GB" dirty="0"/>
              <a:t>Sentencing and Early Release</a:t>
            </a:r>
          </a:p>
        </p:txBody>
      </p:sp>
      <p:pic>
        <p:nvPicPr>
          <p:cNvPr id="5" name="Picture 4">
            <a:extLst>
              <a:ext uri="{FF2B5EF4-FFF2-40B4-BE49-F238E27FC236}">
                <a16:creationId xmlns:a16="http://schemas.microsoft.com/office/drawing/2014/main" id="{386B4384-B2F5-A108-085F-841C700D34E0}"/>
              </a:ext>
            </a:extLst>
          </p:cNvPr>
          <p:cNvPicPr>
            <a:picLocks noChangeAspect="1"/>
          </p:cNvPicPr>
          <p:nvPr/>
        </p:nvPicPr>
        <p:blipFill>
          <a:blip r:embed="rId3"/>
          <a:stretch>
            <a:fillRect/>
          </a:stretch>
        </p:blipFill>
        <p:spPr>
          <a:xfrm>
            <a:off x="8047232" y="1341438"/>
            <a:ext cx="3670110" cy="4706520"/>
          </a:xfrm>
          <a:prstGeom prst="rect">
            <a:avLst/>
          </a:prstGeom>
        </p:spPr>
      </p:pic>
    </p:spTree>
    <p:extLst>
      <p:ext uri="{BB962C8B-B14F-4D97-AF65-F5344CB8AC3E}">
        <p14:creationId xmlns:p14="http://schemas.microsoft.com/office/powerpoint/2010/main" val="32494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D78AC3-870B-EF8E-7333-3FCC7E6EA226}"/>
              </a:ext>
            </a:extLst>
          </p:cNvPr>
          <p:cNvSpPr txBox="1"/>
          <p:nvPr/>
        </p:nvSpPr>
        <p:spPr>
          <a:xfrm>
            <a:off x="228600" y="889843"/>
            <a:ext cx="11009376" cy="5078313"/>
          </a:xfrm>
          <a:prstGeom prst="rect">
            <a:avLst/>
          </a:prstGeom>
          <a:noFill/>
        </p:spPr>
        <p:txBody>
          <a:bodyPr wrap="square">
            <a:spAutoFit/>
          </a:bodyPr>
          <a:lstStyle/>
          <a:p>
            <a:r>
              <a:rPr lang="en-GB" sz="3600" b="1" dirty="0"/>
              <a:t>Scottish Government consultation</a:t>
            </a:r>
          </a:p>
          <a:p>
            <a:pPr marL="457200" indent="-457200">
              <a:buFont typeface="Arial" panose="020B0604020202020204" pitchFamily="34" charset="0"/>
              <a:buChar char="•"/>
            </a:pPr>
            <a:r>
              <a:rPr lang="en-GB" sz="3600" dirty="0"/>
              <a:t>Extending and increasing presumption against short sentences </a:t>
            </a:r>
          </a:p>
          <a:p>
            <a:pPr marL="457200" indent="-457200">
              <a:buFont typeface="Arial" panose="020B0604020202020204" pitchFamily="34" charset="0"/>
              <a:buChar char="•"/>
            </a:pPr>
            <a:r>
              <a:rPr lang="en-GB" sz="3600" dirty="0"/>
              <a:t>Strengthening the bail test</a:t>
            </a:r>
          </a:p>
          <a:p>
            <a:pPr marL="457200" indent="-457200">
              <a:buFont typeface="Arial" panose="020B0604020202020204" pitchFamily="34" charset="0"/>
              <a:buChar char="•"/>
            </a:pPr>
            <a:r>
              <a:rPr lang="en-GB" sz="3600" dirty="0"/>
              <a:t>Expanding and enhancing community sentencing options</a:t>
            </a:r>
          </a:p>
          <a:p>
            <a:pPr marL="457200" indent="-457200">
              <a:buFont typeface="Arial" panose="020B0604020202020204" pitchFamily="34" charset="0"/>
              <a:buChar char="•"/>
            </a:pPr>
            <a:r>
              <a:rPr lang="en-GB" sz="3600" dirty="0"/>
              <a:t>Expanding eligibility for automatic early release </a:t>
            </a:r>
          </a:p>
          <a:p>
            <a:pPr marL="457200" indent="-457200">
              <a:buFont typeface="Arial" panose="020B0604020202020204" pitchFamily="34" charset="0"/>
              <a:buChar char="•"/>
            </a:pPr>
            <a:r>
              <a:rPr lang="en-GB" sz="3600" dirty="0"/>
              <a:t>Reintroducing conditional release at 2/3 point for certain long-term prisoners</a:t>
            </a:r>
          </a:p>
        </p:txBody>
      </p:sp>
      <p:sp>
        <p:nvSpPr>
          <p:cNvPr id="6" name="TextBox 5">
            <a:extLst>
              <a:ext uri="{FF2B5EF4-FFF2-40B4-BE49-F238E27FC236}">
                <a16:creationId xmlns:a16="http://schemas.microsoft.com/office/drawing/2014/main" id="{F18A3440-97B4-AC7D-F1B4-1537DA939CAA}"/>
              </a:ext>
            </a:extLst>
          </p:cNvPr>
          <p:cNvSpPr txBox="1"/>
          <p:nvPr/>
        </p:nvSpPr>
        <p:spPr>
          <a:xfrm>
            <a:off x="228600" y="120402"/>
            <a:ext cx="10351008" cy="769441"/>
          </a:xfrm>
          <a:prstGeom prst="rect">
            <a:avLst/>
          </a:prstGeom>
          <a:noFill/>
        </p:spPr>
        <p:txBody>
          <a:bodyPr wrap="square" rtlCol="0">
            <a:spAutoFit/>
          </a:bodyPr>
          <a:lstStyle/>
          <a:p>
            <a:r>
              <a:rPr lang="en-GB" sz="4400" b="1" dirty="0">
                <a:solidFill>
                  <a:srgbClr val="681244"/>
                </a:solidFill>
              </a:rPr>
              <a:t>Bail, sentencing and penal reform</a:t>
            </a:r>
          </a:p>
        </p:txBody>
      </p:sp>
    </p:spTree>
    <p:extLst>
      <p:ext uri="{BB962C8B-B14F-4D97-AF65-F5344CB8AC3E}">
        <p14:creationId xmlns:p14="http://schemas.microsoft.com/office/powerpoint/2010/main" val="166716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endParaRPr lang="en-GB" dirty="0"/>
          </a:p>
          <a:p>
            <a:pPr marL="0" indent="0">
              <a:buNone/>
            </a:pPr>
            <a:r>
              <a:rPr lang="en-GB" dirty="0"/>
              <a:t>Summary Sentence for s.38, threatening behaviour</a:t>
            </a:r>
          </a:p>
          <a:p>
            <a:r>
              <a:rPr lang="en-GB" dirty="0"/>
              <a:t>10 months is headline selected (330 days)</a:t>
            </a:r>
          </a:p>
          <a:p>
            <a:r>
              <a:rPr lang="en-GB" dirty="0"/>
              <a:t>Plea at continued intermediate diet so decides</a:t>
            </a:r>
          </a:p>
          <a:p>
            <a:pPr marL="0" indent="0">
              <a:buNone/>
            </a:pPr>
            <a:r>
              <a:rPr lang="en-GB" dirty="0"/>
              <a:t>	discount of 20%</a:t>
            </a:r>
          </a:p>
          <a:p>
            <a:r>
              <a:rPr lang="en-GB" dirty="0"/>
              <a:t>Agent advises on curfew for approx. 22 weeks</a:t>
            </a:r>
          </a:p>
          <a:p>
            <a:pPr marL="0" indent="0">
              <a:buNone/>
            </a:pPr>
            <a:r>
              <a:rPr lang="en-GB" dirty="0"/>
              <a:t> (160 days)</a:t>
            </a:r>
          </a:p>
          <a:p>
            <a:r>
              <a:rPr lang="en-GB" dirty="0"/>
              <a:t>How long in prison?</a:t>
            </a:r>
          </a:p>
          <a:p>
            <a:pPr marL="0" indent="0">
              <a:buNone/>
            </a:pPr>
            <a:endParaRPr lang="en-GB" dirty="0"/>
          </a:p>
        </p:txBody>
      </p:sp>
      <p:sp>
        <p:nvSpPr>
          <p:cNvPr id="3" name="Title 2"/>
          <p:cNvSpPr>
            <a:spLocks noGrp="1"/>
          </p:cNvSpPr>
          <p:nvPr>
            <p:ph type="title"/>
          </p:nvPr>
        </p:nvSpPr>
        <p:spPr/>
        <p:txBody>
          <a:bodyPr/>
          <a:lstStyle/>
          <a:p>
            <a:r>
              <a:rPr lang="en-GB" dirty="0"/>
              <a:t>Sentencing and Early Release</a:t>
            </a:r>
          </a:p>
        </p:txBody>
      </p:sp>
      <p:pic>
        <p:nvPicPr>
          <p:cNvPr id="5" name="Picture 4">
            <a:extLst>
              <a:ext uri="{FF2B5EF4-FFF2-40B4-BE49-F238E27FC236}">
                <a16:creationId xmlns:a16="http://schemas.microsoft.com/office/drawing/2014/main" id="{A06A0DB5-FA46-4F54-26D2-3892148C3C5F}"/>
              </a:ext>
            </a:extLst>
          </p:cNvPr>
          <p:cNvPicPr>
            <a:picLocks noChangeAspect="1"/>
          </p:cNvPicPr>
          <p:nvPr/>
        </p:nvPicPr>
        <p:blipFill>
          <a:blip r:embed="rId3"/>
          <a:stretch>
            <a:fillRect/>
          </a:stretch>
        </p:blipFill>
        <p:spPr>
          <a:xfrm>
            <a:off x="8040216" y="1196974"/>
            <a:ext cx="3956092" cy="4680297"/>
          </a:xfrm>
          <a:prstGeom prst="rect">
            <a:avLst/>
          </a:prstGeom>
        </p:spPr>
      </p:pic>
    </p:spTree>
    <p:extLst>
      <p:ext uri="{BB962C8B-B14F-4D97-AF65-F5344CB8AC3E}">
        <p14:creationId xmlns:p14="http://schemas.microsoft.com/office/powerpoint/2010/main" val="210007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17D98-DD1B-B07D-39D8-92DBE46DFD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7BCAFF-BBBB-C396-48CA-94B1472E5309}"/>
              </a:ext>
            </a:extLst>
          </p:cNvPr>
          <p:cNvSpPr>
            <a:spLocks noGrp="1"/>
          </p:cNvSpPr>
          <p:nvPr>
            <p:ph type="body" sz="quarter" idx="17"/>
          </p:nvPr>
        </p:nvSpPr>
        <p:spPr/>
        <p:txBody>
          <a:bodyPr>
            <a:normAutofit/>
          </a:bodyPr>
          <a:lstStyle/>
          <a:p>
            <a:r>
              <a:rPr lang="en-GB" sz="2800" dirty="0"/>
              <a:t>Give you a minute..</a:t>
            </a:r>
          </a:p>
          <a:p>
            <a:pPr marL="0" indent="0">
              <a:buNone/>
            </a:pPr>
            <a:r>
              <a:rPr lang="en-GB" sz="2800" dirty="0"/>
              <a:t>But Multiple Choice (within 5 days):</a:t>
            </a:r>
          </a:p>
          <a:p>
            <a:endParaRPr lang="en-GB" sz="2800" dirty="0"/>
          </a:p>
          <a:p>
            <a:r>
              <a:rPr lang="en-GB" sz="2800" dirty="0"/>
              <a:t>A. 129 days</a:t>
            </a:r>
          </a:p>
          <a:p>
            <a:r>
              <a:rPr lang="en-GB" sz="2800" dirty="0"/>
              <a:t>B. 165 days</a:t>
            </a:r>
          </a:p>
          <a:p>
            <a:r>
              <a:rPr lang="en-GB" sz="2800" dirty="0"/>
              <a:t>C. 59 days</a:t>
            </a:r>
          </a:p>
          <a:p>
            <a:r>
              <a:rPr lang="en-GB" sz="2800" dirty="0"/>
              <a:t>D. 0 days</a:t>
            </a:r>
          </a:p>
          <a:p>
            <a:pPr marL="0" indent="0">
              <a:buNone/>
            </a:pPr>
            <a:endParaRPr lang="en-GB" sz="2800" dirty="0"/>
          </a:p>
        </p:txBody>
      </p:sp>
      <p:sp>
        <p:nvSpPr>
          <p:cNvPr id="3" name="Title 2">
            <a:extLst>
              <a:ext uri="{FF2B5EF4-FFF2-40B4-BE49-F238E27FC236}">
                <a16:creationId xmlns:a16="http://schemas.microsoft.com/office/drawing/2014/main" id="{2583C4AD-786C-775E-B277-5FC3163719D1}"/>
              </a:ext>
            </a:extLst>
          </p:cNvPr>
          <p:cNvSpPr>
            <a:spLocks noGrp="1"/>
          </p:cNvSpPr>
          <p:nvPr>
            <p:ph type="title"/>
          </p:nvPr>
        </p:nvSpPr>
        <p:spPr/>
        <p:txBody>
          <a:bodyPr/>
          <a:lstStyle/>
          <a:p>
            <a:r>
              <a:rPr lang="en-GB" dirty="0"/>
              <a:t>10 month headline (330 days)</a:t>
            </a:r>
          </a:p>
        </p:txBody>
      </p:sp>
      <p:pic>
        <p:nvPicPr>
          <p:cNvPr id="6" name="Picture 5">
            <a:extLst>
              <a:ext uri="{FF2B5EF4-FFF2-40B4-BE49-F238E27FC236}">
                <a16:creationId xmlns:a16="http://schemas.microsoft.com/office/drawing/2014/main" id="{DD9AB9EA-7DFF-879E-60A8-245336E6AD8E}"/>
              </a:ext>
            </a:extLst>
          </p:cNvPr>
          <p:cNvPicPr>
            <a:picLocks noChangeAspect="1"/>
          </p:cNvPicPr>
          <p:nvPr/>
        </p:nvPicPr>
        <p:blipFill>
          <a:blip r:embed="rId3"/>
          <a:stretch>
            <a:fillRect/>
          </a:stretch>
        </p:blipFill>
        <p:spPr>
          <a:xfrm>
            <a:off x="7039867" y="1603513"/>
            <a:ext cx="3881746" cy="3913049"/>
          </a:xfrm>
          <a:prstGeom prst="rect">
            <a:avLst/>
          </a:prstGeom>
        </p:spPr>
      </p:pic>
    </p:spTree>
    <p:extLst>
      <p:ext uri="{BB962C8B-B14F-4D97-AF65-F5344CB8AC3E}">
        <p14:creationId xmlns:p14="http://schemas.microsoft.com/office/powerpoint/2010/main" val="347273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40216" y="2276872"/>
            <a:ext cx="3857625" cy="2800350"/>
          </a:xfrm>
          <a:prstGeom prst="rect">
            <a:avLst/>
          </a:prstGeom>
        </p:spPr>
      </p:pic>
      <p:sp>
        <p:nvSpPr>
          <p:cNvPr id="2" name="Text Placeholder 1"/>
          <p:cNvSpPr>
            <a:spLocks noGrp="1"/>
          </p:cNvSpPr>
          <p:nvPr>
            <p:ph type="body" sz="quarter" idx="17"/>
          </p:nvPr>
        </p:nvSpPr>
        <p:spPr/>
        <p:txBody>
          <a:bodyPr>
            <a:normAutofit lnSpcReduction="10000"/>
          </a:bodyPr>
          <a:lstStyle/>
          <a:p>
            <a:r>
              <a:rPr lang="en-GB" dirty="0"/>
              <a:t>Convert to days 10 x 30 = 330</a:t>
            </a:r>
          </a:p>
          <a:p>
            <a:r>
              <a:rPr lang="en-GB" dirty="0"/>
              <a:t>20% of 330 = 66 days</a:t>
            </a:r>
          </a:p>
          <a:p>
            <a:r>
              <a:rPr lang="en-GB" dirty="0"/>
              <a:t>Discounted sentence (330-66) = 264 days</a:t>
            </a:r>
          </a:p>
          <a:p>
            <a:r>
              <a:rPr lang="en-GB" dirty="0"/>
              <a:t>Days on bail (bail period)= 160</a:t>
            </a:r>
          </a:p>
          <a:p>
            <a:r>
              <a:rPr lang="en-GB" dirty="0"/>
              <a:t>Relevant Period 160 / 2</a:t>
            </a:r>
          </a:p>
          <a:p>
            <a:r>
              <a:rPr lang="en-GB" dirty="0"/>
              <a:t>80 days to be treated as served</a:t>
            </a:r>
          </a:p>
          <a:p>
            <a:pPr marL="0" indent="0">
              <a:buNone/>
            </a:pPr>
            <a:r>
              <a:rPr lang="en-GB" i="1" dirty="0"/>
              <a:t>“</a:t>
            </a:r>
            <a:r>
              <a:rPr lang="en-GB" b="1" i="1" dirty="0">
                <a:solidFill>
                  <a:srgbClr val="FF0000"/>
                </a:solidFill>
              </a:rPr>
              <a:t>Court Imposes 264 days imprisonment and directs</a:t>
            </a:r>
          </a:p>
          <a:p>
            <a:pPr marL="0" indent="0">
              <a:buNone/>
            </a:pPr>
            <a:r>
              <a:rPr lang="en-GB" b="1" i="1" dirty="0">
                <a:solidFill>
                  <a:srgbClr val="FF0000"/>
                </a:solidFill>
              </a:rPr>
              <a:t>	 that 80 days be treated as time already served</a:t>
            </a:r>
            <a:r>
              <a:rPr lang="en-GB" dirty="0"/>
              <a:t>”</a:t>
            </a:r>
          </a:p>
          <a:p>
            <a:r>
              <a:rPr lang="en-GB" dirty="0"/>
              <a:t>Sentence to be served= 30% of 264= 79</a:t>
            </a:r>
          </a:p>
          <a:p>
            <a:r>
              <a:rPr lang="en-GB" dirty="0"/>
              <a:t>Days in custody 79 – 80 =……….</a:t>
            </a:r>
            <a:endParaRPr lang="en-GB" b="1" dirty="0"/>
          </a:p>
          <a:p>
            <a:pPr marL="0" indent="0">
              <a:buNone/>
            </a:pPr>
            <a:endParaRPr lang="en-GB"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Sentencing and Early Release</a:t>
            </a:r>
          </a:p>
        </p:txBody>
      </p:sp>
    </p:spTree>
    <p:extLst>
      <p:ext uri="{BB962C8B-B14F-4D97-AF65-F5344CB8AC3E}">
        <p14:creationId xmlns:p14="http://schemas.microsoft.com/office/powerpoint/2010/main" val="9828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38C0-72DC-2C70-4944-B921047F73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F6ACA9-B684-7E7D-2841-E16964FCFC30}"/>
              </a:ext>
            </a:extLst>
          </p:cNvPr>
          <p:cNvSpPr>
            <a:spLocks noGrp="1"/>
          </p:cNvSpPr>
          <p:nvPr>
            <p:ph type="title"/>
          </p:nvPr>
        </p:nvSpPr>
        <p:spPr>
          <a:xfrm>
            <a:off x="550863" y="551826"/>
            <a:ext cx="11426086" cy="642931"/>
          </a:xfrm>
        </p:spPr>
        <p:txBody>
          <a:bodyPr>
            <a:normAutofit fontScale="90000"/>
          </a:bodyPr>
          <a:lstStyle/>
          <a:p>
            <a:r>
              <a:rPr lang="en-GB" sz="5300" dirty="0"/>
              <a:t>New Ways</a:t>
            </a:r>
            <a:br>
              <a:rPr lang="en-GB" dirty="0"/>
            </a:br>
            <a:endParaRPr lang="en-GB" dirty="0"/>
          </a:p>
        </p:txBody>
      </p:sp>
      <p:pic>
        <p:nvPicPr>
          <p:cNvPr id="2" name="Picture 1">
            <a:extLst>
              <a:ext uri="{FF2B5EF4-FFF2-40B4-BE49-F238E27FC236}">
                <a16:creationId xmlns:a16="http://schemas.microsoft.com/office/drawing/2014/main" id="{81F82D24-B2B4-675D-31B4-E9F811C4AA00}"/>
              </a:ext>
            </a:extLst>
          </p:cNvPr>
          <p:cNvPicPr>
            <a:picLocks noChangeAspect="1"/>
          </p:cNvPicPr>
          <p:nvPr/>
        </p:nvPicPr>
        <p:blipFill>
          <a:blip r:embed="rId3"/>
          <a:stretch>
            <a:fillRect/>
          </a:stretch>
        </p:blipFill>
        <p:spPr>
          <a:xfrm>
            <a:off x="4229381" y="430352"/>
            <a:ext cx="4069050" cy="5997295"/>
          </a:xfrm>
          <a:prstGeom prst="rect">
            <a:avLst/>
          </a:prstGeom>
        </p:spPr>
      </p:pic>
    </p:spTree>
    <p:extLst>
      <p:ext uri="{BB962C8B-B14F-4D97-AF65-F5344CB8AC3E}">
        <p14:creationId xmlns:p14="http://schemas.microsoft.com/office/powerpoint/2010/main" val="4116106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5091-681F-C0E7-5DA4-91FB50E6A383}"/>
            </a:ext>
          </a:extLst>
        </p:cNvPr>
        <p:cNvGrpSpPr/>
        <p:nvPr/>
      </p:nvGrpSpPr>
      <p:grpSpPr>
        <a:xfrm>
          <a:off x="0" y="0"/>
          <a:ext cx="0" cy="0"/>
          <a:chOff x="0" y="0"/>
          <a:chExt cx="0" cy="0"/>
        </a:xfrm>
      </p:grpSpPr>
      <p:sp>
        <p:nvSpPr>
          <p:cNvPr id="6" name="Content Placeholder 8">
            <a:extLst>
              <a:ext uri="{FF2B5EF4-FFF2-40B4-BE49-F238E27FC236}">
                <a16:creationId xmlns:a16="http://schemas.microsoft.com/office/drawing/2014/main" id="{A0E6C90A-EA83-AD8F-6DFF-D6019C171D4C}"/>
              </a:ext>
            </a:extLst>
          </p:cNvPr>
          <p:cNvSpPr txBox="1">
            <a:spLocks/>
          </p:cNvSpPr>
          <p:nvPr/>
        </p:nvSpPr>
        <p:spPr>
          <a:xfrm>
            <a:off x="335361" y="1508787"/>
            <a:ext cx="11521279" cy="4608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b="1" dirty="0">
                <a:solidFill>
                  <a:srgbClr val="681244"/>
                </a:solidFill>
              </a:rPr>
              <a:t>Structured Deferred Sentences </a:t>
            </a:r>
          </a:p>
          <a:p>
            <a:pPr algn="ctr"/>
            <a:endParaRPr lang="en-GB" sz="4800" dirty="0">
              <a:solidFill>
                <a:srgbClr val="681244"/>
              </a:solidFill>
            </a:endParaRPr>
          </a:p>
          <a:p>
            <a:pPr marL="0" lvl="0" indent="0" algn="ctr">
              <a:buNone/>
              <a:defRPr/>
            </a:pPr>
            <a:r>
              <a:rPr lang="en-GB" sz="4800" b="1" dirty="0">
                <a:solidFill>
                  <a:srgbClr val="000000"/>
                </a:solidFill>
              </a:rPr>
              <a:t>Sheriff Jo McDonald</a:t>
            </a:r>
          </a:p>
          <a:p>
            <a:pPr marL="0" lvl="0" indent="0" algn="ctr">
              <a:buNone/>
              <a:defRPr/>
            </a:pPr>
            <a:r>
              <a:rPr lang="en-GB" sz="4800" b="1" dirty="0">
                <a:solidFill>
                  <a:srgbClr val="000000"/>
                </a:solidFill>
              </a:rPr>
              <a:t>Glasgow Sheriff Court</a:t>
            </a:r>
          </a:p>
        </p:txBody>
      </p:sp>
    </p:spTree>
    <p:extLst>
      <p:ext uri="{BB962C8B-B14F-4D97-AF65-F5344CB8AC3E}">
        <p14:creationId xmlns:p14="http://schemas.microsoft.com/office/powerpoint/2010/main" val="62523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4E1EE1-0C73-6C15-046D-A10A27533D64}"/>
              </a:ext>
            </a:extLst>
          </p:cNvPr>
          <p:cNvSpPr txBox="1"/>
          <p:nvPr/>
        </p:nvSpPr>
        <p:spPr>
          <a:xfrm>
            <a:off x="448056" y="303261"/>
            <a:ext cx="10351008" cy="769441"/>
          </a:xfrm>
          <a:prstGeom prst="rect">
            <a:avLst/>
          </a:prstGeom>
          <a:noFill/>
        </p:spPr>
        <p:txBody>
          <a:bodyPr wrap="square" rtlCol="0">
            <a:spAutoFit/>
          </a:bodyPr>
          <a:lstStyle/>
          <a:p>
            <a:r>
              <a:rPr lang="en-GB" sz="4400" b="1" dirty="0">
                <a:solidFill>
                  <a:srgbClr val="681244"/>
                </a:solidFill>
              </a:rPr>
              <a:t>Sentencing Council Research</a:t>
            </a:r>
          </a:p>
        </p:txBody>
      </p:sp>
      <p:sp>
        <p:nvSpPr>
          <p:cNvPr id="3" name="TextBox 2">
            <a:extLst>
              <a:ext uri="{FF2B5EF4-FFF2-40B4-BE49-F238E27FC236}">
                <a16:creationId xmlns:a16="http://schemas.microsoft.com/office/drawing/2014/main" id="{D1C7D91A-1447-F135-C237-B7AA507DE540}"/>
              </a:ext>
            </a:extLst>
          </p:cNvPr>
          <p:cNvSpPr txBox="1"/>
          <p:nvPr/>
        </p:nvSpPr>
        <p:spPr>
          <a:xfrm>
            <a:off x="239334" y="1536174"/>
            <a:ext cx="11952666" cy="3785652"/>
          </a:xfrm>
          <a:prstGeom prst="rect">
            <a:avLst/>
          </a:prstGeom>
          <a:noFill/>
        </p:spPr>
        <p:txBody>
          <a:bodyPr wrap="square">
            <a:spAutoFit/>
          </a:bodyPr>
          <a:lstStyle/>
          <a:p>
            <a:pPr marL="457200" indent="-457200">
              <a:buFont typeface="Arial" panose="020B0604020202020204" pitchFamily="34" charset="0"/>
              <a:buChar char="•"/>
            </a:pPr>
            <a:r>
              <a:rPr lang="en-GB" sz="3000" dirty="0"/>
              <a:t>Pilot study into the operation of the presumption against short sentences of 12 months or less</a:t>
            </a:r>
          </a:p>
          <a:p>
            <a:pPr marL="457200" indent="-457200">
              <a:buFont typeface="Arial" panose="020B0604020202020204" pitchFamily="34" charset="0"/>
              <a:buChar char="•"/>
            </a:pPr>
            <a:r>
              <a:rPr lang="en-GB" sz="3000" dirty="0"/>
              <a:t>Public perceptions of sentencing: </a:t>
            </a:r>
          </a:p>
          <a:p>
            <a:pPr marL="990587" lvl="2" indent="0">
              <a:buNone/>
            </a:pPr>
            <a:r>
              <a:rPr lang="en-GB" sz="3000" dirty="0"/>
              <a:t>- 2019 national surveys </a:t>
            </a:r>
          </a:p>
          <a:p>
            <a:pPr marL="990587" lvl="2" indent="0">
              <a:buNone/>
            </a:pPr>
            <a:r>
              <a:rPr lang="en-GB" sz="3000" dirty="0"/>
              <a:t>- 2025 national survey</a:t>
            </a:r>
          </a:p>
          <a:p>
            <a:pPr marL="457200" indent="-457200">
              <a:buFont typeface="Arial" panose="020B0604020202020204" pitchFamily="34" charset="0"/>
              <a:buChar char="•"/>
            </a:pPr>
            <a:r>
              <a:rPr lang="en-GB" sz="3000" dirty="0"/>
              <a:t>Judicial perspectives:</a:t>
            </a:r>
          </a:p>
          <a:p>
            <a:pPr marL="990587" lvl="2" indent="0">
              <a:buNone/>
            </a:pPr>
            <a:r>
              <a:rPr lang="en-GB" sz="3000" dirty="0"/>
              <a:t>- community disposals</a:t>
            </a:r>
          </a:p>
          <a:p>
            <a:pPr marL="990587" lvl="2" indent="0">
              <a:buNone/>
            </a:pPr>
            <a:r>
              <a:rPr lang="en-GB" sz="3000" dirty="0"/>
              <a:t>- mental health and sentencing</a:t>
            </a:r>
          </a:p>
        </p:txBody>
      </p:sp>
    </p:spTree>
    <p:extLst>
      <p:ext uri="{BB962C8B-B14F-4D97-AF65-F5344CB8AC3E}">
        <p14:creationId xmlns:p14="http://schemas.microsoft.com/office/powerpoint/2010/main" val="18071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5841612-5651-48CA-0458-E648FC7023AA}"/>
              </a:ext>
            </a:extLst>
          </p:cNvPr>
          <p:cNvSpPr txBox="1">
            <a:spLocks/>
          </p:cNvSpPr>
          <p:nvPr/>
        </p:nvSpPr>
        <p:spPr>
          <a:xfrm>
            <a:off x="0" y="1232452"/>
            <a:ext cx="11473339" cy="4702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i="1" dirty="0">
                <a:ea typeface="Calibri" panose="020F0502020204030204" pitchFamily="34" charset="0"/>
                <a:cs typeface="Times New Roman" panose="02020603050405020304" pitchFamily="18" charset="0"/>
              </a:rPr>
              <a:t>Q: In general, how much, if anything, do you feel you know about the sentences given to people convicted of crimes in Scotland? </a:t>
            </a:r>
          </a:p>
          <a:p>
            <a:endParaRPr lang="en-GB" dirty="0"/>
          </a:p>
        </p:txBody>
      </p:sp>
      <p:pic>
        <p:nvPicPr>
          <p:cNvPr id="7" name="Picture 6">
            <a:extLst>
              <a:ext uri="{FF2B5EF4-FFF2-40B4-BE49-F238E27FC236}">
                <a16:creationId xmlns:a16="http://schemas.microsoft.com/office/drawing/2014/main" id="{985EAEF0-854A-6648-454C-7D440D034465}"/>
              </a:ext>
            </a:extLst>
          </p:cNvPr>
          <p:cNvPicPr>
            <a:picLocks noChangeAspect="1"/>
          </p:cNvPicPr>
          <p:nvPr/>
        </p:nvPicPr>
        <p:blipFill>
          <a:blip r:embed="rId2"/>
          <a:stretch>
            <a:fillRect/>
          </a:stretch>
        </p:blipFill>
        <p:spPr>
          <a:xfrm>
            <a:off x="-93913" y="2059007"/>
            <a:ext cx="12192000" cy="4590558"/>
          </a:xfrm>
          <a:prstGeom prst="rect">
            <a:avLst/>
          </a:prstGeom>
        </p:spPr>
      </p:pic>
      <p:sp>
        <p:nvSpPr>
          <p:cNvPr id="10" name="TextBox 9">
            <a:extLst>
              <a:ext uri="{FF2B5EF4-FFF2-40B4-BE49-F238E27FC236}">
                <a16:creationId xmlns:a16="http://schemas.microsoft.com/office/drawing/2014/main" id="{723B1636-4792-4815-145A-A6DBA775E38F}"/>
              </a:ext>
            </a:extLst>
          </p:cNvPr>
          <p:cNvSpPr txBox="1"/>
          <p:nvPr/>
        </p:nvSpPr>
        <p:spPr>
          <a:xfrm>
            <a:off x="132609" y="176258"/>
            <a:ext cx="10351008" cy="769441"/>
          </a:xfrm>
          <a:prstGeom prst="rect">
            <a:avLst/>
          </a:prstGeom>
          <a:noFill/>
        </p:spPr>
        <p:txBody>
          <a:bodyPr wrap="square" rtlCol="0">
            <a:spAutoFit/>
          </a:bodyPr>
          <a:lstStyle/>
          <a:p>
            <a:r>
              <a:rPr lang="en-GB" sz="4400" b="1" dirty="0">
                <a:solidFill>
                  <a:srgbClr val="681244"/>
                </a:solidFill>
              </a:rPr>
              <a:t>Public perceptions - knowledge</a:t>
            </a:r>
          </a:p>
        </p:txBody>
      </p:sp>
      <p:sp>
        <p:nvSpPr>
          <p:cNvPr id="11" name="TextBox 10">
            <a:extLst>
              <a:ext uri="{FF2B5EF4-FFF2-40B4-BE49-F238E27FC236}">
                <a16:creationId xmlns:a16="http://schemas.microsoft.com/office/drawing/2014/main" id="{CB3FCF7C-9EF6-3853-4F7B-FB08D153519F}"/>
              </a:ext>
            </a:extLst>
          </p:cNvPr>
          <p:cNvSpPr txBox="1"/>
          <p:nvPr/>
        </p:nvSpPr>
        <p:spPr>
          <a:xfrm>
            <a:off x="7261638" y="5935230"/>
            <a:ext cx="6094428" cy="369332"/>
          </a:xfrm>
          <a:prstGeom prst="rect">
            <a:avLst/>
          </a:prstGeom>
          <a:noFill/>
        </p:spPr>
        <p:txBody>
          <a:bodyPr wrap="square">
            <a:spAutoFit/>
          </a:bodyPr>
          <a:lstStyle/>
          <a:p>
            <a:r>
              <a:rPr kumimoji="0" lang="en-GB" sz="1800" b="0" i="0" u="none" strike="noStrike" kern="1200" cap="none" spc="0" normalizeH="0" baseline="0" noProof="0" dirty="0">
                <a:ln>
                  <a:noFill/>
                </a:ln>
                <a:solidFill>
                  <a:srgbClr val="000000"/>
                </a:solidFill>
                <a:effectLst/>
                <a:uLnTx/>
                <a:uFillTx/>
                <a:latin typeface="Barlow"/>
                <a:ea typeface="+mn-ea"/>
                <a:cs typeface="+mn-cs"/>
              </a:rPr>
              <a:t>Base: All respondents – 2025 (1,001); 2019 (1,001)</a:t>
            </a:r>
            <a:endParaRPr lang="en-GB" dirty="0"/>
          </a:p>
        </p:txBody>
      </p:sp>
    </p:spTree>
    <p:extLst>
      <p:ext uri="{BB962C8B-B14F-4D97-AF65-F5344CB8AC3E}">
        <p14:creationId xmlns:p14="http://schemas.microsoft.com/office/powerpoint/2010/main" val="328581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 horizontal bar chart presenting 2019 and 2025 responses side by side. Percentage points represent the proportion of respondents who selected that answer option.&#10;Much too lenient - 32% in 2025 vs 26% in 2019&#10;A little too lenient - 28% in 2025 vs 30% in 2019&#10;About right - 24% in 2025 vs 31% in 2019&#10;A little too tough - 4% in 2025 vs 2% in 2019&#10;Much too tough - 1% in 2025 vs 1% in 2019&#10;Don't know - 11% in 2025 vs 10% in 2019">
            <a:extLst>
              <a:ext uri="{FF2B5EF4-FFF2-40B4-BE49-F238E27FC236}">
                <a16:creationId xmlns:a16="http://schemas.microsoft.com/office/drawing/2014/main" id="{9A54A923-FCEE-F722-B23C-8588D4D4727D}"/>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14" y="1890006"/>
            <a:ext cx="12435099" cy="4188572"/>
          </a:xfrm>
          <a:prstGeom prst="rect">
            <a:avLst/>
          </a:prstGeom>
          <a:noFill/>
          <a:ln>
            <a:noFill/>
          </a:ln>
        </p:spPr>
      </p:pic>
      <p:sp>
        <p:nvSpPr>
          <p:cNvPr id="3" name="TextBox 2">
            <a:extLst>
              <a:ext uri="{FF2B5EF4-FFF2-40B4-BE49-F238E27FC236}">
                <a16:creationId xmlns:a16="http://schemas.microsoft.com/office/drawing/2014/main" id="{2D38EF5F-5621-EA6C-4BE2-E233246D1D32}"/>
              </a:ext>
            </a:extLst>
          </p:cNvPr>
          <p:cNvSpPr txBox="1"/>
          <p:nvPr/>
        </p:nvSpPr>
        <p:spPr>
          <a:xfrm>
            <a:off x="310215" y="1181603"/>
            <a:ext cx="11240022" cy="830997"/>
          </a:xfrm>
          <a:prstGeom prst="rect">
            <a:avLst/>
          </a:prstGeom>
          <a:noFill/>
        </p:spPr>
        <p:txBody>
          <a:bodyPr wrap="square">
            <a:spAutoFit/>
          </a:bodyPr>
          <a:lstStyle/>
          <a:p>
            <a:r>
              <a:rPr lang="en-GB" sz="2400" b="1" i="1" dirty="0">
                <a:ea typeface="Calibri" panose="020F0502020204030204" pitchFamily="34" charset="0"/>
                <a:cs typeface="Times New Roman" panose="02020603050405020304" pitchFamily="18" charset="0"/>
              </a:rPr>
              <a:t>Q: In general, would you say that sentences given by the courts in Scotland tend to be …</a:t>
            </a:r>
            <a:endParaRPr lang="en-GB" sz="2400" b="1" i="1" dirty="0"/>
          </a:p>
        </p:txBody>
      </p:sp>
      <p:sp>
        <p:nvSpPr>
          <p:cNvPr id="5" name="TextBox 4">
            <a:extLst>
              <a:ext uri="{FF2B5EF4-FFF2-40B4-BE49-F238E27FC236}">
                <a16:creationId xmlns:a16="http://schemas.microsoft.com/office/drawing/2014/main" id="{F3015A29-E5D3-755A-A21E-FE5BDC9FAB78}"/>
              </a:ext>
            </a:extLst>
          </p:cNvPr>
          <p:cNvSpPr txBox="1"/>
          <p:nvPr/>
        </p:nvSpPr>
        <p:spPr>
          <a:xfrm>
            <a:off x="229689" y="167506"/>
            <a:ext cx="10351008" cy="769441"/>
          </a:xfrm>
          <a:prstGeom prst="rect">
            <a:avLst/>
          </a:prstGeom>
          <a:noFill/>
        </p:spPr>
        <p:txBody>
          <a:bodyPr wrap="square" rtlCol="0">
            <a:spAutoFit/>
          </a:bodyPr>
          <a:lstStyle/>
          <a:p>
            <a:r>
              <a:rPr lang="en-GB" sz="4400" b="1" dirty="0">
                <a:solidFill>
                  <a:srgbClr val="681244"/>
                </a:solidFill>
              </a:rPr>
              <a:t>Public perceptions - leniency</a:t>
            </a:r>
          </a:p>
        </p:txBody>
      </p:sp>
      <p:pic>
        <p:nvPicPr>
          <p:cNvPr id="6" name="chart">
            <a:extLst>
              <a:ext uri="{FF2B5EF4-FFF2-40B4-BE49-F238E27FC236}">
                <a16:creationId xmlns:a16="http://schemas.microsoft.com/office/drawing/2014/main" id="{6705B1F9-53B7-9471-3F4B-57E20A50781D}"/>
              </a:ext>
            </a:extLst>
          </p:cNvPr>
          <p:cNvPicPr>
            <a:picLocks noChangeAspect="1"/>
          </p:cNvPicPr>
          <p:nvPr/>
        </p:nvPicPr>
        <p:blipFill>
          <a:blip r:embed="rId3"/>
          <a:stretch>
            <a:fillRect/>
          </a:stretch>
        </p:blipFill>
        <p:spPr>
          <a:xfrm>
            <a:off x="6907019" y="5437858"/>
            <a:ext cx="4974767" cy="493819"/>
          </a:xfrm>
          <a:prstGeom prst="rect">
            <a:avLst/>
          </a:prstGeom>
        </p:spPr>
      </p:pic>
    </p:spTree>
    <p:extLst>
      <p:ext uri="{BB962C8B-B14F-4D97-AF65-F5344CB8AC3E}">
        <p14:creationId xmlns:p14="http://schemas.microsoft.com/office/powerpoint/2010/main" val="228940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58E7-94F8-16F4-7B4E-82B8EC931007}"/>
              </a:ext>
            </a:extLst>
          </p:cNvPr>
          <p:cNvSpPr txBox="1">
            <a:spLocks/>
          </p:cNvSpPr>
          <p:nvPr/>
        </p:nvSpPr>
        <p:spPr>
          <a:xfrm>
            <a:off x="193377" y="810453"/>
            <a:ext cx="10340132" cy="12881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i="1" dirty="0">
                <a:solidFill>
                  <a:prstClr val="black"/>
                </a:solidFill>
                <a:latin typeface="Arial"/>
              </a:rPr>
              <a:t>Q. Can you say whether you think [this] can be part of a community sentence or not, or if you are not sure? (2026 survey)</a:t>
            </a:r>
            <a:br>
              <a:rPr lang="en-GB" sz="2000" b="1" i="1" dirty="0">
                <a:solidFill>
                  <a:prstClr val="black"/>
                </a:solidFill>
                <a:latin typeface="Arial"/>
              </a:rPr>
            </a:br>
            <a:endParaRPr lang="en-GB" sz="2000" b="1" i="1" dirty="0"/>
          </a:p>
        </p:txBody>
      </p:sp>
      <p:graphicFrame>
        <p:nvGraphicFramePr>
          <p:cNvPr id="3" name="Chart 2">
            <a:extLst>
              <a:ext uri="{FF2B5EF4-FFF2-40B4-BE49-F238E27FC236}">
                <a16:creationId xmlns:a16="http://schemas.microsoft.com/office/drawing/2014/main" id="{A3BDF61F-58DA-2D15-743C-F57678EE087D}"/>
              </a:ext>
            </a:extLst>
          </p:cNvPr>
          <p:cNvGraphicFramePr>
            <a:graphicFrameLocks/>
          </p:cNvGraphicFramePr>
          <p:nvPr>
            <p:extLst>
              <p:ext uri="{D42A27DB-BD31-4B8C-83A1-F6EECF244321}">
                <p14:modId xmlns:p14="http://schemas.microsoft.com/office/powerpoint/2010/main" val="2955602880"/>
              </p:ext>
            </p:extLst>
          </p:nvPr>
        </p:nvGraphicFramePr>
        <p:xfrm>
          <a:off x="-419100" y="1456784"/>
          <a:ext cx="12611100" cy="459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FF79CAB-27DC-1A0D-E221-81175BBCAED4}"/>
              </a:ext>
            </a:extLst>
          </p:cNvPr>
          <p:cNvSpPr txBox="1"/>
          <p:nvPr/>
        </p:nvSpPr>
        <p:spPr>
          <a:xfrm>
            <a:off x="193377" y="164122"/>
            <a:ext cx="10351008" cy="646331"/>
          </a:xfrm>
          <a:prstGeom prst="rect">
            <a:avLst/>
          </a:prstGeom>
          <a:noFill/>
        </p:spPr>
        <p:txBody>
          <a:bodyPr wrap="square" rtlCol="0">
            <a:spAutoFit/>
          </a:bodyPr>
          <a:lstStyle/>
          <a:p>
            <a:r>
              <a:rPr lang="en-GB" sz="3600" b="1" dirty="0">
                <a:solidFill>
                  <a:srgbClr val="681244"/>
                </a:solidFill>
              </a:rPr>
              <a:t>Public perceptions – community sentencing</a:t>
            </a:r>
          </a:p>
        </p:txBody>
      </p:sp>
    </p:spTree>
    <p:extLst>
      <p:ext uri="{BB962C8B-B14F-4D97-AF65-F5344CB8AC3E}">
        <p14:creationId xmlns:p14="http://schemas.microsoft.com/office/powerpoint/2010/main" val="321574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1DA1B-B877-D411-5B5A-3C05FFAAC2FB}"/>
              </a:ext>
            </a:extLst>
          </p:cNvPr>
          <p:cNvSpPr txBox="1"/>
          <p:nvPr/>
        </p:nvSpPr>
        <p:spPr>
          <a:xfrm>
            <a:off x="129369" y="252857"/>
            <a:ext cx="10351008" cy="1200329"/>
          </a:xfrm>
          <a:prstGeom prst="rect">
            <a:avLst/>
          </a:prstGeom>
          <a:noFill/>
        </p:spPr>
        <p:txBody>
          <a:bodyPr wrap="square" rtlCol="0">
            <a:spAutoFit/>
          </a:bodyPr>
          <a:lstStyle/>
          <a:p>
            <a:r>
              <a:rPr lang="en-GB" sz="3600" b="1" dirty="0">
                <a:solidFill>
                  <a:srgbClr val="681244"/>
                </a:solidFill>
              </a:rPr>
              <a:t>Public perceptions – effectiveness</a:t>
            </a:r>
          </a:p>
          <a:p>
            <a:endParaRPr lang="en-GB" sz="3600" b="1" dirty="0">
              <a:solidFill>
                <a:srgbClr val="681244"/>
              </a:solidFill>
            </a:endParaRPr>
          </a:p>
        </p:txBody>
      </p:sp>
      <p:sp>
        <p:nvSpPr>
          <p:cNvPr id="8" name="Content Placeholder 7">
            <a:extLst>
              <a:ext uri="{FF2B5EF4-FFF2-40B4-BE49-F238E27FC236}">
                <a16:creationId xmlns:a16="http://schemas.microsoft.com/office/drawing/2014/main" id="{CEC836AD-1FCF-57BE-CC33-F6276177D61B}"/>
              </a:ext>
            </a:extLst>
          </p:cNvPr>
          <p:cNvSpPr>
            <a:spLocks noGrp="1"/>
          </p:cNvSpPr>
          <p:nvPr/>
        </p:nvSpPr>
        <p:spPr bwMode="auto">
          <a:xfrm>
            <a:off x="328927" y="992361"/>
            <a:ext cx="5376597" cy="45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Font typeface="Wingdings" pitchFamily="2" charset="2"/>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SzPct val="50000"/>
              <a:buFont typeface="Wingdings" pitchFamily="2" charset="2"/>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a:t>2019 – mixed views of community sentences</a:t>
            </a:r>
          </a:p>
        </p:txBody>
      </p:sp>
      <p:graphicFrame>
        <p:nvGraphicFramePr>
          <p:cNvPr id="9" name="Content Placeholder 3">
            <a:extLst>
              <a:ext uri="{FF2B5EF4-FFF2-40B4-BE49-F238E27FC236}">
                <a16:creationId xmlns:a16="http://schemas.microsoft.com/office/drawing/2014/main" id="{4D4CAD52-9436-CC1F-8A23-DE2FFF4A8EC3}"/>
              </a:ext>
            </a:extLst>
          </p:cNvPr>
          <p:cNvGraphicFramePr>
            <a:graphicFrameLocks/>
          </p:cNvGraphicFramePr>
          <p:nvPr>
            <p:extLst>
              <p:ext uri="{D42A27DB-BD31-4B8C-83A1-F6EECF244321}">
                <p14:modId xmlns:p14="http://schemas.microsoft.com/office/powerpoint/2010/main" val="567665299"/>
              </p:ext>
            </p:extLst>
          </p:nvPr>
        </p:nvGraphicFramePr>
        <p:xfrm>
          <a:off x="129369" y="1943593"/>
          <a:ext cx="5145114" cy="3842534"/>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8">
            <a:extLst>
              <a:ext uri="{FF2B5EF4-FFF2-40B4-BE49-F238E27FC236}">
                <a16:creationId xmlns:a16="http://schemas.microsoft.com/office/drawing/2014/main" id="{4C784A70-34A3-2A23-9DCC-42FF90C83615}"/>
              </a:ext>
            </a:extLst>
          </p:cNvPr>
          <p:cNvSpPr>
            <a:spLocks noGrp="1"/>
          </p:cNvSpPr>
          <p:nvPr/>
        </p:nvSpPr>
        <p:spPr bwMode="auto">
          <a:xfrm>
            <a:off x="5978758" y="1172749"/>
            <a:ext cx="5760641" cy="45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Font typeface="Wingdings" pitchFamily="2" charset="2"/>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SzPct val="50000"/>
              <a:buFont typeface="Wingdings" pitchFamily="2" charset="2"/>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3200" dirty="0"/>
              <a:t>2026 – clearer distinctions</a:t>
            </a:r>
          </a:p>
          <a:p>
            <a:pPr lvl="1"/>
            <a:r>
              <a:rPr lang="en-GB" sz="2400" dirty="0"/>
              <a:t>Rehabilitation</a:t>
            </a:r>
          </a:p>
          <a:p>
            <a:pPr marL="1219170" lvl="2" indent="0">
              <a:buNone/>
            </a:pPr>
            <a:r>
              <a:rPr lang="en-GB" sz="2400" b="1" dirty="0"/>
              <a:t>56%</a:t>
            </a:r>
            <a:r>
              <a:rPr lang="en-GB" sz="2400" dirty="0"/>
              <a:t>:</a:t>
            </a:r>
            <a:r>
              <a:rPr lang="en-GB" sz="2400" b="1" dirty="0"/>
              <a:t> </a:t>
            </a:r>
            <a:r>
              <a:rPr lang="en-GB" sz="2400" dirty="0"/>
              <a:t>community sentences more effective </a:t>
            </a:r>
          </a:p>
          <a:p>
            <a:pPr marL="1219170" lvl="2" indent="0">
              <a:buNone/>
            </a:pPr>
            <a:r>
              <a:rPr lang="en-GB" sz="2400" b="1" dirty="0"/>
              <a:t>43%</a:t>
            </a:r>
            <a:r>
              <a:rPr lang="en-GB" sz="2400" dirty="0"/>
              <a:t>: prison sentences more effective</a:t>
            </a:r>
          </a:p>
          <a:p>
            <a:pPr lvl="1"/>
            <a:r>
              <a:rPr lang="en-GB" sz="2400" dirty="0"/>
              <a:t>Public protection</a:t>
            </a:r>
          </a:p>
          <a:p>
            <a:pPr marL="1219170" lvl="2" indent="0">
              <a:buNone/>
            </a:pPr>
            <a:r>
              <a:rPr lang="en-GB" sz="2400" b="1" dirty="0"/>
              <a:t>78%</a:t>
            </a:r>
            <a:r>
              <a:rPr lang="en-GB" sz="2400" dirty="0"/>
              <a:t>: prison sentences more effective</a:t>
            </a:r>
          </a:p>
          <a:p>
            <a:pPr marL="1219170" lvl="2" indent="0">
              <a:buNone/>
            </a:pPr>
            <a:r>
              <a:rPr lang="en-GB" sz="2400" b="1" dirty="0"/>
              <a:t>41%</a:t>
            </a:r>
            <a:r>
              <a:rPr lang="en-GB" sz="2400" dirty="0"/>
              <a:t>: community sentences more effective</a:t>
            </a:r>
          </a:p>
          <a:p>
            <a:pPr marL="1219170" lvl="2" indent="0">
              <a:buNone/>
            </a:pPr>
            <a:endParaRPr lang="en-GB" sz="2667" dirty="0"/>
          </a:p>
          <a:p>
            <a:endParaRPr lang="en-GB" sz="3200" dirty="0"/>
          </a:p>
        </p:txBody>
      </p:sp>
    </p:spTree>
    <p:extLst>
      <p:ext uri="{BB962C8B-B14F-4D97-AF65-F5344CB8AC3E}">
        <p14:creationId xmlns:p14="http://schemas.microsoft.com/office/powerpoint/2010/main" val="356983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5B0D-0D23-389F-7C4D-B6D0337C54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AA7303-233F-6CAF-21EA-EEA124FF41AB}"/>
              </a:ext>
            </a:extLst>
          </p:cNvPr>
          <p:cNvSpPr txBox="1"/>
          <p:nvPr/>
        </p:nvSpPr>
        <p:spPr>
          <a:xfrm>
            <a:off x="129369" y="252857"/>
            <a:ext cx="10351008" cy="1200329"/>
          </a:xfrm>
          <a:prstGeom prst="rect">
            <a:avLst/>
          </a:prstGeom>
          <a:noFill/>
        </p:spPr>
        <p:txBody>
          <a:bodyPr wrap="square" rtlCol="0">
            <a:spAutoFit/>
          </a:bodyPr>
          <a:lstStyle/>
          <a:p>
            <a:r>
              <a:rPr lang="en-GB" sz="3600" b="1" dirty="0">
                <a:solidFill>
                  <a:srgbClr val="681244"/>
                </a:solidFill>
              </a:rPr>
              <a:t>Public perceptions – demographics (1)</a:t>
            </a:r>
          </a:p>
          <a:p>
            <a:endParaRPr lang="en-GB" sz="3600" b="1" dirty="0">
              <a:solidFill>
                <a:srgbClr val="681244"/>
              </a:solidFill>
            </a:endParaRPr>
          </a:p>
        </p:txBody>
      </p:sp>
      <p:sp>
        <p:nvSpPr>
          <p:cNvPr id="5" name="TextBox 4">
            <a:extLst>
              <a:ext uri="{FF2B5EF4-FFF2-40B4-BE49-F238E27FC236}">
                <a16:creationId xmlns:a16="http://schemas.microsoft.com/office/drawing/2014/main" id="{F4F484E6-1539-871F-9550-01E42CF0ACDE}"/>
              </a:ext>
            </a:extLst>
          </p:cNvPr>
          <p:cNvSpPr txBox="1"/>
          <p:nvPr/>
        </p:nvSpPr>
        <p:spPr>
          <a:xfrm>
            <a:off x="275573" y="939453"/>
            <a:ext cx="11787058" cy="5029069"/>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Age differences</a:t>
            </a:r>
          </a:p>
          <a:p>
            <a:pPr marL="609585"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Under 35s</a:t>
            </a:r>
          </a:p>
          <a:p>
            <a:pPr marL="990575" marR="0" lvl="1" indent="-38099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Least likely to say they knew a lot or a moderate amount about sentencing (30%) compared with those aged 35-64 (38%) and 65+ (47%)</a:t>
            </a:r>
          </a:p>
          <a:p>
            <a:pPr marL="990575" marR="0" lvl="1" indent="-38099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Less</a:t>
            </a:r>
            <a:r>
              <a:rPr kumimoji="0" lang="en-GB" sz="2800" b="0" i="0" u="none" strike="noStrike" kern="1200" cap="none" spc="0" normalizeH="0" baseline="0" noProof="0" dirty="0">
                <a:ln>
                  <a:noFill/>
                </a:ln>
                <a:solidFill>
                  <a:prstClr val="black"/>
                </a:solidFill>
                <a:effectLst/>
                <a:uLnTx/>
                <a:uFillTx/>
                <a:latin typeface="Calibri"/>
                <a:ea typeface="+mn-ea"/>
                <a:cs typeface="+mn-cs"/>
              </a:rPr>
              <a:t> likely to see sentencing as </a:t>
            </a:r>
            <a:r>
              <a:rPr kumimoji="0" lang="en-GB" sz="2800" b="1" i="0" u="none" strike="noStrike" kern="1200" cap="none" spc="0" normalizeH="0" baseline="0" noProof="0" dirty="0">
                <a:ln>
                  <a:noFill/>
                </a:ln>
                <a:solidFill>
                  <a:prstClr val="black"/>
                </a:solidFill>
                <a:effectLst/>
                <a:uLnTx/>
                <a:uFillTx/>
                <a:latin typeface="Calibri"/>
                <a:ea typeface="+mn-ea"/>
                <a:cs typeface="+mn-cs"/>
              </a:rPr>
              <a:t>too lenient </a:t>
            </a:r>
          </a:p>
          <a:p>
            <a:pPr marL="990575" marR="0" lvl="1" indent="-38099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BUT: more open to media influence?</a:t>
            </a:r>
          </a:p>
          <a:p>
            <a:pPr marL="990575" marR="0" lvl="1" indent="-38099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More likely to prioritise rehabilitation: 42% of 18-34s v. 32% of those 35+ </a:t>
            </a:r>
          </a:p>
          <a:p>
            <a:pPr marL="990575" marR="0" lvl="1" indent="-38099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BUT: more likely to think that short prison sentences more effective than community sentences: 52% of 18-34s v. 41% of those 35+ </a:t>
            </a:r>
          </a:p>
          <a:p>
            <a:pPr marL="609585"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59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ED00CE0-6056-0F44-1275-E6B5B9E36AAD}"/>
              </a:ext>
            </a:extLst>
          </p:cNvPr>
          <p:cNvSpPr txBox="1"/>
          <p:nvPr/>
        </p:nvSpPr>
        <p:spPr>
          <a:xfrm>
            <a:off x="129369" y="252857"/>
            <a:ext cx="10351008" cy="1200329"/>
          </a:xfrm>
          <a:prstGeom prst="rect">
            <a:avLst/>
          </a:prstGeom>
          <a:noFill/>
        </p:spPr>
        <p:txBody>
          <a:bodyPr wrap="square" rtlCol="0">
            <a:spAutoFit/>
          </a:bodyPr>
          <a:lstStyle/>
          <a:p>
            <a:r>
              <a:rPr lang="en-GB" sz="3600" b="1" dirty="0">
                <a:solidFill>
                  <a:srgbClr val="681244"/>
                </a:solidFill>
              </a:rPr>
              <a:t>Public perceptions – demographics (2)</a:t>
            </a:r>
          </a:p>
          <a:p>
            <a:endParaRPr lang="en-GB" sz="3600" b="1" dirty="0">
              <a:solidFill>
                <a:srgbClr val="681244"/>
              </a:solidFill>
            </a:endParaRPr>
          </a:p>
        </p:txBody>
      </p:sp>
      <p:sp>
        <p:nvSpPr>
          <p:cNvPr id="5" name="TextBox 4">
            <a:extLst>
              <a:ext uri="{FF2B5EF4-FFF2-40B4-BE49-F238E27FC236}">
                <a16:creationId xmlns:a16="http://schemas.microsoft.com/office/drawing/2014/main" id="{A3E83EF8-145A-18D1-352C-3E41AA4C4DE0}"/>
              </a:ext>
            </a:extLst>
          </p:cNvPr>
          <p:cNvSpPr txBox="1"/>
          <p:nvPr/>
        </p:nvSpPr>
        <p:spPr>
          <a:xfrm>
            <a:off x="548469" y="1453186"/>
            <a:ext cx="11046631" cy="4031873"/>
          </a:xfrm>
          <a:prstGeom prst="rect">
            <a:avLst/>
          </a:prstGeom>
          <a:noFill/>
        </p:spPr>
        <p:txBody>
          <a:bodyPr wrap="square">
            <a:spAutoFit/>
          </a:bodyPr>
          <a:lstStyle/>
          <a:p>
            <a:pPr marL="0" indent="0">
              <a:buNone/>
            </a:pPr>
            <a:r>
              <a:rPr lang="en-GB" sz="3200" b="1" dirty="0"/>
              <a:t>Education differences</a:t>
            </a:r>
          </a:p>
          <a:p>
            <a:pPr marL="0" indent="0">
              <a:buNone/>
            </a:pPr>
            <a:endParaRPr lang="en-GB" sz="3200" b="1" dirty="0"/>
          </a:p>
          <a:p>
            <a:pPr marL="0" indent="0">
              <a:buNone/>
            </a:pPr>
            <a:r>
              <a:rPr lang="en-GB" sz="3200" b="1" dirty="0"/>
              <a:t>Graduates</a:t>
            </a:r>
          </a:p>
          <a:p>
            <a:pPr marL="914400" lvl="1" indent="-457200">
              <a:buFont typeface="Arial" panose="020B0604020202020204" pitchFamily="34" charset="0"/>
              <a:buChar char="•"/>
            </a:pPr>
            <a:r>
              <a:rPr lang="en-GB" sz="3200" dirty="0"/>
              <a:t>More likely to prioritise rehabilitation (47% vs. 27% of non-graduates)</a:t>
            </a:r>
          </a:p>
          <a:p>
            <a:pPr marL="914400" lvl="1" indent="-457200">
              <a:buFont typeface="Arial" panose="020B0604020202020204" pitchFamily="34" charset="0"/>
              <a:buChar char="•"/>
            </a:pPr>
            <a:r>
              <a:rPr lang="en-GB" sz="3200" dirty="0"/>
              <a:t>Less likely to favour short sentences (33% vs. 51% of non-graduates)</a:t>
            </a:r>
          </a:p>
          <a:p>
            <a:pPr marL="914400" lvl="1" indent="-457200">
              <a:buFont typeface="Arial" panose="020B0604020202020204" pitchFamily="34" charset="0"/>
              <a:buChar char="•"/>
            </a:pPr>
            <a:r>
              <a:rPr lang="en-GB" sz="3200" dirty="0"/>
              <a:t>More positive about community sentences overall</a:t>
            </a:r>
          </a:p>
        </p:txBody>
      </p:sp>
    </p:spTree>
    <p:extLst>
      <p:ext uri="{BB962C8B-B14F-4D97-AF65-F5344CB8AC3E}">
        <p14:creationId xmlns:p14="http://schemas.microsoft.com/office/powerpoint/2010/main" val="351045709"/>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72315FFA-D517-4C2E-A583-090007089C26}" vid="{D59DC2E2-D426-4C58-A534-3ADF68C2C1B5}"/>
    </a:ext>
  </a:extLst>
</a:theme>
</file>

<file path=ppt/theme/theme2.xml><?xml version="1.0" encoding="utf-8"?>
<a:theme xmlns:a="http://schemas.openxmlformats.org/drawingml/2006/main" name="Theme2">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9B9DD2A7-8AEB-44D6-8A3B-AE19542C04EF}" vid="{27E63F12-D043-477D-9507-0F5D2D9CDF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_Ipsos_Purple">
    <a:dk1>
      <a:srgbClr val="222223"/>
    </a:dk1>
    <a:lt1>
      <a:sysClr val="window" lastClr="FFFFFF"/>
    </a:lt1>
    <a:dk2>
      <a:srgbClr val="888B8D"/>
    </a:dk2>
    <a:lt2>
      <a:srgbClr val="614B79"/>
    </a:lt2>
    <a:accent1>
      <a:srgbClr val="74AA50"/>
    </a:accent1>
    <a:accent2>
      <a:srgbClr val="71B2C9"/>
    </a:accent2>
    <a:accent3>
      <a:srgbClr val="C8C9C7"/>
    </a:accent3>
    <a:accent4>
      <a:srgbClr val="F1BE48"/>
    </a:accent4>
    <a:accent5>
      <a:srgbClr val="FF585D"/>
    </a:accent5>
    <a:accent6>
      <a:srgbClr val="C8C9C7"/>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Theme3</Template>
  <TotalTime>3210</TotalTime>
  <Words>2703</Words>
  <Application>Microsoft Office PowerPoint</Application>
  <PresentationFormat>Widescreen</PresentationFormat>
  <Paragraphs>226</Paragraphs>
  <Slides>24</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Aptos</vt:lpstr>
      <vt:lpstr>Aptos Display</vt:lpstr>
      <vt:lpstr>Arial</vt:lpstr>
      <vt:lpstr>Barlow</vt:lpstr>
      <vt:lpstr>Calibri</vt:lpstr>
      <vt:lpstr>Segoe UI</vt:lpstr>
      <vt:lpstr>Segoe UI Emoji</vt:lpstr>
      <vt:lpstr>Segoe UI Semilight</vt:lpstr>
      <vt:lpstr>Wingdings</vt:lpstr>
      <vt:lpstr>Theme3</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Perceptions of the Scottish Judiciary</vt:lpstr>
      <vt:lpstr>The New Bail Test (Bail and Release from Custody (Scotland) Act 2023)</vt:lpstr>
      <vt:lpstr>The New Bail Test</vt:lpstr>
      <vt:lpstr>The New Bail Test – Part 2</vt:lpstr>
      <vt:lpstr>The New Bail Test – Special Conditions</vt:lpstr>
      <vt:lpstr>Sentencing and Early Release </vt:lpstr>
      <vt:lpstr>Sentencing and Early Release</vt:lpstr>
      <vt:lpstr>Four Year Headline – 4 years - 1461 days</vt:lpstr>
      <vt:lpstr>Sentencing and Early Release</vt:lpstr>
      <vt:lpstr>Sentencing and Early Release</vt:lpstr>
      <vt:lpstr>10 month headline (330 days)</vt:lpstr>
      <vt:lpstr>Sentencing and Early Release</vt:lpstr>
      <vt:lpstr>New Ways </vt:lpstr>
      <vt:lpstr>PowerPoint Presentation</vt:lpstr>
    </vt:vector>
  </TitlesOfParts>
  <Company>Scottish Courts and Tribunals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Rice, Jane</dc:creator>
  <cp:lastModifiedBy>Sheriff Cottam</cp:lastModifiedBy>
  <cp:revision>39</cp:revision>
  <dcterms:created xsi:type="dcterms:W3CDTF">2026-04-28T12:36:10Z</dcterms:created>
  <dcterms:modified xsi:type="dcterms:W3CDTF">2026-07-05T15:44:38Z</dcterms:modified>
</cp:coreProperties>
</file>